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0"/>
  </p:notesMasterIdLst>
  <p:sldIdLst>
    <p:sldId id="273" r:id="rId2"/>
    <p:sldId id="318" r:id="rId3"/>
    <p:sldId id="349" r:id="rId4"/>
    <p:sldId id="278" r:id="rId5"/>
    <p:sldId id="347" r:id="rId6"/>
    <p:sldId id="346" r:id="rId7"/>
    <p:sldId id="295" r:id="rId8"/>
    <p:sldId id="296" r:id="rId9"/>
    <p:sldId id="351" r:id="rId10"/>
    <p:sldId id="297" r:id="rId11"/>
    <p:sldId id="323" r:id="rId12"/>
    <p:sldId id="299" r:id="rId13"/>
    <p:sldId id="345" r:id="rId14"/>
    <p:sldId id="324" r:id="rId15"/>
    <p:sldId id="302" r:id="rId16"/>
    <p:sldId id="330" r:id="rId17"/>
    <p:sldId id="331" r:id="rId18"/>
    <p:sldId id="332" r:id="rId19"/>
    <p:sldId id="333" r:id="rId20"/>
    <p:sldId id="316" r:id="rId21"/>
    <p:sldId id="317" r:id="rId22"/>
    <p:sldId id="339" r:id="rId23"/>
    <p:sldId id="343" r:id="rId24"/>
    <p:sldId id="344" r:id="rId25"/>
    <p:sldId id="341" r:id="rId26"/>
    <p:sldId id="360" r:id="rId27"/>
    <p:sldId id="350" r:id="rId28"/>
    <p:sldId id="31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Zimmerman" initials="SZ" lastIdx="11" clrIdx="0">
    <p:extLst>
      <p:ext uri="{19B8F6BF-5375-455C-9EA6-DF929625EA0E}">
        <p15:presenceInfo xmlns:p15="http://schemas.microsoft.com/office/powerpoint/2012/main" userId="Sarah Zimmerman" providerId="None"/>
      </p:ext>
    </p:extLst>
  </p:cmAuthor>
  <p:cmAuthor id="2" name="Pachon, Helena" initials="PH" lastIdx="3" clrIdx="1">
    <p:extLst>
      <p:ext uri="{19B8F6BF-5375-455C-9EA6-DF929625EA0E}">
        <p15:presenceInfo xmlns:p15="http://schemas.microsoft.com/office/powerpoint/2012/main" userId="S-1-5-21-4279633407-28481931-2677731258-222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4"/>
    <a:srgbClr val="B8A75A"/>
    <a:srgbClr val="C1C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9" autoAdjust="0"/>
    <p:restoredTop sz="79094" autoAdjust="0"/>
  </p:normalViewPr>
  <p:slideViewPr>
    <p:cSldViewPr snapToGrid="0">
      <p:cViewPr varScale="1">
        <p:scale>
          <a:sx n="84" d="100"/>
          <a:sy n="84" d="100"/>
        </p:scale>
        <p:origin x="1976"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843F46-9C91-4890-A8A2-8CB7E5F383B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362B8A5-4E84-480B-BE1F-2B47200FA7BA}">
      <dgm:prSet phldrT="[Text]" custT="1"/>
      <dgm:spPr/>
      <dgm:t>
        <a:bodyPr/>
        <a:lstStyle/>
        <a:p>
          <a:r>
            <a:rPr lang="en-US" sz="2800" dirty="0"/>
            <a:t>Vitamin B9 (Folate)</a:t>
          </a:r>
        </a:p>
      </dgm:t>
    </dgm:pt>
    <dgm:pt modelId="{913634F3-36AF-4E31-8750-EA6A4F5F52AB}" type="parTrans" cxnId="{F90A6559-4E7B-4D19-8C1F-A129A60A57EC}">
      <dgm:prSet/>
      <dgm:spPr/>
      <dgm:t>
        <a:bodyPr/>
        <a:lstStyle/>
        <a:p>
          <a:endParaRPr lang="en-US" sz="2800"/>
        </a:p>
      </dgm:t>
    </dgm:pt>
    <dgm:pt modelId="{4CA818CE-B04A-41DF-8BE6-E83D4BCB0041}" type="sibTrans" cxnId="{F90A6559-4E7B-4D19-8C1F-A129A60A57EC}">
      <dgm:prSet/>
      <dgm:spPr/>
      <dgm:t>
        <a:bodyPr/>
        <a:lstStyle/>
        <a:p>
          <a:endParaRPr lang="en-US" sz="2800"/>
        </a:p>
      </dgm:t>
    </dgm:pt>
    <dgm:pt modelId="{8CDF2C1E-F3B8-48B8-B58F-6D7FC9425E23}" type="asst">
      <dgm:prSet phldrT="[Text]" custT="1"/>
      <dgm:spPr/>
      <dgm:t>
        <a:bodyPr/>
        <a:lstStyle/>
        <a:p>
          <a:r>
            <a:rPr lang="en-US" sz="2800" dirty="0"/>
            <a:t>Food Folate</a:t>
          </a:r>
        </a:p>
      </dgm:t>
    </dgm:pt>
    <dgm:pt modelId="{73E44F98-12CD-4664-8D25-6B81E045DC43}" type="parTrans" cxnId="{B4A4FA7C-2418-42E1-B711-A43FF193106C}">
      <dgm:prSet/>
      <dgm:spPr/>
      <dgm:t>
        <a:bodyPr/>
        <a:lstStyle/>
        <a:p>
          <a:endParaRPr lang="en-US" sz="2800"/>
        </a:p>
      </dgm:t>
    </dgm:pt>
    <dgm:pt modelId="{3DC50516-9297-4DBA-892C-6D1896DB1114}" type="sibTrans" cxnId="{B4A4FA7C-2418-42E1-B711-A43FF193106C}">
      <dgm:prSet/>
      <dgm:spPr/>
      <dgm:t>
        <a:bodyPr/>
        <a:lstStyle/>
        <a:p>
          <a:endParaRPr lang="en-US" sz="2800"/>
        </a:p>
      </dgm:t>
    </dgm:pt>
    <dgm:pt modelId="{852D17B9-74DB-4301-AC0B-3D1977667117}">
      <dgm:prSet phldrT="[Text]" custT="1"/>
      <dgm:spPr/>
      <dgm:t>
        <a:bodyPr/>
        <a:lstStyle/>
        <a:p>
          <a:r>
            <a:rPr lang="en-US" sz="2800" dirty="0"/>
            <a:t>Supplements </a:t>
          </a:r>
        </a:p>
      </dgm:t>
    </dgm:pt>
    <dgm:pt modelId="{7D3FB680-80A2-4BC2-B497-C23289E08FED}" type="parTrans" cxnId="{36D13DB5-C497-43C7-A6BD-5D980A8E997C}">
      <dgm:prSet/>
      <dgm:spPr/>
      <dgm:t>
        <a:bodyPr/>
        <a:lstStyle/>
        <a:p>
          <a:endParaRPr lang="en-US" sz="2800"/>
        </a:p>
      </dgm:t>
    </dgm:pt>
    <dgm:pt modelId="{0926F941-9301-4090-9F86-8D44978BBC2F}" type="sibTrans" cxnId="{36D13DB5-C497-43C7-A6BD-5D980A8E997C}">
      <dgm:prSet/>
      <dgm:spPr/>
      <dgm:t>
        <a:bodyPr/>
        <a:lstStyle/>
        <a:p>
          <a:endParaRPr lang="en-US" sz="2800"/>
        </a:p>
      </dgm:t>
    </dgm:pt>
    <dgm:pt modelId="{79BEF8B5-2DF0-4406-A853-ABAEFAEEBC00}" type="asst">
      <dgm:prSet phldrT="[Text]" custT="1"/>
      <dgm:spPr/>
      <dgm:t>
        <a:bodyPr/>
        <a:lstStyle/>
        <a:p>
          <a:r>
            <a:rPr lang="en-US" sz="2800" dirty="0"/>
            <a:t>Folic Acid</a:t>
          </a:r>
        </a:p>
      </dgm:t>
    </dgm:pt>
    <dgm:pt modelId="{4023D23B-C084-45AB-9546-2399DFA2ACB7}" type="parTrans" cxnId="{C553F998-EF05-4BAC-A172-9EF59F576523}">
      <dgm:prSet/>
      <dgm:spPr/>
      <dgm:t>
        <a:bodyPr/>
        <a:lstStyle/>
        <a:p>
          <a:endParaRPr lang="en-US" sz="2800"/>
        </a:p>
      </dgm:t>
    </dgm:pt>
    <dgm:pt modelId="{9C05C806-3904-468D-B54E-103E6859D666}" type="sibTrans" cxnId="{C553F998-EF05-4BAC-A172-9EF59F576523}">
      <dgm:prSet/>
      <dgm:spPr/>
      <dgm:t>
        <a:bodyPr/>
        <a:lstStyle/>
        <a:p>
          <a:endParaRPr lang="en-US" sz="2800"/>
        </a:p>
      </dgm:t>
    </dgm:pt>
    <dgm:pt modelId="{48DEA539-BEF8-4E28-B7C9-0EE0E6AD45D6}">
      <dgm:prSet phldrT="[Text]" custT="1"/>
      <dgm:spPr/>
      <dgm:t>
        <a:bodyPr/>
        <a:lstStyle/>
        <a:p>
          <a:r>
            <a:rPr lang="en-US" sz="2800" dirty="0"/>
            <a:t>Fortified Food</a:t>
          </a:r>
        </a:p>
      </dgm:t>
    </dgm:pt>
    <dgm:pt modelId="{FF1A501B-02D1-4D3B-AAB0-DD3D03AC46D2}" type="parTrans" cxnId="{A2AC697B-E245-48C7-9EED-F3B9701C6F4D}">
      <dgm:prSet/>
      <dgm:spPr/>
      <dgm:t>
        <a:bodyPr/>
        <a:lstStyle/>
        <a:p>
          <a:endParaRPr lang="en-US" sz="2800"/>
        </a:p>
      </dgm:t>
    </dgm:pt>
    <dgm:pt modelId="{4E6D7188-F9B4-4CAE-9C76-1C393B72BCBC}" type="sibTrans" cxnId="{A2AC697B-E245-48C7-9EED-F3B9701C6F4D}">
      <dgm:prSet/>
      <dgm:spPr/>
      <dgm:t>
        <a:bodyPr/>
        <a:lstStyle/>
        <a:p>
          <a:endParaRPr lang="en-US" sz="2800"/>
        </a:p>
      </dgm:t>
    </dgm:pt>
    <dgm:pt modelId="{9E5BA7BC-47CE-49AC-AE10-656CA0C49730}" type="pres">
      <dgm:prSet presAssocID="{DC843F46-9C91-4890-A8A2-8CB7E5F383B2}" presName="hierChild1" presStyleCnt="0">
        <dgm:presLayoutVars>
          <dgm:orgChart val="1"/>
          <dgm:chPref val="1"/>
          <dgm:dir/>
          <dgm:animOne val="branch"/>
          <dgm:animLvl val="lvl"/>
          <dgm:resizeHandles/>
        </dgm:presLayoutVars>
      </dgm:prSet>
      <dgm:spPr/>
    </dgm:pt>
    <dgm:pt modelId="{0648765B-0C2C-4CAE-B671-34E4D6466B0B}" type="pres">
      <dgm:prSet presAssocID="{7362B8A5-4E84-480B-BE1F-2B47200FA7BA}" presName="hierRoot1" presStyleCnt="0">
        <dgm:presLayoutVars>
          <dgm:hierBranch val="init"/>
        </dgm:presLayoutVars>
      </dgm:prSet>
      <dgm:spPr/>
    </dgm:pt>
    <dgm:pt modelId="{1FF5B413-0099-4627-B059-80FD6FE40921}" type="pres">
      <dgm:prSet presAssocID="{7362B8A5-4E84-480B-BE1F-2B47200FA7BA}" presName="rootComposite1" presStyleCnt="0"/>
      <dgm:spPr/>
    </dgm:pt>
    <dgm:pt modelId="{C7E20AC4-86F2-4588-82BB-4AAF9111A7CD}" type="pres">
      <dgm:prSet presAssocID="{7362B8A5-4E84-480B-BE1F-2B47200FA7BA}" presName="rootText1" presStyleLbl="node0" presStyleIdx="0" presStyleCnt="1" custScaleX="313492">
        <dgm:presLayoutVars>
          <dgm:chPref val="3"/>
        </dgm:presLayoutVars>
      </dgm:prSet>
      <dgm:spPr/>
    </dgm:pt>
    <dgm:pt modelId="{2630E074-83BA-4B2B-B0F9-44FE436927A2}" type="pres">
      <dgm:prSet presAssocID="{7362B8A5-4E84-480B-BE1F-2B47200FA7BA}" presName="rootConnector1" presStyleLbl="node1" presStyleIdx="0" presStyleCnt="0"/>
      <dgm:spPr/>
    </dgm:pt>
    <dgm:pt modelId="{91B7472B-FA8E-496A-BE62-518FE9FA229B}" type="pres">
      <dgm:prSet presAssocID="{7362B8A5-4E84-480B-BE1F-2B47200FA7BA}" presName="hierChild2" presStyleCnt="0"/>
      <dgm:spPr/>
    </dgm:pt>
    <dgm:pt modelId="{99C271E2-CEAB-4F82-8623-D48DE1BAB437}" type="pres">
      <dgm:prSet presAssocID="{7362B8A5-4E84-480B-BE1F-2B47200FA7BA}" presName="hierChild3" presStyleCnt="0"/>
      <dgm:spPr/>
    </dgm:pt>
    <dgm:pt modelId="{91BC0285-96CB-4022-9DC9-2266D0290811}" type="pres">
      <dgm:prSet presAssocID="{73E44F98-12CD-4664-8D25-6B81E045DC43}" presName="Name111" presStyleLbl="parChTrans1D2" presStyleIdx="0" presStyleCnt="2"/>
      <dgm:spPr/>
    </dgm:pt>
    <dgm:pt modelId="{E9A0D36F-2732-4013-806C-1ADF35223438}" type="pres">
      <dgm:prSet presAssocID="{8CDF2C1E-F3B8-48B8-B58F-6D7FC9425E23}" presName="hierRoot3" presStyleCnt="0">
        <dgm:presLayoutVars>
          <dgm:hierBranch val="init"/>
        </dgm:presLayoutVars>
      </dgm:prSet>
      <dgm:spPr/>
    </dgm:pt>
    <dgm:pt modelId="{E1DFFB29-F498-47B6-8494-8BF4F49359F1}" type="pres">
      <dgm:prSet presAssocID="{8CDF2C1E-F3B8-48B8-B58F-6D7FC9425E23}" presName="rootComposite3" presStyleCnt="0"/>
      <dgm:spPr/>
    </dgm:pt>
    <dgm:pt modelId="{5BEEECB0-D1C4-45A7-9CBE-9C9D56D4D0B5}" type="pres">
      <dgm:prSet presAssocID="{8CDF2C1E-F3B8-48B8-B58F-6D7FC9425E23}" presName="rootText3" presStyleLbl="asst1" presStyleIdx="0" presStyleCnt="2" custScaleX="197426">
        <dgm:presLayoutVars>
          <dgm:chPref val="3"/>
        </dgm:presLayoutVars>
      </dgm:prSet>
      <dgm:spPr/>
    </dgm:pt>
    <dgm:pt modelId="{01CF13F7-A840-467A-8B21-590C2DFA7D6B}" type="pres">
      <dgm:prSet presAssocID="{8CDF2C1E-F3B8-48B8-B58F-6D7FC9425E23}" presName="rootConnector3" presStyleLbl="asst1" presStyleIdx="0" presStyleCnt="2"/>
      <dgm:spPr/>
    </dgm:pt>
    <dgm:pt modelId="{57F91904-8757-445E-A2D8-7F8C84230395}" type="pres">
      <dgm:prSet presAssocID="{8CDF2C1E-F3B8-48B8-B58F-6D7FC9425E23}" presName="hierChild6" presStyleCnt="0"/>
      <dgm:spPr/>
    </dgm:pt>
    <dgm:pt modelId="{63E5E431-E2BC-4AAD-8758-481FD06C25F4}" type="pres">
      <dgm:prSet presAssocID="{8CDF2C1E-F3B8-48B8-B58F-6D7FC9425E23}" presName="hierChild7" presStyleCnt="0"/>
      <dgm:spPr/>
    </dgm:pt>
    <dgm:pt modelId="{3E8B9B9F-EBDD-482E-A028-8E8B33EE8D9F}" type="pres">
      <dgm:prSet presAssocID="{4023D23B-C084-45AB-9546-2399DFA2ACB7}" presName="Name111" presStyleLbl="parChTrans1D2" presStyleIdx="1" presStyleCnt="2"/>
      <dgm:spPr/>
    </dgm:pt>
    <dgm:pt modelId="{E3458729-9479-413E-B216-E9180D319424}" type="pres">
      <dgm:prSet presAssocID="{79BEF8B5-2DF0-4406-A853-ABAEFAEEBC00}" presName="hierRoot3" presStyleCnt="0">
        <dgm:presLayoutVars>
          <dgm:hierBranch val="init"/>
        </dgm:presLayoutVars>
      </dgm:prSet>
      <dgm:spPr/>
    </dgm:pt>
    <dgm:pt modelId="{3A0DB194-A8D2-4B03-83BB-FDF04F2F2D2C}" type="pres">
      <dgm:prSet presAssocID="{79BEF8B5-2DF0-4406-A853-ABAEFAEEBC00}" presName="rootComposite3" presStyleCnt="0"/>
      <dgm:spPr/>
    </dgm:pt>
    <dgm:pt modelId="{8B892726-9FB1-4205-81D1-BC6AF6AA0628}" type="pres">
      <dgm:prSet presAssocID="{79BEF8B5-2DF0-4406-A853-ABAEFAEEBC00}" presName="rootText3" presStyleLbl="asst1" presStyleIdx="1" presStyleCnt="2" custScaleX="229310">
        <dgm:presLayoutVars>
          <dgm:chPref val="3"/>
        </dgm:presLayoutVars>
      </dgm:prSet>
      <dgm:spPr/>
    </dgm:pt>
    <dgm:pt modelId="{087D75BA-BAF4-42BA-A9D4-1535DEF66EF0}" type="pres">
      <dgm:prSet presAssocID="{79BEF8B5-2DF0-4406-A853-ABAEFAEEBC00}" presName="rootConnector3" presStyleLbl="asst1" presStyleIdx="1" presStyleCnt="2"/>
      <dgm:spPr/>
    </dgm:pt>
    <dgm:pt modelId="{12E2BE92-A645-480C-9CD2-E4BF0D4CFB83}" type="pres">
      <dgm:prSet presAssocID="{79BEF8B5-2DF0-4406-A853-ABAEFAEEBC00}" presName="hierChild6" presStyleCnt="0"/>
      <dgm:spPr/>
    </dgm:pt>
    <dgm:pt modelId="{A5548F50-82F7-4820-952D-0BCDA7D7738B}" type="pres">
      <dgm:prSet presAssocID="{7D3FB680-80A2-4BC2-B497-C23289E08FED}" presName="Name37" presStyleLbl="parChTrans1D3" presStyleIdx="0" presStyleCnt="2"/>
      <dgm:spPr/>
    </dgm:pt>
    <dgm:pt modelId="{B33BD877-E758-4DFD-8A52-E15E0281BCC2}" type="pres">
      <dgm:prSet presAssocID="{852D17B9-74DB-4301-AC0B-3D1977667117}" presName="hierRoot2" presStyleCnt="0">
        <dgm:presLayoutVars>
          <dgm:hierBranch val="init"/>
        </dgm:presLayoutVars>
      </dgm:prSet>
      <dgm:spPr/>
    </dgm:pt>
    <dgm:pt modelId="{7C7D3B6F-EA59-4F8F-B036-F1ADC30E4329}" type="pres">
      <dgm:prSet presAssocID="{852D17B9-74DB-4301-AC0B-3D1977667117}" presName="rootComposite" presStyleCnt="0"/>
      <dgm:spPr/>
    </dgm:pt>
    <dgm:pt modelId="{AF63B8B8-FAD9-434F-AF05-6E93833F5F24}" type="pres">
      <dgm:prSet presAssocID="{852D17B9-74DB-4301-AC0B-3D1977667117}" presName="rootText" presStyleLbl="node3" presStyleIdx="0" presStyleCnt="2" custScaleX="255561">
        <dgm:presLayoutVars>
          <dgm:chPref val="3"/>
        </dgm:presLayoutVars>
      </dgm:prSet>
      <dgm:spPr/>
    </dgm:pt>
    <dgm:pt modelId="{7BCC65D0-DEA0-462D-A01B-87C73A43FE29}" type="pres">
      <dgm:prSet presAssocID="{852D17B9-74DB-4301-AC0B-3D1977667117}" presName="rootConnector" presStyleLbl="node3" presStyleIdx="0" presStyleCnt="2"/>
      <dgm:spPr/>
    </dgm:pt>
    <dgm:pt modelId="{1184D714-C742-45B0-B9CC-EF749E963776}" type="pres">
      <dgm:prSet presAssocID="{852D17B9-74DB-4301-AC0B-3D1977667117}" presName="hierChild4" presStyleCnt="0"/>
      <dgm:spPr/>
    </dgm:pt>
    <dgm:pt modelId="{F179A78D-27A9-488C-A426-E192F3F7E054}" type="pres">
      <dgm:prSet presAssocID="{852D17B9-74DB-4301-AC0B-3D1977667117}" presName="hierChild5" presStyleCnt="0"/>
      <dgm:spPr/>
    </dgm:pt>
    <dgm:pt modelId="{A7714885-B89D-4EBE-BA7C-CF35382B0BAA}" type="pres">
      <dgm:prSet presAssocID="{FF1A501B-02D1-4D3B-AAB0-DD3D03AC46D2}" presName="Name37" presStyleLbl="parChTrans1D3" presStyleIdx="1" presStyleCnt="2"/>
      <dgm:spPr/>
    </dgm:pt>
    <dgm:pt modelId="{C52B6519-65AE-4321-B5B5-A03D958F0737}" type="pres">
      <dgm:prSet presAssocID="{48DEA539-BEF8-4E28-B7C9-0EE0E6AD45D6}" presName="hierRoot2" presStyleCnt="0">
        <dgm:presLayoutVars>
          <dgm:hierBranch val="init"/>
        </dgm:presLayoutVars>
      </dgm:prSet>
      <dgm:spPr/>
    </dgm:pt>
    <dgm:pt modelId="{4992C27E-DC02-4C65-9B1E-0D3EE38F971A}" type="pres">
      <dgm:prSet presAssocID="{48DEA539-BEF8-4E28-B7C9-0EE0E6AD45D6}" presName="rootComposite" presStyleCnt="0"/>
      <dgm:spPr/>
    </dgm:pt>
    <dgm:pt modelId="{9E0597F1-FE1B-453B-B3A9-4ABD664D1FD0}" type="pres">
      <dgm:prSet presAssocID="{48DEA539-BEF8-4E28-B7C9-0EE0E6AD45D6}" presName="rootText" presStyleLbl="node3" presStyleIdx="1" presStyleCnt="2" custScaleX="217640">
        <dgm:presLayoutVars>
          <dgm:chPref val="3"/>
        </dgm:presLayoutVars>
      </dgm:prSet>
      <dgm:spPr/>
    </dgm:pt>
    <dgm:pt modelId="{9E48174D-EA38-441A-9FEF-3D1A822C7393}" type="pres">
      <dgm:prSet presAssocID="{48DEA539-BEF8-4E28-B7C9-0EE0E6AD45D6}" presName="rootConnector" presStyleLbl="node3" presStyleIdx="1" presStyleCnt="2"/>
      <dgm:spPr/>
    </dgm:pt>
    <dgm:pt modelId="{8EC8C451-D1C6-4F65-A9BB-41C0A5E5FF96}" type="pres">
      <dgm:prSet presAssocID="{48DEA539-BEF8-4E28-B7C9-0EE0E6AD45D6}" presName="hierChild4" presStyleCnt="0"/>
      <dgm:spPr/>
    </dgm:pt>
    <dgm:pt modelId="{DFADE895-B5BF-4212-9526-D032D18FF5C2}" type="pres">
      <dgm:prSet presAssocID="{48DEA539-BEF8-4E28-B7C9-0EE0E6AD45D6}" presName="hierChild5" presStyleCnt="0"/>
      <dgm:spPr/>
    </dgm:pt>
    <dgm:pt modelId="{6D4E76FB-2281-4B2B-9421-EFB788C90DDE}" type="pres">
      <dgm:prSet presAssocID="{79BEF8B5-2DF0-4406-A853-ABAEFAEEBC00}" presName="hierChild7" presStyleCnt="0"/>
      <dgm:spPr/>
    </dgm:pt>
  </dgm:ptLst>
  <dgm:cxnLst>
    <dgm:cxn modelId="{C608CD01-ED01-4EB3-B693-9F65A20A6AEC}" type="presOf" srcId="{48DEA539-BEF8-4E28-B7C9-0EE0E6AD45D6}" destId="{9E48174D-EA38-441A-9FEF-3D1A822C7393}" srcOrd="1" destOrd="0" presId="urn:microsoft.com/office/officeart/2005/8/layout/orgChart1"/>
    <dgm:cxn modelId="{E12AE80B-C686-4207-84A0-969BF3645ED9}" type="presOf" srcId="{79BEF8B5-2DF0-4406-A853-ABAEFAEEBC00}" destId="{8B892726-9FB1-4205-81D1-BC6AF6AA0628}" srcOrd="0" destOrd="0" presId="urn:microsoft.com/office/officeart/2005/8/layout/orgChart1"/>
    <dgm:cxn modelId="{BCC75B1D-31B5-4114-82C4-C347FA527DD6}" type="presOf" srcId="{8CDF2C1E-F3B8-48B8-B58F-6D7FC9425E23}" destId="{01CF13F7-A840-467A-8B21-590C2DFA7D6B}" srcOrd="1" destOrd="0" presId="urn:microsoft.com/office/officeart/2005/8/layout/orgChart1"/>
    <dgm:cxn modelId="{DB011B26-3BF4-4CFC-B56C-E2FEE07E43A7}" type="presOf" srcId="{852D17B9-74DB-4301-AC0B-3D1977667117}" destId="{7BCC65D0-DEA0-462D-A01B-87C73A43FE29}" srcOrd="1" destOrd="0" presId="urn:microsoft.com/office/officeart/2005/8/layout/orgChart1"/>
    <dgm:cxn modelId="{CFAA6C27-EE3F-4EB4-9D01-17F999F1B85B}" type="presOf" srcId="{7362B8A5-4E84-480B-BE1F-2B47200FA7BA}" destId="{2630E074-83BA-4B2B-B0F9-44FE436927A2}" srcOrd="1" destOrd="0" presId="urn:microsoft.com/office/officeart/2005/8/layout/orgChart1"/>
    <dgm:cxn modelId="{4626204D-E1BC-47BC-8B5F-C72E8AEC0E1A}" type="presOf" srcId="{7362B8A5-4E84-480B-BE1F-2B47200FA7BA}" destId="{C7E20AC4-86F2-4588-82BB-4AAF9111A7CD}" srcOrd="0" destOrd="0" presId="urn:microsoft.com/office/officeart/2005/8/layout/orgChart1"/>
    <dgm:cxn modelId="{F90A6559-4E7B-4D19-8C1F-A129A60A57EC}" srcId="{DC843F46-9C91-4890-A8A2-8CB7E5F383B2}" destId="{7362B8A5-4E84-480B-BE1F-2B47200FA7BA}" srcOrd="0" destOrd="0" parTransId="{913634F3-36AF-4E31-8750-EA6A4F5F52AB}" sibTransId="{4CA818CE-B04A-41DF-8BE6-E83D4BCB0041}"/>
    <dgm:cxn modelId="{6BBD805C-49C1-4DA0-9782-9FA2CAF68680}" type="presOf" srcId="{FF1A501B-02D1-4D3B-AAB0-DD3D03AC46D2}" destId="{A7714885-B89D-4EBE-BA7C-CF35382B0BAA}" srcOrd="0" destOrd="0" presId="urn:microsoft.com/office/officeart/2005/8/layout/orgChart1"/>
    <dgm:cxn modelId="{53F52776-1400-4115-AEE6-ADE6CF3480A6}" type="presOf" srcId="{DC843F46-9C91-4890-A8A2-8CB7E5F383B2}" destId="{9E5BA7BC-47CE-49AC-AE10-656CA0C49730}" srcOrd="0" destOrd="0" presId="urn:microsoft.com/office/officeart/2005/8/layout/orgChart1"/>
    <dgm:cxn modelId="{63D83A78-FF77-4F13-95EA-13DBFF63D3A3}" type="presOf" srcId="{8CDF2C1E-F3B8-48B8-B58F-6D7FC9425E23}" destId="{5BEEECB0-D1C4-45A7-9CBE-9C9D56D4D0B5}" srcOrd="0" destOrd="0" presId="urn:microsoft.com/office/officeart/2005/8/layout/orgChart1"/>
    <dgm:cxn modelId="{A2AC697B-E245-48C7-9EED-F3B9701C6F4D}" srcId="{79BEF8B5-2DF0-4406-A853-ABAEFAEEBC00}" destId="{48DEA539-BEF8-4E28-B7C9-0EE0E6AD45D6}" srcOrd="1" destOrd="0" parTransId="{FF1A501B-02D1-4D3B-AAB0-DD3D03AC46D2}" sibTransId="{4E6D7188-F9B4-4CAE-9C76-1C393B72BCBC}"/>
    <dgm:cxn modelId="{B4A4FA7C-2418-42E1-B711-A43FF193106C}" srcId="{7362B8A5-4E84-480B-BE1F-2B47200FA7BA}" destId="{8CDF2C1E-F3B8-48B8-B58F-6D7FC9425E23}" srcOrd="0" destOrd="0" parTransId="{73E44F98-12CD-4664-8D25-6B81E045DC43}" sibTransId="{3DC50516-9297-4DBA-892C-6D1896DB1114}"/>
    <dgm:cxn modelId="{C553F998-EF05-4BAC-A172-9EF59F576523}" srcId="{7362B8A5-4E84-480B-BE1F-2B47200FA7BA}" destId="{79BEF8B5-2DF0-4406-A853-ABAEFAEEBC00}" srcOrd="1" destOrd="0" parTransId="{4023D23B-C084-45AB-9546-2399DFA2ACB7}" sibTransId="{9C05C806-3904-468D-B54E-103E6859D666}"/>
    <dgm:cxn modelId="{F9C225A8-819F-477A-8198-B15507477085}" type="presOf" srcId="{73E44F98-12CD-4664-8D25-6B81E045DC43}" destId="{91BC0285-96CB-4022-9DC9-2266D0290811}" srcOrd="0" destOrd="0" presId="urn:microsoft.com/office/officeart/2005/8/layout/orgChart1"/>
    <dgm:cxn modelId="{8FDD66B2-645C-41A4-9AC7-167D3477A56B}" type="presOf" srcId="{79BEF8B5-2DF0-4406-A853-ABAEFAEEBC00}" destId="{087D75BA-BAF4-42BA-A9D4-1535DEF66EF0}" srcOrd="1" destOrd="0" presId="urn:microsoft.com/office/officeart/2005/8/layout/orgChart1"/>
    <dgm:cxn modelId="{36D13DB5-C497-43C7-A6BD-5D980A8E997C}" srcId="{79BEF8B5-2DF0-4406-A853-ABAEFAEEBC00}" destId="{852D17B9-74DB-4301-AC0B-3D1977667117}" srcOrd="0" destOrd="0" parTransId="{7D3FB680-80A2-4BC2-B497-C23289E08FED}" sibTransId="{0926F941-9301-4090-9F86-8D44978BBC2F}"/>
    <dgm:cxn modelId="{2C887EC7-4997-4D21-AE28-486DA72A6C64}" type="presOf" srcId="{852D17B9-74DB-4301-AC0B-3D1977667117}" destId="{AF63B8B8-FAD9-434F-AF05-6E93833F5F24}" srcOrd="0" destOrd="0" presId="urn:microsoft.com/office/officeart/2005/8/layout/orgChart1"/>
    <dgm:cxn modelId="{A19801E5-B364-4A34-9BB2-60FB34B6BB77}" type="presOf" srcId="{48DEA539-BEF8-4E28-B7C9-0EE0E6AD45D6}" destId="{9E0597F1-FE1B-453B-B3A9-4ABD664D1FD0}" srcOrd="0" destOrd="0" presId="urn:microsoft.com/office/officeart/2005/8/layout/orgChart1"/>
    <dgm:cxn modelId="{5CFF5CE6-DE19-42D2-B9AC-62BDA4299304}" type="presOf" srcId="{7D3FB680-80A2-4BC2-B497-C23289E08FED}" destId="{A5548F50-82F7-4820-952D-0BCDA7D7738B}" srcOrd="0" destOrd="0" presId="urn:microsoft.com/office/officeart/2005/8/layout/orgChart1"/>
    <dgm:cxn modelId="{B9615BEE-6A6F-4069-AE5F-51B1C7439A2C}" type="presOf" srcId="{4023D23B-C084-45AB-9546-2399DFA2ACB7}" destId="{3E8B9B9F-EBDD-482E-A028-8E8B33EE8D9F}" srcOrd="0" destOrd="0" presId="urn:microsoft.com/office/officeart/2005/8/layout/orgChart1"/>
    <dgm:cxn modelId="{D17B14F6-4749-413D-92EC-1321A7AECCA5}" type="presParOf" srcId="{9E5BA7BC-47CE-49AC-AE10-656CA0C49730}" destId="{0648765B-0C2C-4CAE-B671-34E4D6466B0B}" srcOrd="0" destOrd="0" presId="urn:microsoft.com/office/officeart/2005/8/layout/orgChart1"/>
    <dgm:cxn modelId="{61B72DCC-DD40-42F8-BA63-0F78E29DDD4D}" type="presParOf" srcId="{0648765B-0C2C-4CAE-B671-34E4D6466B0B}" destId="{1FF5B413-0099-4627-B059-80FD6FE40921}" srcOrd="0" destOrd="0" presId="urn:microsoft.com/office/officeart/2005/8/layout/orgChart1"/>
    <dgm:cxn modelId="{ECDF1BD2-FCA2-41D9-83A4-D8157CADDA0B}" type="presParOf" srcId="{1FF5B413-0099-4627-B059-80FD6FE40921}" destId="{C7E20AC4-86F2-4588-82BB-4AAF9111A7CD}" srcOrd="0" destOrd="0" presId="urn:microsoft.com/office/officeart/2005/8/layout/orgChart1"/>
    <dgm:cxn modelId="{E7C2BEE1-D138-4351-960B-E0048D8CD45D}" type="presParOf" srcId="{1FF5B413-0099-4627-B059-80FD6FE40921}" destId="{2630E074-83BA-4B2B-B0F9-44FE436927A2}" srcOrd="1" destOrd="0" presId="urn:microsoft.com/office/officeart/2005/8/layout/orgChart1"/>
    <dgm:cxn modelId="{F94CA95F-D304-4DD6-A815-75C765BACC1C}" type="presParOf" srcId="{0648765B-0C2C-4CAE-B671-34E4D6466B0B}" destId="{91B7472B-FA8E-496A-BE62-518FE9FA229B}" srcOrd="1" destOrd="0" presId="urn:microsoft.com/office/officeart/2005/8/layout/orgChart1"/>
    <dgm:cxn modelId="{3BBBE8B4-4A8C-46AC-8FEF-56CE442BFAEE}" type="presParOf" srcId="{0648765B-0C2C-4CAE-B671-34E4D6466B0B}" destId="{99C271E2-CEAB-4F82-8623-D48DE1BAB437}" srcOrd="2" destOrd="0" presId="urn:microsoft.com/office/officeart/2005/8/layout/orgChart1"/>
    <dgm:cxn modelId="{34898DFA-5F38-4AD7-AEFA-61E1DCCB89BC}" type="presParOf" srcId="{99C271E2-CEAB-4F82-8623-D48DE1BAB437}" destId="{91BC0285-96CB-4022-9DC9-2266D0290811}" srcOrd="0" destOrd="0" presId="urn:microsoft.com/office/officeart/2005/8/layout/orgChart1"/>
    <dgm:cxn modelId="{E0F836B3-00C1-4517-80A6-0300356303AF}" type="presParOf" srcId="{99C271E2-CEAB-4F82-8623-D48DE1BAB437}" destId="{E9A0D36F-2732-4013-806C-1ADF35223438}" srcOrd="1" destOrd="0" presId="urn:microsoft.com/office/officeart/2005/8/layout/orgChart1"/>
    <dgm:cxn modelId="{FB697C57-86EA-493C-95E2-9F8E3769B0BA}" type="presParOf" srcId="{E9A0D36F-2732-4013-806C-1ADF35223438}" destId="{E1DFFB29-F498-47B6-8494-8BF4F49359F1}" srcOrd="0" destOrd="0" presId="urn:microsoft.com/office/officeart/2005/8/layout/orgChart1"/>
    <dgm:cxn modelId="{0B167BD2-A968-49A4-8FCB-4914B870E22A}" type="presParOf" srcId="{E1DFFB29-F498-47B6-8494-8BF4F49359F1}" destId="{5BEEECB0-D1C4-45A7-9CBE-9C9D56D4D0B5}" srcOrd="0" destOrd="0" presId="urn:microsoft.com/office/officeart/2005/8/layout/orgChart1"/>
    <dgm:cxn modelId="{2BDFE05E-0B11-48C3-9039-DC4D4B0A21BF}" type="presParOf" srcId="{E1DFFB29-F498-47B6-8494-8BF4F49359F1}" destId="{01CF13F7-A840-467A-8B21-590C2DFA7D6B}" srcOrd="1" destOrd="0" presId="urn:microsoft.com/office/officeart/2005/8/layout/orgChart1"/>
    <dgm:cxn modelId="{4FDF9E39-B72B-41D1-AF2F-5F9A53A32626}" type="presParOf" srcId="{E9A0D36F-2732-4013-806C-1ADF35223438}" destId="{57F91904-8757-445E-A2D8-7F8C84230395}" srcOrd="1" destOrd="0" presId="urn:microsoft.com/office/officeart/2005/8/layout/orgChart1"/>
    <dgm:cxn modelId="{7F401F26-F272-479C-9A3B-6766687B9B48}" type="presParOf" srcId="{E9A0D36F-2732-4013-806C-1ADF35223438}" destId="{63E5E431-E2BC-4AAD-8758-481FD06C25F4}" srcOrd="2" destOrd="0" presId="urn:microsoft.com/office/officeart/2005/8/layout/orgChart1"/>
    <dgm:cxn modelId="{82D54C8F-03ED-4965-936B-6D3CBC090B74}" type="presParOf" srcId="{99C271E2-CEAB-4F82-8623-D48DE1BAB437}" destId="{3E8B9B9F-EBDD-482E-A028-8E8B33EE8D9F}" srcOrd="2" destOrd="0" presId="urn:microsoft.com/office/officeart/2005/8/layout/orgChart1"/>
    <dgm:cxn modelId="{517652A0-E6D9-463C-B627-F820595DD258}" type="presParOf" srcId="{99C271E2-CEAB-4F82-8623-D48DE1BAB437}" destId="{E3458729-9479-413E-B216-E9180D319424}" srcOrd="3" destOrd="0" presId="urn:microsoft.com/office/officeart/2005/8/layout/orgChart1"/>
    <dgm:cxn modelId="{FFBC4BC9-7FC2-4BFE-9AD9-BF1B028661DA}" type="presParOf" srcId="{E3458729-9479-413E-B216-E9180D319424}" destId="{3A0DB194-A8D2-4B03-83BB-FDF04F2F2D2C}" srcOrd="0" destOrd="0" presId="urn:microsoft.com/office/officeart/2005/8/layout/orgChart1"/>
    <dgm:cxn modelId="{A17137E3-0A52-4231-8C9D-9BC73207BA68}" type="presParOf" srcId="{3A0DB194-A8D2-4B03-83BB-FDF04F2F2D2C}" destId="{8B892726-9FB1-4205-81D1-BC6AF6AA0628}" srcOrd="0" destOrd="0" presId="urn:microsoft.com/office/officeart/2005/8/layout/orgChart1"/>
    <dgm:cxn modelId="{A28139C8-FB31-4A61-A630-045B6FE2AC39}" type="presParOf" srcId="{3A0DB194-A8D2-4B03-83BB-FDF04F2F2D2C}" destId="{087D75BA-BAF4-42BA-A9D4-1535DEF66EF0}" srcOrd="1" destOrd="0" presId="urn:microsoft.com/office/officeart/2005/8/layout/orgChart1"/>
    <dgm:cxn modelId="{86006CB0-0510-41BD-B138-5B07204C8D98}" type="presParOf" srcId="{E3458729-9479-413E-B216-E9180D319424}" destId="{12E2BE92-A645-480C-9CD2-E4BF0D4CFB83}" srcOrd="1" destOrd="0" presId="urn:microsoft.com/office/officeart/2005/8/layout/orgChart1"/>
    <dgm:cxn modelId="{31ABDD6F-6EAC-4D42-AF15-0D3B9C880C2B}" type="presParOf" srcId="{12E2BE92-A645-480C-9CD2-E4BF0D4CFB83}" destId="{A5548F50-82F7-4820-952D-0BCDA7D7738B}" srcOrd="0" destOrd="0" presId="urn:microsoft.com/office/officeart/2005/8/layout/orgChart1"/>
    <dgm:cxn modelId="{AD2ACC1D-DF3A-4601-87E0-5103D5344642}" type="presParOf" srcId="{12E2BE92-A645-480C-9CD2-E4BF0D4CFB83}" destId="{B33BD877-E758-4DFD-8A52-E15E0281BCC2}" srcOrd="1" destOrd="0" presId="urn:microsoft.com/office/officeart/2005/8/layout/orgChart1"/>
    <dgm:cxn modelId="{5EDA7BE5-B9B7-48FE-B3FE-FFAE54DA59DD}" type="presParOf" srcId="{B33BD877-E758-4DFD-8A52-E15E0281BCC2}" destId="{7C7D3B6F-EA59-4F8F-B036-F1ADC30E4329}" srcOrd="0" destOrd="0" presId="urn:microsoft.com/office/officeart/2005/8/layout/orgChart1"/>
    <dgm:cxn modelId="{1FC5397A-AAFF-43D6-8914-C217FB7998D2}" type="presParOf" srcId="{7C7D3B6F-EA59-4F8F-B036-F1ADC30E4329}" destId="{AF63B8B8-FAD9-434F-AF05-6E93833F5F24}" srcOrd="0" destOrd="0" presId="urn:microsoft.com/office/officeart/2005/8/layout/orgChart1"/>
    <dgm:cxn modelId="{D0D41B13-14DB-4ABD-B3BD-CA61BD2B2914}" type="presParOf" srcId="{7C7D3B6F-EA59-4F8F-B036-F1ADC30E4329}" destId="{7BCC65D0-DEA0-462D-A01B-87C73A43FE29}" srcOrd="1" destOrd="0" presId="urn:microsoft.com/office/officeart/2005/8/layout/orgChart1"/>
    <dgm:cxn modelId="{5A434F1E-B753-4F5E-B2C7-2AA075198F56}" type="presParOf" srcId="{B33BD877-E758-4DFD-8A52-E15E0281BCC2}" destId="{1184D714-C742-45B0-B9CC-EF749E963776}" srcOrd="1" destOrd="0" presId="urn:microsoft.com/office/officeart/2005/8/layout/orgChart1"/>
    <dgm:cxn modelId="{6EE45EAA-6956-450C-BE4D-2D8357A53CC7}" type="presParOf" srcId="{B33BD877-E758-4DFD-8A52-E15E0281BCC2}" destId="{F179A78D-27A9-488C-A426-E192F3F7E054}" srcOrd="2" destOrd="0" presId="urn:microsoft.com/office/officeart/2005/8/layout/orgChart1"/>
    <dgm:cxn modelId="{0EFBC000-F6BF-4980-89AA-4B2B23BD37C7}" type="presParOf" srcId="{12E2BE92-A645-480C-9CD2-E4BF0D4CFB83}" destId="{A7714885-B89D-4EBE-BA7C-CF35382B0BAA}" srcOrd="2" destOrd="0" presId="urn:microsoft.com/office/officeart/2005/8/layout/orgChart1"/>
    <dgm:cxn modelId="{53DCEE5A-98B7-404C-84ED-3AD958CB64C8}" type="presParOf" srcId="{12E2BE92-A645-480C-9CD2-E4BF0D4CFB83}" destId="{C52B6519-65AE-4321-B5B5-A03D958F0737}" srcOrd="3" destOrd="0" presId="urn:microsoft.com/office/officeart/2005/8/layout/orgChart1"/>
    <dgm:cxn modelId="{E90EC1F9-7603-4F58-86F8-201F04204321}" type="presParOf" srcId="{C52B6519-65AE-4321-B5B5-A03D958F0737}" destId="{4992C27E-DC02-4C65-9B1E-0D3EE38F971A}" srcOrd="0" destOrd="0" presId="urn:microsoft.com/office/officeart/2005/8/layout/orgChart1"/>
    <dgm:cxn modelId="{B30F378F-4E18-4CF5-A241-479FB5F97A45}" type="presParOf" srcId="{4992C27E-DC02-4C65-9B1E-0D3EE38F971A}" destId="{9E0597F1-FE1B-453B-B3A9-4ABD664D1FD0}" srcOrd="0" destOrd="0" presId="urn:microsoft.com/office/officeart/2005/8/layout/orgChart1"/>
    <dgm:cxn modelId="{3DA85C00-3CAB-4F80-B02C-ABCB14DB5723}" type="presParOf" srcId="{4992C27E-DC02-4C65-9B1E-0D3EE38F971A}" destId="{9E48174D-EA38-441A-9FEF-3D1A822C7393}" srcOrd="1" destOrd="0" presId="urn:microsoft.com/office/officeart/2005/8/layout/orgChart1"/>
    <dgm:cxn modelId="{CC4144F1-7F87-4621-846E-035CF12A5E87}" type="presParOf" srcId="{C52B6519-65AE-4321-B5B5-A03D958F0737}" destId="{8EC8C451-D1C6-4F65-A9BB-41C0A5E5FF96}" srcOrd="1" destOrd="0" presId="urn:microsoft.com/office/officeart/2005/8/layout/orgChart1"/>
    <dgm:cxn modelId="{A563ADA0-B633-4A0B-909C-6633950EBF3B}" type="presParOf" srcId="{C52B6519-65AE-4321-B5B5-A03D958F0737}" destId="{DFADE895-B5BF-4212-9526-D032D18FF5C2}" srcOrd="2" destOrd="0" presId="urn:microsoft.com/office/officeart/2005/8/layout/orgChart1"/>
    <dgm:cxn modelId="{C3A2563C-929B-4AB7-A4A7-183CC32CDA8F}" type="presParOf" srcId="{E3458729-9479-413E-B216-E9180D319424}" destId="{6D4E76FB-2281-4B2B-9421-EFB788C90D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14885-B89D-4EBE-BA7C-CF35382B0BAA}">
      <dsp:nvSpPr>
        <dsp:cNvPr id="0" name=""/>
        <dsp:cNvSpPr/>
      </dsp:nvSpPr>
      <dsp:spPr>
        <a:xfrm>
          <a:off x="4064691" y="2288673"/>
          <a:ext cx="419050" cy="1425403"/>
        </a:xfrm>
        <a:custGeom>
          <a:avLst/>
          <a:gdLst/>
          <a:ahLst/>
          <a:cxnLst/>
          <a:rect l="0" t="0" r="0" b="0"/>
          <a:pathLst>
            <a:path>
              <a:moveTo>
                <a:pt x="0" y="0"/>
              </a:moveTo>
              <a:lnTo>
                <a:pt x="0" y="1425403"/>
              </a:lnTo>
              <a:lnTo>
                <a:pt x="419050" y="14254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548F50-82F7-4820-952D-0BCDA7D7738B}">
      <dsp:nvSpPr>
        <dsp:cNvPr id="0" name=""/>
        <dsp:cNvSpPr/>
      </dsp:nvSpPr>
      <dsp:spPr>
        <a:xfrm>
          <a:off x="4064691" y="2288673"/>
          <a:ext cx="419050" cy="560415"/>
        </a:xfrm>
        <a:custGeom>
          <a:avLst/>
          <a:gdLst/>
          <a:ahLst/>
          <a:cxnLst/>
          <a:rect l="0" t="0" r="0" b="0"/>
          <a:pathLst>
            <a:path>
              <a:moveTo>
                <a:pt x="0" y="0"/>
              </a:moveTo>
              <a:lnTo>
                <a:pt x="0" y="560415"/>
              </a:lnTo>
              <a:lnTo>
                <a:pt x="419050" y="5604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B9B9F-EBDD-482E-A028-8E8B33EE8D9F}">
      <dsp:nvSpPr>
        <dsp:cNvPr id="0" name=""/>
        <dsp:cNvSpPr/>
      </dsp:nvSpPr>
      <dsp:spPr>
        <a:xfrm>
          <a:off x="2539935" y="1423684"/>
          <a:ext cx="127920" cy="560415"/>
        </a:xfrm>
        <a:custGeom>
          <a:avLst/>
          <a:gdLst/>
          <a:ahLst/>
          <a:cxnLst/>
          <a:rect l="0" t="0" r="0" b="0"/>
          <a:pathLst>
            <a:path>
              <a:moveTo>
                <a:pt x="0" y="0"/>
              </a:moveTo>
              <a:lnTo>
                <a:pt x="0" y="560415"/>
              </a:lnTo>
              <a:lnTo>
                <a:pt x="127920" y="560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BC0285-96CB-4022-9DC9-2266D0290811}">
      <dsp:nvSpPr>
        <dsp:cNvPr id="0" name=""/>
        <dsp:cNvSpPr/>
      </dsp:nvSpPr>
      <dsp:spPr>
        <a:xfrm>
          <a:off x="2412014" y="1423684"/>
          <a:ext cx="127920" cy="560415"/>
        </a:xfrm>
        <a:custGeom>
          <a:avLst/>
          <a:gdLst/>
          <a:ahLst/>
          <a:cxnLst/>
          <a:rect l="0" t="0" r="0" b="0"/>
          <a:pathLst>
            <a:path>
              <a:moveTo>
                <a:pt x="127920" y="0"/>
              </a:moveTo>
              <a:lnTo>
                <a:pt x="127920" y="560415"/>
              </a:lnTo>
              <a:lnTo>
                <a:pt x="0" y="5604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E20AC4-86F2-4588-82BB-4AAF9111A7CD}">
      <dsp:nvSpPr>
        <dsp:cNvPr id="0" name=""/>
        <dsp:cNvSpPr/>
      </dsp:nvSpPr>
      <dsp:spPr>
        <a:xfrm>
          <a:off x="630308" y="814537"/>
          <a:ext cx="3819254" cy="60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Vitamin B9 (Folate)</a:t>
          </a:r>
        </a:p>
      </dsp:txBody>
      <dsp:txXfrm>
        <a:off x="630308" y="814537"/>
        <a:ext cx="3819254" cy="609146"/>
      </dsp:txXfrm>
    </dsp:sp>
    <dsp:sp modelId="{5BEEECB0-D1C4-45A7-9CBE-9C9D56D4D0B5}">
      <dsp:nvSpPr>
        <dsp:cNvPr id="0" name=""/>
        <dsp:cNvSpPr/>
      </dsp:nvSpPr>
      <dsp:spPr>
        <a:xfrm>
          <a:off x="6785" y="1679526"/>
          <a:ext cx="2405229" cy="60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Food Folate</a:t>
          </a:r>
        </a:p>
      </dsp:txBody>
      <dsp:txXfrm>
        <a:off x="6785" y="1679526"/>
        <a:ext cx="2405229" cy="609146"/>
      </dsp:txXfrm>
    </dsp:sp>
    <dsp:sp modelId="{8B892726-9FB1-4205-81D1-BC6AF6AA0628}">
      <dsp:nvSpPr>
        <dsp:cNvPr id="0" name=""/>
        <dsp:cNvSpPr/>
      </dsp:nvSpPr>
      <dsp:spPr>
        <a:xfrm>
          <a:off x="2667856" y="1679526"/>
          <a:ext cx="2793669" cy="60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Folic Acid</a:t>
          </a:r>
        </a:p>
      </dsp:txBody>
      <dsp:txXfrm>
        <a:off x="2667856" y="1679526"/>
        <a:ext cx="2793669" cy="609146"/>
      </dsp:txXfrm>
    </dsp:sp>
    <dsp:sp modelId="{AF63B8B8-FAD9-434F-AF05-6E93833F5F24}">
      <dsp:nvSpPr>
        <dsp:cNvPr id="0" name=""/>
        <dsp:cNvSpPr/>
      </dsp:nvSpPr>
      <dsp:spPr>
        <a:xfrm>
          <a:off x="4483741" y="2544515"/>
          <a:ext cx="3113484" cy="60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Supplements </a:t>
          </a:r>
        </a:p>
      </dsp:txBody>
      <dsp:txXfrm>
        <a:off x="4483741" y="2544515"/>
        <a:ext cx="3113484" cy="609146"/>
      </dsp:txXfrm>
    </dsp:sp>
    <dsp:sp modelId="{9E0597F1-FE1B-453B-B3A9-4ABD664D1FD0}">
      <dsp:nvSpPr>
        <dsp:cNvPr id="0" name=""/>
        <dsp:cNvSpPr/>
      </dsp:nvSpPr>
      <dsp:spPr>
        <a:xfrm>
          <a:off x="4483741" y="3409504"/>
          <a:ext cx="2651495" cy="60914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Fortified Food</a:t>
          </a:r>
        </a:p>
      </dsp:txBody>
      <dsp:txXfrm>
        <a:off x="4483741" y="3409504"/>
        <a:ext cx="2651495" cy="6091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9/29/21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ncbddd/folicacid/faqs/faqs-safety.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my-live-02.slatic.net/p/18/tejavan39s-fortified-chakki-atta-flour-in-1kg-packing-6907-552779651-ff29e643b0b4a6f2504a2d027cd4eefd.jpg" TargetMode="External"/><Relationship Id="rId3" Type="http://schemas.openxmlformats.org/officeDocument/2006/relationships/hyperlink" Target="https://recipemashups.files.wordpress.com/2008/12/asparagus.jpg" TargetMode="External"/><Relationship Id="rId7" Type="http://schemas.openxmlformats.org/officeDocument/2006/relationships/hyperlink" Target="http://www.jebkinnison.co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popsgrassfedbeef.org/images/bigstock_Beef_Liver_With_Dill_On_White__3599062.jpg" TargetMode="External"/><Relationship Id="rId5" Type="http://schemas.openxmlformats.org/officeDocument/2006/relationships/hyperlink" Target="https://ljayhealth.files.wordpress.com/2012/02/spinach.jpg" TargetMode="External"/><Relationship Id="rId4" Type="http://schemas.openxmlformats.org/officeDocument/2006/relationships/hyperlink" Target="http://yang-sheng.com/wp-content/uploads/2012/07/beans.jp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pinimg.com/236x/47/41/e6/4741e6ce99437a3260364ed6001b9ddf--macrocytic-anemia-b-deficiency.jp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seekpng.com/png/detail/12-122935_blue-arrow-transparent-background.pn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ladies and gentlemen.  </a:t>
            </a:r>
          </a:p>
          <a:p>
            <a:endParaRPr lang="en-US" dirty="0"/>
          </a:p>
          <a:p>
            <a:r>
              <a:rPr lang="en-US" dirty="0"/>
              <a:t>I would like to thank WHO</a:t>
            </a:r>
            <a:r>
              <a:rPr lang="en-US" baseline="0" dirty="0"/>
              <a:t> and in particular Rajesh Mehta for inviting the Food Fortification Initiative to participate in this regional meeting.  </a:t>
            </a:r>
          </a:p>
          <a:p>
            <a:endParaRPr lang="en-US" baseline="0" dirty="0"/>
          </a:p>
          <a:p>
            <a:r>
              <a:rPr lang="en-US" baseline="0" dirty="0"/>
              <a:t>I am pleased to share with you global evidence on the safety of fortifying food with folic acid.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a:t>
            </a:r>
            <a:r>
              <a:rPr lang="en-US" baseline="0" dirty="0"/>
              <a:t> the conclusion of this meeting you will each be given a USB memory stick.  It will include this presentation and all of the documents referenced in it.  </a:t>
            </a:r>
            <a:endParaRPr lang="en-US" dirty="0"/>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326203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Today, however, the story is very different.  Routine clinical tests can measure folate and vitamin B12 status.  People at risk for vitamin B12 deficiency such as older adults are screened.  And the appropriate nutrient is administered depending on the cause of the anemia.  </a:t>
            </a:r>
            <a:endParaRPr lang="en-US" dirty="0"/>
          </a:p>
          <a:p>
            <a:endParaRPr lang="en-US" dirty="0"/>
          </a:p>
          <a:p>
            <a:r>
              <a:rPr lang="en-US" dirty="0"/>
              <a:t>--</a:t>
            </a:r>
          </a:p>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200" b="0" dirty="0"/>
              <a:t>Office of the Primer Minister’s Chief Science Advisor &amp; the Royal Society </a:t>
            </a:r>
            <a:r>
              <a:rPr lang="en-US" sz="1200" b="0" dirty="0" err="1"/>
              <a:t>Te</a:t>
            </a:r>
            <a:r>
              <a:rPr lang="en-US" sz="1200" b="0" dirty="0"/>
              <a:t> </a:t>
            </a:r>
            <a:r>
              <a:rPr lang="en-US" sz="1200" b="0" dirty="0" err="1"/>
              <a:t>Aparangi</a:t>
            </a:r>
            <a:r>
              <a:rPr lang="en-US" sz="1200" b="0" dirty="0"/>
              <a:t>.</a:t>
            </a:r>
            <a:r>
              <a:rPr lang="en-US" sz="1200" b="0" baseline="0" dirty="0"/>
              <a:t>  </a:t>
            </a:r>
            <a:r>
              <a:rPr lang="en-US" sz="1200" b="0" i="0" u="none" strike="noStrike" kern="1200" baseline="0" dirty="0">
                <a:solidFill>
                  <a:schemeClr val="tx1"/>
                </a:solidFill>
                <a:latin typeface="+mn-lt"/>
                <a:ea typeface="+mn-ea"/>
                <a:cs typeface="+mn-cs"/>
              </a:rPr>
              <a:t>The Health Benefits and Risks of Folic Acid Fortification of Food.  New Zealand, 2018.  </a:t>
            </a:r>
            <a:endParaRPr lang="en-US" sz="1200" b="0" dirty="0"/>
          </a:p>
          <a:p>
            <a:endParaRPr lang="en-US" b="0" dirty="0"/>
          </a:p>
          <a:p>
            <a:r>
              <a:rPr lang="en-US" dirty="0"/>
              <a:t>RJ</a:t>
            </a:r>
            <a:r>
              <a:rPr lang="en-US" baseline="0" dirty="0"/>
              <a:t> Berry.  Lack of historical evidence to support folic acid exacerbation of the neuropathy caused by vitamin B12 deficiency.  American Journal of Clinical Nutrition 2019.  </a:t>
            </a:r>
          </a:p>
          <a:p>
            <a:endParaRPr lang="en-US" baseline="0" dirty="0"/>
          </a:p>
          <a:p>
            <a:r>
              <a:rPr lang="en-US" baseline="0" dirty="0"/>
              <a:t>Photo:  https://www.sbs.com.au/yourlanguage/sites/sbs.com.au.yourlanguage/files/styles/body_image/public/1-gettyimages-155374522.jpg?itok=oLZyqWLs&amp;mtime=1535095271 </a:t>
            </a:r>
          </a:p>
        </p:txBody>
      </p:sp>
      <p:sp>
        <p:nvSpPr>
          <p:cNvPr id="4" name="Slide Number Placeholder 3"/>
          <p:cNvSpPr>
            <a:spLocks noGrp="1"/>
          </p:cNvSpPr>
          <p:nvPr>
            <p:ph type="sldNum" sz="quarter" idx="10"/>
          </p:nvPr>
        </p:nvSpPr>
        <p:spPr/>
        <p:txBody>
          <a:bodyPr/>
          <a:lstStyle/>
          <a:p>
            <a:fld id="{E311DF62-DE01-4010-A172-A1C69E348D85}" type="slidenum">
              <a:rPr lang="en-US" smtClean="0"/>
              <a:pPr/>
              <a:t>10</a:t>
            </a:fld>
            <a:endParaRPr lang="en-US"/>
          </a:p>
        </p:txBody>
      </p:sp>
    </p:spTree>
    <p:extLst>
      <p:ext uri="{BB962C8B-B14F-4D97-AF65-F5344CB8AC3E}">
        <p14:creationId xmlns:p14="http://schemas.microsoft.com/office/powerpoint/2010/main" val="300298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Is there any evidence that fortification with folic acid causes masking of vitamin B12 deficiency?</a:t>
            </a:r>
          </a:p>
          <a:p>
            <a:endParaRPr lang="en-US" baseline="0" dirty="0"/>
          </a:p>
          <a:p>
            <a:r>
              <a:rPr lang="en-US" baseline="0" dirty="0"/>
              <a:t>In one study conducted in the USA, researchers surmised that people with low vitamin B12 status and no anemia who consumed food fortified with folic acid could be at risk of developing vitamin B12 deficiency.  </a:t>
            </a:r>
          </a:p>
          <a:p>
            <a:endParaRPr lang="en-US" baseline="0" dirty="0"/>
          </a:p>
          <a:p>
            <a:r>
              <a:rPr lang="en-US" baseline="0" dirty="0"/>
              <a:t>In other words, in these individuals, since folic acid is provided through fortification in the USA, they will not develop anemia.</a:t>
            </a:r>
          </a:p>
          <a:p>
            <a:endParaRPr lang="en-US" baseline="0" dirty="0"/>
          </a:p>
          <a:p>
            <a:r>
              <a:rPr lang="en-US" baseline="0" dirty="0"/>
              <a:t>However, since vitamin B12 is not provided through fortification in the USA, they may develop vitamin B12 deficiency.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t>
            </a:r>
          </a:p>
          <a:p>
            <a:r>
              <a:rPr lang="en-US" dirty="0"/>
              <a:t>Source:  </a:t>
            </a:r>
          </a:p>
          <a:p>
            <a:r>
              <a:rPr lang="en-US" dirty="0"/>
              <a:t>Mills</a:t>
            </a:r>
            <a:r>
              <a:rPr lang="en-US" baseline="0" dirty="0"/>
              <a:t> </a:t>
            </a:r>
            <a:r>
              <a:rPr lang="en-US" baseline="0" dirty="0" err="1"/>
              <a:t>JL</a:t>
            </a:r>
            <a:r>
              <a:rPr lang="en-US" baseline="0" dirty="0"/>
              <a:t> et al. </a:t>
            </a:r>
            <a:r>
              <a:rPr lang="en-US" sz="1200" b="0" i="0" u="none" strike="noStrike" kern="1200" baseline="0" dirty="0">
                <a:solidFill>
                  <a:schemeClr val="tx1"/>
                </a:solidFill>
                <a:latin typeface="+mn-lt"/>
                <a:ea typeface="+mn-ea"/>
                <a:cs typeface="+mn-cs"/>
              </a:rPr>
              <a:t>Low vitamin B-12 concentrations in patients without anemia: the effect of folic acid fortification of grain. </a:t>
            </a:r>
            <a:r>
              <a:rPr lang="en-US" sz="1200" b="0" i="1" u="none" strike="noStrike" kern="1200" baseline="0" dirty="0">
                <a:solidFill>
                  <a:schemeClr val="tx1"/>
                </a:solidFill>
                <a:latin typeface="+mn-lt"/>
                <a:ea typeface="+mn-ea"/>
                <a:cs typeface="+mn-cs"/>
              </a:rPr>
              <a:t>Am J </a:t>
            </a:r>
            <a:r>
              <a:rPr lang="en-US" sz="1200" b="0" i="1" u="none" strike="noStrike" kern="1200" baseline="0" dirty="0" err="1">
                <a:solidFill>
                  <a:schemeClr val="tx1"/>
                </a:solidFill>
                <a:latin typeface="+mn-lt"/>
                <a:ea typeface="+mn-ea"/>
                <a:cs typeface="+mn-cs"/>
              </a:rPr>
              <a:t>Clin</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Nutr</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2003;77:1474–7.</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11</a:t>
            </a:fld>
            <a:endParaRPr lang="en-US"/>
          </a:p>
        </p:txBody>
      </p:sp>
    </p:spTree>
    <p:extLst>
      <p:ext uri="{BB962C8B-B14F-4D97-AF65-F5344CB8AC3E}">
        <p14:creationId xmlns:p14="http://schemas.microsoft.com/office/powerpoint/2010/main" val="531160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This graph has</a:t>
            </a:r>
            <a:r>
              <a:rPr lang="en-US" baseline="0" dirty="0"/>
              <a:t> data from 1992 to 2000 from the United States.  </a:t>
            </a:r>
          </a:p>
          <a:p>
            <a:endParaRPr lang="en-US" baseline="0" dirty="0"/>
          </a:p>
          <a:p>
            <a:r>
              <a:rPr lang="en-US" baseline="0" dirty="0"/>
              <a:t>[CLICK TO ADVANCE] From 1992 to 1995, there was no mandatory grain fortification with folic acid in the USA; this is labeled as the “before fortification” period.</a:t>
            </a:r>
          </a:p>
          <a:p>
            <a:endParaRPr lang="en-US" baseline="0" dirty="0"/>
          </a:p>
          <a:p>
            <a:r>
              <a:rPr lang="en-US" baseline="0" dirty="0"/>
              <a:t>[CLICK TO ADVANCE] From 1996 to 1997, industry could voluntarily fortify grains but did not need to; this is labeled as the “initiation” period.</a:t>
            </a:r>
          </a:p>
          <a:p>
            <a:endParaRPr lang="en-US" baseline="0" dirty="0"/>
          </a:p>
          <a:p>
            <a:r>
              <a:rPr lang="en-US" baseline="0" dirty="0"/>
              <a:t>[CLICK TO ADVANCE] From 1998 forward is when mandatory grain fortification was in effect; this is labeled as the “after” period.</a:t>
            </a:r>
          </a:p>
          <a:p>
            <a:endParaRPr lang="en-US" baseline="0" dirty="0"/>
          </a:p>
          <a:p>
            <a:r>
              <a:rPr lang="en-US" baseline="0" dirty="0"/>
              <a:t>[CLICK TO ADVANCE] The bars represent the % of people with low vitamin B12 status who did not have anemia.  </a:t>
            </a:r>
          </a:p>
          <a:p>
            <a:endParaRPr lang="en-US" baseline="0" dirty="0"/>
          </a:p>
          <a:p>
            <a:r>
              <a:rPr lang="en-US" baseline="0" dirty="0"/>
              <a:t>[CLICK TO ADVANCE]  We would expect the prevalence to </a:t>
            </a:r>
            <a:r>
              <a:rPr lang="en-US" u="sng" baseline="0" dirty="0"/>
              <a:t>increase</a:t>
            </a:r>
            <a:r>
              <a:rPr lang="en-US" baseline="0" dirty="0"/>
              <a:t> in the “after” period if folic acid from fortification was masking vitamin B12 deficiency.  </a:t>
            </a:r>
          </a:p>
          <a:p>
            <a:endParaRPr lang="en-US" baseline="0" dirty="0"/>
          </a:p>
          <a:p>
            <a:r>
              <a:rPr lang="en-US" baseline="0" dirty="0"/>
              <a:t>What we can see from the graph is that the prevalence did </a:t>
            </a:r>
            <a:r>
              <a:rPr lang="en-US" u="sng" baseline="0" dirty="0"/>
              <a:t>not</a:t>
            </a:r>
            <a:r>
              <a:rPr lang="en-US" baseline="0" dirty="0"/>
              <a:t> change across the three fortification periods.  These data suggest that </a:t>
            </a:r>
            <a:r>
              <a:rPr lang="en-US" sz="1200" b="0" i="0" u="none" strike="noStrike" kern="1200" baseline="0" dirty="0">
                <a:solidFill>
                  <a:schemeClr val="tx1"/>
                </a:solidFill>
                <a:latin typeface="+mn-lt"/>
                <a:ea typeface="+mn-ea"/>
                <a:cs typeface="+mn-cs"/>
              </a:rPr>
              <a:t>folic-acid fortification does not mask vitamin B12 deficiency.</a:t>
            </a:r>
            <a:endParaRPr lang="en-US" dirty="0"/>
          </a:p>
          <a:p>
            <a:endParaRPr lang="en-US" dirty="0"/>
          </a:p>
          <a:p>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Mills</a:t>
            </a:r>
            <a:r>
              <a:rPr lang="en-US" baseline="0" dirty="0"/>
              <a:t> JL et al. </a:t>
            </a:r>
            <a:r>
              <a:rPr lang="en-US" sz="1200" b="0" i="0" u="none" strike="noStrike" kern="1200" baseline="0" dirty="0">
                <a:solidFill>
                  <a:schemeClr val="tx1"/>
                </a:solidFill>
                <a:latin typeface="+mn-lt"/>
                <a:ea typeface="+mn-ea"/>
                <a:cs typeface="+mn-cs"/>
              </a:rPr>
              <a:t>Low vitamin B-12 concentrations in patients without anemia: the effect of folic acid fortification of grain. </a:t>
            </a:r>
            <a:r>
              <a:rPr lang="en-US" sz="1200" b="0" i="1" u="none" strike="noStrike" kern="1200" baseline="0" dirty="0">
                <a:solidFill>
                  <a:schemeClr val="tx1"/>
                </a:solidFill>
                <a:latin typeface="+mn-lt"/>
                <a:ea typeface="+mn-ea"/>
                <a:cs typeface="+mn-cs"/>
              </a:rPr>
              <a:t>Am J </a:t>
            </a:r>
            <a:r>
              <a:rPr lang="en-US" sz="1200" b="0" i="1" u="none" strike="noStrike" kern="1200" baseline="0" dirty="0" err="1">
                <a:solidFill>
                  <a:schemeClr val="tx1"/>
                </a:solidFill>
                <a:latin typeface="+mn-lt"/>
                <a:ea typeface="+mn-ea"/>
                <a:cs typeface="+mn-cs"/>
              </a:rPr>
              <a:t>Clin</a:t>
            </a:r>
            <a:r>
              <a:rPr lang="en-US" sz="1200" b="0" i="1"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Nutr</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2003;77:1474–7.</a:t>
            </a:r>
            <a:endParaRPr lang="en-US" dirty="0"/>
          </a:p>
        </p:txBody>
      </p:sp>
      <p:sp>
        <p:nvSpPr>
          <p:cNvPr id="4" name="Slide Number Placeholder 3"/>
          <p:cNvSpPr>
            <a:spLocks noGrp="1"/>
          </p:cNvSpPr>
          <p:nvPr>
            <p:ph type="sldNum" sz="quarter" idx="10"/>
          </p:nvPr>
        </p:nvSpPr>
        <p:spPr/>
        <p:txBody>
          <a:bodyPr/>
          <a:lstStyle/>
          <a:p>
            <a:fld id="{ED8684DF-2720-4070-B3E2-B7DAAC644739}" type="slidenum">
              <a:rPr lang="en-US" smtClean="0"/>
              <a:t>12</a:t>
            </a:fld>
            <a:endParaRPr lang="en-US"/>
          </a:p>
        </p:txBody>
      </p:sp>
    </p:spTree>
    <p:extLst>
      <p:ext uri="{BB962C8B-B14F-4D97-AF65-F5344CB8AC3E}">
        <p14:creationId xmlns:p14="http://schemas.microsoft.com/office/powerpoint/2010/main" val="1021138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Another study from the USA, published 11 years after the previous study,</a:t>
            </a:r>
            <a:r>
              <a:rPr lang="en-US" baseline="0" dirty="0"/>
              <a:t> </a:t>
            </a:r>
            <a:r>
              <a:rPr lang="en-US" dirty="0"/>
              <a:t>aimed to answer the same question.  </a:t>
            </a:r>
          </a:p>
          <a:p>
            <a:endParaRPr lang="en-US" baseline="0" dirty="0"/>
          </a:p>
          <a:p>
            <a:r>
              <a:rPr lang="en-US" baseline="0" dirty="0"/>
              <a:t>On the left we have individuals with vitamin B12 deficiency and no anemia, and on the right those with vitamin B12 deficiency and no </a:t>
            </a:r>
            <a:r>
              <a:rPr lang="en-US" baseline="0" dirty="0" err="1"/>
              <a:t>macrocytosis</a:t>
            </a:r>
            <a:r>
              <a:rPr lang="en-US" baseline="0" dirty="0"/>
              <a:t>.  </a:t>
            </a:r>
            <a:r>
              <a:rPr lang="en-US" baseline="0" dirty="0" err="1"/>
              <a:t>Macrocytosis</a:t>
            </a:r>
            <a:r>
              <a:rPr lang="en-US" baseline="0" dirty="0"/>
              <a:t> refers to enlarged red blood cells, like those we would observe in megaloblastic anemia.  </a:t>
            </a:r>
          </a:p>
          <a:p>
            <a:endParaRPr lang="en-US" baseline="0" dirty="0"/>
          </a:p>
          <a:p>
            <a:r>
              <a:rPr lang="en-US" baseline="0" dirty="0"/>
              <a:t>The gray bars represent the period before mandatory fortification with folic acid in the USA and the white bars represent the period after mandatory fortification.  </a:t>
            </a:r>
          </a:p>
          <a:p>
            <a:endParaRPr lang="en-US" baseline="0" dirty="0"/>
          </a:p>
          <a:p>
            <a:r>
              <a:rPr lang="en-US" baseline="0" dirty="0"/>
              <a:t>If folic acid was masking vitamin B12 deficiency, we would expect an </a:t>
            </a:r>
            <a:r>
              <a:rPr lang="en-US" u="sng" baseline="0" dirty="0"/>
              <a:t>increase</a:t>
            </a:r>
            <a:r>
              <a:rPr lang="en-US" baseline="0" dirty="0"/>
              <a:t> in either of these groups during the post-fortification period.  </a:t>
            </a:r>
          </a:p>
          <a:p>
            <a:endParaRPr lang="en-US" baseline="0" dirty="0"/>
          </a:p>
          <a:p>
            <a:r>
              <a:rPr lang="en-US" baseline="0" dirty="0"/>
              <a:t>We see that there was no change in the prevalence for these groups, suggesting there was no masking of vitamin B12 deficiency by fortification with folic acid.  </a:t>
            </a:r>
          </a:p>
          <a:p>
            <a:endParaRPr lang="en-US" dirty="0"/>
          </a:p>
          <a:p>
            <a:r>
              <a:rPr lang="en-US" dirty="0"/>
              <a:t>--</a:t>
            </a:r>
          </a:p>
          <a:p>
            <a:r>
              <a:rPr lang="en-US" dirty="0"/>
              <a:t>Source:</a:t>
            </a:r>
          </a:p>
          <a:p>
            <a:r>
              <a:rPr lang="en-US" dirty="0"/>
              <a:t>Yan Ping Qi, Ann N. Do, Heather C. </a:t>
            </a:r>
            <a:r>
              <a:rPr lang="en-US" dirty="0" err="1"/>
              <a:t>Hamner</a:t>
            </a:r>
            <a:r>
              <a:rPr lang="en-US" dirty="0"/>
              <a:t>, Christine M. Pfeiffer, and Robert J. Berry.</a:t>
            </a:r>
            <a:r>
              <a:rPr lang="en-US" baseline="0" dirty="0"/>
              <a:t>  </a:t>
            </a:r>
            <a:r>
              <a:rPr lang="en-US" dirty="0"/>
              <a:t>The prevalence of low serum vitamin B-12 status in the absence of anemia or </a:t>
            </a:r>
            <a:r>
              <a:rPr lang="en-US" dirty="0" err="1"/>
              <a:t>macrocytosis</a:t>
            </a:r>
            <a:r>
              <a:rPr lang="en-US" dirty="0"/>
              <a:t> did not increase among older U.S. adults after mandatory folic acid fortification. </a:t>
            </a:r>
            <a:r>
              <a:rPr lang="de-DE" dirty="0"/>
              <a:t>J. Nutr. 144: 170–176, 2014.</a:t>
            </a:r>
            <a:endParaRPr lang="en-US" dirty="0"/>
          </a:p>
          <a:p>
            <a:endParaRPr lang="en-US" dirty="0"/>
          </a:p>
        </p:txBody>
      </p:sp>
      <p:sp>
        <p:nvSpPr>
          <p:cNvPr id="4" name="Slide Number Placeholder 3"/>
          <p:cNvSpPr>
            <a:spLocks noGrp="1"/>
          </p:cNvSpPr>
          <p:nvPr>
            <p:ph type="sldNum" sz="quarter" idx="10"/>
          </p:nvPr>
        </p:nvSpPr>
        <p:spPr/>
        <p:txBody>
          <a:bodyPr/>
          <a:lstStyle/>
          <a:p>
            <a:fld id="{ED8684DF-2720-4070-B3E2-B7DAAC644739}" type="slidenum">
              <a:rPr lang="en-US" smtClean="0"/>
              <a:t>13</a:t>
            </a:fld>
            <a:endParaRPr lang="en-US"/>
          </a:p>
        </p:txBody>
      </p:sp>
    </p:spTree>
    <p:extLst>
      <p:ext uri="{BB962C8B-B14F-4D97-AF65-F5344CB8AC3E}">
        <p14:creationId xmlns:p14="http://schemas.microsoft.com/office/powerpoint/2010/main" val="1214279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you are wondering, yes it</a:t>
            </a:r>
            <a:r>
              <a:rPr lang="en-US" baseline="0" dirty="0"/>
              <a:t> is possible to add vitamin B12 to fortified foods including wheat flour and rice.  </a:t>
            </a:r>
          </a:p>
          <a:p>
            <a:endParaRPr lang="en-US" baseline="0" dirty="0"/>
          </a:p>
          <a:p>
            <a:r>
              <a:rPr lang="en-US" b="0" i="0" dirty="0">
                <a:effectLst/>
              </a:rPr>
              <a:t>Currently,</a:t>
            </a:r>
            <a:r>
              <a:rPr lang="en-US" b="0" i="0" baseline="0" dirty="0">
                <a:effectLst/>
              </a:rPr>
              <a:t> </a:t>
            </a:r>
            <a:r>
              <a:rPr lang="en-US" b="0" i="0" dirty="0">
                <a:effectLst/>
              </a:rPr>
              <a:t>25 countries include vitamin B12 in their fortification standards for 1 or 2 foods.</a:t>
            </a:r>
          </a:p>
          <a:p>
            <a:endParaRPr lang="en-US" b="0" i="0" dirty="0">
              <a:effectLst/>
            </a:endParaRPr>
          </a:p>
          <a:p>
            <a:r>
              <a:rPr lang="en-US" b="0" i="0" dirty="0">
                <a:effectLst/>
              </a:rPr>
              <a:t>--</a:t>
            </a:r>
          </a:p>
          <a:p>
            <a:r>
              <a:rPr lang="en-US" b="0" i="0" dirty="0">
                <a:effectLst/>
              </a:rPr>
              <a:t>Source:</a:t>
            </a:r>
          </a:p>
          <a:p>
            <a:r>
              <a:rPr lang="en-US" sz="1200" b="0" i="0" kern="1200" dirty="0">
                <a:solidFill>
                  <a:schemeClr val="tx1"/>
                </a:solidFill>
                <a:effectLst/>
                <a:latin typeface="+mn-lt"/>
                <a:ea typeface="+mn-ea"/>
                <a:cs typeface="+mn-cs"/>
              </a:rPr>
              <a:t>Global Fortification Data Exchange. Map: Number of Food Vehicles with Standards. Accessed</a:t>
            </a:r>
            <a:r>
              <a:rPr lang="en-US" sz="1200" b="0" i="0" kern="1200" baseline="0" dirty="0">
                <a:solidFill>
                  <a:schemeClr val="tx1"/>
                </a:solidFill>
                <a:effectLst/>
                <a:latin typeface="+mn-lt"/>
                <a:ea typeface="+mn-ea"/>
                <a:cs typeface="+mn-cs"/>
              </a:rPr>
              <a:t> 3 July 2019</a:t>
            </a:r>
            <a:r>
              <a:rPr lang="en-US" sz="1200" b="0" i="0" kern="1200" dirty="0">
                <a:solidFill>
                  <a:schemeClr val="tx1"/>
                </a:solidFill>
                <a:effectLst/>
                <a:latin typeface="+mn-lt"/>
                <a:ea typeface="+mn-ea"/>
                <a:cs typeface="+mn-cs"/>
              </a:rPr>
              <a:t>. [http://www.fortificationdata.org.]</a:t>
            </a:r>
            <a:endParaRPr lang="en-US" b="0" i="0" dirty="0">
              <a:effectLst/>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1106122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historical “masking of vitamin B12 deficiency” did not occur because folic acid was provided; it occurred because vitamin B12 was not provided to people with vitamin B12 deficiency.</a:t>
            </a:r>
          </a:p>
          <a:p>
            <a:endParaRPr lang="en-US" dirty="0"/>
          </a:p>
          <a:p>
            <a:r>
              <a:rPr lang="en-US" dirty="0"/>
              <a:t>With modern diagnostic tools, people at risk of vitamin B12 deficiency can be diagnosed and treated with vitamin B12.</a:t>
            </a:r>
          </a:p>
          <a:p>
            <a:endParaRPr lang="en-US" dirty="0"/>
          </a:p>
          <a:p>
            <a:r>
              <a:rPr lang="en-US" dirty="0"/>
              <a:t>Evidence</a:t>
            </a:r>
            <a:r>
              <a:rPr lang="en-US" baseline="0" dirty="0"/>
              <a:t> from the United States indicates that f</a:t>
            </a:r>
            <a:r>
              <a:rPr lang="en-US" dirty="0"/>
              <a:t>ood fortification with folic acid does not mask vitamin B12 deficiency.  </a:t>
            </a:r>
          </a:p>
          <a:p>
            <a:endParaRPr lang="en-US" dirty="0"/>
          </a:p>
          <a:p>
            <a:r>
              <a:rPr lang="en-US" dirty="0"/>
              <a:t>And, vitamin B12 can be added to foods through fortification</a:t>
            </a: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16768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review evidence that fortifying food with folic acid does not cause cancer or increase deaths from cancer.  </a:t>
            </a:r>
          </a:p>
        </p:txBody>
      </p:sp>
      <p:sp>
        <p:nvSpPr>
          <p:cNvPr id="4" name="Slide Number Placeholder 3"/>
          <p:cNvSpPr>
            <a:spLocks noGrp="1"/>
          </p:cNvSpPr>
          <p:nvPr>
            <p:ph type="sldNum" sz="quarter" idx="10"/>
          </p:nvPr>
        </p:nvSpPr>
        <p:spPr/>
        <p:txBody>
          <a:bodyPr/>
          <a:lstStyle/>
          <a:p>
            <a:fld id="{893B0CF2-7F87-4E02-A248-870047730F99}" type="slidenum">
              <a:rPr lang="en-US" smtClean="0"/>
              <a:t>16</a:t>
            </a:fld>
            <a:endParaRPr lang="en-US"/>
          </a:p>
        </p:txBody>
      </p:sp>
    </p:spTree>
    <p:extLst>
      <p:ext uri="{BB962C8B-B14F-4D97-AF65-F5344CB8AC3E}">
        <p14:creationId xmlns:p14="http://schemas.microsoft.com/office/powerpoint/2010/main" val="1121294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have two graphs with the rate of colorectal cancer per 100,000 population in the United States.  As you can see in the horizontal axis, the year of cancer diagnosis</a:t>
            </a:r>
            <a:r>
              <a:rPr lang="en-US" sz="1200" kern="1200" baseline="0" dirty="0">
                <a:solidFill>
                  <a:schemeClr val="tx1"/>
                </a:solidFill>
                <a:effectLst/>
                <a:latin typeface="+mn-lt"/>
                <a:ea typeface="+mn-ea"/>
                <a:cs typeface="+mn-cs"/>
              </a:rPr>
              <a:t> ranges </a:t>
            </a:r>
            <a:r>
              <a:rPr lang="en-US" sz="1200" kern="1200" dirty="0">
                <a:solidFill>
                  <a:schemeClr val="tx1"/>
                </a:solidFill>
                <a:effectLst/>
                <a:latin typeface="+mn-lt"/>
                <a:ea typeface="+mn-ea"/>
                <a:cs typeface="+mn-cs"/>
              </a:rPr>
              <a:t>from 1975 to 2015.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left-hand side has the data for males and the right-hand side has the data for females.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dark blue line for men shows a reduction in the number diagnosed with colorectal cancer during this period.  The dark blue line for women shows the same downward trend.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[CLICK TO ADVANCE]  Voluntary fortification of breakfast cereals with folic acid began in 1973.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[CLICK TO ADVANCE]  Mandatory fortification of grains with folic acid became effective in 1998.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These data suggest there is no increase in the number of people diagnosed with colorectal cancer beginning with the voluntary fortification period and extending into the mandatory fortification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other words, there is no evidence that fortification with folic acid increases the number of people being diagnosed with colorectal cancer.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endParaRPr lang="en-US" dirty="0"/>
          </a:p>
          <a:p>
            <a:endParaRPr lang="en-US" dirty="0"/>
          </a:p>
          <a:p>
            <a:r>
              <a:rPr lang="fr-FR" sz="1200" i="0" u="sng" kern="1200" dirty="0">
                <a:solidFill>
                  <a:schemeClr val="tx1"/>
                </a:solidFill>
                <a:effectLst/>
                <a:latin typeface="+mn-lt"/>
                <a:ea typeface="+mn-ea"/>
                <a:cs typeface="+mn-cs"/>
              </a:rPr>
              <a:t>Source</a:t>
            </a:r>
            <a:r>
              <a:rPr lang="fr-FR" sz="1200" i="0" kern="1200" dirty="0">
                <a:solidFill>
                  <a:schemeClr val="tx1"/>
                </a:solidFill>
                <a:effectLst/>
                <a:latin typeface="+mn-lt"/>
                <a:ea typeface="+mn-ea"/>
                <a:cs typeface="+mn-cs"/>
              </a:rPr>
              <a:t>:  </a:t>
            </a:r>
          </a:p>
          <a:p>
            <a:r>
              <a:rPr lang="fr-FR" sz="1200" i="0" kern="1200" dirty="0">
                <a:solidFill>
                  <a:schemeClr val="tx1"/>
                </a:solidFill>
                <a:effectLst/>
                <a:latin typeface="+mn-lt"/>
                <a:ea typeface="+mn-ea"/>
                <a:cs typeface="+mn-cs"/>
              </a:rPr>
              <a:t>Siegel R et al. Cancer </a:t>
            </a:r>
            <a:r>
              <a:rPr lang="fr-FR" sz="1200" i="0" kern="1200" dirty="0" err="1">
                <a:solidFill>
                  <a:schemeClr val="tx1"/>
                </a:solidFill>
                <a:effectLst/>
                <a:latin typeface="+mn-lt"/>
                <a:ea typeface="+mn-ea"/>
                <a:cs typeface="+mn-cs"/>
              </a:rPr>
              <a:t>statistics</a:t>
            </a:r>
            <a:r>
              <a:rPr lang="fr-FR" sz="1200" i="0" kern="1200" dirty="0">
                <a:solidFill>
                  <a:schemeClr val="tx1"/>
                </a:solidFill>
                <a:effectLst/>
                <a:latin typeface="+mn-lt"/>
                <a:ea typeface="+mn-ea"/>
                <a:cs typeface="+mn-cs"/>
              </a:rPr>
              <a:t>, 2019.  </a:t>
            </a:r>
            <a:r>
              <a:rPr lang="en-US" sz="1200" i="0" kern="1200" dirty="0">
                <a:solidFill>
                  <a:schemeClr val="tx1"/>
                </a:solidFill>
                <a:effectLst/>
                <a:latin typeface="+mn-lt"/>
                <a:ea typeface="+mn-ea"/>
                <a:cs typeface="+mn-cs"/>
              </a:rPr>
              <a:t>CA:  A Cancer Journal for Clinicians.  2019.</a:t>
            </a:r>
            <a:endParaRPr lang="en-US" i="0"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17</a:t>
            </a:fld>
            <a:endParaRPr lang="en-US"/>
          </a:p>
        </p:txBody>
      </p:sp>
    </p:spTree>
    <p:extLst>
      <p:ext uri="{BB962C8B-B14F-4D97-AF65-F5344CB8AC3E}">
        <p14:creationId xmlns:p14="http://schemas.microsoft.com/office/powerpoint/2010/main" val="3667427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 related question is whether more people are dying from colorectal cancer due to fortification with folic acid.</a:t>
            </a:r>
          </a:p>
          <a:p>
            <a:endParaRPr lang="en-US" dirty="0"/>
          </a:p>
          <a:p>
            <a:r>
              <a:rPr lang="en-US" dirty="0"/>
              <a:t>Researchers reviewed</a:t>
            </a:r>
            <a:r>
              <a:rPr lang="en-US" baseline="0" dirty="0"/>
              <a:t> data on the annual mortality in the United States from colorectal cancer from 1950 to 2010, which is the timeline that appears along the horizontal axis.  They note in the dashed vertical lines that voluntary fortification of breakfast cereals began in 1973 and that mandatory flour fortification with folic acid became effective in 1998.  </a:t>
            </a:r>
          </a:p>
          <a:p>
            <a:endParaRPr lang="en-US" baseline="0" dirty="0"/>
          </a:p>
          <a:p>
            <a:r>
              <a:rPr lang="en-US" baseline="0" dirty="0"/>
              <a:t>The data are presented for men in red and women in blue. </a:t>
            </a:r>
          </a:p>
          <a:p>
            <a:endParaRPr lang="en-US" baseline="0" dirty="0"/>
          </a:p>
          <a:p>
            <a:r>
              <a:rPr lang="en-US" baseline="0" dirty="0"/>
              <a:t>For both women and men, there was a decrease in annual deaths from colorectal cancer over this 60-year period.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It’s clear from the graph that the downward trend in annual deaths from colorectal cancer has </a:t>
            </a:r>
            <a:r>
              <a:rPr lang="en-US" u="sng" baseline="0" dirty="0"/>
              <a:t>not</a:t>
            </a:r>
            <a:r>
              <a:rPr lang="en-US" baseline="0" dirty="0"/>
              <a:t> changed since the introduction of voluntary and mandatory fortification with folic acid in the USA.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These data suggest that folic-acid fortification does </a:t>
            </a:r>
            <a:r>
              <a:rPr lang="en-US" u="sng" baseline="0" dirty="0"/>
              <a:t>not</a:t>
            </a:r>
            <a:r>
              <a:rPr lang="en-US" baseline="0" dirty="0"/>
              <a:t> increase deaths from colorectal cancer.  </a:t>
            </a:r>
          </a:p>
          <a:p>
            <a:endParaRPr lang="en-US" baseline="0" dirty="0"/>
          </a:p>
          <a:p>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a:t>Vollset</a:t>
            </a:r>
            <a:r>
              <a:rPr lang="en-US" b="0" dirty="0"/>
              <a:t> SE et al. </a:t>
            </a:r>
            <a:r>
              <a:rPr lang="en-US" sz="1200" b="0" i="0" u="none" strike="noStrike" kern="1200" baseline="0" dirty="0">
                <a:solidFill>
                  <a:schemeClr val="tx1"/>
                </a:solidFill>
                <a:latin typeface="+mn-lt"/>
                <a:ea typeface="+mn-ea"/>
                <a:cs typeface="+mn-cs"/>
              </a:rPr>
              <a:t>Effects of folic acid supplementation on overall and site-specific cancer incidence during the </a:t>
            </a:r>
            <a:r>
              <a:rPr lang="en-US" sz="1200" b="0" i="0" u="none" strike="noStrike" kern="1200" baseline="0" dirty="0" err="1">
                <a:solidFill>
                  <a:schemeClr val="tx1"/>
                </a:solidFill>
                <a:latin typeface="+mn-lt"/>
                <a:ea typeface="+mn-ea"/>
                <a:cs typeface="+mn-cs"/>
              </a:rPr>
              <a:t>randomised</a:t>
            </a:r>
            <a:r>
              <a:rPr lang="en-US" sz="1200" b="0" i="0" u="none" strike="noStrike" kern="1200" baseline="0" dirty="0">
                <a:solidFill>
                  <a:schemeClr val="tx1"/>
                </a:solidFill>
                <a:latin typeface="+mn-lt"/>
                <a:ea typeface="+mn-ea"/>
                <a:cs typeface="+mn-cs"/>
              </a:rPr>
              <a:t> trials: meta-analyses of data on 50 000 individuals.  Lancet January 25, 2012.  http://dx.doi.org/10.1016/S0140-6736(12)62001-7.</a:t>
            </a:r>
            <a:endParaRPr lang="en-US" b="0" dirty="0"/>
          </a:p>
        </p:txBody>
      </p:sp>
      <p:sp>
        <p:nvSpPr>
          <p:cNvPr id="4" name="Slide Number Placeholder 3"/>
          <p:cNvSpPr>
            <a:spLocks noGrp="1"/>
          </p:cNvSpPr>
          <p:nvPr>
            <p:ph type="sldNum" sz="quarter" idx="10"/>
          </p:nvPr>
        </p:nvSpPr>
        <p:spPr/>
        <p:txBody>
          <a:bodyPr/>
          <a:lstStyle/>
          <a:p>
            <a:fld id="{ED8684DF-2720-4070-B3E2-B7DAAC644739}" type="slidenum">
              <a:rPr lang="en-US" smtClean="0"/>
              <a:t>18</a:t>
            </a:fld>
            <a:endParaRPr lang="en-US"/>
          </a:p>
        </p:txBody>
      </p:sp>
    </p:spTree>
    <p:extLst>
      <p:ext uri="{BB962C8B-B14F-4D97-AF65-F5344CB8AC3E}">
        <p14:creationId xmlns:p14="http://schemas.microsoft.com/office/powerpoint/2010/main" val="1687531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 summary, evidence from the United</a:t>
            </a:r>
            <a:r>
              <a:rPr lang="en-US" baseline="0" dirty="0">
                <a:solidFill>
                  <a:schemeClr val="tx1"/>
                </a:solidFill>
              </a:rPr>
              <a:t> States shows that fortification with folic acid does not increase the number of people diagnosed with colorectal cancer, or the number of people with colorectal cancer who die.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E311DF62-DE01-4010-A172-A1C69E348D85}" type="slidenum">
              <a:rPr lang="en-US" smtClean="0"/>
              <a:pPr/>
              <a:t>19</a:t>
            </a:fld>
            <a:endParaRPr lang="en-US"/>
          </a:p>
        </p:txBody>
      </p:sp>
    </p:spTree>
    <p:extLst>
      <p:ext uri="{BB962C8B-B14F-4D97-AF65-F5344CB8AC3E}">
        <p14:creationId xmlns:p14="http://schemas.microsoft.com/office/powerpoint/2010/main" val="386497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year, researchers published a review of the evidence on the safety of fortification with folic acid.  Here is what they concluded:</a:t>
            </a:r>
          </a:p>
          <a:p>
            <a:endParaRPr lang="en-US" baseline="0" dirty="0"/>
          </a:p>
          <a:p>
            <a:r>
              <a:rPr lang="en-US" baseline="0" dirty="0"/>
              <a:t>“</a:t>
            </a:r>
            <a:r>
              <a:rPr lang="en-US" sz="1200" b="0" i="0" u="none" strike="noStrike" kern="1200" baseline="0" dirty="0">
                <a:solidFill>
                  <a:schemeClr val="tx1"/>
                </a:solidFill>
                <a:latin typeface="+mn-lt"/>
                <a:ea typeface="+mn-ea"/>
                <a:cs typeface="+mn-cs"/>
              </a:rPr>
              <a:t>there are no established risks for adverse consequences resulting from existing mandatory folic acid fortification programs that have been implemented in many countries.”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presentation, I will show you evidence that has led these and other researchers to conclude that fortification with folic acid is safe.  </a:t>
            </a:r>
          </a:p>
          <a:p>
            <a:endParaRPr lang="en-US" sz="1200" b="0" i="0" u="none" strike="noStrike" kern="1200" baseline="0" dirty="0">
              <a:solidFill>
                <a:schemeClr val="tx1"/>
              </a:solidFill>
              <a:latin typeface="+mn-lt"/>
              <a:ea typeface="+mn-ea"/>
              <a:cs typeface="+mn-cs"/>
            </a:endParaRPr>
          </a:p>
          <a:p>
            <a:r>
              <a:rPr lang="en-US" dirty="0"/>
              <a:t>--</a:t>
            </a:r>
          </a:p>
          <a:p>
            <a:r>
              <a:rPr lang="en-US" dirty="0"/>
              <a:t>Source:</a:t>
            </a:r>
          </a:p>
          <a:p>
            <a:r>
              <a:rPr lang="en-US" sz="1200" b="0" i="0" u="none" strike="noStrike" kern="1200" baseline="0" dirty="0">
                <a:solidFill>
                  <a:schemeClr val="tx1"/>
                </a:solidFill>
                <a:latin typeface="+mn-lt"/>
                <a:ea typeface="+mn-ea"/>
                <a:cs typeface="+mn-cs"/>
              </a:rPr>
              <a:t>Martha S. Field, Patrick J. Stover. Safety of folic acid.  Annals of the New York Academy of Sciences. 1414:59–71, 2018.  </a:t>
            </a:r>
            <a:endParaRPr lang="en-US" b="0" dirty="0"/>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2433280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final point we will review is that free folic acid in the blood does not increase the risk of cancer or adenomas.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11DF62-DE01-4010-A172-A1C69E348D85}" type="slidenum">
              <a:rPr lang="en-US" smtClean="0"/>
              <a:pPr/>
              <a:t>20</a:t>
            </a:fld>
            <a:endParaRPr lang="en-US"/>
          </a:p>
        </p:txBody>
      </p:sp>
    </p:spTree>
    <p:extLst>
      <p:ext uri="{BB962C8B-B14F-4D97-AF65-F5344CB8AC3E}">
        <p14:creationId xmlns:p14="http://schemas.microsoft.com/office/powerpoint/2010/main" val="414386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from several countries with mandatory or voluntary</a:t>
            </a:r>
            <a:r>
              <a:rPr lang="en-US" baseline="0" dirty="0"/>
              <a:t> food fortification with folic acid shows that free folic acid appears in the blood after folic acid consumption.  </a:t>
            </a:r>
          </a:p>
          <a:p>
            <a:endParaRPr lang="en-US" baseline="0" dirty="0"/>
          </a:p>
          <a:p>
            <a:r>
              <a:rPr lang="en-US" baseline="0" dirty="0"/>
              <a:t>This has been observed, for example, in Brazil, Canada, Ireland and the USA.  </a:t>
            </a:r>
          </a:p>
          <a:p>
            <a:endParaRPr lang="en-US" baseline="0" dirty="0"/>
          </a:p>
          <a:p>
            <a:r>
              <a:rPr lang="en-US" baseline="0" dirty="0"/>
              <a:t>--</a:t>
            </a:r>
          </a:p>
          <a:p>
            <a:r>
              <a:rPr lang="en-US" baseline="0" dirty="0"/>
              <a:t>Source:</a:t>
            </a:r>
          </a:p>
          <a:p>
            <a:r>
              <a:rPr lang="en-US" dirty="0"/>
              <a:t>Bailey R et al. </a:t>
            </a:r>
            <a:r>
              <a:rPr lang="en-US" sz="1200" b="0" i="0" u="none" strike="noStrike" kern="1200" baseline="0" dirty="0" err="1">
                <a:solidFill>
                  <a:schemeClr val="tx1"/>
                </a:solidFill>
                <a:latin typeface="+mn-lt"/>
                <a:ea typeface="+mn-ea"/>
                <a:cs typeface="+mn-cs"/>
              </a:rPr>
              <a:t>Unmetabolized</a:t>
            </a:r>
            <a:r>
              <a:rPr lang="en-US" sz="1200" b="0" i="0" u="none" strike="noStrike" kern="1200" baseline="0" dirty="0">
                <a:solidFill>
                  <a:schemeClr val="tx1"/>
                </a:solidFill>
                <a:latin typeface="+mn-lt"/>
                <a:ea typeface="+mn-ea"/>
                <a:cs typeface="+mn-cs"/>
              </a:rPr>
              <a:t> serum folic acid and its relation to folic acid intake from diet and supplements in a nationally representative sample of adults aged </a:t>
            </a:r>
            <a:r>
              <a:rPr lang="en-US" sz="1200" b="0" i="0" u="sng" strike="noStrike" kern="1200" baseline="0" dirty="0">
                <a:solidFill>
                  <a:schemeClr val="tx1"/>
                </a:solidFill>
                <a:latin typeface="+mn-lt"/>
                <a:ea typeface="+mn-ea"/>
                <a:cs typeface="+mn-cs"/>
              </a:rPr>
              <a:t>&gt;</a:t>
            </a:r>
            <a:r>
              <a:rPr lang="en-US" sz="1200" b="0" i="0" u="none" strike="noStrike" kern="1200" baseline="0" dirty="0">
                <a:solidFill>
                  <a:schemeClr val="tx1"/>
                </a:solidFill>
                <a:latin typeface="+mn-lt"/>
                <a:ea typeface="+mn-ea"/>
                <a:cs typeface="+mn-cs"/>
              </a:rPr>
              <a:t>60 y in the </a:t>
            </a:r>
            <a:r>
              <a:rPr lang="en-US" sz="1200" b="1" i="0" u="none" strike="noStrike" kern="1200" baseline="0" dirty="0">
                <a:solidFill>
                  <a:schemeClr val="tx1"/>
                </a:solidFill>
                <a:latin typeface="+mn-lt"/>
                <a:ea typeface="+mn-ea"/>
                <a:cs typeface="+mn-cs"/>
              </a:rPr>
              <a:t>United States</a:t>
            </a:r>
            <a:r>
              <a:rPr lang="en-US" sz="1200" b="0"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Am J Clin Nutr 2010;92:383–9.</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Boilson A et al. </a:t>
            </a:r>
            <a:r>
              <a:rPr lang="en-US" sz="1200" b="0" i="0" u="none" strike="noStrike" kern="1200" baseline="0" dirty="0" err="1">
                <a:solidFill>
                  <a:schemeClr val="tx1"/>
                </a:solidFill>
                <a:latin typeface="+mn-lt"/>
                <a:ea typeface="+mn-ea"/>
                <a:cs typeface="+mn-cs"/>
              </a:rPr>
              <a:t>Unmetabolized</a:t>
            </a:r>
            <a:r>
              <a:rPr lang="en-US" sz="1200" b="0" i="0" u="none" strike="noStrike" kern="1200" baseline="0" dirty="0">
                <a:solidFill>
                  <a:schemeClr val="tx1"/>
                </a:solidFill>
                <a:latin typeface="+mn-lt"/>
                <a:ea typeface="+mn-ea"/>
                <a:cs typeface="+mn-cs"/>
              </a:rPr>
              <a:t> folic acid prevalence is widespread in the older </a:t>
            </a:r>
            <a:r>
              <a:rPr lang="en-US" sz="1200" b="1" i="0" u="none" strike="noStrike" kern="1200" baseline="0" dirty="0">
                <a:solidFill>
                  <a:schemeClr val="tx1"/>
                </a:solidFill>
                <a:latin typeface="+mn-lt"/>
                <a:ea typeface="+mn-ea"/>
                <a:cs typeface="+mn-cs"/>
              </a:rPr>
              <a:t>Irish</a:t>
            </a:r>
            <a:r>
              <a:rPr lang="en-US" sz="1200" b="0" i="0" u="none" strike="noStrike" kern="1200" baseline="0" dirty="0">
                <a:solidFill>
                  <a:schemeClr val="tx1"/>
                </a:solidFill>
                <a:latin typeface="+mn-lt"/>
                <a:ea typeface="+mn-ea"/>
                <a:cs typeface="+mn-cs"/>
              </a:rPr>
              <a:t> population despite the lack of a mandatory fortification program. </a:t>
            </a:r>
            <a:r>
              <a:rPr lang="de-DE" sz="1200" b="0" i="0" u="none" strike="noStrike" kern="1200" baseline="0" dirty="0">
                <a:solidFill>
                  <a:schemeClr val="tx1"/>
                </a:solidFill>
                <a:latin typeface="+mn-lt"/>
                <a:ea typeface="+mn-ea"/>
                <a:cs typeface="+mn-cs"/>
              </a:rPr>
              <a:t>Am J Clin Nutr 2012; doi: 10.3945/ajcn.111.026633</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Pfeiffer CM et al. </a:t>
            </a:r>
            <a:r>
              <a:rPr lang="en-US" sz="1200" b="0" i="0" u="none" strike="noStrike" kern="1200" baseline="0" dirty="0" err="1">
                <a:solidFill>
                  <a:schemeClr val="tx1"/>
                </a:solidFill>
                <a:latin typeface="+mn-lt"/>
                <a:ea typeface="+mn-ea"/>
                <a:cs typeface="+mn-cs"/>
              </a:rPr>
              <a:t>Unmetabolized</a:t>
            </a:r>
            <a:r>
              <a:rPr lang="en-US" sz="1200" b="0" i="0" u="none" strike="noStrike" kern="1200" baseline="0" dirty="0">
                <a:solidFill>
                  <a:schemeClr val="tx1"/>
                </a:solidFill>
                <a:latin typeface="+mn-lt"/>
                <a:ea typeface="+mn-ea"/>
                <a:cs typeface="+mn-cs"/>
              </a:rPr>
              <a:t> Folic Acid Is Detected in Nearly All Serum Samples from </a:t>
            </a:r>
            <a:r>
              <a:rPr lang="en-US" sz="1200" b="1" i="0" u="none" strike="noStrike" kern="1200" baseline="0" dirty="0">
                <a:solidFill>
                  <a:schemeClr val="tx1"/>
                </a:solidFill>
                <a:latin typeface="+mn-lt"/>
                <a:ea typeface="+mn-ea"/>
                <a:cs typeface="+mn-cs"/>
              </a:rPr>
              <a:t>US</a:t>
            </a:r>
            <a:r>
              <a:rPr lang="en-US" sz="1200" b="0" i="0" u="none" strike="noStrike" kern="1200" baseline="0" dirty="0">
                <a:solidFill>
                  <a:schemeClr val="tx1"/>
                </a:solidFill>
                <a:latin typeface="+mn-lt"/>
                <a:ea typeface="+mn-ea"/>
                <a:cs typeface="+mn-cs"/>
              </a:rPr>
              <a:t> Children, Adolescents, and Adults. J </a:t>
            </a:r>
            <a:r>
              <a:rPr lang="en-US" sz="1200" b="0" i="0" u="none" strike="noStrike" kern="1200" baseline="0" dirty="0" err="1">
                <a:solidFill>
                  <a:schemeClr val="tx1"/>
                </a:solidFill>
                <a:latin typeface="+mn-lt"/>
                <a:ea typeface="+mn-ea"/>
                <a:cs typeface="+mn-cs"/>
              </a:rPr>
              <a:t>Nutr</a:t>
            </a:r>
            <a:r>
              <a:rPr lang="en-US" sz="1200" b="0" i="0" u="none" strike="noStrike" kern="1200" baseline="0" dirty="0">
                <a:solidFill>
                  <a:schemeClr val="tx1"/>
                </a:solidFill>
                <a:latin typeface="+mn-lt"/>
                <a:ea typeface="+mn-ea"/>
                <a:cs typeface="+mn-cs"/>
              </a:rPr>
              <a:t> 2015;145:520–31.</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Plumptre</a:t>
            </a:r>
            <a:r>
              <a:rPr lang="en-US" sz="1200" b="0" i="0" u="none" strike="noStrike" kern="1200" baseline="0" dirty="0">
                <a:solidFill>
                  <a:schemeClr val="tx1"/>
                </a:solidFill>
                <a:latin typeface="+mn-lt"/>
                <a:ea typeface="+mn-ea"/>
                <a:cs typeface="+mn-cs"/>
              </a:rPr>
              <a:t> L et al. High concentrations of folate and </a:t>
            </a:r>
            <a:r>
              <a:rPr lang="en-US" sz="1200" b="0" i="0" u="none" strike="noStrike" kern="1200" baseline="0" dirty="0" err="1">
                <a:solidFill>
                  <a:schemeClr val="tx1"/>
                </a:solidFill>
                <a:latin typeface="+mn-lt"/>
                <a:ea typeface="+mn-ea"/>
                <a:cs typeface="+mn-cs"/>
              </a:rPr>
              <a:t>unmetabolized</a:t>
            </a:r>
            <a:r>
              <a:rPr lang="en-US" sz="1200" b="0" i="0" u="none" strike="noStrike" kern="1200" baseline="0" dirty="0">
                <a:solidFill>
                  <a:schemeClr val="tx1"/>
                </a:solidFill>
                <a:latin typeface="+mn-lt"/>
                <a:ea typeface="+mn-ea"/>
                <a:cs typeface="+mn-cs"/>
              </a:rPr>
              <a:t> folic acid in a cohort of pregnant </a:t>
            </a:r>
            <a:r>
              <a:rPr lang="en-US" sz="1200" b="1" i="0" u="none" strike="noStrike" kern="1200" baseline="0" dirty="0">
                <a:solidFill>
                  <a:schemeClr val="tx1"/>
                </a:solidFill>
                <a:latin typeface="+mn-lt"/>
                <a:ea typeface="+mn-ea"/>
                <a:cs typeface="+mn-cs"/>
              </a:rPr>
              <a:t>Canadian</a:t>
            </a:r>
            <a:r>
              <a:rPr lang="en-US" sz="1200" b="0" i="0" u="none" strike="noStrike" kern="1200" baseline="0" dirty="0">
                <a:solidFill>
                  <a:schemeClr val="tx1"/>
                </a:solidFill>
                <a:latin typeface="+mn-lt"/>
                <a:ea typeface="+mn-ea"/>
                <a:cs typeface="+mn-cs"/>
              </a:rPr>
              <a:t> women and umbilical cord blood. Am J </a:t>
            </a:r>
            <a:r>
              <a:rPr lang="en-US" sz="1200" b="0" i="0" u="none" strike="noStrike" kern="1200" baseline="0" dirty="0" err="1">
                <a:solidFill>
                  <a:schemeClr val="tx1"/>
                </a:solidFill>
                <a:latin typeface="+mn-lt"/>
                <a:ea typeface="+mn-ea"/>
                <a:cs typeface="+mn-cs"/>
              </a:rPr>
              <a:t>Clin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Nutr</a:t>
            </a:r>
            <a:r>
              <a:rPr lang="en-US" sz="1200" b="0" i="0" u="none" strike="noStrike" kern="1200" baseline="0" dirty="0">
                <a:solidFill>
                  <a:schemeClr val="tx1"/>
                </a:solidFill>
                <a:latin typeface="+mn-lt"/>
                <a:ea typeface="+mn-ea"/>
                <a:cs typeface="+mn-cs"/>
              </a:rPr>
              <a:t> 2015;102:848–57.</a:t>
            </a:r>
          </a:p>
          <a:p>
            <a:endParaRPr lang="en-US"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Vaish 2016 et al. </a:t>
            </a:r>
            <a:r>
              <a:rPr lang="en-US" sz="1200" b="0" i="0" u="none" strike="noStrike" kern="1200" baseline="0" dirty="0">
                <a:solidFill>
                  <a:schemeClr val="tx1"/>
                </a:solidFill>
                <a:latin typeface="+mn-lt"/>
                <a:ea typeface="+mn-ea"/>
                <a:cs typeface="+mn-cs"/>
              </a:rPr>
              <a:t>Synthetic folic acid intakes and status in children living in </a:t>
            </a:r>
            <a:r>
              <a:rPr lang="en-US" sz="1200" b="1" i="0" u="none" strike="noStrike" kern="1200" baseline="0" dirty="0">
                <a:solidFill>
                  <a:schemeClr val="tx1"/>
                </a:solidFill>
                <a:latin typeface="+mn-lt"/>
                <a:ea typeface="+mn-ea"/>
                <a:cs typeface="+mn-cs"/>
              </a:rPr>
              <a:t>Ireland</a:t>
            </a:r>
            <a:r>
              <a:rPr lang="en-US" sz="1200" b="0" i="0" u="none" strike="noStrike" kern="1200" baseline="0" dirty="0">
                <a:solidFill>
                  <a:schemeClr val="tx1"/>
                </a:solidFill>
                <a:latin typeface="+mn-lt"/>
                <a:ea typeface="+mn-ea"/>
                <a:cs typeface="+mn-cs"/>
              </a:rPr>
              <a:t> exposed to voluntary fortification. </a:t>
            </a:r>
            <a:r>
              <a:rPr lang="de-DE" sz="1200" b="0" i="0" u="none" strike="noStrike" kern="1200" baseline="0" dirty="0">
                <a:solidFill>
                  <a:schemeClr val="tx1"/>
                </a:solidFill>
                <a:latin typeface="+mn-lt"/>
                <a:ea typeface="+mn-ea"/>
                <a:cs typeface="+mn-cs"/>
              </a:rPr>
              <a:t>Am J Clin Nutr 2016;103:512–8.</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Zanin Palchetti C et al. </a:t>
            </a:r>
            <a:r>
              <a:rPr lang="en-US" sz="1200" b="0" i="0" u="none" strike="noStrike" kern="1200" baseline="0" dirty="0">
                <a:solidFill>
                  <a:schemeClr val="tx1"/>
                </a:solidFill>
                <a:latin typeface="+mn-lt"/>
                <a:ea typeface="+mn-ea"/>
                <a:cs typeface="+mn-cs"/>
              </a:rPr>
              <a:t>Association between Serum </a:t>
            </a:r>
            <a:r>
              <a:rPr lang="en-US" sz="1200" b="0" i="0" u="none" strike="noStrike" kern="1200" baseline="0" dirty="0" err="1">
                <a:solidFill>
                  <a:schemeClr val="tx1"/>
                </a:solidFill>
                <a:latin typeface="+mn-lt"/>
                <a:ea typeface="+mn-ea"/>
                <a:cs typeface="+mn-cs"/>
              </a:rPr>
              <a:t>Unmetabolized</a:t>
            </a:r>
            <a:r>
              <a:rPr lang="en-US" sz="1200" b="0" i="0" u="none" strike="noStrike" kern="1200" baseline="0" dirty="0">
                <a:solidFill>
                  <a:schemeClr val="tx1"/>
                </a:solidFill>
                <a:latin typeface="+mn-lt"/>
                <a:ea typeface="+mn-ea"/>
                <a:cs typeface="+mn-cs"/>
              </a:rPr>
              <a:t> Folic Acid Concentrations and Folic Acid from Fortified Foods. JOURNAL OF THE AMERICAN COLLEGE OF NUTRITION 2017, VOL. 36, NO. 7, 572–578.  [Study conducted in </a:t>
            </a:r>
            <a:r>
              <a:rPr lang="en-US" sz="1200" b="1" i="0" u="none" strike="noStrike" kern="1200" baseline="0" dirty="0">
                <a:solidFill>
                  <a:schemeClr val="tx1"/>
                </a:solidFill>
                <a:latin typeface="+mn-lt"/>
                <a:ea typeface="+mn-ea"/>
                <a:cs typeface="+mn-cs"/>
              </a:rPr>
              <a:t>Brazil</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Source for maps:  </a:t>
            </a:r>
            <a:r>
              <a:rPr lang="en-US" sz="1200" b="0" i="0" u="none" strike="noStrike" kern="1200" baseline="0" dirty="0" err="1">
                <a:solidFill>
                  <a:schemeClr val="tx1"/>
                </a:solidFill>
                <a:latin typeface="+mn-lt"/>
                <a:ea typeface="+mn-ea"/>
                <a:cs typeface="+mn-cs"/>
              </a:rPr>
              <a:t>wikipedia</a:t>
            </a:r>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4187976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t>
            </a:r>
            <a:r>
              <a:rPr lang="en-US" baseline="0" dirty="0"/>
              <a:t>free folic acid in the blood is not harmful.  This study looked at the risk of colorectal cancer and four sub-types of colorectal cancer:  colon cancer, proximal colon cancer, distal colon cancer, and rectal cancer.  </a:t>
            </a:r>
          </a:p>
          <a:p>
            <a:endParaRPr lang="en-US" baseline="0" dirty="0"/>
          </a:p>
          <a:p>
            <a:r>
              <a:rPr lang="en-US" baseline="0" dirty="0"/>
              <a:t>All of the P-values are greater than 0.05 which suggest that having free folic acid in the blood does </a:t>
            </a:r>
            <a:r>
              <a:rPr lang="en-US" u="sng" baseline="0" dirty="0"/>
              <a:t>not</a:t>
            </a:r>
            <a:r>
              <a:rPr lang="en-US" baseline="0" dirty="0"/>
              <a:t> increase the risk of total colorectal cancer, nor the risk of sub-types of colorectal cancer.  </a:t>
            </a:r>
          </a:p>
          <a:p>
            <a:endParaRPr lang="en-US" baseline="0" dirty="0"/>
          </a:p>
          <a:p>
            <a:r>
              <a:rPr lang="en-US" baseline="0" dirty="0"/>
              <a:t>--</a:t>
            </a:r>
          </a:p>
          <a:p>
            <a:r>
              <a:rPr lang="en-US" dirty="0"/>
              <a:t>Source:</a:t>
            </a:r>
          </a:p>
          <a:p>
            <a:r>
              <a:rPr lang="en-US" b="0" dirty="0"/>
              <a:t>Cho E et al. </a:t>
            </a:r>
            <a:r>
              <a:rPr lang="en-US" sz="1200" b="0" i="0" u="none" strike="noStrike" kern="1200" baseline="0" dirty="0" err="1">
                <a:solidFill>
                  <a:schemeClr val="tx1"/>
                </a:solidFill>
                <a:latin typeface="+mn-lt"/>
                <a:ea typeface="+mn-ea"/>
                <a:cs typeface="+mn-cs"/>
              </a:rPr>
              <a:t>Unmetabolized</a:t>
            </a:r>
            <a:r>
              <a:rPr lang="en-US" sz="1200" b="0" i="0" u="none" strike="noStrike" kern="1200" baseline="0" dirty="0">
                <a:solidFill>
                  <a:schemeClr val="tx1"/>
                </a:solidFill>
                <a:latin typeface="+mn-lt"/>
                <a:ea typeface="+mn-ea"/>
                <a:cs typeface="+mn-cs"/>
              </a:rPr>
              <a:t> Folic Acid in </a:t>
            </a:r>
            <a:r>
              <a:rPr lang="en-US" sz="1200" b="0" i="0" u="none" strike="noStrike" kern="1200" baseline="0" dirty="0" err="1">
                <a:solidFill>
                  <a:schemeClr val="tx1"/>
                </a:solidFill>
                <a:latin typeface="+mn-lt"/>
                <a:ea typeface="+mn-ea"/>
                <a:cs typeface="+mn-cs"/>
              </a:rPr>
              <a:t>Prediagnostic</a:t>
            </a:r>
            <a:r>
              <a:rPr lang="en-US" sz="1200" b="0" i="0" u="none" strike="noStrike" kern="1200" baseline="0" dirty="0">
                <a:solidFill>
                  <a:schemeClr val="tx1"/>
                </a:solidFill>
                <a:latin typeface="+mn-lt"/>
                <a:ea typeface="+mn-ea"/>
                <a:cs typeface="+mn-cs"/>
              </a:rPr>
              <a:t> Plasma and the Risk for Colorectal Cancer. </a:t>
            </a:r>
            <a:r>
              <a:rPr lang="sv-SE" sz="1200" b="0" i="1" u="none" strike="noStrike" kern="1200" baseline="0" dirty="0">
                <a:solidFill>
                  <a:schemeClr val="tx1"/>
                </a:solidFill>
                <a:latin typeface="+mn-lt"/>
                <a:ea typeface="+mn-ea"/>
                <a:cs typeface="+mn-cs"/>
              </a:rPr>
              <a:t>JNCI J Natl Cancer Inst </a:t>
            </a:r>
            <a:r>
              <a:rPr lang="sv-SE" sz="1200" b="0" i="0" u="none" strike="noStrike" kern="1200" baseline="0" dirty="0">
                <a:solidFill>
                  <a:schemeClr val="tx1"/>
                </a:solidFill>
                <a:latin typeface="+mn-lt"/>
                <a:ea typeface="+mn-ea"/>
                <a:cs typeface="+mn-cs"/>
              </a:rPr>
              <a:t>(2015) 107(12): djv260.</a:t>
            </a:r>
            <a:endParaRPr lang="en-US" b="0" dirty="0"/>
          </a:p>
        </p:txBody>
      </p:sp>
      <p:sp>
        <p:nvSpPr>
          <p:cNvPr id="4" name="Slide Number Placeholder 3"/>
          <p:cNvSpPr>
            <a:spLocks noGrp="1"/>
          </p:cNvSpPr>
          <p:nvPr>
            <p:ph type="sldNum" sz="quarter" idx="10"/>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3998222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study was published one year later.  It used nationally representative data from the USA to examine if there was a relationship between free folic acid in blood and the risk of getting any cancer.  </a:t>
            </a:r>
          </a:p>
          <a:p>
            <a:endParaRPr lang="en-US" baseline="0" dirty="0"/>
          </a:p>
          <a:p>
            <a:r>
              <a:rPr lang="en-US" baseline="0" dirty="0"/>
              <a:t>The authors did not present the results in table or figure form.  Instead they noted that “there were no associations observed between…the presence of [free folic acid] and risk of cancer incidence.”</a:t>
            </a:r>
          </a:p>
          <a:p>
            <a:endParaRPr lang="en-US" baseline="0" dirty="0"/>
          </a:p>
          <a:p>
            <a:r>
              <a:rPr lang="en-US" baseline="0" dirty="0"/>
              <a:t>Like the previous study, this investigation showed that having free folic acid in the blood does </a:t>
            </a:r>
            <a:r>
              <a:rPr lang="en-US" u="sng" baseline="0" dirty="0"/>
              <a:t>not</a:t>
            </a:r>
            <a:r>
              <a:rPr lang="en-US" baseline="0" dirty="0"/>
              <a:t> increase the risk of overall cancer.  </a:t>
            </a:r>
          </a:p>
          <a:p>
            <a:endParaRPr lang="en-US" baseline="0" dirty="0"/>
          </a:p>
          <a:p>
            <a:r>
              <a:rPr lang="en-US" baseline="0" dirty="0"/>
              <a:t>--</a:t>
            </a:r>
          </a:p>
          <a:p>
            <a:r>
              <a:rPr lang="en-US" dirty="0"/>
              <a:t>Source:</a:t>
            </a:r>
          </a:p>
          <a:p>
            <a:r>
              <a:rPr lang="en-US" sz="1200" b="0" i="0" u="none" strike="noStrike" kern="1200" baseline="0" dirty="0">
                <a:solidFill>
                  <a:schemeClr val="tx1"/>
                </a:solidFill>
                <a:latin typeface="+mn-lt"/>
                <a:ea typeface="+mn-ea"/>
                <a:cs typeface="+mn-cs"/>
              </a:rPr>
              <a:t>Hu J, Juan W, </a:t>
            </a:r>
            <a:r>
              <a:rPr lang="en-US" sz="1200" b="0" i="0" u="none" strike="noStrike" kern="1200" baseline="0" dirty="0" err="1">
                <a:solidFill>
                  <a:schemeClr val="tx1"/>
                </a:solidFill>
                <a:latin typeface="+mn-lt"/>
                <a:ea typeface="+mn-ea"/>
                <a:cs typeface="+mn-cs"/>
              </a:rPr>
              <a:t>Sahyoun</a:t>
            </a:r>
            <a:r>
              <a:rPr lang="en-US" sz="1200" b="0" i="0" u="none" strike="noStrike" kern="1200" baseline="0" dirty="0">
                <a:solidFill>
                  <a:schemeClr val="tx1"/>
                </a:solidFill>
                <a:latin typeface="+mn-lt"/>
                <a:ea typeface="+mn-ea"/>
                <a:cs typeface="+mn-cs"/>
              </a:rPr>
              <a:t> NR (2016) Intake and Biomarkers of Folate and Risk of Cancer Morbidity in Older Adults, </a:t>
            </a:r>
            <a:r>
              <a:rPr lang="en-US" sz="1200" b="0" i="0" u="none" strike="noStrike" kern="1200" baseline="0" dirty="0" err="1">
                <a:solidFill>
                  <a:schemeClr val="tx1"/>
                </a:solidFill>
                <a:latin typeface="+mn-lt"/>
                <a:ea typeface="+mn-ea"/>
                <a:cs typeface="+mn-cs"/>
              </a:rPr>
              <a:t>NHANES</a:t>
            </a:r>
            <a:r>
              <a:rPr lang="en-US" sz="1200" b="0" i="0" u="none" strike="noStrike" kern="1200" baseline="0" dirty="0">
                <a:solidFill>
                  <a:schemeClr val="tx1"/>
                </a:solidFill>
                <a:latin typeface="+mn-lt"/>
                <a:ea typeface="+mn-ea"/>
                <a:cs typeface="+mn-cs"/>
              </a:rPr>
              <a:t> 1999-2002 with Medicare Linkage. </a:t>
            </a:r>
            <a:r>
              <a:rPr lang="en-US" sz="1200" b="0" i="0" u="none" strike="noStrike" kern="1200" baseline="0" dirty="0" err="1">
                <a:solidFill>
                  <a:schemeClr val="tx1"/>
                </a:solidFill>
                <a:latin typeface="+mn-lt"/>
                <a:ea typeface="+mn-ea"/>
                <a:cs typeface="+mn-cs"/>
              </a:rPr>
              <a:t>PLoS</a:t>
            </a:r>
            <a:r>
              <a:rPr lang="en-US" sz="1200" b="0" i="0" u="none" strike="noStrike" kern="1200" baseline="0" dirty="0">
                <a:solidFill>
                  <a:schemeClr val="tx1"/>
                </a:solidFill>
                <a:latin typeface="+mn-lt"/>
                <a:ea typeface="+mn-ea"/>
                <a:cs typeface="+mn-cs"/>
              </a:rPr>
              <a:t> ONE 11(2): </a:t>
            </a:r>
            <a:r>
              <a:rPr lang="en-US" sz="1200" b="0" i="0" u="none" strike="noStrike" kern="1200" baseline="0" dirty="0" err="1">
                <a:solidFill>
                  <a:schemeClr val="tx1"/>
                </a:solidFill>
                <a:latin typeface="+mn-lt"/>
                <a:ea typeface="+mn-ea"/>
                <a:cs typeface="+mn-cs"/>
              </a:rPr>
              <a:t>e0148697</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doi:10.1371</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journal.pone.0148697</a:t>
            </a:r>
            <a:endParaRPr lang="en-US" b="0" dirty="0"/>
          </a:p>
        </p:txBody>
      </p:sp>
      <p:sp>
        <p:nvSpPr>
          <p:cNvPr id="4" name="Slide Number Placeholder 3"/>
          <p:cNvSpPr>
            <a:spLocks noGrp="1"/>
          </p:cNvSpPr>
          <p:nvPr>
            <p:ph type="sldNum" sz="quarter" idx="10"/>
          </p:nvPr>
        </p:nvSpPr>
        <p:spPr/>
        <p:txBody>
          <a:bodyPr/>
          <a:lstStyle/>
          <a:p>
            <a:fld id="{893B0CF2-7F87-4E02-A248-870047730F99}" type="slidenum">
              <a:rPr lang="en-US" smtClean="0"/>
              <a:t>23</a:t>
            </a:fld>
            <a:endParaRPr lang="en-US"/>
          </a:p>
        </p:txBody>
      </p:sp>
    </p:spTree>
    <p:extLst>
      <p:ext uri="{BB962C8B-B14F-4D97-AF65-F5344CB8AC3E}">
        <p14:creationId xmlns:p14="http://schemas.microsoft.com/office/powerpoint/2010/main" val="724521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final study examined if there was a relationship between free folic acid in blood and the risk of getting colorectal adenomas, which are benign tumors that can develop into cancer.  </a:t>
            </a:r>
          </a:p>
          <a:p>
            <a:endParaRPr lang="en-US" baseline="0" dirty="0"/>
          </a:p>
          <a:p>
            <a:r>
              <a:rPr lang="en-US" baseline="0" dirty="0"/>
              <a:t>Study participants were followed for two periods:  interval one which was three years long and interval two which was an additional three years.  </a:t>
            </a:r>
          </a:p>
          <a:p>
            <a:endParaRPr lang="en-US" baseline="0" dirty="0"/>
          </a:p>
          <a:p>
            <a:r>
              <a:rPr lang="en-US" baseline="0" dirty="0"/>
              <a:t>In the first column, they divided up the free folic acid levels in blood into four categories ranging from 0 </a:t>
            </a:r>
            <a:r>
              <a:rPr lang="en-US" baseline="0" dirty="0" err="1"/>
              <a:t>nanomoles</a:t>
            </a:r>
            <a:r>
              <a:rPr lang="en-US" baseline="0" dirty="0"/>
              <a:t> per liter to 20 </a:t>
            </a:r>
            <a:r>
              <a:rPr lang="en-US" baseline="0" dirty="0" err="1"/>
              <a:t>nanomoles</a:t>
            </a:r>
            <a:r>
              <a:rPr lang="en-US" baseline="0" dirty="0"/>
              <a:t> per liter or greater.</a:t>
            </a:r>
          </a:p>
          <a:p>
            <a:endParaRPr lang="en-US" baseline="0" dirty="0"/>
          </a:p>
          <a:p>
            <a:r>
              <a:rPr lang="en-US" baseline="0" dirty="0"/>
              <a:t>They then calculated the relative risk to determine if there was any relationship between free folic acid levels in blood and the risk of developing adenomas.</a:t>
            </a:r>
          </a:p>
          <a:p>
            <a:endParaRPr lang="en-US" baseline="0" dirty="0"/>
          </a:p>
          <a:p>
            <a:r>
              <a:rPr lang="en-US" baseline="0" dirty="0"/>
              <a:t>All of the relative risks with their 95% confidence intervals include 1.  This means that free folic acid levels in blood do </a:t>
            </a:r>
            <a:r>
              <a:rPr lang="en-US" u="sng" baseline="0" dirty="0"/>
              <a:t>not</a:t>
            </a:r>
            <a:r>
              <a:rPr lang="en-US" baseline="0" dirty="0"/>
              <a:t> increase the risk of adenomas.  </a:t>
            </a:r>
          </a:p>
          <a:p>
            <a:endParaRPr lang="en-US" baseline="0" dirty="0"/>
          </a:p>
          <a:p>
            <a:r>
              <a:rPr lang="en-US" baseline="0" dirty="0"/>
              <a:t>--</a:t>
            </a:r>
          </a:p>
          <a:p>
            <a:r>
              <a:rPr lang="en-US" dirty="0"/>
              <a:t>Source:</a:t>
            </a:r>
          </a:p>
          <a:p>
            <a:r>
              <a:rPr lang="en-US" dirty="0"/>
              <a:t>Rees JR et al. </a:t>
            </a:r>
            <a:r>
              <a:rPr lang="en-US" sz="1200" b="0" i="0" u="none" strike="noStrike" kern="1200" baseline="0" dirty="0" err="1">
                <a:solidFill>
                  <a:schemeClr val="tx1"/>
                </a:solidFill>
                <a:latin typeface="+mn-lt"/>
                <a:ea typeface="+mn-ea"/>
                <a:cs typeface="+mn-cs"/>
              </a:rPr>
              <a:t>Unmetabolized</a:t>
            </a:r>
            <a:r>
              <a:rPr lang="en-US" sz="1200" b="0" i="0" u="none" strike="noStrike" kern="1200" baseline="0" dirty="0">
                <a:solidFill>
                  <a:schemeClr val="tx1"/>
                </a:solidFill>
                <a:latin typeface="+mn-lt"/>
                <a:ea typeface="+mn-ea"/>
                <a:cs typeface="+mn-cs"/>
              </a:rPr>
              <a:t> Folic Acid, Tetrahydrofolate, and Colorectal Adenoma Risk. Cancer </a:t>
            </a:r>
            <a:r>
              <a:rPr lang="en-US" sz="1200" b="0" i="0" u="none" strike="noStrike" kern="1200" baseline="0" dirty="0" err="1">
                <a:solidFill>
                  <a:schemeClr val="tx1"/>
                </a:solidFill>
                <a:latin typeface="+mn-lt"/>
                <a:ea typeface="+mn-ea"/>
                <a:cs typeface="+mn-cs"/>
              </a:rPr>
              <a:t>Prev</a:t>
            </a:r>
            <a:r>
              <a:rPr lang="en-US" sz="1200" b="0" i="0" u="none" strike="noStrike" kern="1200" baseline="0" dirty="0">
                <a:solidFill>
                  <a:schemeClr val="tx1"/>
                </a:solidFill>
                <a:latin typeface="+mn-lt"/>
                <a:ea typeface="+mn-ea"/>
                <a:cs typeface="+mn-cs"/>
              </a:rPr>
              <a:t> Res; 10(8); 451–8. 2017.  </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24</a:t>
            </a:fld>
            <a:endParaRPr lang="en-US"/>
          </a:p>
        </p:txBody>
      </p:sp>
    </p:spTree>
    <p:extLst>
      <p:ext uri="{BB962C8B-B14F-4D97-AF65-F5344CB8AC3E}">
        <p14:creationId xmlns:p14="http://schemas.microsoft.com/office/powerpoint/2010/main" val="1645466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consumption</a:t>
            </a:r>
            <a:r>
              <a:rPr lang="en-US" baseline="0" dirty="0"/>
              <a:t> of folic acid leads to free folic acid in the blood.</a:t>
            </a:r>
          </a:p>
          <a:p>
            <a:endParaRPr lang="en-US" baseline="0" dirty="0"/>
          </a:p>
          <a:p>
            <a:r>
              <a:rPr lang="en-US" baseline="0" dirty="0"/>
              <a:t>However, free folic acid in the blood does not increase the risk of developing cancer or of adenomas.  </a:t>
            </a:r>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25</a:t>
            </a:fld>
            <a:endParaRPr lang="en-US"/>
          </a:p>
        </p:txBody>
      </p:sp>
    </p:spTree>
    <p:extLst>
      <p:ext uri="{BB962C8B-B14F-4D97-AF65-F5344CB8AC3E}">
        <p14:creationId xmlns:p14="http://schemas.microsoft.com/office/powerpoint/2010/main" val="3231665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a:t>
            </a:r>
            <a:r>
              <a:rPr lang="en-US" baseline="0" dirty="0"/>
              <a:t> this presentation, I hope to have convinced you that</a:t>
            </a:r>
            <a:endParaRPr lang="en-US" dirty="0"/>
          </a:p>
          <a:p>
            <a:endParaRPr lang="en-US" dirty="0"/>
          </a:p>
          <a:p>
            <a:r>
              <a:rPr lang="en-US" dirty="0"/>
              <a:t>Fortifying food with folic acid does not mask vitamin B12 deficiency.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Fortifying food with folic acid does not cause cancer or increase deaths from cancer.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 folic acid in blood does not increase the</a:t>
            </a:r>
            <a:r>
              <a:rPr lang="en-US" baseline="0" dirty="0"/>
              <a:t> risk of developing cancer or adenomas.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fortifying food with folic acid is safe.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26</a:t>
            </a:fld>
            <a:endParaRPr lang="en-US"/>
          </a:p>
        </p:txBody>
      </p:sp>
    </p:spTree>
    <p:extLst>
      <p:ext uri="{BB962C8B-B14F-4D97-AF65-F5344CB8AC3E}">
        <p14:creationId xmlns:p14="http://schemas.microsoft.com/office/powerpoint/2010/main" val="2259641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a:t>
            </a:r>
            <a:r>
              <a:rPr lang="en-US" baseline="0" dirty="0"/>
              <a:t> on the safety of folic acid, please visit this website from the US Centers for Disease Control and Prevention:  </a:t>
            </a:r>
            <a:r>
              <a:rPr lang="en-US" dirty="0">
                <a:hlinkClick r:id="rId3"/>
              </a:rPr>
              <a:t>https://www.cdc.gov/ncbddd/folicacid/faqs/faqs-safety.html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also additional resources in</a:t>
            </a:r>
            <a:r>
              <a:rPr lang="en-US" baseline="0" dirty="0"/>
              <a:t> the USB thumb drive that you will receive at the end of the meeting.  </a:t>
            </a:r>
            <a:endParaRPr lang="en-US" dirty="0"/>
          </a:p>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27</a:t>
            </a:fld>
            <a:endParaRPr lang="en-US"/>
          </a:p>
        </p:txBody>
      </p:sp>
    </p:spTree>
    <p:extLst>
      <p:ext uri="{BB962C8B-B14F-4D97-AF65-F5344CB8AC3E}">
        <p14:creationId xmlns:p14="http://schemas.microsoft.com/office/powerpoint/2010/main" val="442232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a:latin typeface="Calibri" charset="0"/>
              </a:rPr>
              <a:t>Also, </a:t>
            </a:r>
            <a:r>
              <a:rPr lang="en-US" dirty="0">
                <a:latin typeface="Calibri" charset="0"/>
              </a:rPr>
              <a:t>you can contact the Food</a:t>
            </a:r>
            <a:r>
              <a:rPr lang="en-US" baseline="0" dirty="0">
                <a:latin typeface="Calibri" charset="0"/>
              </a:rPr>
              <a:t> Fortification Initiative through these links.  And, you can reach me via email.</a:t>
            </a:r>
          </a:p>
          <a:p>
            <a:pPr eaLnBrk="1" hangingPunct="1">
              <a:spcBef>
                <a:spcPct val="0"/>
              </a:spcBef>
            </a:pPr>
            <a:endParaRPr lang="en-US" dirty="0">
              <a:latin typeface="Calibri" charset="0"/>
            </a:endParaRPr>
          </a:p>
          <a:p>
            <a:pPr eaLnBrk="1" hangingPunct="1">
              <a:spcBef>
                <a:spcPct val="0"/>
              </a:spcBef>
            </a:pPr>
            <a:r>
              <a:rPr lang="en-US" dirty="0">
                <a:latin typeface="Calibri" charset="0"/>
              </a:rPr>
              <a:t>Thank you.  </a:t>
            </a:r>
          </a:p>
        </p:txBody>
      </p:sp>
      <p:sp>
        <p:nvSpPr>
          <p:cNvPr id="542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C9590D5-8ABD-784B-A132-A25C298EC39D}" type="slidenum">
              <a:rPr kumimoji="0" lang="en-US"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28434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a:t>
            </a:r>
            <a:r>
              <a:rPr lang="en-US" baseline="0" dirty="0"/>
              <a:t> this presentation, I hope to convince you that</a:t>
            </a:r>
            <a:endParaRPr lang="en-US" dirty="0"/>
          </a:p>
          <a:p>
            <a:endParaRPr lang="en-US" dirty="0"/>
          </a:p>
          <a:p>
            <a:r>
              <a:rPr lang="en-US" dirty="0"/>
              <a:t>Fortifying food with folic acid does not mask vitamin B12 deficiency.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Fortifying food with folic acid does not cause cancer or increase deaths from cancer.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Free folic acid in blood does not increase the</a:t>
            </a:r>
            <a:r>
              <a:rPr lang="en-US" baseline="0" dirty="0"/>
              <a:t> risk of developing cancer or adenomas.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fortifying food with folic acid is safe.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3</a:t>
            </a:fld>
            <a:endParaRPr lang="en-US"/>
          </a:p>
        </p:txBody>
      </p:sp>
    </p:spTree>
    <p:extLst>
      <p:ext uri="{BB962C8B-B14F-4D97-AF65-F5344CB8AC3E}">
        <p14:creationId xmlns:p14="http://schemas.microsoft.com/office/powerpoint/2010/main" val="3957717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B9 is also known as folate.</a:t>
            </a:r>
          </a:p>
          <a:p>
            <a:endParaRPr lang="en-US" dirty="0"/>
          </a:p>
          <a:p>
            <a:r>
              <a:rPr lang="en-US" dirty="0"/>
              <a:t>There are two types of</a:t>
            </a:r>
            <a:r>
              <a:rPr lang="en-US" baseline="0" dirty="0"/>
              <a:t> vitamin B9 that we can consume.</a:t>
            </a:r>
          </a:p>
          <a:p>
            <a:endParaRPr lang="en-US" baseline="0" dirty="0"/>
          </a:p>
          <a:p>
            <a:r>
              <a:rPr lang="en-US" baseline="0" dirty="0"/>
              <a:t>[CLICK TO ADVANCE] One is food folate which is naturally found in food such as these vegetables, legumes and meat products.  </a:t>
            </a:r>
          </a:p>
          <a:p>
            <a:endParaRPr lang="en-US" baseline="0" dirty="0"/>
          </a:p>
          <a:p>
            <a:r>
              <a:rPr lang="en-US" baseline="0" dirty="0"/>
              <a:t>The second type is folic acid which is a synthetic form of the nutrient.</a:t>
            </a:r>
          </a:p>
          <a:p>
            <a:endParaRPr lang="en-US" baseline="0" dirty="0"/>
          </a:p>
          <a:p>
            <a:r>
              <a:rPr lang="en-US" baseline="0" dirty="0"/>
              <a:t>[CLICK TO ADVANCE] Folic acid can be added to supplements and fortified food.  </a:t>
            </a:r>
          </a:p>
          <a:p>
            <a:endParaRPr lang="en-US" baseline="0" dirty="0"/>
          </a:p>
          <a:p>
            <a:r>
              <a:rPr lang="en-US" baseline="0" dirty="0"/>
              <a:t>In this presentation, we are going to focus on folic acid, and mainly on folic acid in fortified food.  </a:t>
            </a:r>
          </a:p>
          <a:p>
            <a:endParaRPr lang="en-US" baseline="0" dirty="0"/>
          </a:p>
          <a:p>
            <a:pPr marL="227386" indent="-227386">
              <a:spcBef>
                <a:spcPct val="20000"/>
              </a:spcBef>
              <a:defRPr/>
            </a:pPr>
            <a:r>
              <a:rPr lang="en-US" dirty="0"/>
              <a:t>--</a:t>
            </a:r>
          </a:p>
          <a:p>
            <a:r>
              <a:rPr lang="en-US" baseline="0" dirty="0"/>
              <a:t>Source:</a:t>
            </a:r>
          </a:p>
          <a:p>
            <a:r>
              <a:rPr lang="en-US" sz="1200" b="0" i="0" u="none" strike="noStrike" kern="1200" baseline="0" dirty="0">
                <a:solidFill>
                  <a:schemeClr val="tx1"/>
                </a:solidFill>
                <a:latin typeface="+mn-lt"/>
                <a:ea typeface="+mn-ea"/>
                <a:cs typeface="+mn-cs"/>
              </a:rPr>
              <a:t>Suitor </a:t>
            </a:r>
            <a:r>
              <a:rPr lang="en-US" sz="1200" b="0" i="0" u="none" strike="noStrike" kern="1200" baseline="0" dirty="0" err="1">
                <a:solidFill>
                  <a:schemeClr val="tx1"/>
                </a:solidFill>
                <a:latin typeface="+mn-lt"/>
                <a:ea typeface="+mn-ea"/>
                <a:cs typeface="+mn-cs"/>
              </a:rPr>
              <a:t>CW</a:t>
            </a:r>
            <a:r>
              <a:rPr lang="en-US" sz="1200" b="0" i="0" u="none" strike="noStrike" kern="1200" baseline="0" dirty="0">
                <a:solidFill>
                  <a:schemeClr val="tx1"/>
                </a:solidFill>
                <a:latin typeface="+mn-lt"/>
                <a:ea typeface="+mn-ea"/>
                <a:cs typeface="+mn-cs"/>
              </a:rPr>
              <a:t> &amp; Bailey </a:t>
            </a:r>
            <a:r>
              <a:rPr lang="en-US" sz="1200" b="0" i="0" u="none" strike="noStrike" kern="1200" baseline="0" dirty="0" err="1">
                <a:solidFill>
                  <a:schemeClr val="tx1"/>
                </a:solidFill>
                <a:latin typeface="+mn-lt"/>
                <a:ea typeface="+mn-ea"/>
                <a:cs typeface="+mn-cs"/>
              </a:rPr>
              <a:t>LB</a:t>
            </a:r>
            <a:r>
              <a:rPr lang="en-US" sz="1200" b="0" i="0" u="none" strike="noStrike" kern="1200" baseline="0" dirty="0">
                <a:solidFill>
                  <a:schemeClr val="tx1"/>
                </a:solidFill>
                <a:latin typeface="+mn-lt"/>
                <a:ea typeface="+mn-ea"/>
                <a:cs typeface="+mn-cs"/>
              </a:rPr>
              <a:t> (2000) Dietary folate equivalents: interpretation and application. Journal of the American Dietetic Association 100: 88–94.</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Source for images: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Asparagus:  </a:t>
            </a:r>
            <a:r>
              <a:rPr lang="en-US" sz="1200" dirty="0">
                <a:hlinkClick r:id="rId3"/>
              </a:rPr>
              <a:t>https://recipemashups.files.wordpress.com/2008/12/asparagus.jpg</a:t>
            </a:r>
            <a:r>
              <a:rPr lang="en-US" sz="1200" dirty="0"/>
              <a:t> </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Legumes:  </a:t>
            </a:r>
            <a:r>
              <a:rPr lang="en-US" sz="800" dirty="0">
                <a:hlinkClick r:id="rId4"/>
              </a:rPr>
              <a:t>http://yang-sheng.com/wp-content/uploads/2012/07/beans.jpg</a:t>
            </a:r>
            <a:r>
              <a:rPr lang="en-US" sz="800" dirty="0"/>
              <a:t> </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Green leafy vegetables:  </a:t>
            </a:r>
            <a:r>
              <a:rPr lang="en-US" sz="800" dirty="0">
                <a:hlinkClick r:id="rId5"/>
              </a:rPr>
              <a:t>https://ljayhealth.files.wordpress.com/2012/02/spinach.jpg</a:t>
            </a:r>
            <a:r>
              <a:rPr lang="en-US" sz="800" dirty="0"/>
              <a:t> </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Meat:  </a:t>
            </a:r>
            <a:r>
              <a:rPr lang="en-US" sz="800" dirty="0">
                <a:hlinkClick r:id="rId6"/>
              </a:rPr>
              <a:t>http://popsgrassfedbeef.org/images/bigstock_Beef_Liver_With_Dill_On_White__3599062.jpg</a:t>
            </a:r>
            <a:r>
              <a:rPr lang="en-US" sz="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Supplements:  </a:t>
            </a:r>
            <a:r>
              <a:rPr lang="en-US" sz="800" dirty="0">
                <a:hlinkClick r:id="rId7"/>
              </a:rPr>
              <a:t>www.jebkinnison.com</a:t>
            </a:r>
            <a:r>
              <a:rPr lang="en-US" sz="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Fortified wheat flour:  </a:t>
            </a:r>
            <a:r>
              <a:rPr lang="en-US" sz="800" dirty="0">
                <a:hlinkClick r:id="rId8"/>
              </a:rPr>
              <a:t>https://my-live-02.slatic.net/p/18/tejavan39s-fortified-chakki-atta-flour-in-1kg-packing-6907-552779651-ff29e643b0b4a6f2504a2d027cd4eefd.jpg</a:t>
            </a:r>
            <a:r>
              <a:rPr lang="en-US" sz="800" dirty="0"/>
              <a:t> </a:t>
            </a:r>
          </a:p>
          <a:p>
            <a:endParaRPr lang="en-US" b="0" i="0" baseline="0" dirty="0"/>
          </a:p>
          <a:p>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4</a:t>
            </a:fld>
            <a:endParaRPr lang="en-US"/>
          </a:p>
        </p:txBody>
      </p:sp>
    </p:spTree>
    <p:extLst>
      <p:ext uri="{BB962C8B-B14F-4D97-AF65-F5344CB8AC3E}">
        <p14:creationId xmlns:p14="http://schemas.microsoft.com/office/powerpoint/2010/main" val="255464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73 countries include</a:t>
            </a:r>
            <a:r>
              <a:rPr lang="en-US" baseline="0" dirty="0"/>
              <a:t> folic acid in their fortification standards for up to 3 foods, including wheat flour, rice and maize flour.  </a:t>
            </a:r>
          </a:p>
          <a:p>
            <a:endParaRPr lang="en-US" baseline="0" dirty="0"/>
          </a:p>
          <a:p>
            <a:r>
              <a:rPr lang="en-US" b="0" i="0" dirty="0">
                <a:effectLst/>
              </a:rPr>
              <a:t>--</a:t>
            </a:r>
          </a:p>
          <a:p>
            <a:r>
              <a:rPr lang="en-US" b="0" i="0" dirty="0">
                <a:effectLst/>
              </a:rPr>
              <a:t>Source:</a:t>
            </a:r>
          </a:p>
          <a:p>
            <a:r>
              <a:rPr lang="en-US" sz="1200" b="0" i="0" kern="1200" dirty="0">
                <a:solidFill>
                  <a:schemeClr val="tx1"/>
                </a:solidFill>
                <a:effectLst/>
                <a:latin typeface="+mn-lt"/>
                <a:ea typeface="+mn-ea"/>
                <a:cs typeface="+mn-cs"/>
              </a:rPr>
              <a:t>Global Fortification Data Exchange. Map: Number of Food Vehicles with Standards. Accessed</a:t>
            </a:r>
            <a:r>
              <a:rPr lang="en-US" sz="1200" b="0" i="0" kern="1200" baseline="0" dirty="0">
                <a:solidFill>
                  <a:schemeClr val="tx1"/>
                </a:solidFill>
                <a:effectLst/>
                <a:latin typeface="+mn-lt"/>
                <a:ea typeface="+mn-ea"/>
                <a:cs typeface="+mn-cs"/>
              </a:rPr>
              <a:t> 3 July 2019</a:t>
            </a:r>
            <a:r>
              <a:rPr lang="en-US" sz="1200" b="0" i="0" kern="1200" dirty="0">
                <a:solidFill>
                  <a:schemeClr val="tx1"/>
                </a:solidFill>
                <a:effectLst/>
                <a:latin typeface="+mn-lt"/>
                <a:ea typeface="+mn-ea"/>
                <a:cs typeface="+mn-cs"/>
              </a:rPr>
              <a:t>. [http://www.fortificationdata.org.]</a:t>
            </a:r>
            <a:endParaRPr lang="en-US" b="0" i="0" dirty="0">
              <a:effectLst/>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t>5</a:t>
            </a:fld>
            <a:endParaRPr lang="en-US"/>
          </a:p>
        </p:txBody>
      </p:sp>
    </p:spTree>
    <p:extLst>
      <p:ext uri="{BB962C8B-B14F-4D97-AF65-F5344CB8AC3E}">
        <p14:creationId xmlns:p14="http://schemas.microsoft.com/office/powerpoint/2010/main" val="254505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reviewing evidence that fortifying food with folic acid does not mask vitamin B12 deficiency.</a:t>
            </a:r>
            <a:r>
              <a:rPr lang="en-US" baseline="0" dirty="0"/>
              <a:t>  </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6</a:t>
            </a:fld>
            <a:endParaRPr lang="en-US"/>
          </a:p>
        </p:txBody>
      </p:sp>
    </p:spTree>
    <p:extLst>
      <p:ext uri="{BB962C8B-B14F-4D97-AF65-F5344CB8AC3E}">
        <p14:creationId xmlns:p14="http://schemas.microsoft.com/office/powerpoint/2010/main" val="50767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Folate</a:t>
            </a:r>
            <a:r>
              <a:rPr lang="en-US" baseline="0" dirty="0"/>
              <a:t> deficiency </a:t>
            </a:r>
            <a:r>
              <a:rPr lang="en-US" u="sng" baseline="0" dirty="0"/>
              <a:t>independently</a:t>
            </a:r>
            <a:r>
              <a:rPr lang="en-US" baseline="0" dirty="0"/>
              <a:t> causes megaloblastic anemia, that is anemia where the red blood cells are much larger than normal.  Anemia is an important public health problem in many countries.  </a:t>
            </a:r>
          </a:p>
          <a:p>
            <a:endParaRPr lang="en-US" baseline="0" dirty="0"/>
          </a:p>
          <a:p>
            <a:r>
              <a:rPr lang="en-US" baseline="0" dirty="0"/>
              <a:t>[CLICK TO ADVANCE] Vitamin B12 deficiency also </a:t>
            </a:r>
            <a:r>
              <a:rPr lang="en-US" u="sng" baseline="0" dirty="0"/>
              <a:t>independently</a:t>
            </a:r>
            <a:r>
              <a:rPr lang="en-US" baseline="0" dirty="0"/>
              <a:t> causes megaloblastic anemia.  </a:t>
            </a:r>
          </a:p>
          <a:p>
            <a:endParaRPr lang="en-US" baseline="0" dirty="0"/>
          </a:p>
          <a:p>
            <a:r>
              <a:rPr lang="en-US" baseline="0" dirty="0"/>
              <a:t>--</a:t>
            </a:r>
          </a:p>
          <a:p>
            <a:r>
              <a:rPr lang="en-US" baseline="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Institute</a:t>
            </a:r>
            <a:r>
              <a:rPr lang="en-US" b="0" baseline="0" dirty="0"/>
              <a:t> of Medicine. </a:t>
            </a:r>
            <a:r>
              <a:rPr lang="en-US" sz="1200" b="0" i="0" u="none" strike="noStrike" kern="1200" baseline="0" dirty="0">
                <a:solidFill>
                  <a:schemeClr val="tx1"/>
                </a:solidFill>
                <a:latin typeface="+mn-lt"/>
                <a:ea typeface="+mn-ea"/>
                <a:cs typeface="+mn-cs"/>
              </a:rPr>
              <a:t>Dietary Reference Intakes for Thiamin, Riboflavin, Niacin, Vitamin </a:t>
            </a:r>
            <a:r>
              <a:rPr lang="en-US" sz="1200" b="0" i="0" u="none" strike="noStrike" kern="1200" baseline="0" dirty="0" err="1">
                <a:solidFill>
                  <a:schemeClr val="tx1"/>
                </a:solidFill>
                <a:latin typeface="+mn-lt"/>
                <a:ea typeface="+mn-ea"/>
                <a:cs typeface="+mn-cs"/>
              </a:rPr>
              <a:t>B6</a:t>
            </a:r>
            <a:r>
              <a:rPr lang="en-US" sz="1200" b="0" i="0" u="none" strike="noStrike" kern="1200" baseline="0" dirty="0">
                <a:solidFill>
                  <a:schemeClr val="tx1"/>
                </a:solidFill>
                <a:latin typeface="+mn-lt"/>
                <a:ea typeface="+mn-ea"/>
                <a:cs typeface="+mn-cs"/>
              </a:rPr>
              <a:t>, Folate, Vitamin B12, Pantothenic Acid, Biotin, and Choline.  2000.</a:t>
            </a:r>
          </a:p>
          <a:p>
            <a:r>
              <a:rPr lang="en-US" baseline="0" dirty="0"/>
              <a:t>Megaloblastic anemia image:  </a:t>
            </a:r>
            <a:r>
              <a:rPr lang="en-US" dirty="0">
                <a:hlinkClick r:id="rId3"/>
              </a:rPr>
              <a:t>https://i.pinimg.com/236x/47/41/e6/4741e6ce99437a3260364ed6001b9ddf--macrocytic-anemia-b-deficiency.jpg</a:t>
            </a:r>
            <a:endParaRPr lang="en-US" dirty="0"/>
          </a:p>
          <a:p>
            <a:r>
              <a:rPr lang="en-US" dirty="0"/>
              <a:t>Blue arrow:  </a:t>
            </a:r>
            <a:r>
              <a:rPr lang="en-US" dirty="0">
                <a:hlinkClick r:id="rId4"/>
              </a:rPr>
              <a:t>https://www.seekpng.com/png/detail/12-122935_blue-arrow-transparent-background.png</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7</a:t>
            </a:fld>
            <a:endParaRPr lang="en-US"/>
          </a:p>
        </p:txBody>
      </p:sp>
    </p:spTree>
    <p:extLst>
      <p:ext uri="{BB962C8B-B14F-4D97-AF65-F5344CB8AC3E}">
        <p14:creationId xmlns:p14="http://schemas.microsoft.com/office/powerpoint/2010/main" val="331449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a person has megaloblastic</a:t>
            </a:r>
            <a:r>
              <a:rPr lang="en-US" baseline="0" dirty="0"/>
              <a:t> anemia due to vitamin B12 deficiency only.  This is often observed in older adults because they no longer absorb vitamin B12 from the diet as well as they did when they were younger.  </a:t>
            </a:r>
          </a:p>
          <a:p>
            <a:endParaRPr lang="en-US" baseline="0" dirty="0"/>
          </a:p>
          <a:p>
            <a:r>
              <a:rPr lang="en-US" baseline="0" dirty="0"/>
              <a:t>In these individuals, if folic acid is provided, the anemia is corrected.  </a:t>
            </a:r>
          </a:p>
          <a:p>
            <a:endParaRPr lang="en-US" baseline="0" dirty="0"/>
          </a:p>
          <a:p>
            <a:r>
              <a:rPr lang="en-US" baseline="0" dirty="0"/>
              <a:t>[CLICK TO ADVANCE] However, if vitamin B12 is not provided to them, then their vitamin B12 deficiency can persist and with it, potentially irreversible neurological conditions such as memory loss, disorientation and frank dementia. </a:t>
            </a:r>
          </a:p>
          <a:p>
            <a:endParaRPr lang="en-US" baseline="0" dirty="0"/>
          </a:p>
          <a:p>
            <a:r>
              <a:rPr lang="en-US" baseline="0" dirty="0"/>
              <a:t>[CLICK TO ADVANCE] The fact that folic acid can correct megaloblastic anemia while not treating the underlying vitamin B12 deficiency is known as “folic acid masking of vitamin B12 deficiency.”</a:t>
            </a:r>
          </a:p>
          <a:p>
            <a:endParaRPr lang="en-US" baseline="0" dirty="0"/>
          </a:p>
          <a:p>
            <a:r>
              <a:rPr lang="en-US" baseline="0" dirty="0"/>
              <a:t>--</a:t>
            </a:r>
          </a:p>
          <a:p>
            <a:r>
              <a:rPr lang="en-US" baseline="0" dirty="0"/>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RJ</a:t>
            </a:r>
            <a:r>
              <a:rPr lang="en-US" baseline="0" dirty="0"/>
              <a:t> Berry.  Lack of historical evidence to support folic acid exacerbation of the neuropathy caused by vitamin B12 deficiency.  American Journal of Clinical Nutrition 2019.  </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8</a:t>
            </a:fld>
            <a:endParaRPr lang="en-US"/>
          </a:p>
        </p:txBody>
      </p:sp>
    </p:spTree>
    <p:extLst>
      <p:ext uri="{BB962C8B-B14F-4D97-AF65-F5344CB8AC3E}">
        <p14:creationId xmlns:p14="http://schemas.microsoft.com/office/powerpoint/2010/main" val="12172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folic acid masking of vitamin B12 deficiency</a:t>
            </a:r>
            <a:r>
              <a:rPr lang="en-US" baseline="0" dirty="0"/>
              <a:t> goes back to the </a:t>
            </a:r>
            <a:r>
              <a:rPr lang="en-US" baseline="0" dirty="0" err="1"/>
              <a:t>1940s</a:t>
            </a:r>
            <a:r>
              <a:rPr lang="en-US" baseline="0" dirty="0"/>
              <a:t>.  </a:t>
            </a:r>
          </a:p>
          <a:p>
            <a:endParaRPr lang="en-US" baseline="0" dirty="0"/>
          </a:p>
          <a:p>
            <a:r>
              <a:rPr lang="en-US" baseline="0" dirty="0"/>
              <a:t>At that time, routine clinical tests did not measure folate or vitamin B12 status.  Therefore, the nutritional cause of megaloblastic anemia could not be determined.  </a:t>
            </a:r>
          </a:p>
          <a:p>
            <a:endParaRPr lang="en-US" baseline="0" dirty="0"/>
          </a:p>
          <a:p>
            <a:r>
              <a:rPr lang="en-US" baseline="0" dirty="0"/>
              <a:t>[CLICK TO ADVANCE] And, folic acid was identified and synthesized before vitamin B12, meaning that folic acid was readily provided to treat megaloblastic anemia, regardless of its nutritional cause.  </a:t>
            </a:r>
          </a:p>
          <a:p>
            <a:endParaRPr lang="en-US" baseline="0" dirty="0"/>
          </a:p>
          <a:p>
            <a:r>
              <a:rPr lang="en-US" baseline="0" dirty="0"/>
              <a:t>[CLICK TO ADVANCE] So, putting these two situations together, people with megaloblastic anemia due to vitamin B12 deficiency were treated with folic acid instead of vitamin B12.  Consequently, these people developed neurological problems associated with vitamin B12 deficiency.  </a:t>
            </a:r>
          </a:p>
          <a:p>
            <a:endParaRPr lang="en-US" baseline="0" dirty="0"/>
          </a:p>
          <a:p>
            <a:r>
              <a:rPr lang="en-US" dirty="0"/>
              <a:t>--</a:t>
            </a:r>
          </a:p>
          <a:p>
            <a:r>
              <a:rPr lang="en-US" dirty="0"/>
              <a:t>Source:</a:t>
            </a:r>
          </a:p>
          <a:p>
            <a:r>
              <a:rPr lang="en-US" dirty="0"/>
              <a:t>RJ</a:t>
            </a:r>
            <a:r>
              <a:rPr lang="en-US" baseline="0" dirty="0"/>
              <a:t> Berry.  Lack of historical evidence to support folic acid exacerbation of the neuropathy caused by vitamin B12 deficiency.  American Journal of Clinical Nutrition 2019.  </a:t>
            </a:r>
            <a:endParaRPr lang="en-US" dirty="0"/>
          </a:p>
        </p:txBody>
      </p:sp>
      <p:sp>
        <p:nvSpPr>
          <p:cNvPr id="4" name="Slide Number Placeholder 3"/>
          <p:cNvSpPr>
            <a:spLocks noGrp="1"/>
          </p:cNvSpPr>
          <p:nvPr>
            <p:ph type="sldNum" sz="quarter" idx="10"/>
          </p:nvPr>
        </p:nvSpPr>
        <p:spPr/>
        <p:txBody>
          <a:bodyPr/>
          <a:lstStyle/>
          <a:p>
            <a:fld id="{E311DF62-DE01-4010-A172-A1C69E348D85}" type="slidenum">
              <a:rPr lang="en-US" smtClean="0"/>
              <a:pPr/>
              <a:t>9</a:t>
            </a:fld>
            <a:endParaRPr lang="en-US"/>
          </a:p>
        </p:txBody>
      </p:sp>
    </p:spTree>
    <p:extLst>
      <p:ext uri="{BB962C8B-B14F-4D97-AF65-F5344CB8AC3E}">
        <p14:creationId xmlns:p14="http://schemas.microsoft.com/office/powerpoint/2010/main" val="3295506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aseline="0"/>
            </a:lvl1pPr>
          </a:lstStyle>
          <a:p>
            <a:r>
              <a:rPr lang="en-US" dirty="0"/>
              <a:t>Capitalize First Letter Of Words In Your Title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2662" y="5750012"/>
            <a:ext cx="2595423" cy="627794"/>
          </a:xfrm>
          <a:prstGeom prst="rect">
            <a:avLst/>
          </a:prstGeom>
        </p:spPr>
        <p:txBody>
          <a:bodyPr/>
          <a:lstStyle/>
          <a:p>
            <a:r>
              <a:rPr lang="en-US" dirty="0"/>
              <a:t>YOUR NAME</a:t>
            </a:r>
          </a:p>
          <a:p>
            <a:r>
              <a:rPr lang="en-US" dirty="0"/>
              <a:t>Your Title</a:t>
            </a:r>
          </a:p>
          <a:p>
            <a:r>
              <a:rPr lang="en-US" dirty="0"/>
              <a:t>Day Month Year</a:t>
            </a:r>
          </a:p>
        </p:txBody>
      </p:sp>
      <p:cxnSp>
        <p:nvCxnSpPr>
          <p:cNvPr id="7" name="Straight Connector 6">
            <a:extLst>
              <a:ext uri="{FF2B5EF4-FFF2-40B4-BE49-F238E27FC236}">
                <a16:creationId xmlns:a16="http://schemas.microsoft.com/office/drawing/2014/main" id="{633A1533-6D47-414C-8199-21091A380F1B}"/>
              </a:ext>
            </a:extLst>
          </p:cNvPr>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2396974-0BFF-428F-9070-ED61D9784C9F}"/>
              </a:ext>
            </a:extLst>
          </p:cNvPr>
          <p:cNvCxnSpPr/>
          <p:nvPr userDrawn="1"/>
        </p:nvCxnSpPr>
        <p:spPr>
          <a:xfrm flipV="1">
            <a:off x="2287" y="5937956"/>
            <a:ext cx="6181" cy="5644"/>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33B79F1-ABE8-4422-A156-5A495B744815}"/>
              </a:ext>
            </a:extLst>
          </p:cNvPr>
          <p:cNvPicPr>
            <a:picLocks noChangeAspect="1"/>
          </p:cNvPicPr>
          <p:nvPr userDrawn="1"/>
        </p:nvPicPr>
        <p:blipFill>
          <a:blip r:embed="rId2"/>
          <a:stretch>
            <a:fillRect/>
          </a:stretch>
        </p:blipFill>
        <p:spPr>
          <a:xfrm>
            <a:off x="0" y="0"/>
            <a:ext cx="9276036" cy="102701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8576" y="4380612"/>
            <a:ext cx="3849624" cy="2340864"/>
          </a:xfrm>
          <a:prstGeom prst="rect">
            <a:avLst/>
          </a:prstGeom>
        </p:spPr>
      </p:pic>
    </p:spTree>
    <p:extLst>
      <p:ext uri="{BB962C8B-B14F-4D97-AF65-F5344CB8AC3E}">
        <p14:creationId xmlns:p14="http://schemas.microsoft.com/office/powerpoint/2010/main" val="2584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Put the one thought of this slide here in two lines if needed</a:t>
            </a:r>
          </a:p>
        </p:txBody>
      </p:sp>
      <p:sp>
        <p:nvSpPr>
          <p:cNvPr id="3" name="Content Placeholder 2"/>
          <p:cNvSpPr>
            <a:spLocks noGrp="1"/>
          </p:cNvSpPr>
          <p:nvPr>
            <p:ph idx="1"/>
          </p:nvPr>
        </p:nvSpPr>
        <p:spPr>
          <a:xfrm>
            <a:off x="638289" y="2085785"/>
            <a:ext cx="7886700" cy="41832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90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2DCB740-6776-4EE9-99FD-96D592FA5A23}" type="datetime1">
              <a:rPr lang="en-US" smtClean="0"/>
              <a:t>9/29/21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31546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Put the one thought of this slide here in two lines if needed</a:t>
            </a:r>
          </a:p>
        </p:txBody>
      </p:sp>
      <p:sp>
        <p:nvSpPr>
          <p:cNvPr id="3" name="Content Placeholder 2"/>
          <p:cNvSpPr>
            <a:spLocks noGrp="1"/>
          </p:cNvSpPr>
          <p:nvPr>
            <p:ph sz="half" idx="1"/>
          </p:nvPr>
        </p:nvSpPr>
        <p:spPr>
          <a:xfrm>
            <a:off x="628650" y="2146902"/>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46902"/>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686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20504"/>
            <a:ext cx="7886700" cy="1325563"/>
          </a:xfrm>
        </p:spPr>
        <p:txBody>
          <a:bodyPr/>
          <a:lstStyle/>
          <a:p>
            <a:r>
              <a:rPr lang="en-US" dirty="0"/>
              <a:t>Put the one thought of this slide here in two lines if needed</a:t>
            </a:r>
          </a:p>
        </p:txBody>
      </p:sp>
      <p:sp>
        <p:nvSpPr>
          <p:cNvPr id="3" name="Text Placeholder 2"/>
          <p:cNvSpPr>
            <a:spLocks noGrp="1"/>
          </p:cNvSpPr>
          <p:nvPr>
            <p:ph type="body" idx="1" hasCustomPrompt="1"/>
          </p:nvPr>
        </p:nvSpPr>
        <p:spPr>
          <a:xfrm>
            <a:off x="629842" y="1936541"/>
            <a:ext cx="3868340"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629842" y="2760453"/>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936541"/>
            <a:ext cx="3887391" cy="823912"/>
          </a:xfrm>
        </p:spPr>
        <p:txBody>
          <a:bodyPr anchor="b">
            <a:normAutofit/>
          </a:bodyPr>
          <a:lstStyle>
            <a:lvl1pPr marL="0" indent="0">
              <a:buNone/>
              <a:defRPr lang="en-US" sz="2800" b="1" kern="12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Tx/>
              <a:buFont typeface="Arial" panose="020B0604020202020204" pitchFamily="34" charset="0"/>
              <a:buNone/>
            </a:pPr>
            <a:r>
              <a:rPr lang="en-US" dirty="0"/>
              <a:t>Edit master text styles</a:t>
            </a:r>
          </a:p>
        </p:txBody>
      </p:sp>
      <p:sp>
        <p:nvSpPr>
          <p:cNvPr id="6" name="Content Placeholder 5"/>
          <p:cNvSpPr>
            <a:spLocks noGrp="1"/>
          </p:cNvSpPr>
          <p:nvPr>
            <p:ph sz="quarter" idx="4" hasCustomPrompt="1"/>
          </p:nvPr>
        </p:nvSpPr>
        <p:spPr>
          <a:xfrm>
            <a:off x="4629150" y="2760453"/>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374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55660E0-FA77-4473-A859-74127B089143}" type="datetime1">
              <a:rPr lang="en-US" smtClean="0"/>
              <a:t>9/29/21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3426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188D7B8-9F07-4899-827D-5F3CFDDEB574}" type="datetime1">
              <a:rPr lang="en-US" smtClean="0"/>
              <a:t>9/29/21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6780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66315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26335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5197C5C-1CD1-417D-A89C-14747F5222C7}" type="datetime1">
              <a:rPr lang="en-US" smtClean="0"/>
              <a:t>9/29/21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6988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572532"/>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17273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359EFBB-CFA1-4AA8-9123-F0B52DBD84FE}" type="datetime1">
              <a:rPr lang="en-US" smtClean="0"/>
              <a:t>9/29/21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a:t>Add a footer</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6371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8289" y="760222"/>
            <a:ext cx="7886700" cy="1325563"/>
          </a:xfrm>
          <a:prstGeom prst="rect">
            <a:avLst/>
          </a:prstGeom>
        </p:spPr>
        <p:txBody>
          <a:bodyPr vert="horz" lIns="91440" tIns="45720" rIns="91440" bIns="45720" rtlCol="0" anchor="ctr">
            <a:normAutofit/>
          </a:bodyPr>
          <a:lstStyle/>
          <a:p>
            <a:r>
              <a:rPr lang="en-US" dirty="0"/>
              <a:t>Put the one thought of this slide here in two lines if needed</a:t>
            </a:r>
          </a:p>
        </p:txBody>
      </p:sp>
      <p:sp>
        <p:nvSpPr>
          <p:cNvPr id="3" name="Text Placeholder 2"/>
          <p:cNvSpPr>
            <a:spLocks noGrp="1"/>
          </p:cNvSpPr>
          <p:nvPr>
            <p:ph type="body" idx="1"/>
          </p:nvPr>
        </p:nvSpPr>
        <p:spPr>
          <a:xfrm>
            <a:off x="626076" y="2187575"/>
            <a:ext cx="7886700" cy="4351338"/>
          </a:xfrm>
          <a:prstGeom prst="rect">
            <a:avLst/>
          </a:prstGeom>
        </p:spPr>
        <p:txBody>
          <a:bodyPr vert="horz" lIns="91440" tIns="45720" rIns="91440" bIns="45720" rtlCol="0">
            <a:normAutofit/>
          </a:bodyPr>
          <a:lstStyle/>
          <a:p>
            <a:pPr lvl="0"/>
            <a:r>
              <a:rPr lang="en-US" dirty="0"/>
              <a:t>Sub point of your main point; do not repeat title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3C504709-D387-4919-A61C-9D5D8E0359F4}"/>
              </a:ext>
            </a:extLst>
          </p:cNvPr>
          <p:cNvPicPr>
            <a:picLocks noChangeAspect="1"/>
          </p:cNvPicPr>
          <p:nvPr userDrawn="1"/>
        </p:nvPicPr>
        <p:blipFill>
          <a:blip r:embed="rId11"/>
          <a:stretch>
            <a:fillRect/>
          </a:stretch>
        </p:blipFill>
        <p:spPr>
          <a:xfrm flipH="1">
            <a:off x="-57839" y="-22034"/>
            <a:ext cx="9278957" cy="1042416"/>
          </a:xfrm>
          <a:prstGeom prst="rect">
            <a:avLst/>
          </a:prstGeom>
        </p:spPr>
      </p:pic>
      <p:pic>
        <p:nvPicPr>
          <p:cNvPr id="9" name="Picture 8"/>
          <p:cNvPicPr>
            <a:picLocks noChangeAspect="1"/>
          </p:cNvPicPr>
          <p:nvPr userDrawn="1"/>
        </p:nvPicPr>
        <p:blipFill rotWithShape="1">
          <a:blip r:embed="rId12">
            <a:extLst>
              <a:ext uri="{28A0092B-C50C-407E-A947-70E740481C1C}">
                <a14:useLocalDpi xmlns:a14="http://schemas.microsoft.com/office/drawing/2010/main" val="0"/>
              </a:ext>
            </a:extLst>
          </a:blip>
          <a:srcRect r="88187"/>
          <a:stretch/>
        </p:blipFill>
        <p:spPr>
          <a:xfrm>
            <a:off x="8600303" y="19137"/>
            <a:ext cx="543697" cy="647855"/>
          </a:xfrm>
          <a:prstGeom prst="rect">
            <a:avLst/>
          </a:prstGeom>
        </p:spPr>
      </p:pic>
    </p:spTree>
    <p:extLst>
      <p:ext uri="{BB962C8B-B14F-4D97-AF65-F5344CB8AC3E}">
        <p14:creationId xmlns:p14="http://schemas.microsoft.com/office/powerpoint/2010/main" val="34175482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hf sldNum="0" hdr="0" ftr="0" dt="0"/>
  <p:txStyles>
    <p:titleStyle>
      <a:lvl1pPr algn="l" defTabSz="914400" rtl="0" eaLnBrk="1" latinLnBrk="0" hangingPunct="1">
        <a:lnSpc>
          <a:spcPct val="90000"/>
        </a:lnSpc>
        <a:spcBef>
          <a:spcPct val="0"/>
        </a:spcBef>
        <a:buNone/>
        <a:defRPr sz="4400" b="1" kern="1200"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48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B8A75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484"/>
        </a:buClr>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ncbddd/folicacid/faqs/faqs-safety.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nam11.safelinks.protection.outlook.com/?url=http%3A%2F%2Fwww.ffinetwork.org%2F&amp;data=04%7C01%7Calicia.lourekas%40emory.edu%7Cef0ceb4d432b47a16f8d08d95c276661%7Ce004fb9cb0a4424fbcd0322606d5df38%7C0%7C0%7C637642146555423119%7CUnknown%7CTWFpbGZsb3d8eyJWIjoiMC4wLjAwMDAiLCJQIjoiV2luMzIiLCJBTiI6Ik1haWwiLCJXVCI6Mn0%3D%7C1000&amp;sdata=DmIzGQEhSFL%2Bl%2Flgb2WFb8vQqS8ku%2FeodT8R5EanzKs%3D&amp;reserved=0"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685800" y="1122363"/>
            <a:ext cx="7772400" cy="2387600"/>
          </a:xfrm>
        </p:spPr>
        <p:txBody>
          <a:bodyPr>
            <a:normAutofit fontScale="90000"/>
          </a:bodyPr>
          <a:lstStyle/>
          <a:p>
            <a:r>
              <a:rPr lang="en-US" i="1" dirty="0"/>
              <a:t>Food Fortification with Folic Acid is Safe:</a:t>
            </a:r>
            <a:br>
              <a:rPr lang="en-US" i="1" dirty="0"/>
            </a:br>
            <a:r>
              <a:rPr lang="en-US" i="1" dirty="0"/>
              <a:t>Global Evidence</a:t>
            </a:r>
            <a:endParaRPr lang="en-US" dirty="0"/>
          </a:p>
        </p:txBody>
      </p:sp>
      <p:sp>
        <p:nvSpPr>
          <p:cNvPr id="16" name="TextBox 15"/>
          <p:cNvSpPr txBox="1"/>
          <p:nvPr/>
        </p:nvSpPr>
        <p:spPr>
          <a:xfrm>
            <a:off x="490034" y="5082130"/>
            <a:ext cx="3585117" cy="1569660"/>
          </a:xfrm>
          <a:prstGeom prst="rect">
            <a:avLst/>
          </a:prstGeom>
          <a:noFill/>
        </p:spPr>
        <p:txBody>
          <a:bodyPr wrap="square" rtlCol="0">
            <a:spAutoFit/>
          </a:bodyPr>
          <a:lstStyle/>
          <a:p>
            <a:r>
              <a:rPr lang="en-US" sz="2400" dirty="0"/>
              <a:t>Helena </a:t>
            </a:r>
            <a:r>
              <a:rPr lang="en-US" sz="2400" dirty="0" err="1"/>
              <a:t>Pachón</a:t>
            </a:r>
            <a:r>
              <a:rPr lang="en-US" sz="2400" dirty="0"/>
              <a:t>, PhD, MPH</a:t>
            </a:r>
          </a:p>
          <a:p>
            <a:r>
              <a:rPr lang="en-US" sz="2400" dirty="0"/>
              <a:t>WHO Regional Meeting</a:t>
            </a:r>
          </a:p>
          <a:p>
            <a:r>
              <a:rPr lang="en-US" sz="2400" dirty="0"/>
              <a:t>Nepal</a:t>
            </a:r>
          </a:p>
          <a:p>
            <a:r>
              <a:rPr lang="en-US" sz="2400" dirty="0"/>
              <a:t>11 July 2019</a:t>
            </a:r>
          </a:p>
        </p:txBody>
      </p:sp>
    </p:spTree>
    <p:extLst>
      <p:ext uri="{BB962C8B-B14F-4D97-AF65-F5344CB8AC3E}">
        <p14:creationId xmlns:p14="http://schemas.microsoft.com/office/powerpoint/2010/main" val="150891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contemporary clinical practice, no masking of vitamin B12 deficiency</a:t>
            </a:r>
          </a:p>
        </p:txBody>
      </p:sp>
      <p:sp>
        <p:nvSpPr>
          <p:cNvPr id="4" name="TextBox 3"/>
          <p:cNvSpPr txBox="1"/>
          <p:nvPr/>
        </p:nvSpPr>
        <p:spPr>
          <a:xfrm>
            <a:off x="638289" y="2394400"/>
            <a:ext cx="4191000" cy="3785652"/>
          </a:xfrm>
          <a:prstGeom prst="rect">
            <a:avLst/>
          </a:prstGeom>
          <a:noFill/>
        </p:spPr>
        <p:txBody>
          <a:bodyPr wrap="square" rtlCol="0">
            <a:spAutoFit/>
          </a:bodyPr>
          <a:lstStyle/>
          <a:p>
            <a:pPr>
              <a:buClr>
                <a:srgbClr val="B8A75A"/>
              </a:buClr>
            </a:pPr>
            <a:r>
              <a:rPr lang="en-US" sz="2400" b="1" dirty="0"/>
              <a:t>Today</a:t>
            </a:r>
          </a:p>
          <a:p>
            <a:pPr marL="342900" indent="-342900">
              <a:buClr>
                <a:srgbClr val="B8A75A"/>
              </a:buClr>
              <a:buFont typeface="Wingdings" panose="05000000000000000000" pitchFamily="2" charset="2"/>
              <a:buChar char="v"/>
            </a:pPr>
            <a:r>
              <a:rPr lang="en-US" sz="2400" dirty="0"/>
              <a:t>Routine clinical tests can measure folate and vitamin B12 status</a:t>
            </a:r>
          </a:p>
          <a:p>
            <a:pPr marL="342900" indent="-342900">
              <a:buClr>
                <a:srgbClr val="B8A75A"/>
              </a:buClr>
              <a:buFont typeface="Wingdings" panose="05000000000000000000" pitchFamily="2" charset="2"/>
              <a:buChar char="v"/>
            </a:pPr>
            <a:r>
              <a:rPr lang="en-US" sz="2400" dirty="0"/>
              <a:t>People at risk for vitamin B12 deficiency (e.g. older adults) are screened</a:t>
            </a:r>
          </a:p>
          <a:p>
            <a:pPr marL="342900" indent="-342900">
              <a:buClr>
                <a:srgbClr val="B8A75A"/>
              </a:buClr>
              <a:buFont typeface="Wingdings" panose="05000000000000000000" pitchFamily="2" charset="2"/>
              <a:buChar char="v"/>
            </a:pPr>
            <a:r>
              <a:rPr lang="en-US" sz="2400" dirty="0"/>
              <a:t>The appropriate nutrient is administered depending on the cause of the anemia</a:t>
            </a:r>
          </a:p>
        </p:txBody>
      </p:sp>
      <p:sp>
        <p:nvSpPr>
          <p:cNvPr id="5" name="TextBox 4"/>
          <p:cNvSpPr txBox="1"/>
          <p:nvPr/>
        </p:nvSpPr>
        <p:spPr>
          <a:xfrm>
            <a:off x="0" y="6488668"/>
            <a:ext cx="9144000" cy="338554"/>
          </a:xfrm>
          <a:prstGeom prst="rect">
            <a:avLst/>
          </a:prstGeom>
          <a:noFill/>
        </p:spPr>
        <p:txBody>
          <a:bodyPr wrap="square" rtlCol="0">
            <a:spAutoFit/>
          </a:bodyPr>
          <a:lstStyle/>
          <a:p>
            <a:pPr algn="r"/>
            <a:r>
              <a:rPr lang="en-US" sz="1600" dirty="0"/>
              <a:t>Office of the Primer Minister’s Chief Science Advisor &amp; the Royal Society </a:t>
            </a:r>
            <a:r>
              <a:rPr lang="en-US" sz="1600" dirty="0" err="1"/>
              <a:t>Te</a:t>
            </a:r>
            <a:r>
              <a:rPr lang="en-US" sz="1600" dirty="0"/>
              <a:t> </a:t>
            </a:r>
            <a:r>
              <a:rPr lang="en-US" sz="1600" dirty="0" err="1"/>
              <a:t>Aparangi</a:t>
            </a:r>
            <a:r>
              <a:rPr lang="en-US" sz="1600" dirty="0"/>
              <a:t> 2018, Berry 2019</a:t>
            </a:r>
          </a:p>
        </p:txBody>
      </p:sp>
      <p:pic>
        <p:nvPicPr>
          <p:cNvPr id="2052" name="Picture 4" descr="Image result for female doctor with elderly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977716"/>
            <a:ext cx="4653081" cy="261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7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0222"/>
            <a:ext cx="9137380" cy="1325563"/>
          </a:xfrm>
        </p:spPr>
        <p:txBody>
          <a:bodyPr>
            <a:normAutofit/>
          </a:bodyPr>
          <a:lstStyle/>
          <a:p>
            <a:r>
              <a:rPr lang="en-US" sz="3600" dirty="0"/>
              <a:t>Study to assess if fortification with folic acid causes masking of vitamin B12 deficiency</a:t>
            </a:r>
          </a:p>
        </p:txBody>
      </p:sp>
      <p:sp>
        <p:nvSpPr>
          <p:cNvPr id="4" name="TextBox 3"/>
          <p:cNvSpPr txBox="1"/>
          <p:nvPr/>
        </p:nvSpPr>
        <p:spPr>
          <a:xfrm>
            <a:off x="445272" y="3653653"/>
            <a:ext cx="3768919" cy="461665"/>
          </a:xfrm>
          <a:prstGeom prst="rect">
            <a:avLst/>
          </a:prstGeom>
          <a:noFill/>
        </p:spPr>
        <p:txBody>
          <a:bodyPr wrap="square" rtlCol="0">
            <a:spAutoFit/>
          </a:bodyPr>
          <a:lstStyle/>
          <a:p>
            <a:pPr algn="ctr"/>
            <a:r>
              <a:rPr lang="en-US" sz="2400" dirty="0"/>
              <a:t>Folic acid is provided</a:t>
            </a:r>
          </a:p>
        </p:txBody>
      </p:sp>
      <p:sp>
        <p:nvSpPr>
          <p:cNvPr id="5" name="TextBox 4"/>
          <p:cNvSpPr txBox="1"/>
          <p:nvPr/>
        </p:nvSpPr>
        <p:spPr>
          <a:xfrm>
            <a:off x="4737650" y="3649012"/>
            <a:ext cx="3969027" cy="461665"/>
          </a:xfrm>
          <a:prstGeom prst="rect">
            <a:avLst/>
          </a:prstGeom>
          <a:noFill/>
        </p:spPr>
        <p:txBody>
          <a:bodyPr wrap="square" rtlCol="0">
            <a:spAutoFit/>
          </a:bodyPr>
          <a:lstStyle/>
          <a:p>
            <a:pPr algn="ctr"/>
            <a:r>
              <a:rPr lang="en-US" sz="2400" dirty="0"/>
              <a:t>Vitamin B12 is </a:t>
            </a:r>
            <a:r>
              <a:rPr lang="en-US" sz="2400" u="sng" dirty="0"/>
              <a:t>not</a:t>
            </a:r>
            <a:r>
              <a:rPr lang="en-US" sz="2400" dirty="0"/>
              <a:t> provided</a:t>
            </a:r>
          </a:p>
        </p:txBody>
      </p:sp>
      <p:sp>
        <p:nvSpPr>
          <p:cNvPr id="7" name="TextBox 6"/>
          <p:cNvSpPr txBox="1"/>
          <p:nvPr/>
        </p:nvSpPr>
        <p:spPr>
          <a:xfrm>
            <a:off x="638288" y="5298905"/>
            <a:ext cx="3448681" cy="461665"/>
          </a:xfrm>
          <a:prstGeom prst="rect">
            <a:avLst/>
          </a:prstGeom>
          <a:noFill/>
        </p:spPr>
        <p:txBody>
          <a:bodyPr wrap="square" rtlCol="0">
            <a:spAutoFit/>
          </a:bodyPr>
          <a:lstStyle/>
          <a:p>
            <a:pPr algn="ctr"/>
            <a:r>
              <a:rPr lang="en-US" sz="2400" dirty="0"/>
              <a:t>Anemia does not develop</a:t>
            </a:r>
          </a:p>
        </p:txBody>
      </p:sp>
      <p:sp>
        <p:nvSpPr>
          <p:cNvPr id="9" name="TextBox 8"/>
          <p:cNvSpPr txBox="1"/>
          <p:nvPr/>
        </p:nvSpPr>
        <p:spPr>
          <a:xfrm>
            <a:off x="4611751" y="5313476"/>
            <a:ext cx="4256598" cy="461665"/>
          </a:xfrm>
          <a:prstGeom prst="rect">
            <a:avLst/>
          </a:prstGeom>
          <a:noFill/>
        </p:spPr>
        <p:txBody>
          <a:bodyPr wrap="square" rtlCol="0">
            <a:spAutoFit/>
          </a:bodyPr>
          <a:lstStyle/>
          <a:p>
            <a:pPr algn="ctr"/>
            <a:r>
              <a:rPr lang="en-US" sz="2400" dirty="0"/>
              <a:t>Vitamin B12 deficiency develops</a:t>
            </a:r>
          </a:p>
        </p:txBody>
      </p:sp>
      <p:sp>
        <p:nvSpPr>
          <p:cNvPr id="10" name="Down Arrow 9"/>
          <p:cNvSpPr/>
          <p:nvPr/>
        </p:nvSpPr>
        <p:spPr>
          <a:xfrm>
            <a:off x="2122999" y="4161871"/>
            <a:ext cx="477078" cy="954156"/>
          </a:xfrm>
          <a:prstGeom prst="downArrow">
            <a:avLst/>
          </a:prstGeom>
          <a:solidFill>
            <a:srgbClr val="B8A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own Arrow 14"/>
          <p:cNvSpPr/>
          <p:nvPr/>
        </p:nvSpPr>
        <p:spPr>
          <a:xfrm>
            <a:off x="6521392" y="4179104"/>
            <a:ext cx="477078" cy="954156"/>
          </a:xfrm>
          <a:prstGeom prst="downArrow">
            <a:avLst/>
          </a:prstGeom>
          <a:solidFill>
            <a:srgbClr val="B8A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a:off x="-6620" y="2400651"/>
            <a:ext cx="9144000" cy="830997"/>
          </a:xfrm>
          <a:prstGeom prst="rect">
            <a:avLst/>
          </a:prstGeom>
          <a:noFill/>
        </p:spPr>
        <p:txBody>
          <a:bodyPr wrap="square" rtlCol="0">
            <a:spAutoFit/>
          </a:bodyPr>
          <a:lstStyle/>
          <a:p>
            <a:pPr algn="ctr"/>
            <a:r>
              <a:rPr lang="en-US" sz="2400" b="1" dirty="0">
                <a:solidFill>
                  <a:srgbClr val="004484"/>
                </a:solidFill>
              </a:rPr>
              <a:t>People with low vitamin B12 status and no anemia who consume food fortified with folic acid</a:t>
            </a:r>
          </a:p>
        </p:txBody>
      </p:sp>
      <p:sp>
        <p:nvSpPr>
          <p:cNvPr id="12" name="TextBox 11"/>
          <p:cNvSpPr txBox="1"/>
          <p:nvPr/>
        </p:nvSpPr>
        <p:spPr>
          <a:xfrm>
            <a:off x="6629400" y="6504298"/>
            <a:ext cx="2514600" cy="369332"/>
          </a:xfrm>
          <a:prstGeom prst="rect">
            <a:avLst/>
          </a:prstGeom>
          <a:noFill/>
        </p:spPr>
        <p:txBody>
          <a:bodyPr wrap="square" rtlCol="0">
            <a:spAutoFit/>
          </a:bodyPr>
          <a:lstStyle/>
          <a:p>
            <a:pPr algn="r"/>
            <a:r>
              <a:rPr lang="en-US" dirty="0"/>
              <a:t>Mills 2003</a:t>
            </a:r>
          </a:p>
        </p:txBody>
      </p:sp>
    </p:spTree>
    <p:extLst>
      <p:ext uri="{BB962C8B-B14F-4D97-AF65-F5344CB8AC3E}">
        <p14:creationId xmlns:p14="http://schemas.microsoft.com/office/powerpoint/2010/main" val="22977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643" b="31375"/>
          <a:stretch/>
        </p:blipFill>
        <p:spPr bwMode="auto">
          <a:xfrm>
            <a:off x="152400" y="1576050"/>
            <a:ext cx="8991600" cy="33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446266"/>
            <a:ext cx="9144000" cy="1143000"/>
          </a:xfrm>
        </p:spPr>
        <p:txBody>
          <a:bodyPr>
            <a:noAutofit/>
          </a:bodyPr>
          <a:lstStyle/>
          <a:p>
            <a:r>
              <a:rPr lang="en-US" sz="2000" dirty="0"/>
              <a:t>Mandatory grain fortification in USA does not mask vitamin B12 deficiency</a:t>
            </a:r>
          </a:p>
        </p:txBody>
      </p:sp>
      <p:sp>
        <p:nvSpPr>
          <p:cNvPr id="4" name="TextBox 3"/>
          <p:cNvSpPr txBox="1"/>
          <p:nvPr/>
        </p:nvSpPr>
        <p:spPr>
          <a:xfrm>
            <a:off x="5218612" y="6520200"/>
            <a:ext cx="3925388" cy="369332"/>
          </a:xfrm>
          <a:prstGeom prst="rect">
            <a:avLst/>
          </a:prstGeom>
          <a:noFill/>
        </p:spPr>
        <p:txBody>
          <a:bodyPr wrap="square" rtlCol="0">
            <a:spAutoFit/>
          </a:bodyPr>
          <a:lstStyle/>
          <a:p>
            <a:pPr algn="r"/>
            <a:r>
              <a:rPr lang="en-US" dirty="0"/>
              <a:t>Mills 2003</a:t>
            </a:r>
          </a:p>
        </p:txBody>
      </p:sp>
      <p:sp>
        <p:nvSpPr>
          <p:cNvPr id="7" name="Right Brace 6"/>
          <p:cNvSpPr/>
          <p:nvPr/>
        </p:nvSpPr>
        <p:spPr>
          <a:xfrm rot="16200000">
            <a:off x="2629125" y="757122"/>
            <a:ext cx="609600" cy="2514151"/>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rot="16200000">
            <a:off x="4986943" y="1286142"/>
            <a:ext cx="609600" cy="1456113"/>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rot="16200000">
            <a:off x="6902957" y="979761"/>
            <a:ext cx="609599" cy="2068873"/>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371600" y="1404600"/>
            <a:ext cx="3112477" cy="369332"/>
          </a:xfrm>
          <a:prstGeom prst="rect">
            <a:avLst/>
          </a:prstGeom>
          <a:noFill/>
        </p:spPr>
        <p:txBody>
          <a:bodyPr wrap="square" rtlCol="0">
            <a:spAutoFit/>
          </a:bodyPr>
          <a:lstStyle/>
          <a:p>
            <a:pPr algn="ctr"/>
            <a:r>
              <a:rPr lang="en-US" b="1" dirty="0">
                <a:solidFill>
                  <a:srgbClr val="004484"/>
                </a:solidFill>
              </a:rPr>
              <a:t>Before</a:t>
            </a:r>
          </a:p>
        </p:txBody>
      </p:sp>
      <p:sp>
        <p:nvSpPr>
          <p:cNvPr id="12" name="TextBox 11"/>
          <p:cNvSpPr txBox="1"/>
          <p:nvPr/>
        </p:nvSpPr>
        <p:spPr>
          <a:xfrm>
            <a:off x="3722777" y="1404600"/>
            <a:ext cx="3112477" cy="369332"/>
          </a:xfrm>
          <a:prstGeom prst="rect">
            <a:avLst/>
          </a:prstGeom>
          <a:noFill/>
        </p:spPr>
        <p:txBody>
          <a:bodyPr wrap="square" rtlCol="0">
            <a:spAutoFit/>
          </a:bodyPr>
          <a:lstStyle/>
          <a:p>
            <a:pPr algn="ctr"/>
            <a:r>
              <a:rPr lang="en-US" b="1" dirty="0">
                <a:solidFill>
                  <a:schemeClr val="tx2"/>
                </a:solidFill>
              </a:rPr>
              <a:t>Initiation</a:t>
            </a:r>
          </a:p>
        </p:txBody>
      </p:sp>
      <p:sp>
        <p:nvSpPr>
          <p:cNvPr id="13" name="TextBox 12"/>
          <p:cNvSpPr txBox="1"/>
          <p:nvPr/>
        </p:nvSpPr>
        <p:spPr>
          <a:xfrm>
            <a:off x="5663115" y="1404600"/>
            <a:ext cx="3112477" cy="369332"/>
          </a:xfrm>
          <a:prstGeom prst="rect">
            <a:avLst/>
          </a:prstGeom>
          <a:noFill/>
        </p:spPr>
        <p:txBody>
          <a:bodyPr wrap="square" rtlCol="0">
            <a:spAutoFit/>
          </a:bodyPr>
          <a:lstStyle/>
          <a:p>
            <a:pPr algn="ctr"/>
            <a:r>
              <a:rPr lang="en-US" b="1" dirty="0">
                <a:solidFill>
                  <a:srgbClr val="C00000"/>
                </a:solidFill>
              </a:rPr>
              <a:t>After</a:t>
            </a:r>
          </a:p>
        </p:txBody>
      </p:sp>
      <p:sp>
        <p:nvSpPr>
          <p:cNvPr id="14" name="TextBox 13"/>
          <p:cNvSpPr txBox="1"/>
          <p:nvPr/>
        </p:nvSpPr>
        <p:spPr>
          <a:xfrm>
            <a:off x="0" y="6400800"/>
            <a:ext cx="9144000" cy="369332"/>
          </a:xfrm>
          <a:prstGeom prst="rect">
            <a:avLst/>
          </a:prstGeom>
          <a:noFill/>
        </p:spPr>
        <p:txBody>
          <a:bodyPr wrap="square" rtlCol="0">
            <a:spAutoFit/>
          </a:bodyPr>
          <a:lstStyle/>
          <a:p>
            <a:r>
              <a:rPr lang="en-US" b="1" dirty="0">
                <a:solidFill>
                  <a:srgbClr val="000000"/>
                </a:solidFill>
              </a:rPr>
              <a:t>If folic acid masks vitamin B12 deficiency: </a:t>
            </a:r>
            <a:r>
              <a:rPr lang="en-US" dirty="0">
                <a:solidFill>
                  <a:srgbClr val="000000"/>
                </a:solidFill>
              </a:rPr>
              <a:t> expect the bar height to increase</a:t>
            </a:r>
          </a:p>
        </p:txBody>
      </p:sp>
      <p:sp>
        <p:nvSpPr>
          <p:cNvPr id="20" name="TextBox 19"/>
          <p:cNvSpPr txBox="1"/>
          <p:nvPr/>
        </p:nvSpPr>
        <p:spPr>
          <a:xfrm>
            <a:off x="0" y="5410200"/>
            <a:ext cx="9144000" cy="369332"/>
          </a:xfrm>
          <a:prstGeom prst="rect">
            <a:avLst/>
          </a:prstGeom>
          <a:noFill/>
        </p:spPr>
        <p:txBody>
          <a:bodyPr wrap="square" rtlCol="0">
            <a:spAutoFit/>
          </a:bodyPr>
          <a:lstStyle/>
          <a:p>
            <a:r>
              <a:rPr lang="en-US" b="1" dirty="0">
                <a:solidFill>
                  <a:schemeClr val="tx2"/>
                </a:solidFill>
              </a:rPr>
              <a:t>1996-1997:</a:t>
            </a:r>
            <a:r>
              <a:rPr lang="en-US" dirty="0"/>
              <a:t>  </a:t>
            </a:r>
            <a:r>
              <a:rPr lang="en-US" dirty="0">
                <a:solidFill>
                  <a:srgbClr val="000000"/>
                </a:solidFill>
              </a:rPr>
              <a:t>mandatory grain fortification with folic acid declared; fortification voluntary</a:t>
            </a:r>
          </a:p>
        </p:txBody>
      </p:sp>
      <p:sp>
        <p:nvSpPr>
          <p:cNvPr id="21" name="TextBox 20"/>
          <p:cNvSpPr txBox="1"/>
          <p:nvPr/>
        </p:nvSpPr>
        <p:spPr>
          <a:xfrm>
            <a:off x="0" y="5715000"/>
            <a:ext cx="9144000" cy="369332"/>
          </a:xfrm>
          <a:prstGeom prst="rect">
            <a:avLst/>
          </a:prstGeom>
          <a:noFill/>
        </p:spPr>
        <p:txBody>
          <a:bodyPr wrap="square" rtlCol="0">
            <a:spAutoFit/>
          </a:bodyPr>
          <a:lstStyle/>
          <a:p>
            <a:r>
              <a:rPr lang="en-US" b="1" dirty="0">
                <a:solidFill>
                  <a:srgbClr val="C00000"/>
                </a:solidFill>
              </a:rPr>
              <a:t>1998+</a:t>
            </a:r>
            <a:r>
              <a:rPr lang="en-US" b="1" dirty="0">
                <a:solidFill>
                  <a:schemeClr val="tx2"/>
                </a:solidFill>
              </a:rPr>
              <a:t>:</a:t>
            </a:r>
            <a:r>
              <a:rPr lang="en-US" dirty="0"/>
              <a:t>  </a:t>
            </a:r>
            <a:r>
              <a:rPr lang="en-US" dirty="0">
                <a:solidFill>
                  <a:srgbClr val="000000"/>
                </a:solidFill>
              </a:rPr>
              <a:t>mandatory grain fortification in effect</a:t>
            </a:r>
          </a:p>
        </p:txBody>
      </p:sp>
      <p:sp>
        <p:nvSpPr>
          <p:cNvPr id="22" name="TextBox 21"/>
          <p:cNvSpPr txBox="1"/>
          <p:nvPr/>
        </p:nvSpPr>
        <p:spPr>
          <a:xfrm>
            <a:off x="0" y="6096000"/>
            <a:ext cx="9144000" cy="369332"/>
          </a:xfrm>
          <a:prstGeom prst="rect">
            <a:avLst/>
          </a:prstGeom>
          <a:noFill/>
        </p:spPr>
        <p:txBody>
          <a:bodyPr wrap="square" rtlCol="0">
            <a:spAutoFit/>
          </a:bodyPr>
          <a:lstStyle/>
          <a:p>
            <a:r>
              <a:rPr lang="en-US" b="1" dirty="0">
                <a:solidFill>
                  <a:srgbClr val="000000"/>
                </a:solidFill>
              </a:rPr>
              <a:t>Bars: </a:t>
            </a:r>
            <a:r>
              <a:rPr lang="en-US" dirty="0">
                <a:solidFill>
                  <a:srgbClr val="000000"/>
                </a:solidFill>
              </a:rPr>
              <a:t> percent of people with low vitamin B12 status who did not have anemia</a:t>
            </a:r>
          </a:p>
        </p:txBody>
      </p:sp>
      <p:sp>
        <p:nvSpPr>
          <p:cNvPr id="24" name="TextBox 23"/>
          <p:cNvSpPr txBox="1"/>
          <p:nvPr/>
        </p:nvSpPr>
        <p:spPr>
          <a:xfrm>
            <a:off x="0" y="5105400"/>
            <a:ext cx="9144000" cy="369332"/>
          </a:xfrm>
          <a:prstGeom prst="rect">
            <a:avLst/>
          </a:prstGeom>
          <a:noFill/>
        </p:spPr>
        <p:txBody>
          <a:bodyPr wrap="square" rtlCol="0">
            <a:spAutoFit/>
          </a:bodyPr>
          <a:lstStyle/>
          <a:p>
            <a:r>
              <a:rPr lang="en-US" b="1" dirty="0">
                <a:solidFill>
                  <a:srgbClr val="004484"/>
                </a:solidFill>
              </a:rPr>
              <a:t>1992-1995</a:t>
            </a:r>
            <a:r>
              <a:rPr lang="en-US" b="1" dirty="0"/>
              <a:t>:</a:t>
            </a:r>
            <a:r>
              <a:rPr lang="en-US" b="1" dirty="0">
                <a:solidFill>
                  <a:srgbClr val="B29C46"/>
                </a:solidFill>
              </a:rPr>
              <a:t>  </a:t>
            </a:r>
            <a:r>
              <a:rPr lang="en-US" dirty="0">
                <a:solidFill>
                  <a:srgbClr val="000000"/>
                </a:solidFill>
              </a:rPr>
              <a:t>before mandatory grain fortification with folic acid</a:t>
            </a:r>
          </a:p>
        </p:txBody>
      </p:sp>
    </p:spTree>
    <p:extLst>
      <p:ext uri="{BB962C8B-B14F-4D97-AF65-F5344CB8AC3E}">
        <p14:creationId xmlns:p14="http://schemas.microsoft.com/office/powerpoint/2010/main" val="37885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8" grpId="0"/>
      <p:bldP spid="12" grpId="0"/>
      <p:bldP spid="13" grpId="0"/>
      <p:bldP spid="14" grpId="0"/>
      <p:bldP spid="20" grpId="0"/>
      <p:bldP spid="21" grpId="0"/>
      <p:bldP spid="22"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9400" y="6520200"/>
            <a:ext cx="2514600" cy="338554"/>
          </a:xfrm>
          <a:prstGeom prst="rect">
            <a:avLst/>
          </a:prstGeom>
          <a:noFill/>
        </p:spPr>
        <p:txBody>
          <a:bodyPr wrap="square" rtlCol="0">
            <a:spAutoFit/>
          </a:bodyPr>
          <a:lstStyle/>
          <a:p>
            <a:pPr algn="r"/>
            <a:r>
              <a:rPr lang="en-US" sz="1600" dirty="0"/>
              <a:t>Qi 2014</a:t>
            </a:r>
          </a:p>
        </p:txBody>
      </p:sp>
      <p:pic>
        <p:nvPicPr>
          <p:cNvPr id="5" name="Picture 4"/>
          <p:cNvPicPr>
            <a:picLocks noChangeAspect="1"/>
          </p:cNvPicPr>
          <p:nvPr/>
        </p:nvPicPr>
        <p:blipFill>
          <a:blip r:embed="rId3"/>
          <a:stretch>
            <a:fillRect/>
          </a:stretch>
        </p:blipFill>
        <p:spPr>
          <a:xfrm>
            <a:off x="-76200" y="1371600"/>
            <a:ext cx="9258896" cy="3886200"/>
          </a:xfrm>
          <a:prstGeom prst="rect">
            <a:avLst/>
          </a:prstGeom>
        </p:spPr>
      </p:pic>
      <p:sp>
        <p:nvSpPr>
          <p:cNvPr id="6" name="Content Placeholder 10"/>
          <p:cNvSpPr>
            <a:spLocks noGrp="1"/>
          </p:cNvSpPr>
          <p:nvPr>
            <p:ph idx="1"/>
          </p:nvPr>
        </p:nvSpPr>
        <p:spPr>
          <a:xfrm>
            <a:off x="0" y="5181600"/>
            <a:ext cx="8305800" cy="1676400"/>
          </a:xfrm>
        </p:spPr>
        <p:txBody>
          <a:bodyPr>
            <a:normAutofit fontScale="55000" lnSpcReduction="20000"/>
          </a:bodyPr>
          <a:lstStyle/>
          <a:p>
            <a:pPr marL="0" indent="0">
              <a:buNone/>
            </a:pPr>
            <a:r>
              <a:rPr lang="en-US" sz="2000" u="sng" dirty="0">
                <a:solidFill>
                  <a:schemeClr val="tx2"/>
                </a:solidFill>
              </a:rPr>
              <a:t>Fortification:</a:t>
            </a:r>
            <a:r>
              <a:rPr lang="en-US" sz="2000" dirty="0">
                <a:solidFill>
                  <a:schemeClr val="tx2"/>
                </a:solidFill>
              </a:rPr>
              <a:t>  </a:t>
            </a:r>
            <a:r>
              <a:rPr lang="en-US" sz="2000" dirty="0">
                <a:solidFill>
                  <a:srgbClr val="000000"/>
                </a:solidFill>
              </a:rPr>
              <a:t>USA, mandatory fortification with folic acid</a:t>
            </a:r>
          </a:p>
          <a:p>
            <a:pPr marL="0" indent="0">
              <a:buNone/>
            </a:pPr>
            <a:r>
              <a:rPr lang="en-US" sz="2000" u="sng" dirty="0">
                <a:solidFill>
                  <a:schemeClr val="tx2"/>
                </a:solidFill>
              </a:rPr>
              <a:t>Population:</a:t>
            </a:r>
            <a:r>
              <a:rPr lang="en-US" sz="2000" dirty="0"/>
              <a:t>  </a:t>
            </a:r>
            <a:r>
              <a:rPr lang="en-US" sz="2000" dirty="0">
                <a:solidFill>
                  <a:srgbClr val="000000"/>
                </a:solidFill>
              </a:rPr>
              <a:t>adults &gt; 50 years</a:t>
            </a:r>
          </a:p>
          <a:p>
            <a:pPr marL="0" indent="0">
              <a:buNone/>
            </a:pPr>
            <a:r>
              <a:rPr lang="en-US" sz="2000" u="sng" dirty="0">
                <a:solidFill>
                  <a:schemeClr val="tx2"/>
                </a:solidFill>
              </a:rPr>
              <a:t>Sample:</a:t>
            </a:r>
            <a:r>
              <a:rPr lang="en-US" sz="2000" dirty="0"/>
              <a:t>  </a:t>
            </a:r>
            <a:r>
              <a:rPr lang="en-US" sz="2000" dirty="0">
                <a:solidFill>
                  <a:srgbClr val="000000"/>
                </a:solidFill>
              </a:rPr>
              <a:t>nationally representative (NHANES 1991-94 &amp; NHANES 2001-06)</a:t>
            </a:r>
          </a:p>
          <a:p>
            <a:pPr marL="0" indent="0">
              <a:buNone/>
            </a:pPr>
            <a:endParaRPr lang="en-US" sz="1000" dirty="0">
              <a:solidFill>
                <a:srgbClr val="000000"/>
              </a:solidFill>
            </a:endParaRPr>
          </a:p>
          <a:p>
            <a:pPr marL="0" indent="0">
              <a:buNone/>
            </a:pPr>
            <a:endParaRPr lang="en-US" sz="1700" i="1" dirty="0">
              <a:solidFill>
                <a:srgbClr val="000000"/>
              </a:solidFill>
            </a:endParaRPr>
          </a:p>
          <a:p>
            <a:pPr marL="0" indent="0">
              <a:buNone/>
            </a:pPr>
            <a:endParaRPr lang="en-US" sz="1700" i="1" dirty="0">
              <a:solidFill>
                <a:srgbClr val="000000"/>
              </a:solidFill>
            </a:endParaRPr>
          </a:p>
          <a:p>
            <a:pPr marL="0" indent="0">
              <a:buNone/>
            </a:pPr>
            <a:r>
              <a:rPr lang="en-US" sz="3300" dirty="0" err="1">
                <a:solidFill>
                  <a:srgbClr val="000000"/>
                </a:solidFill>
              </a:rPr>
              <a:t>Macrocytosis</a:t>
            </a:r>
            <a:r>
              <a:rPr lang="en-US" sz="3300" dirty="0">
                <a:solidFill>
                  <a:srgbClr val="000000"/>
                </a:solidFill>
              </a:rPr>
              <a:t>:  enlarged red blood cells</a:t>
            </a:r>
          </a:p>
        </p:txBody>
      </p:sp>
      <p:sp>
        <p:nvSpPr>
          <p:cNvPr id="2" name="Title 1"/>
          <p:cNvSpPr>
            <a:spLocks noGrp="1"/>
          </p:cNvSpPr>
          <p:nvPr>
            <p:ph type="title"/>
          </p:nvPr>
        </p:nvSpPr>
        <p:spPr>
          <a:xfrm>
            <a:off x="0" y="521532"/>
            <a:ext cx="9144000" cy="1143000"/>
          </a:xfrm>
        </p:spPr>
        <p:txBody>
          <a:bodyPr>
            <a:noAutofit/>
          </a:bodyPr>
          <a:lstStyle/>
          <a:p>
            <a:r>
              <a:rPr lang="en-US" sz="2400" dirty="0"/>
              <a:t>Fortifying with folic acid does not mask vitamin B12 deficiency</a:t>
            </a:r>
          </a:p>
        </p:txBody>
      </p:sp>
      <p:sp>
        <p:nvSpPr>
          <p:cNvPr id="3" name="TextBox 2"/>
          <p:cNvSpPr txBox="1"/>
          <p:nvPr/>
        </p:nvSpPr>
        <p:spPr>
          <a:xfrm>
            <a:off x="4770781" y="5486402"/>
            <a:ext cx="4142629" cy="923330"/>
          </a:xfrm>
          <a:prstGeom prst="rect">
            <a:avLst/>
          </a:prstGeom>
          <a:noFill/>
        </p:spPr>
        <p:txBody>
          <a:bodyPr wrap="square" rtlCol="0">
            <a:spAutoFit/>
          </a:bodyPr>
          <a:lstStyle/>
          <a:p>
            <a:r>
              <a:rPr lang="en-US" dirty="0"/>
              <a:t>If folic acid masks vitamin B12 deficiency, </a:t>
            </a:r>
            <a:r>
              <a:rPr lang="en-US" u="sng" dirty="0"/>
              <a:t>expect increase in prevalence </a:t>
            </a:r>
            <a:r>
              <a:rPr lang="en-US" dirty="0"/>
              <a:t>between the pre and the post fortification periods</a:t>
            </a:r>
          </a:p>
        </p:txBody>
      </p:sp>
      <p:sp>
        <p:nvSpPr>
          <p:cNvPr id="8" name="Rectangle 7"/>
          <p:cNvSpPr/>
          <p:nvPr/>
        </p:nvSpPr>
        <p:spPr>
          <a:xfrm>
            <a:off x="2509284" y="1632633"/>
            <a:ext cx="2147776" cy="324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31672" y="1731868"/>
            <a:ext cx="2147776" cy="3247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6031" y="1801498"/>
            <a:ext cx="2524835" cy="646331"/>
          </a:xfrm>
          <a:prstGeom prst="rect">
            <a:avLst/>
          </a:prstGeom>
          <a:solidFill>
            <a:schemeClr val="bg1"/>
          </a:solidFill>
        </p:spPr>
        <p:txBody>
          <a:bodyPr wrap="square" rtlCol="0">
            <a:spAutoFit/>
          </a:bodyPr>
          <a:lstStyle/>
          <a:p>
            <a:pPr algn="ctr"/>
            <a:r>
              <a:rPr lang="en-US" b="1" dirty="0">
                <a:solidFill>
                  <a:schemeClr val="accent3">
                    <a:lumMod val="60000"/>
                    <a:lumOff val="40000"/>
                  </a:schemeClr>
                </a:solidFill>
              </a:rPr>
              <a:t>Vitamin B12 deficiency, no anemia</a:t>
            </a:r>
          </a:p>
        </p:txBody>
      </p:sp>
      <p:sp>
        <p:nvSpPr>
          <p:cNvPr id="11" name="TextBox 10"/>
          <p:cNvSpPr txBox="1"/>
          <p:nvPr/>
        </p:nvSpPr>
        <p:spPr>
          <a:xfrm>
            <a:off x="4648445" y="1787543"/>
            <a:ext cx="2514600" cy="646331"/>
          </a:xfrm>
          <a:prstGeom prst="rect">
            <a:avLst/>
          </a:prstGeom>
          <a:solidFill>
            <a:schemeClr val="bg1"/>
          </a:solidFill>
        </p:spPr>
        <p:txBody>
          <a:bodyPr wrap="square" rtlCol="0">
            <a:spAutoFit/>
          </a:bodyPr>
          <a:lstStyle/>
          <a:p>
            <a:pPr algn="ctr"/>
            <a:r>
              <a:rPr lang="en-US" b="1" dirty="0">
                <a:solidFill>
                  <a:schemeClr val="accent3">
                    <a:lumMod val="60000"/>
                    <a:lumOff val="40000"/>
                  </a:schemeClr>
                </a:solidFill>
              </a:rPr>
              <a:t>Vitamin B12 deficiency, no </a:t>
            </a:r>
            <a:r>
              <a:rPr lang="en-US" b="1" dirty="0" err="1">
                <a:solidFill>
                  <a:schemeClr val="accent3">
                    <a:lumMod val="60000"/>
                    <a:lumOff val="40000"/>
                  </a:schemeClr>
                </a:solidFill>
              </a:rPr>
              <a:t>macrocytosis</a:t>
            </a:r>
            <a:endParaRPr lang="en-US" b="1" dirty="0">
              <a:solidFill>
                <a:schemeClr val="accent3">
                  <a:lumMod val="60000"/>
                  <a:lumOff val="40000"/>
                </a:schemeClr>
              </a:solidFill>
            </a:endParaRPr>
          </a:p>
        </p:txBody>
      </p:sp>
    </p:spTree>
    <p:extLst>
      <p:ext uri="{BB962C8B-B14F-4D97-AF65-F5344CB8AC3E}">
        <p14:creationId xmlns:p14="http://schemas.microsoft.com/office/powerpoint/2010/main" val="292869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0222"/>
            <a:ext cx="9144000" cy="1325563"/>
          </a:xfrm>
        </p:spPr>
        <p:txBody>
          <a:bodyPr/>
          <a:lstStyle/>
          <a:p>
            <a:r>
              <a:rPr lang="en-US" dirty="0"/>
              <a:t>Vitamin B12 is added to fortified wheat flour and rice</a:t>
            </a:r>
          </a:p>
        </p:txBody>
      </p:sp>
      <p:sp>
        <p:nvSpPr>
          <p:cNvPr id="5" name="TextBox 4"/>
          <p:cNvSpPr txBox="1"/>
          <p:nvPr/>
        </p:nvSpPr>
        <p:spPr>
          <a:xfrm>
            <a:off x="5092700" y="6464300"/>
            <a:ext cx="4051300" cy="369332"/>
          </a:xfrm>
          <a:prstGeom prst="rect">
            <a:avLst/>
          </a:prstGeom>
          <a:noFill/>
        </p:spPr>
        <p:txBody>
          <a:bodyPr wrap="square" rtlCol="0">
            <a:spAutoFit/>
          </a:bodyPr>
          <a:lstStyle/>
          <a:p>
            <a:pPr algn="r"/>
            <a:r>
              <a:rPr lang="en-US" dirty="0"/>
              <a:t>FortificationData.org</a:t>
            </a:r>
          </a:p>
        </p:txBody>
      </p:sp>
      <p:pic>
        <p:nvPicPr>
          <p:cNvPr id="6" name="Picture 5"/>
          <p:cNvPicPr>
            <a:picLocks noChangeAspect="1"/>
          </p:cNvPicPr>
          <p:nvPr/>
        </p:nvPicPr>
        <p:blipFill rotWithShape="1">
          <a:blip r:embed="rId3"/>
          <a:srcRect l="1376" t="18513" r="56456" b="8149"/>
          <a:stretch/>
        </p:blipFill>
        <p:spPr>
          <a:xfrm>
            <a:off x="1714500" y="3300896"/>
            <a:ext cx="5892800" cy="3074504"/>
          </a:xfrm>
          <a:prstGeom prst="rect">
            <a:avLst/>
          </a:prstGeom>
          <a:ln>
            <a:solidFill>
              <a:schemeClr val="tx1"/>
            </a:solidFill>
          </a:ln>
        </p:spPr>
      </p:pic>
      <p:sp>
        <p:nvSpPr>
          <p:cNvPr id="7" name="TextBox 6"/>
          <p:cNvSpPr txBox="1"/>
          <p:nvPr/>
        </p:nvSpPr>
        <p:spPr>
          <a:xfrm>
            <a:off x="0" y="2197100"/>
            <a:ext cx="9144000" cy="954107"/>
          </a:xfrm>
          <a:prstGeom prst="rect">
            <a:avLst/>
          </a:prstGeom>
          <a:noFill/>
        </p:spPr>
        <p:txBody>
          <a:bodyPr wrap="square" rtlCol="0">
            <a:spAutoFit/>
          </a:bodyPr>
          <a:lstStyle/>
          <a:p>
            <a:pPr algn="ctr"/>
            <a:r>
              <a:rPr lang="en-US" sz="2800" b="1" dirty="0">
                <a:solidFill>
                  <a:srgbClr val="004484"/>
                </a:solidFill>
              </a:rPr>
              <a:t>25 Countries Include Vitamin B12 in their Fortification Standard for 1 or 2 Foods</a:t>
            </a:r>
          </a:p>
        </p:txBody>
      </p:sp>
    </p:spTree>
    <p:extLst>
      <p:ext uri="{BB962C8B-B14F-4D97-AF65-F5344CB8AC3E}">
        <p14:creationId xmlns:p14="http://schemas.microsoft.com/office/powerpoint/2010/main" val="203911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89" y="633222"/>
            <a:ext cx="7886700" cy="1325563"/>
          </a:xfrm>
        </p:spPr>
        <p:txBody>
          <a:bodyPr/>
          <a:lstStyle/>
          <a:p>
            <a:r>
              <a:rPr lang="en-US" dirty="0"/>
              <a:t>Summary</a:t>
            </a:r>
          </a:p>
        </p:txBody>
      </p:sp>
      <p:sp>
        <p:nvSpPr>
          <p:cNvPr id="3" name="Content Placeholder 2"/>
          <p:cNvSpPr>
            <a:spLocks noGrp="1"/>
          </p:cNvSpPr>
          <p:nvPr>
            <p:ph idx="1"/>
          </p:nvPr>
        </p:nvSpPr>
        <p:spPr>
          <a:xfrm>
            <a:off x="638289" y="1958784"/>
            <a:ext cx="7886700" cy="4703433"/>
          </a:xfrm>
        </p:spPr>
        <p:txBody>
          <a:bodyPr>
            <a:normAutofit/>
          </a:bodyPr>
          <a:lstStyle/>
          <a:p>
            <a:r>
              <a:rPr lang="en-US" dirty="0"/>
              <a:t>“Masking of vitamin B12 deficiency” did not occur because folic acid was provided; it occurred because vitamin B12 was not provided to people with vitamin B12 deficiency</a:t>
            </a:r>
          </a:p>
          <a:p>
            <a:r>
              <a:rPr lang="en-US" dirty="0"/>
              <a:t>With modern diagnostic tools, people at risk of vitamin B12 deficiency can be diagnosed and treated with vitamin B12</a:t>
            </a:r>
          </a:p>
          <a:p>
            <a:r>
              <a:rPr lang="en-US" dirty="0"/>
              <a:t>Food fortification with folic acid does not mask vitamin B12 deficiency</a:t>
            </a:r>
          </a:p>
          <a:p>
            <a:r>
              <a:rPr lang="en-US" dirty="0"/>
              <a:t>Vitamin B12 can be added to foods through fortification</a:t>
            </a:r>
          </a:p>
        </p:txBody>
      </p:sp>
    </p:spTree>
    <p:extLst>
      <p:ext uri="{BB962C8B-B14F-4D97-AF65-F5344CB8AC3E}">
        <p14:creationId xmlns:p14="http://schemas.microsoft.com/office/powerpoint/2010/main" val="50151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2361746"/>
            <a:ext cx="7886700" cy="2852737"/>
          </a:xfrm>
        </p:spPr>
        <p:txBody>
          <a:bodyPr>
            <a:normAutofit fontScale="90000"/>
          </a:bodyPr>
          <a:lstStyle/>
          <a:p>
            <a:r>
              <a:rPr lang="en-US" dirty="0"/>
              <a:t>Fortifying food with folic acid does not cause cancer or increase deaths from cancer</a:t>
            </a:r>
          </a:p>
        </p:txBody>
      </p:sp>
    </p:spTree>
    <p:extLst>
      <p:ext uri="{BB962C8B-B14F-4D97-AF65-F5344CB8AC3E}">
        <p14:creationId xmlns:p14="http://schemas.microsoft.com/office/powerpoint/2010/main" val="509963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332"/>
            <a:ext cx="8686800" cy="1143000"/>
          </a:xfrm>
        </p:spPr>
        <p:txBody>
          <a:bodyPr>
            <a:noAutofit/>
          </a:bodyPr>
          <a:lstStyle/>
          <a:p>
            <a:r>
              <a:rPr lang="en-US" sz="3200" dirty="0"/>
              <a:t>Fortifying with folic acid does not cause cancer</a:t>
            </a:r>
          </a:p>
        </p:txBody>
      </p:sp>
      <p:pic>
        <p:nvPicPr>
          <p:cNvPr id="4" name="Picture 3" descr="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608137"/>
            <a:ext cx="7924800" cy="4868863"/>
          </a:xfrm>
          <a:prstGeom prst="rect">
            <a:avLst/>
          </a:prstGeom>
          <a:solidFill>
            <a:srgbClr val="FF0000"/>
          </a:solidFill>
          <a:ln>
            <a:noFill/>
          </a:ln>
        </p:spPr>
      </p:pic>
      <p:sp>
        <p:nvSpPr>
          <p:cNvPr id="14" name="TextBox 13"/>
          <p:cNvSpPr txBox="1"/>
          <p:nvPr/>
        </p:nvSpPr>
        <p:spPr>
          <a:xfrm>
            <a:off x="7086600" y="6477000"/>
            <a:ext cx="2057400" cy="381000"/>
          </a:xfrm>
          <a:prstGeom prst="rect">
            <a:avLst/>
          </a:prstGeom>
          <a:noFill/>
        </p:spPr>
        <p:txBody>
          <a:bodyPr wrap="square" rtlCol="0">
            <a:spAutoFit/>
          </a:bodyPr>
          <a:lstStyle/>
          <a:p>
            <a:pPr algn="r"/>
            <a:r>
              <a:rPr lang="en-US" dirty="0"/>
              <a:t>Siegel 2019</a:t>
            </a:r>
          </a:p>
        </p:txBody>
      </p:sp>
      <p:sp>
        <p:nvSpPr>
          <p:cNvPr id="6" name="Rectangle 5"/>
          <p:cNvSpPr/>
          <p:nvPr/>
        </p:nvSpPr>
        <p:spPr>
          <a:xfrm>
            <a:off x="1265664" y="1828800"/>
            <a:ext cx="3429000" cy="2837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119751" y="1981200"/>
            <a:ext cx="3429000" cy="2837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58230" y="5380464"/>
            <a:ext cx="3466170" cy="6393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133887">
            <a:off x="3168086" y="4572000"/>
            <a:ext cx="1676400" cy="478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62200" y="5114544"/>
            <a:ext cx="1143000" cy="5242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3188208" y="4114800"/>
            <a:ext cx="12192" cy="1905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20268" y="5579178"/>
            <a:ext cx="3438144" cy="4238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0" y="5547732"/>
            <a:ext cx="76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527475">
            <a:off x="7131809" y="4852613"/>
            <a:ext cx="1459598"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18150" y="5294970"/>
            <a:ext cx="2133600" cy="45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096000" y="5196468"/>
            <a:ext cx="304800" cy="1275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477000" y="5114544"/>
            <a:ext cx="597408" cy="819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590370" y="5089566"/>
            <a:ext cx="304800" cy="14593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858000" y="5114544"/>
            <a:ext cx="76200" cy="12095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371169" y="5218566"/>
            <a:ext cx="140209" cy="1449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400800" y="5089566"/>
            <a:ext cx="266584" cy="2739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6385138" y="5191953"/>
            <a:ext cx="315810" cy="63474"/>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981200" y="1295400"/>
            <a:ext cx="5486400" cy="461665"/>
          </a:xfrm>
          <a:prstGeom prst="rect">
            <a:avLst/>
          </a:prstGeom>
          <a:solidFill>
            <a:srgbClr val="FFFFFF"/>
          </a:solidFill>
        </p:spPr>
        <p:txBody>
          <a:bodyPr wrap="square" rtlCol="0">
            <a:spAutoFit/>
          </a:bodyPr>
          <a:lstStyle/>
          <a:p>
            <a:pPr algn="ctr"/>
            <a:r>
              <a:rPr lang="en-US" sz="2400" b="1" dirty="0">
                <a:solidFill>
                  <a:srgbClr val="000000"/>
                </a:solidFill>
              </a:rPr>
              <a:t>Cancer Rate per 100,000 Population, USA</a:t>
            </a:r>
          </a:p>
        </p:txBody>
      </p:sp>
      <p:sp>
        <p:nvSpPr>
          <p:cNvPr id="35" name="TextBox 34"/>
          <p:cNvSpPr txBox="1"/>
          <p:nvPr/>
        </p:nvSpPr>
        <p:spPr>
          <a:xfrm>
            <a:off x="1371600" y="5546344"/>
            <a:ext cx="1219200" cy="461665"/>
          </a:xfrm>
          <a:prstGeom prst="rect">
            <a:avLst/>
          </a:prstGeom>
          <a:noFill/>
        </p:spPr>
        <p:txBody>
          <a:bodyPr wrap="square" rtlCol="0">
            <a:spAutoFit/>
          </a:bodyPr>
          <a:lstStyle/>
          <a:p>
            <a:r>
              <a:rPr lang="en-US" sz="2400" dirty="0">
                <a:solidFill>
                  <a:srgbClr val="004484"/>
                </a:solidFill>
              </a:rPr>
              <a:t>Male</a:t>
            </a:r>
          </a:p>
        </p:txBody>
      </p:sp>
      <p:sp>
        <p:nvSpPr>
          <p:cNvPr id="36" name="TextBox 35"/>
          <p:cNvSpPr txBox="1"/>
          <p:nvPr/>
        </p:nvSpPr>
        <p:spPr>
          <a:xfrm>
            <a:off x="5257800" y="5547344"/>
            <a:ext cx="1219200" cy="461665"/>
          </a:xfrm>
          <a:prstGeom prst="rect">
            <a:avLst/>
          </a:prstGeom>
          <a:noFill/>
        </p:spPr>
        <p:txBody>
          <a:bodyPr wrap="square" rtlCol="0">
            <a:spAutoFit/>
          </a:bodyPr>
          <a:lstStyle/>
          <a:p>
            <a:r>
              <a:rPr lang="en-US" sz="2400" dirty="0">
                <a:solidFill>
                  <a:srgbClr val="004484"/>
                </a:solidFill>
              </a:rPr>
              <a:t>Female</a:t>
            </a:r>
          </a:p>
        </p:txBody>
      </p:sp>
      <p:sp>
        <p:nvSpPr>
          <p:cNvPr id="41" name="Oval 40"/>
          <p:cNvSpPr/>
          <p:nvPr/>
        </p:nvSpPr>
        <p:spPr>
          <a:xfrm>
            <a:off x="6990086" y="5050536"/>
            <a:ext cx="163314" cy="14141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a:off x="7086600" y="4114800"/>
            <a:ext cx="12192" cy="19050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38351" y="1905000"/>
            <a:ext cx="3216949" cy="1200329"/>
          </a:xfrm>
          <a:prstGeom prst="rect">
            <a:avLst/>
          </a:prstGeom>
          <a:noFill/>
        </p:spPr>
        <p:txBody>
          <a:bodyPr wrap="square" rtlCol="0">
            <a:spAutoFit/>
          </a:bodyPr>
          <a:lstStyle/>
          <a:p>
            <a:r>
              <a:rPr lang="en-US" sz="2400" dirty="0">
                <a:solidFill>
                  <a:srgbClr val="00B0F0"/>
                </a:solidFill>
              </a:rPr>
              <a:t>1973:  voluntary fortification of breakfast cereals with folic acid</a:t>
            </a:r>
          </a:p>
        </p:txBody>
      </p:sp>
      <p:sp>
        <p:nvSpPr>
          <p:cNvPr id="43" name="TextBox 42"/>
          <p:cNvSpPr txBox="1"/>
          <p:nvPr/>
        </p:nvSpPr>
        <p:spPr>
          <a:xfrm>
            <a:off x="5119751" y="1905000"/>
            <a:ext cx="3216949" cy="1200329"/>
          </a:xfrm>
          <a:prstGeom prst="rect">
            <a:avLst/>
          </a:prstGeom>
          <a:noFill/>
        </p:spPr>
        <p:txBody>
          <a:bodyPr wrap="square" rtlCol="0">
            <a:spAutoFit/>
          </a:bodyPr>
          <a:lstStyle/>
          <a:p>
            <a:r>
              <a:rPr lang="en-US" sz="2400" dirty="0">
                <a:solidFill>
                  <a:srgbClr val="00B0F0"/>
                </a:solidFill>
              </a:rPr>
              <a:t>1973:  voluntary fortification of breakfast cereals with folic acid</a:t>
            </a:r>
          </a:p>
        </p:txBody>
      </p:sp>
      <p:cxnSp>
        <p:nvCxnSpPr>
          <p:cNvPr id="44" name="Straight Connector 43"/>
          <p:cNvCxnSpPr/>
          <p:nvPr/>
        </p:nvCxnSpPr>
        <p:spPr>
          <a:xfrm flipH="1">
            <a:off x="1192836" y="4128982"/>
            <a:ext cx="12192" cy="1905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055734" y="4116576"/>
            <a:ext cx="12192" cy="19050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57200" y="2836281"/>
            <a:ext cx="457200" cy="22612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31900" y="4483100"/>
            <a:ext cx="76200" cy="117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250950" y="4391025"/>
            <a:ext cx="0" cy="275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62201" y="3181671"/>
            <a:ext cx="2588422" cy="1200329"/>
          </a:xfrm>
          <a:prstGeom prst="rect">
            <a:avLst/>
          </a:prstGeom>
          <a:solidFill>
            <a:schemeClr val="bg1"/>
          </a:solidFill>
        </p:spPr>
        <p:txBody>
          <a:bodyPr wrap="square" rtlCol="0">
            <a:spAutoFit/>
          </a:bodyPr>
          <a:lstStyle/>
          <a:p>
            <a:pPr algn="ctr"/>
            <a:r>
              <a:rPr lang="en-US" sz="2400" b="1" dirty="0">
                <a:solidFill>
                  <a:srgbClr val="FFC000"/>
                </a:solidFill>
              </a:rPr>
              <a:t>1998:  mandatory grain fortification with folic acid</a:t>
            </a:r>
          </a:p>
        </p:txBody>
      </p:sp>
      <p:sp>
        <p:nvSpPr>
          <p:cNvPr id="40" name="TextBox 39"/>
          <p:cNvSpPr txBox="1"/>
          <p:nvPr/>
        </p:nvSpPr>
        <p:spPr>
          <a:xfrm>
            <a:off x="6447265" y="3187700"/>
            <a:ext cx="2588422" cy="1200329"/>
          </a:xfrm>
          <a:prstGeom prst="rect">
            <a:avLst/>
          </a:prstGeom>
          <a:solidFill>
            <a:schemeClr val="bg1"/>
          </a:solidFill>
        </p:spPr>
        <p:txBody>
          <a:bodyPr wrap="square" rtlCol="0">
            <a:spAutoFit/>
          </a:bodyPr>
          <a:lstStyle/>
          <a:p>
            <a:pPr algn="ctr"/>
            <a:r>
              <a:rPr lang="en-US" sz="2400" b="1" dirty="0">
                <a:solidFill>
                  <a:srgbClr val="FFC000"/>
                </a:solidFill>
              </a:rPr>
              <a:t>1998:  mandatory grain fortification with folic acid</a:t>
            </a:r>
          </a:p>
        </p:txBody>
      </p:sp>
    </p:spTree>
    <p:custDataLst>
      <p:tags r:id="rId1"/>
    </p:custDataLst>
    <p:extLst>
      <p:ext uri="{BB962C8B-B14F-4D97-AF65-F5344CB8AC3E}">
        <p14:creationId xmlns:p14="http://schemas.microsoft.com/office/powerpoint/2010/main" val="40217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20"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95" y="1543554"/>
            <a:ext cx="8886305" cy="517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495993"/>
            <a:ext cx="9144000" cy="1143000"/>
          </a:xfrm>
        </p:spPr>
        <p:txBody>
          <a:bodyPr>
            <a:noAutofit/>
          </a:bodyPr>
          <a:lstStyle/>
          <a:p>
            <a:r>
              <a:rPr lang="en-US" sz="2400" dirty="0"/>
              <a:t>Fortifying with folic acid does not increase deaths from cancer</a:t>
            </a:r>
          </a:p>
        </p:txBody>
      </p:sp>
      <p:sp>
        <p:nvSpPr>
          <p:cNvPr id="5" name="TextBox 4"/>
          <p:cNvSpPr txBox="1"/>
          <p:nvPr/>
        </p:nvSpPr>
        <p:spPr>
          <a:xfrm>
            <a:off x="6629400" y="6498429"/>
            <a:ext cx="2514600" cy="369332"/>
          </a:xfrm>
          <a:prstGeom prst="rect">
            <a:avLst/>
          </a:prstGeom>
          <a:noFill/>
        </p:spPr>
        <p:txBody>
          <a:bodyPr wrap="square" rtlCol="0">
            <a:spAutoFit/>
          </a:bodyPr>
          <a:lstStyle/>
          <a:p>
            <a:pPr algn="r"/>
            <a:r>
              <a:rPr lang="en-US" dirty="0" err="1"/>
              <a:t>Vollset</a:t>
            </a:r>
            <a:r>
              <a:rPr lang="en-US" dirty="0"/>
              <a:t> 2013</a:t>
            </a:r>
          </a:p>
        </p:txBody>
      </p:sp>
    </p:spTree>
    <p:extLst>
      <p:ext uri="{BB962C8B-B14F-4D97-AF65-F5344CB8AC3E}">
        <p14:creationId xmlns:p14="http://schemas.microsoft.com/office/powerpoint/2010/main" val="17391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3188" y="2085785"/>
            <a:ext cx="8416811" cy="4183210"/>
          </a:xfrm>
        </p:spPr>
        <p:txBody>
          <a:bodyPr>
            <a:normAutofit/>
          </a:bodyPr>
          <a:lstStyle/>
          <a:p>
            <a:r>
              <a:rPr lang="en-US" sz="3600" dirty="0"/>
              <a:t>Fortification with folic acid</a:t>
            </a:r>
          </a:p>
          <a:p>
            <a:pPr lvl="1"/>
            <a:r>
              <a:rPr lang="en-US" sz="3600" dirty="0"/>
              <a:t>Does not increase the number of people diagnosed with colorectal cancer</a:t>
            </a:r>
          </a:p>
          <a:p>
            <a:pPr lvl="1"/>
            <a:r>
              <a:rPr lang="en-US" sz="3600" dirty="0"/>
              <a:t>Does not increase the number of people with colorectal cancer who die</a:t>
            </a:r>
          </a:p>
        </p:txBody>
      </p:sp>
    </p:spTree>
    <p:extLst>
      <p:ext uri="{BB962C8B-B14F-4D97-AF65-F5344CB8AC3E}">
        <p14:creationId xmlns:p14="http://schemas.microsoft.com/office/powerpoint/2010/main" val="341323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89" y="463877"/>
            <a:ext cx="7886700" cy="1325563"/>
          </a:xfrm>
        </p:spPr>
        <p:txBody>
          <a:bodyPr/>
          <a:lstStyle/>
          <a:p>
            <a:r>
              <a:rPr lang="en-US" dirty="0"/>
              <a:t>No adverse consequences</a:t>
            </a:r>
          </a:p>
        </p:txBody>
      </p:sp>
      <p:pic>
        <p:nvPicPr>
          <p:cNvPr id="6" name="Picture 5"/>
          <p:cNvPicPr>
            <a:picLocks noChangeAspect="1"/>
          </p:cNvPicPr>
          <p:nvPr/>
        </p:nvPicPr>
        <p:blipFill>
          <a:blip r:embed="rId3"/>
          <a:stretch>
            <a:fillRect/>
          </a:stretch>
        </p:blipFill>
        <p:spPr>
          <a:xfrm>
            <a:off x="662849" y="1577681"/>
            <a:ext cx="8134018" cy="4791859"/>
          </a:xfrm>
          <a:prstGeom prst="rect">
            <a:avLst/>
          </a:prstGeom>
        </p:spPr>
      </p:pic>
      <p:sp>
        <p:nvSpPr>
          <p:cNvPr id="7" name="Rectangle 6"/>
          <p:cNvSpPr/>
          <p:nvPr/>
        </p:nvSpPr>
        <p:spPr>
          <a:xfrm>
            <a:off x="2311397" y="2878654"/>
            <a:ext cx="6128922" cy="524934"/>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5065" y="3403588"/>
            <a:ext cx="7695254" cy="745067"/>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5065" y="4148654"/>
            <a:ext cx="4868333" cy="482600"/>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21400" y="6485467"/>
            <a:ext cx="3022600" cy="372533"/>
          </a:xfrm>
          <a:prstGeom prst="rect">
            <a:avLst/>
          </a:prstGeom>
          <a:noFill/>
        </p:spPr>
        <p:txBody>
          <a:bodyPr wrap="square" rtlCol="0">
            <a:spAutoFit/>
          </a:bodyPr>
          <a:lstStyle/>
          <a:p>
            <a:pPr algn="r"/>
            <a:r>
              <a:rPr lang="en-US" dirty="0"/>
              <a:t>Field 2018</a:t>
            </a:r>
          </a:p>
        </p:txBody>
      </p:sp>
      <p:sp>
        <p:nvSpPr>
          <p:cNvPr id="11" name="Rectangle 10"/>
          <p:cNvSpPr/>
          <p:nvPr/>
        </p:nvSpPr>
        <p:spPr>
          <a:xfrm>
            <a:off x="3522133" y="5926667"/>
            <a:ext cx="4885267"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41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Free folic acid in the blood does not increase cancer or adenoma risk</a:t>
            </a:r>
          </a:p>
        </p:txBody>
      </p:sp>
      <p:sp>
        <p:nvSpPr>
          <p:cNvPr id="5" name="TextBox 4"/>
          <p:cNvSpPr txBox="1"/>
          <p:nvPr/>
        </p:nvSpPr>
        <p:spPr>
          <a:xfrm>
            <a:off x="0" y="6488261"/>
            <a:ext cx="6997148" cy="369332"/>
          </a:xfrm>
          <a:prstGeom prst="rect">
            <a:avLst/>
          </a:prstGeom>
          <a:noFill/>
        </p:spPr>
        <p:txBody>
          <a:bodyPr wrap="square" rtlCol="0">
            <a:spAutoFit/>
          </a:bodyPr>
          <a:lstStyle/>
          <a:p>
            <a:r>
              <a:rPr lang="en-US" dirty="0"/>
              <a:t>“Free folic acid” is also referred to as “</a:t>
            </a:r>
            <a:r>
              <a:rPr lang="en-US" dirty="0" err="1"/>
              <a:t>unmetabolized</a:t>
            </a:r>
            <a:r>
              <a:rPr lang="en-US" dirty="0"/>
              <a:t> folic acid”</a:t>
            </a:r>
          </a:p>
        </p:txBody>
      </p:sp>
      <p:sp>
        <p:nvSpPr>
          <p:cNvPr id="6" name="TextBox 5"/>
          <p:cNvSpPr txBox="1"/>
          <p:nvPr/>
        </p:nvSpPr>
        <p:spPr>
          <a:xfrm>
            <a:off x="0" y="6132159"/>
            <a:ext cx="6997148" cy="369332"/>
          </a:xfrm>
          <a:prstGeom prst="rect">
            <a:avLst/>
          </a:prstGeom>
          <a:noFill/>
        </p:spPr>
        <p:txBody>
          <a:bodyPr wrap="square" rtlCol="0">
            <a:spAutoFit/>
          </a:bodyPr>
          <a:lstStyle/>
          <a:p>
            <a:r>
              <a:rPr lang="en-US" dirty="0"/>
              <a:t>Adenomas are benign tumors that can develop into cancer</a:t>
            </a:r>
          </a:p>
        </p:txBody>
      </p:sp>
    </p:spTree>
    <p:extLst>
      <p:ext uri="{BB962C8B-B14F-4D97-AF65-F5344CB8AC3E}">
        <p14:creationId xmlns:p14="http://schemas.microsoft.com/office/powerpoint/2010/main" val="167390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After folic acid consumption, free folic acid appears in the blood</a:t>
            </a:r>
          </a:p>
        </p:txBody>
      </p:sp>
      <p:sp>
        <p:nvSpPr>
          <p:cNvPr id="6" name="TextBox 5"/>
          <p:cNvSpPr txBox="1"/>
          <p:nvPr/>
        </p:nvSpPr>
        <p:spPr>
          <a:xfrm>
            <a:off x="0" y="6488261"/>
            <a:ext cx="6997148" cy="369332"/>
          </a:xfrm>
          <a:prstGeom prst="rect">
            <a:avLst/>
          </a:prstGeom>
          <a:noFill/>
        </p:spPr>
        <p:txBody>
          <a:bodyPr wrap="square" rtlCol="0">
            <a:spAutoFit/>
          </a:bodyPr>
          <a:lstStyle/>
          <a:p>
            <a:r>
              <a:rPr lang="en-US" dirty="0"/>
              <a:t>“Free folic acid” is also referred to as “</a:t>
            </a:r>
            <a:r>
              <a:rPr lang="en-US" dirty="0" err="1"/>
              <a:t>unmetabolized</a:t>
            </a:r>
            <a:r>
              <a:rPr lang="en-US" dirty="0"/>
              <a:t> folic acid”</a:t>
            </a:r>
          </a:p>
        </p:txBody>
      </p:sp>
      <p:pic>
        <p:nvPicPr>
          <p:cNvPr id="1026" name="Picture 2" descr="Location ofÂ BrazilÂ (dark green) in South AmericaÂ (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562" y="2260802"/>
            <a:ext cx="2101181" cy="210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jection of North America with Canada in 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523" y="3257972"/>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p of Ireland in Europe.svg"/>
          <p:cNvPicPr>
            <a:picLocks noChangeAspect="1" noChangeArrowheads="1"/>
          </p:cNvPicPr>
          <p:nvPr/>
        </p:nvPicPr>
        <p:blipFill rotWithShape="1">
          <a:blip r:embed="rId5">
            <a:extLst>
              <a:ext uri="{28A0092B-C50C-407E-A947-70E740481C1C}">
                <a14:useLocalDpi xmlns:a14="http://schemas.microsoft.com/office/drawing/2010/main" val="0"/>
              </a:ext>
            </a:extLst>
          </a:blip>
          <a:srcRect t="30958"/>
          <a:stretch/>
        </p:blipFill>
        <p:spPr bwMode="auto">
          <a:xfrm>
            <a:off x="4564735" y="2306469"/>
            <a:ext cx="2476500" cy="14401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jection of North America with the United States in g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2300" y="3455560"/>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9311" y="4585647"/>
            <a:ext cx="2816083" cy="646331"/>
          </a:xfrm>
          <a:prstGeom prst="rect">
            <a:avLst/>
          </a:prstGeom>
          <a:noFill/>
        </p:spPr>
        <p:txBody>
          <a:bodyPr wrap="square" rtlCol="0">
            <a:spAutoFit/>
          </a:bodyPr>
          <a:lstStyle/>
          <a:p>
            <a:pPr algn="ctr"/>
            <a:r>
              <a:rPr lang="en-US" b="1" dirty="0"/>
              <a:t>Brazil</a:t>
            </a:r>
          </a:p>
          <a:p>
            <a:pPr algn="ctr"/>
            <a:r>
              <a:rPr lang="en-US" dirty="0"/>
              <a:t>(</a:t>
            </a:r>
            <a:r>
              <a:rPr lang="en-US" dirty="0" err="1"/>
              <a:t>Zanin</a:t>
            </a:r>
            <a:r>
              <a:rPr lang="en-US" dirty="0"/>
              <a:t> </a:t>
            </a:r>
            <a:r>
              <a:rPr lang="en-US" dirty="0" err="1"/>
              <a:t>Palchetti</a:t>
            </a:r>
            <a:r>
              <a:rPr lang="en-US" dirty="0"/>
              <a:t> 2017)</a:t>
            </a:r>
          </a:p>
        </p:txBody>
      </p:sp>
      <p:sp>
        <p:nvSpPr>
          <p:cNvPr id="3" name="TextBox 2"/>
          <p:cNvSpPr txBox="1"/>
          <p:nvPr/>
        </p:nvSpPr>
        <p:spPr>
          <a:xfrm>
            <a:off x="2598523" y="5353473"/>
            <a:ext cx="2246431" cy="646331"/>
          </a:xfrm>
          <a:prstGeom prst="rect">
            <a:avLst/>
          </a:prstGeom>
          <a:noFill/>
        </p:spPr>
        <p:txBody>
          <a:bodyPr wrap="square" rtlCol="0">
            <a:spAutoFit/>
          </a:bodyPr>
          <a:lstStyle/>
          <a:p>
            <a:pPr algn="ctr"/>
            <a:r>
              <a:rPr lang="en-US" b="1" dirty="0"/>
              <a:t>Canada</a:t>
            </a:r>
          </a:p>
          <a:p>
            <a:pPr algn="ctr"/>
            <a:r>
              <a:rPr lang="en-US" dirty="0"/>
              <a:t>(</a:t>
            </a:r>
            <a:r>
              <a:rPr lang="en-US" dirty="0" err="1"/>
              <a:t>Plumptre</a:t>
            </a:r>
            <a:r>
              <a:rPr lang="en-US" dirty="0"/>
              <a:t> 2015)</a:t>
            </a:r>
          </a:p>
        </p:txBody>
      </p:sp>
      <p:sp>
        <p:nvSpPr>
          <p:cNvPr id="5" name="TextBox 4"/>
          <p:cNvSpPr txBox="1"/>
          <p:nvPr/>
        </p:nvSpPr>
        <p:spPr>
          <a:xfrm>
            <a:off x="4866515" y="3943281"/>
            <a:ext cx="2142699" cy="646331"/>
          </a:xfrm>
          <a:prstGeom prst="rect">
            <a:avLst/>
          </a:prstGeom>
          <a:noFill/>
        </p:spPr>
        <p:txBody>
          <a:bodyPr wrap="square" rtlCol="0">
            <a:spAutoFit/>
          </a:bodyPr>
          <a:lstStyle/>
          <a:p>
            <a:pPr algn="ctr"/>
            <a:r>
              <a:rPr lang="en-US" b="1" dirty="0"/>
              <a:t>Ireland </a:t>
            </a:r>
          </a:p>
          <a:p>
            <a:pPr algn="ctr"/>
            <a:r>
              <a:rPr lang="en-US" dirty="0"/>
              <a:t>(</a:t>
            </a:r>
            <a:r>
              <a:rPr lang="en-US" dirty="0" err="1"/>
              <a:t>Vaish</a:t>
            </a:r>
            <a:r>
              <a:rPr lang="en-US" dirty="0"/>
              <a:t> 2016)</a:t>
            </a:r>
          </a:p>
        </p:txBody>
      </p:sp>
      <p:sp>
        <p:nvSpPr>
          <p:cNvPr id="8" name="TextBox 7"/>
          <p:cNvSpPr txBox="1"/>
          <p:nvPr/>
        </p:nvSpPr>
        <p:spPr>
          <a:xfrm>
            <a:off x="6597668" y="5575675"/>
            <a:ext cx="3002507" cy="646331"/>
          </a:xfrm>
          <a:prstGeom prst="rect">
            <a:avLst/>
          </a:prstGeom>
          <a:noFill/>
        </p:spPr>
        <p:txBody>
          <a:bodyPr wrap="square" rtlCol="0">
            <a:spAutoFit/>
          </a:bodyPr>
          <a:lstStyle/>
          <a:p>
            <a:pPr algn="ctr"/>
            <a:r>
              <a:rPr lang="en-US" b="1" dirty="0"/>
              <a:t>USA</a:t>
            </a:r>
          </a:p>
          <a:p>
            <a:pPr algn="ctr"/>
            <a:r>
              <a:rPr lang="en-US" dirty="0"/>
              <a:t>(Pfeiffer 2015)</a:t>
            </a:r>
          </a:p>
        </p:txBody>
      </p:sp>
    </p:spTree>
    <p:extLst>
      <p:ext uri="{BB962C8B-B14F-4D97-AF65-F5344CB8AC3E}">
        <p14:creationId xmlns:p14="http://schemas.microsoft.com/office/powerpoint/2010/main" val="27570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8418"/>
            <a:ext cx="9207610" cy="1325563"/>
          </a:xfrm>
        </p:spPr>
        <p:txBody>
          <a:bodyPr>
            <a:normAutofit/>
          </a:bodyPr>
          <a:lstStyle/>
          <a:p>
            <a:r>
              <a:rPr lang="en-US" sz="3200" dirty="0"/>
              <a:t>Free folic acid does not increase the risk of total &amp; subtypes of colorectal cancer</a:t>
            </a:r>
          </a:p>
        </p:txBody>
      </p:sp>
      <p:sp>
        <p:nvSpPr>
          <p:cNvPr id="5" name="TextBox 4"/>
          <p:cNvSpPr txBox="1"/>
          <p:nvPr/>
        </p:nvSpPr>
        <p:spPr>
          <a:xfrm>
            <a:off x="7839982" y="6484290"/>
            <a:ext cx="1272211" cy="369332"/>
          </a:xfrm>
          <a:prstGeom prst="rect">
            <a:avLst/>
          </a:prstGeom>
          <a:noFill/>
        </p:spPr>
        <p:txBody>
          <a:bodyPr wrap="square" rtlCol="0">
            <a:spAutoFit/>
          </a:bodyPr>
          <a:lstStyle/>
          <a:p>
            <a:pPr algn="r"/>
            <a:r>
              <a:rPr lang="en-US" dirty="0"/>
              <a:t>Cho 2015</a:t>
            </a:r>
          </a:p>
        </p:txBody>
      </p:sp>
      <p:graphicFrame>
        <p:nvGraphicFramePr>
          <p:cNvPr id="3" name="Table 2"/>
          <p:cNvGraphicFramePr>
            <a:graphicFrameLocks noGrp="1"/>
          </p:cNvGraphicFramePr>
          <p:nvPr>
            <p:extLst>
              <p:ext uri="{D42A27DB-BD31-4B8C-83A1-F6EECF244321}">
                <p14:modId xmlns:p14="http://schemas.microsoft.com/office/powerpoint/2010/main" val="2352179421"/>
              </p:ext>
            </p:extLst>
          </p:nvPr>
        </p:nvGraphicFramePr>
        <p:xfrm>
          <a:off x="1405466" y="2870191"/>
          <a:ext cx="6434516" cy="3108960"/>
        </p:xfrm>
        <a:graphic>
          <a:graphicData uri="http://schemas.openxmlformats.org/drawingml/2006/table">
            <a:tbl>
              <a:tblPr firstRow="1" bandRow="1">
                <a:tableStyleId>{BDBED569-4797-4DF1-A0F4-6AAB3CD982D8}</a:tableStyleId>
              </a:tblPr>
              <a:tblGrid>
                <a:gridCol w="4284134">
                  <a:extLst>
                    <a:ext uri="{9D8B030D-6E8A-4147-A177-3AD203B41FA5}">
                      <a16:colId xmlns:a16="http://schemas.microsoft.com/office/drawing/2014/main" val="1852944624"/>
                    </a:ext>
                  </a:extLst>
                </a:gridCol>
                <a:gridCol w="2150382">
                  <a:extLst>
                    <a:ext uri="{9D8B030D-6E8A-4147-A177-3AD203B41FA5}">
                      <a16:colId xmlns:a16="http://schemas.microsoft.com/office/drawing/2014/main" val="3435858946"/>
                    </a:ext>
                  </a:extLst>
                </a:gridCol>
              </a:tblGrid>
              <a:tr h="370840">
                <a:tc>
                  <a:txBody>
                    <a:bodyPr/>
                    <a:lstStyle/>
                    <a:p>
                      <a:r>
                        <a:rPr lang="en-US" sz="2800" dirty="0"/>
                        <a:t>Cancer</a:t>
                      </a:r>
                    </a:p>
                  </a:txBody>
                  <a:tcPr/>
                </a:tc>
                <a:tc>
                  <a:txBody>
                    <a:bodyPr/>
                    <a:lstStyle/>
                    <a:p>
                      <a:pPr algn="r"/>
                      <a:r>
                        <a:rPr lang="en-US" sz="2800" dirty="0"/>
                        <a:t>P-</a:t>
                      </a:r>
                      <a:r>
                        <a:rPr lang="en-US" sz="2800" dirty="0" err="1"/>
                        <a:t>value</a:t>
                      </a:r>
                      <a:r>
                        <a:rPr lang="en-US" sz="2800" baseline="-25000" dirty="0" err="1"/>
                        <a:t>trend</a:t>
                      </a:r>
                      <a:endParaRPr lang="en-US" sz="2800" baseline="-25000" dirty="0"/>
                    </a:p>
                  </a:txBody>
                  <a:tcPr/>
                </a:tc>
                <a:extLst>
                  <a:ext uri="{0D108BD9-81ED-4DB2-BD59-A6C34878D82A}">
                    <a16:rowId xmlns:a16="http://schemas.microsoft.com/office/drawing/2014/main" val="1269021510"/>
                  </a:ext>
                </a:extLst>
              </a:tr>
              <a:tr h="370840">
                <a:tc>
                  <a:txBody>
                    <a:bodyPr/>
                    <a:lstStyle/>
                    <a:p>
                      <a:r>
                        <a:rPr lang="en-US" sz="2800" dirty="0"/>
                        <a:t>Colorectal cancer</a:t>
                      </a:r>
                    </a:p>
                  </a:txBody>
                  <a:tcPr/>
                </a:tc>
                <a:tc>
                  <a:txBody>
                    <a:bodyPr/>
                    <a:lstStyle/>
                    <a:p>
                      <a:pPr algn="r"/>
                      <a:r>
                        <a:rPr lang="en-US" sz="2800" dirty="0"/>
                        <a:t>0.32</a:t>
                      </a:r>
                    </a:p>
                  </a:txBody>
                  <a:tcPr/>
                </a:tc>
                <a:extLst>
                  <a:ext uri="{0D108BD9-81ED-4DB2-BD59-A6C34878D82A}">
                    <a16:rowId xmlns:a16="http://schemas.microsoft.com/office/drawing/2014/main" val="1322819163"/>
                  </a:ext>
                </a:extLst>
              </a:tr>
              <a:tr h="370840">
                <a:tc>
                  <a:txBody>
                    <a:bodyPr/>
                    <a:lstStyle/>
                    <a:p>
                      <a:pPr lvl="1"/>
                      <a:r>
                        <a:rPr lang="en-US" sz="2800" dirty="0"/>
                        <a:t>Colon cancer</a:t>
                      </a:r>
                    </a:p>
                  </a:txBody>
                  <a:tcPr/>
                </a:tc>
                <a:tc>
                  <a:txBody>
                    <a:bodyPr/>
                    <a:lstStyle/>
                    <a:p>
                      <a:pPr algn="r"/>
                      <a:r>
                        <a:rPr lang="en-US" sz="2800" dirty="0"/>
                        <a:t>0.75</a:t>
                      </a:r>
                    </a:p>
                  </a:txBody>
                  <a:tcPr/>
                </a:tc>
                <a:extLst>
                  <a:ext uri="{0D108BD9-81ED-4DB2-BD59-A6C34878D82A}">
                    <a16:rowId xmlns:a16="http://schemas.microsoft.com/office/drawing/2014/main" val="2891742634"/>
                  </a:ext>
                </a:extLst>
              </a:tr>
              <a:tr h="370840">
                <a:tc>
                  <a:txBody>
                    <a:bodyPr/>
                    <a:lstStyle/>
                    <a:p>
                      <a:pPr lvl="1"/>
                      <a:r>
                        <a:rPr lang="en-US" sz="2800" dirty="0"/>
                        <a:t>Proximal colon cancer</a:t>
                      </a:r>
                    </a:p>
                  </a:txBody>
                  <a:tcPr/>
                </a:tc>
                <a:tc>
                  <a:txBody>
                    <a:bodyPr/>
                    <a:lstStyle/>
                    <a:p>
                      <a:pPr algn="r"/>
                      <a:r>
                        <a:rPr lang="en-US" sz="2800" dirty="0"/>
                        <a:t>0.39</a:t>
                      </a:r>
                    </a:p>
                  </a:txBody>
                  <a:tcPr/>
                </a:tc>
                <a:extLst>
                  <a:ext uri="{0D108BD9-81ED-4DB2-BD59-A6C34878D82A}">
                    <a16:rowId xmlns:a16="http://schemas.microsoft.com/office/drawing/2014/main" val="944482000"/>
                  </a:ext>
                </a:extLst>
              </a:tr>
              <a:tr h="370840">
                <a:tc>
                  <a:txBody>
                    <a:bodyPr/>
                    <a:lstStyle/>
                    <a:p>
                      <a:pPr lvl="1"/>
                      <a:r>
                        <a:rPr lang="en-US" sz="2800" dirty="0"/>
                        <a:t>Distal colon cancer</a:t>
                      </a:r>
                    </a:p>
                  </a:txBody>
                  <a:tcPr/>
                </a:tc>
                <a:tc>
                  <a:txBody>
                    <a:bodyPr/>
                    <a:lstStyle/>
                    <a:p>
                      <a:pPr algn="r"/>
                      <a:r>
                        <a:rPr lang="en-US" sz="2800" dirty="0"/>
                        <a:t>0.11</a:t>
                      </a:r>
                    </a:p>
                  </a:txBody>
                  <a:tcPr/>
                </a:tc>
                <a:extLst>
                  <a:ext uri="{0D108BD9-81ED-4DB2-BD59-A6C34878D82A}">
                    <a16:rowId xmlns:a16="http://schemas.microsoft.com/office/drawing/2014/main" val="1454640534"/>
                  </a:ext>
                </a:extLst>
              </a:tr>
              <a:tr h="370840">
                <a:tc>
                  <a:txBody>
                    <a:bodyPr/>
                    <a:lstStyle/>
                    <a:p>
                      <a:pPr lvl="1"/>
                      <a:r>
                        <a:rPr lang="en-US" sz="2800" dirty="0"/>
                        <a:t>Rectal cancer</a:t>
                      </a:r>
                    </a:p>
                  </a:txBody>
                  <a:tcPr/>
                </a:tc>
                <a:tc>
                  <a:txBody>
                    <a:bodyPr/>
                    <a:lstStyle/>
                    <a:p>
                      <a:pPr algn="r"/>
                      <a:r>
                        <a:rPr lang="en-US" sz="2800" dirty="0"/>
                        <a:t>0.63</a:t>
                      </a:r>
                    </a:p>
                  </a:txBody>
                  <a:tcPr/>
                </a:tc>
                <a:extLst>
                  <a:ext uri="{0D108BD9-81ED-4DB2-BD59-A6C34878D82A}">
                    <a16:rowId xmlns:a16="http://schemas.microsoft.com/office/drawing/2014/main" val="1525384465"/>
                  </a:ext>
                </a:extLst>
              </a:tr>
            </a:tbl>
          </a:graphicData>
        </a:graphic>
      </p:graphicFrame>
      <p:sp>
        <p:nvSpPr>
          <p:cNvPr id="11" name="TextBox 10"/>
          <p:cNvSpPr txBox="1"/>
          <p:nvPr/>
        </p:nvSpPr>
        <p:spPr>
          <a:xfrm>
            <a:off x="0" y="2053981"/>
            <a:ext cx="9112193" cy="523220"/>
          </a:xfrm>
          <a:prstGeom prst="rect">
            <a:avLst/>
          </a:prstGeom>
          <a:noFill/>
        </p:spPr>
        <p:txBody>
          <a:bodyPr wrap="square" rtlCol="0">
            <a:spAutoFit/>
          </a:bodyPr>
          <a:lstStyle/>
          <a:p>
            <a:pPr algn="ctr"/>
            <a:r>
              <a:rPr lang="en-US" sz="2800" b="1" dirty="0">
                <a:solidFill>
                  <a:srgbClr val="004484"/>
                </a:solidFill>
              </a:rPr>
              <a:t>Association between Free Folic Acid &amp; Cancer Risk</a:t>
            </a:r>
          </a:p>
        </p:txBody>
      </p:sp>
      <p:sp>
        <p:nvSpPr>
          <p:cNvPr id="12" name="TextBox 11"/>
          <p:cNvSpPr txBox="1"/>
          <p:nvPr/>
        </p:nvSpPr>
        <p:spPr>
          <a:xfrm>
            <a:off x="16938" y="6180665"/>
            <a:ext cx="6807195" cy="646331"/>
          </a:xfrm>
          <a:prstGeom prst="rect">
            <a:avLst/>
          </a:prstGeom>
          <a:noFill/>
        </p:spPr>
        <p:txBody>
          <a:bodyPr wrap="square" rtlCol="0">
            <a:spAutoFit/>
          </a:bodyPr>
          <a:lstStyle/>
          <a:p>
            <a:r>
              <a:rPr lang="en-US" dirty="0"/>
              <a:t>P-value compared multi-variable Odds Ratio across three categories of free folic acid:  0 </a:t>
            </a:r>
            <a:r>
              <a:rPr lang="en-US" dirty="0" err="1"/>
              <a:t>nmol</a:t>
            </a:r>
            <a:r>
              <a:rPr lang="en-US" dirty="0"/>
              <a:t>/L, &lt;0.5 </a:t>
            </a:r>
            <a:r>
              <a:rPr lang="en-US" dirty="0" err="1"/>
              <a:t>nmol</a:t>
            </a:r>
            <a:r>
              <a:rPr lang="en-US" dirty="0"/>
              <a:t>/L &amp; </a:t>
            </a:r>
            <a:r>
              <a:rPr lang="en-US" u="sng" dirty="0"/>
              <a:t>&gt;</a:t>
            </a:r>
            <a:r>
              <a:rPr lang="en-US" dirty="0"/>
              <a:t> 0.5 </a:t>
            </a:r>
            <a:r>
              <a:rPr lang="en-US" dirty="0" err="1"/>
              <a:t>nmol</a:t>
            </a:r>
            <a:r>
              <a:rPr lang="en-US" dirty="0"/>
              <a:t>/L</a:t>
            </a:r>
          </a:p>
        </p:txBody>
      </p:sp>
    </p:spTree>
    <p:extLst>
      <p:ext uri="{BB962C8B-B14F-4D97-AF65-F5344CB8AC3E}">
        <p14:creationId xmlns:p14="http://schemas.microsoft.com/office/powerpoint/2010/main" val="2855097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8418"/>
            <a:ext cx="9207610" cy="1325563"/>
          </a:xfrm>
        </p:spPr>
        <p:txBody>
          <a:bodyPr>
            <a:normAutofit/>
          </a:bodyPr>
          <a:lstStyle/>
          <a:p>
            <a:r>
              <a:rPr lang="en-US" sz="3200" dirty="0"/>
              <a:t>Free folic acid does not increase the risk of cancer</a:t>
            </a:r>
          </a:p>
        </p:txBody>
      </p:sp>
      <p:sp>
        <p:nvSpPr>
          <p:cNvPr id="5" name="TextBox 4"/>
          <p:cNvSpPr txBox="1"/>
          <p:nvPr/>
        </p:nvSpPr>
        <p:spPr>
          <a:xfrm>
            <a:off x="7839982" y="6484290"/>
            <a:ext cx="1272211" cy="369332"/>
          </a:xfrm>
          <a:prstGeom prst="rect">
            <a:avLst/>
          </a:prstGeom>
          <a:noFill/>
        </p:spPr>
        <p:txBody>
          <a:bodyPr wrap="square" rtlCol="0">
            <a:spAutoFit/>
          </a:bodyPr>
          <a:lstStyle/>
          <a:p>
            <a:pPr algn="r"/>
            <a:r>
              <a:rPr lang="en-US" dirty="0"/>
              <a:t>Hu 2016</a:t>
            </a:r>
          </a:p>
        </p:txBody>
      </p:sp>
      <p:pic>
        <p:nvPicPr>
          <p:cNvPr id="3" name="Picture 2"/>
          <p:cNvPicPr>
            <a:picLocks noChangeAspect="1"/>
          </p:cNvPicPr>
          <p:nvPr/>
        </p:nvPicPr>
        <p:blipFill rotWithShape="1">
          <a:blip r:embed="rId3"/>
          <a:srcRect b="25842"/>
          <a:stretch/>
        </p:blipFill>
        <p:spPr>
          <a:xfrm>
            <a:off x="403098" y="2083732"/>
            <a:ext cx="7945772" cy="2098802"/>
          </a:xfrm>
          <a:prstGeom prst="rect">
            <a:avLst/>
          </a:prstGeom>
        </p:spPr>
      </p:pic>
      <p:sp>
        <p:nvSpPr>
          <p:cNvPr id="16" name="TextBox 15"/>
          <p:cNvSpPr txBox="1"/>
          <p:nvPr/>
        </p:nvSpPr>
        <p:spPr>
          <a:xfrm>
            <a:off x="0" y="6488261"/>
            <a:ext cx="6997148" cy="369332"/>
          </a:xfrm>
          <a:prstGeom prst="rect">
            <a:avLst/>
          </a:prstGeom>
          <a:noFill/>
        </p:spPr>
        <p:txBody>
          <a:bodyPr wrap="square" rtlCol="0">
            <a:spAutoFit/>
          </a:bodyPr>
          <a:lstStyle/>
          <a:p>
            <a:r>
              <a:rPr lang="en-US" dirty="0"/>
              <a:t>“Free folic acid” is also referred to as “</a:t>
            </a:r>
            <a:r>
              <a:rPr lang="en-US" dirty="0" err="1"/>
              <a:t>unmetabolized</a:t>
            </a:r>
            <a:r>
              <a:rPr lang="en-US" dirty="0"/>
              <a:t> folic acid”</a:t>
            </a:r>
          </a:p>
        </p:txBody>
      </p:sp>
      <p:sp>
        <p:nvSpPr>
          <p:cNvPr id="4" name="TextBox 3"/>
          <p:cNvSpPr txBox="1"/>
          <p:nvPr/>
        </p:nvSpPr>
        <p:spPr>
          <a:xfrm>
            <a:off x="403099" y="4376259"/>
            <a:ext cx="8299200" cy="1569660"/>
          </a:xfrm>
          <a:prstGeom prst="rect">
            <a:avLst/>
          </a:prstGeom>
          <a:noFill/>
        </p:spPr>
        <p:txBody>
          <a:bodyPr wrap="square" rtlCol="0">
            <a:spAutoFit/>
          </a:bodyPr>
          <a:lstStyle/>
          <a:p>
            <a:pPr algn="ctr"/>
            <a:r>
              <a:rPr lang="en-US" sz="3200" dirty="0"/>
              <a:t> “There were no associations observed between…the presence of [free folic acid] and risk of cancer incidence.”</a:t>
            </a:r>
          </a:p>
        </p:txBody>
      </p:sp>
    </p:spTree>
    <p:extLst>
      <p:ext uri="{BB962C8B-B14F-4D97-AF65-F5344CB8AC3E}">
        <p14:creationId xmlns:p14="http://schemas.microsoft.com/office/powerpoint/2010/main" val="1036332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8418"/>
            <a:ext cx="9207610" cy="1325563"/>
          </a:xfrm>
        </p:spPr>
        <p:txBody>
          <a:bodyPr>
            <a:normAutofit/>
          </a:bodyPr>
          <a:lstStyle/>
          <a:p>
            <a:r>
              <a:rPr lang="en-US" sz="3200" dirty="0"/>
              <a:t>Free folic acid does not increase the risk of adenomas</a:t>
            </a:r>
          </a:p>
        </p:txBody>
      </p:sp>
      <p:sp>
        <p:nvSpPr>
          <p:cNvPr id="5" name="TextBox 4"/>
          <p:cNvSpPr txBox="1"/>
          <p:nvPr/>
        </p:nvSpPr>
        <p:spPr>
          <a:xfrm>
            <a:off x="7839982" y="6484290"/>
            <a:ext cx="1272211" cy="369332"/>
          </a:xfrm>
          <a:prstGeom prst="rect">
            <a:avLst/>
          </a:prstGeom>
          <a:noFill/>
        </p:spPr>
        <p:txBody>
          <a:bodyPr wrap="square" rtlCol="0">
            <a:spAutoFit/>
          </a:bodyPr>
          <a:lstStyle/>
          <a:p>
            <a:pPr algn="r"/>
            <a:r>
              <a:rPr lang="en-US" dirty="0"/>
              <a:t>Rees 2017</a:t>
            </a:r>
          </a:p>
        </p:txBody>
      </p:sp>
      <p:sp>
        <p:nvSpPr>
          <p:cNvPr id="16" name="TextBox 15"/>
          <p:cNvSpPr txBox="1"/>
          <p:nvPr/>
        </p:nvSpPr>
        <p:spPr>
          <a:xfrm>
            <a:off x="0" y="6488261"/>
            <a:ext cx="6997148" cy="369332"/>
          </a:xfrm>
          <a:prstGeom prst="rect">
            <a:avLst/>
          </a:prstGeom>
          <a:noFill/>
        </p:spPr>
        <p:txBody>
          <a:bodyPr wrap="square" rtlCol="0">
            <a:spAutoFit/>
          </a:bodyPr>
          <a:lstStyle/>
          <a:p>
            <a:r>
              <a:rPr lang="en-US" dirty="0"/>
              <a:t>“Free folic acid” is also referred to as “</a:t>
            </a:r>
            <a:r>
              <a:rPr lang="en-US" dirty="0" err="1"/>
              <a:t>unmetabolized</a:t>
            </a:r>
            <a:r>
              <a:rPr lang="en-US" dirty="0"/>
              <a:t> folic acid”</a:t>
            </a:r>
          </a:p>
        </p:txBody>
      </p:sp>
      <p:sp>
        <p:nvSpPr>
          <p:cNvPr id="18" name="TextBox 17"/>
          <p:cNvSpPr txBox="1"/>
          <p:nvPr/>
        </p:nvSpPr>
        <p:spPr>
          <a:xfrm>
            <a:off x="0" y="6132159"/>
            <a:ext cx="6997148" cy="369332"/>
          </a:xfrm>
          <a:prstGeom prst="rect">
            <a:avLst/>
          </a:prstGeom>
          <a:noFill/>
        </p:spPr>
        <p:txBody>
          <a:bodyPr wrap="square" rtlCol="0">
            <a:spAutoFit/>
          </a:bodyPr>
          <a:lstStyle/>
          <a:p>
            <a:r>
              <a:rPr lang="en-US" dirty="0"/>
              <a:t>Adenomas are benign tumors that can develop into cancer</a:t>
            </a:r>
          </a:p>
        </p:txBody>
      </p:sp>
      <p:sp>
        <p:nvSpPr>
          <p:cNvPr id="7" name="TextBox 6"/>
          <p:cNvSpPr txBox="1"/>
          <p:nvPr/>
        </p:nvSpPr>
        <p:spPr>
          <a:xfrm>
            <a:off x="-13807" y="5483501"/>
            <a:ext cx="6249725" cy="646331"/>
          </a:xfrm>
          <a:prstGeom prst="rect">
            <a:avLst/>
          </a:prstGeom>
          <a:noFill/>
        </p:spPr>
        <p:txBody>
          <a:bodyPr wrap="square" rtlCol="0">
            <a:spAutoFit/>
          </a:bodyPr>
          <a:lstStyle/>
          <a:p>
            <a:r>
              <a:rPr lang="en-US" dirty="0"/>
              <a:t>Interval 1:  three years</a:t>
            </a:r>
          </a:p>
          <a:p>
            <a:r>
              <a:rPr lang="en-US" dirty="0"/>
              <a:t>Interval 2:  an additional three years</a:t>
            </a:r>
          </a:p>
        </p:txBody>
      </p:sp>
      <p:graphicFrame>
        <p:nvGraphicFramePr>
          <p:cNvPr id="10" name="Table 9"/>
          <p:cNvGraphicFramePr>
            <a:graphicFrameLocks noGrp="1"/>
          </p:cNvGraphicFramePr>
          <p:nvPr>
            <p:extLst>
              <p:ext uri="{D42A27DB-BD31-4B8C-83A1-F6EECF244321}">
                <p14:modId xmlns:p14="http://schemas.microsoft.com/office/powerpoint/2010/main" val="110801932"/>
              </p:ext>
            </p:extLst>
          </p:nvPr>
        </p:nvGraphicFramePr>
        <p:xfrm>
          <a:off x="469899" y="1785745"/>
          <a:ext cx="8229601" cy="3230880"/>
        </p:xfrm>
        <a:graphic>
          <a:graphicData uri="http://schemas.openxmlformats.org/drawingml/2006/table">
            <a:tbl>
              <a:tblPr firstRow="1" bandRow="1">
                <a:tableStyleId>{B301B821-A1FF-4177-AEE7-76D212191A09}</a:tableStyleId>
              </a:tblPr>
              <a:tblGrid>
                <a:gridCol w="2116682">
                  <a:extLst>
                    <a:ext uri="{9D8B030D-6E8A-4147-A177-3AD203B41FA5}">
                      <a16:colId xmlns:a16="http://schemas.microsoft.com/office/drawing/2014/main" val="2588433619"/>
                    </a:ext>
                  </a:extLst>
                </a:gridCol>
                <a:gridCol w="3052219">
                  <a:extLst>
                    <a:ext uri="{9D8B030D-6E8A-4147-A177-3AD203B41FA5}">
                      <a16:colId xmlns:a16="http://schemas.microsoft.com/office/drawing/2014/main" val="3399081001"/>
                    </a:ext>
                  </a:extLst>
                </a:gridCol>
                <a:gridCol w="3060700">
                  <a:extLst>
                    <a:ext uri="{9D8B030D-6E8A-4147-A177-3AD203B41FA5}">
                      <a16:colId xmlns:a16="http://schemas.microsoft.com/office/drawing/2014/main" val="3556631431"/>
                    </a:ext>
                  </a:extLst>
                </a:gridCol>
              </a:tblGrid>
              <a:tr h="370840">
                <a:tc>
                  <a:txBody>
                    <a:bodyPr/>
                    <a:lstStyle/>
                    <a:p>
                      <a:r>
                        <a:rPr lang="en-US" sz="2600" dirty="0"/>
                        <a:t>Free folic acid (</a:t>
                      </a:r>
                      <a:r>
                        <a:rPr lang="en-US" sz="2600" dirty="0" err="1"/>
                        <a:t>nmol</a:t>
                      </a:r>
                      <a:r>
                        <a:rPr lang="en-US" sz="2600" dirty="0"/>
                        <a:t>/L)</a:t>
                      </a:r>
                    </a:p>
                  </a:txBody>
                  <a:tcPr/>
                </a:tc>
                <a:tc>
                  <a:txBody>
                    <a:bodyPr/>
                    <a:lstStyle/>
                    <a:p>
                      <a:pPr algn="ctr"/>
                      <a:r>
                        <a:rPr lang="en-US" sz="2600" dirty="0"/>
                        <a:t>Interval 1:</a:t>
                      </a:r>
                    </a:p>
                    <a:p>
                      <a:pPr algn="ctr"/>
                      <a:r>
                        <a:rPr lang="en-US" sz="2600" dirty="0"/>
                        <a:t>Relative Risk </a:t>
                      </a:r>
                    </a:p>
                    <a:p>
                      <a:pPr algn="ctr"/>
                      <a:r>
                        <a:rPr lang="en-US" sz="2600" dirty="0"/>
                        <a:t>(95% CI)</a:t>
                      </a:r>
                    </a:p>
                  </a:txBody>
                  <a:tcPr/>
                </a:tc>
                <a:tc>
                  <a:txBody>
                    <a:bodyPr/>
                    <a:lstStyle/>
                    <a:p>
                      <a:pPr algn="ctr"/>
                      <a:r>
                        <a:rPr lang="en-US" sz="2600" dirty="0"/>
                        <a:t>Interval 2:</a:t>
                      </a:r>
                    </a:p>
                    <a:p>
                      <a:pPr algn="ctr"/>
                      <a:r>
                        <a:rPr lang="en-US" sz="2600" dirty="0"/>
                        <a:t>Relative Risk </a:t>
                      </a:r>
                    </a:p>
                    <a:p>
                      <a:pPr algn="ctr"/>
                      <a:r>
                        <a:rPr lang="en-US" sz="2600" dirty="0"/>
                        <a:t>(95% CI)</a:t>
                      </a:r>
                    </a:p>
                  </a:txBody>
                  <a:tcPr/>
                </a:tc>
                <a:extLst>
                  <a:ext uri="{0D108BD9-81ED-4DB2-BD59-A6C34878D82A}">
                    <a16:rowId xmlns:a16="http://schemas.microsoft.com/office/drawing/2014/main" val="2665655959"/>
                  </a:ext>
                </a:extLst>
              </a:tr>
              <a:tr h="370840">
                <a:tc>
                  <a:txBody>
                    <a:bodyPr/>
                    <a:lstStyle/>
                    <a:p>
                      <a:r>
                        <a:rPr lang="en-US" sz="2600" dirty="0"/>
                        <a:t>0</a:t>
                      </a:r>
                    </a:p>
                  </a:txBody>
                  <a:tcPr/>
                </a:tc>
                <a:tc>
                  <a:txBody>
                    <a:bodyPr/>
                    <a:lstStyle/>
                    <a:p>
                      <a:pPr algn="ctr"/>
                      <a:r>
                        <a:rPr lang="en-US" sz="2600" dirty="0"/>
                        <a:t>1.00 (reference)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t>1.00 (reference)</a:t>
                      </a:r>
                    </a:p>
                  </a:txBody>
                  <a:tcPr/>
                </a:tc>
                <a:extLst>
                  <a:ext uri="{0D108BD9-81ED-4DB2-BD59-A6C34878D82A}">
                    <a16:rowId xmlns:a16="http://schemas.microsoft.com/office/drawing/2014/main" val="710642059"/>
                  </a:ext>
                </a:extLst>
              </a:tr>
              <a:tr h="370840">
                <a:tc>
                  <a:txBody>
                    <a:bodyPr/>
                    <a:lstStyle/>
                    <a:p>
                      <a:r>
                        <a:rPr lang="en-US" sz="2600" dirty="0"/>
                        <a:t>&gt; 0 - &lt; 3</a:t>
                      </a:r>
                    </a:p>
                  </a:txBody>
                  <a:tcPr/>
                </a:tc>
                <a:tc>
                  <a:txBody>
                    <a:bodyPr/>
                    <a:lstStyle/>
                    <a:p>
                      <a:pPr algn="ctr"/>
                      <a:r>
                        <a:rPr lang="en-US" sz="2600" dirty="0"/>
                        <a:t>1.04 (0.81-1.33)</a:t>
                      </a:r>
                    </a:p>
                  </a:txBody>
                  <a:tcPr/>
                </a:tc>
                <a:tc>
                  <a:txBody>
                    <a:bodyPr/>
                    <a:lstStyle/>
                    <a:p>
                      <a:pPr algn="ctr"/>
                      <a:r>
                        <a:rPr lang="en-US" sz="2600" dirty="0"/>
                        <a:t>0.88 (0.62-1.25)</a:t>
                      </a:r>
                    </a:p>
                  </a:txBody>
                  <a:tcPr/>
                </a:tc>
                <a:extLst>
                  <a:ext uri="{0D108BD9-81ED-4DB2-BD59-A6C34878D82A}">
                    <a16:rowId xmlns:a16="http://schemas.microsoft.com/office/drawing/2014/main" val="1382212723"/>
                  </a:ext>
                </a:extLst>
              </a:tr>
              <a:tr h="370840">
                <a:tc>
                  <a:txBody>
                    <a:bodyPr/>
                    <a:lstStyle/>
                    <a:p>
                      <a:r>
                        <a:rPr lang="en-US" sz="2600" dirty="0"/>
                        <a:t>3 - &lt; 20</a:t>
                      </a:r>
                    </a:p>
                  </a:txBody>
                  <a:tcPr/>
                </a:tc>
                <a:tc>
                  <a:txBody>
                    <a:bodyPr/>
                    <a:lstStyle/>
                    <a:p>
                      <a:pPr algn="ctr"/>
                      <a:r>
                        <a:rPr lang="en-US" sz="2600" dirty="0"/>
                        <a:t>1.00 (0.74-1.35)</a:t>
                      </a:r>
                    </a:p>
                  </a:txBody>
                  <a:tcPr/>
                </a:tc>
                <a:tc>
                  <a:txBody>
                    <a:bodyPr/>
                    <a:lstStyle/>
                    <a:p>
                      <a:pPr algn="ctr"/>
                      <a:r>
                        <a:rPr lang="en-US" sz="2600" dirty="0"/>
                        <a:t>1.31 (0.95-1.82)</a:t>
                      </a:r>
                    </a:p>
                  </a:txBody>
                  <a:tcPr/>
                </a:tc>
                <a:extLst>
                  <a:ext uri="{0D108BD9-81ED-4DB2-BD59-A6C34878D82A}">
                    <a16:rowId xmlns:a16="http://schemas.microsoft.com/office/drawing/2014/main" val="43696196"/>
                  </a:ext>
                </a:extLst>
              </a:tr>
              <a:tr h="370840">
                <a:tc>
                  <a:txBody>
                    <a:bodyPr/>
                    <a:lstStyle/>
                    <a:p>
                      <a:r>
                        <a:rPr lang="en-US" sz="2600" u="sng" dirty="0"/>
                        <a:t>&gt;</a:t>
                      </a:r>
                      <a:r>
                        <a:rPr lang="en-US" sz="2600" dirty="0"/>
                        <a:t> 20</a:t>
                      </a:r>
                    </a:p>
                  </a:txBody>
                  <a:tcPr/>
                </a:tc>
                <a:tc>
                  <a:txBody>
                    <a:bodyPr/>
                    <a:lstStyle/>
                    <a:p>
                      <a:pPr algn="ctr"/>
                      <a:r>
                        <a:rPr lang="en-US" sz="2600" dirty="0"/>
                        <a:t>0.83 (0.58-1.18)</a:t>
                      </a:r>
                    </a:p>
                  </a:txBody>
                  <a:tcPr/>
                </a:tc>
                <a:tc>
                  <a:txBody>
                    <a:bodyPr/>
                    <a:lstStyle/>
                    <a:p>
                      <a:pPr algn="ctr"/>
                      <a:r>
                        <a:rPr lang="en-US" sz="2600" dirty="0"/>
                        <a:t>0.96 (0.64-1.43)</a:t>
                      </a:r>
                    </a:p>
                  </a:txBody>
                  <a:tcPr/>
                </a:tc>
                <a:extLst>
                  <a:ext uri="{0D108BD9-81ED-4DB2-BD59-A6C34878D82A}">
                    <a16:rowId xmlns:a16="http://schemas.microsoft.com/office/drawing/2014/main" val="2016178210"/>
                  </a:ext>
                </a:extLst>
              </a:tr>
            </a:tbl>
          </a:graphicData>
        </a:graphic>
      </p:graphicFrame>
    </p:spTree>
    <p:extLst>
      <p:ext uri="{BB962C8B-B14F-4D97-AF65-F5344CB8AC3E}">
        <p14:creationId xmlns:p14="http://schemas.microsoft.com/office/powerpoint/2010/main" val="310598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3600" dirty="0"/>
              <a:t>Consumption of folic acid leads to free folic acid in the blood</a:t>
            </a:r>
          </a:p>
          <a:p>
            <a:r>
              <a:rPr lang="en-US" sz="3600" dirty="0"/>
              <a:t>Free folic acid in the blood does not increase cancer or adenoma risk</a:t>
            </a:r>
          </a:p>
        </p:txBody>
      </p:sp>
      <p:sp>
        <p:nvSpPr>
          <p:cNvPr id="4" name="TextBox 3"/>
          <p:cNvSpPr txBox="1"/>
          <p:nvPr/>
        </p:nvSpPr>
        <p:spPr>
          <a:xfrm>
            <a:off x="0" y="6488261"/>
            <a:ext cx="6997148" cy="369332"/>
          </a:xfrm>
          <a:prstGeom prst="rect">
            <a:avLst/>
          </a:prstGeom>
          <a:noFill/>
        </p:spPr>
        <p:txBody>
          <a:bodyPr wrap="square" rtlCol="0">
            <a:spAutoFit/>
          </a:bodyPr>
          <a:lstStyle/>
          <a:p>
            <a:r>
              <a:rPr lang="en-US" dirty="0"/>
              <a:t>“Free folic acid” is also referred to as “</a:t>
            </a:r>
            <a:r>
              <a:rPr lang="en-US" dirty="0" err="1"/>
              <a:t>unmetabolized</a:t>
            </a:r>
            <a:r>
              <a:rPr lang="en-US" dirty="0"/>
              <a:t> folic acid”</a:t>
            </a:r>
          </a:p>
        </p:txBody>
      </p:sp>
      <p:sp>
        <p:nvSpPr>
          <p:cNvPr id="5" name="TextBox 4"/>
          <p:cNvSpPr txBox="1"/>
          <p:nvPr/>
        </p:nvSpPr>
        <p:spPr>
          <a:xfrm>
            <a:off x="0" y="6132159"/>
            <a:ext cx="6997148" cy="369332"/>
          </a:xfrm>
          <a:prstGeom prst="rect">
            <a:avLst/>
          </a:prstGeom>
          <a:noFill/>
        </p:spPr>
        <p:txBody>
          <a:bodyPr wrap="square" rtlCol="0">
            <a:spAutoFit/>
          </a:bodyPr>
          <a:lstStyle/>
          <a:p>
            <a:r>
              <a:rPr lang="en-US" dirty="0"/>
              <a:t>Adenomas are benign tumors that can develop into cancer</a:t>
            </a:r>
          </a:p>
        </p:txBody>
      </p:sp>
    </p:spTree>
    <p:extLst>
      <p:ext uri="{BB962C8B-B14F-4D97-AF65-F5344CB8AC3E}">
        <p14:creationId xmlns:p14="http://schemas.microsoft.com/office/powerpoint/2010/main" val="1036338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Main messages</a:t>
            </a:r>
          </a:p>
        </p:txBody>
      </p:sp>
      <p:sp>
        <p:nvSpPr>
          <p:cNvPr id="5" name="Content Placeholder 4"/>
          <p:cNvSpPr>
            <a:spLocks noGrp="1"/>
          </p:cNvSpPr>
          <p:nvPr>
            <p:ph idx="1"/>
          </p:nvPr>
        </p:nvSpPr>
        <p:spPr>
          <a:xfrm>
            <a:off x="638289" y="2085785"/>
            <a:ext cx="7886700" cy="4104622"/>
          </a:xfrm>
        </p:spPr>
        <p:txBody>
          <a:bodyPr>
            <a:noAutofit/>
          </a:bodyPr>
          <a:lstStyle/>
          <a:p>
            <a:pPr>
              <a:buClr>
                <a:srgbClr val="B8A75A"/>
              </a:buClr>
              <a:buFont typeface="Wingdings" panose="05000000000000000000" pitchFamily="2" charset="2"/>
              <a:buChar char="v"/>
            </a:pPr>
            <a:r>
              <a:rPr lang="en-US" sz="3600" dirty="0"/>
              <a:t>Fortifying food with folic acid does </a:t>
            </a:r>
            <a:r>
              <a:rPr lang="en-US" sz="3600" u="sng" dirty="0"/>
              <a:t>not</a:t>
            </a:r>
            <a:r>
              <a:rPr lang="en-US" sz="3600" dirty="0"/>
              <a:t> mask vitamin B12 deficiency</a:t>
            </a:r>
          </a:p>
          <a:p>
            <a:pPr>
              <a:buClr>
                <a:srgbClr val="B8A75A"/>
              </a:buClr>
              <a:buFont typeface="Wingdings" panose="05000000000000000000" pitchFamily="2" charset="2"/>
              <a:buChar char="v"/>
            </a:pPr>
            <a:r>
              <a:rPr lang="en-US" sz="3600" dirty="0"/>
              <a:t>Fortifying food with folic acid does </a:t>
            </a:r>
            <a:r>
              <a:rPr lang="en-US" sz="3600" u="sng" dirty="0"/>
              <a:t>not</a:t>
            </a:r>
            <a:r>
              <a:rPr lang="en-US" sz="3600" dirty="0"/>
              <a:t> cause  cancer or increase deaths from cancer</a:t>
            </a:r>
          </a:p>
          <a:p>
            <a:pPr>
              <a:buClr>
                <a:srgbClr val="B8A75A"/>
              </a:buClr>
              <a:buFont typeface="Wingdings" panose="05000000000000000000" pitchFamily="2" charset="2"/>
              <a:buChar char="v"/>
            </a:pPr>
            <a:r>
              <a:rPr lang="en-US" sz="3600" dirty="0"/>
              <a:t>Free folic acid in blood does </a:t>
            </a:r>
            <a:r>
              <a:rPr lang="en-US" sz="3600" u="sng" dirty="0"/>
              <a:t>not</a:t>
            </a:r>
            <a:r>
              <a:rPr lang="en-US" sz="3600" dirty="0"/>
              <a:t> increase cancer or adenoma risk</a:t>
            </a:r>
          </a:p>
          <a:p>
            <a:pPr>
              <a:buClr>
                <a:srgbClr val="B8A75A"/>
              </a:buClr>
              <a:buFont typeface="Wingdings" panose="05000000000000000000" pitchFamily="2" charset="2"/>
              <a:buChar char="v"/>
            </a:pPr>
            <a:r>
              <a:rPr lang="en-US" sz="3600" dirty="0"/>
              <a:t>Fortifying food with folic acid is safe</a:t>
            </a:r>
          </a:p>
        </p:txBody>
      </p:sp>
    </p:spTree>
    <p:extLst>
      <p:ext uri="{BB962C8B-B14F-4D97-AF65-F5344CB8AC3E}">
        <p14:creationId xmlns:p14="http://schemas.microsoft.com/office/powerpoint/2010/main" val="793660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0222"/>
            <a:ext cx="9144000" cy="1325563"/>
          </a:xfrm>
        </p:spPr>
        <p:txBody>
          <a:bodyPr>
            <a:normAutofit/>
          </a:bodyPr>
          <a:lstStyle/>
          <a:p>
            <a:r>
              <a:rPr lang="en-US" sz="4000" dirty="0"/>
              <a:t>More information on the safety of folic acid</a:t>
            </a:r>
          </a:p>
        </p:txBody>
      </p:sp>
      <p:sp>
        <p:nvSpPr>
          <p:cNvPr id="4" name="TextBox 3"/>
          <p:cNvSpPr txBox="1"/>
          <p:nvPr/>
        </p:nvSpPr>
        <p:spPr>
          <a:xfrm>
            <a:off x="0" y="2614429"/>
            <a:ext cx="9133369" cy="523220"/>
          </a:xfrm>
          <a:prstGeom prst="rect">
            <a:avLst/>
          </a:prstGeom>
          <a:noFill/>
        </p:spPr>
        <p:txBody>
          <a:bodyPr wrap="square" rtlCol="0">
            <a:spAutoFit/>
          </a:bodyPr>
          <a:lstStyle/>
          <a:p>
            <a:pPr algn="ctr"/>
            <a:r>
              <a:rPr lang="en-US" sz="2800" dirty="0">
                <a:hlinkClick r:id="rId3"/>
              </a:rPr>
              <a:t>https://www.cdc.gov/ncbddd/folicacid/faqs/faqs-safety.html</a:t>
            </a:r>
            <a:endParaRPr lang="en-US" sz="2800" dirty="0"/>
          </a:p>
        </p:txBody>
      </p:sp>
      <p:pic>
        <p:nvPicPr>
          <p:cNvPr id="5" name="Picture 4"/>
          <p:cNvPicPr>
            <a:picLocks noChangeAspect="1"/>
          </p:cNvPicPr>
          <p:nvPr/>
        </p:nvPicPr>
        <p:blipFill rotWithShape="1">
          <a:blip r:embed="rId4"/>
          <a:srcRect l="53471" t="7438" r="1001" b="10332"/>
          <a:stretch/>
        </p:blipFill>
        <p:spPr>
          <a:xfrm>
            <a:off x="808063" y="3784600"/>
            <a:ext cx="7495953" cy="4061637"/>
          </a:xfrm>
          <a:prstGeom prst="rect">
            <a:avLst/>
          </a:prstGeom>
        </p:spPr>
      </p:pic>
    </p:spTree>
    <p:extLst>
      <p:ext uri="{BB962C8B-B14F-4D97-AF65-F5344CB8AC3E}">
        <p14:creationId xmlns:p14="http://schemas.microsoft.com/office/powerpoint/2010/main" val="1865367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rgbClr val="00448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BCC7D8"/>
              </a:solidFill>
              <a:effectLst/>
              <a:uLnTx/>
              <a:uFillTx/>
              <a:latin typeface="Calibri"/>
              <a:ea typeface="ＭＳ Ｐゴシック" charset="0"/>
              <a:cs typeface="ＭＳ Ｐゴシック" charset="0"/>
            </a:endParaRPr>
          </a:p>
        </p:txBody>
      </p:sp>
      <p:sp>
        <p:nvSpPr>
          <p:cNvPr id="53251" name="Rectangle 10"/>
          <p:cNvSpPr>
            <a:spLocks noChangeArrowheads="1"/>
          </p:cNvSpPr>
          <p:nvPr/>
        </p:nvSpPr>
        <p:spPr bwMode="auto">
          <a:xfrm>
            <a:off x="212725" y="1978025"/>
            <a:ext cx="4087813"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25438" marR="0" lvl="0" indent="-325438" algn="l" defTabSz="914400" rtl="0" eaLnBrk="1" fontAlgn="auto" latinLnBrk="0" hangingPunct="1">
              <a:lnSpc>
                <a:spcPct val="120000"/>
              </a:lnSpc>
              <a:spcBef>
                <a:spcPts val="0"/>
              </a:spcBef>
              <a:spcAft>
                <a:spcPts val="575"/>
              </a:spcAft>
              <a:buClrTx/>
              <a:buSzTx/>
              <a:buFontTx/>
              <a:buNone/>
              <a:tabLst/>
              <a:defRPr/>
            </a:pPr>
            <a:endParaRPr kumimoji="0" lang="en-US" sz="1300" b="1" i="0" u="none" strike="noStrike" kern="1200" cap="none" spc="0" normalizeH="0" baseline="0" noProof="0">
              <a:ln>
                <a:noFill/>
              </a:ln>
              <a:solidFill>
                <a:srgbClr val="B8A75A"/>
              </a:solidFill>
              <a:effectLst/>
              <a:uLnTx/>
              <a:uFillTx/>
              <a:latin typeface="Cambria" charset="0"/>
              <a:ea typeface="+mn-ea"/>
              <a:cs typeface="Open Sans Condensed" charset="0"/>
            </a:endParaRPr>
          </a:p>
        </p:txBody>
      </p:sp>
      <p:pic>
        <p:nvPicPr>
          <p:cNvPr id="532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614738"/>
            <a:ext cx="9144000" cy="322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59268" y="6248400"/>
            <a:ext cx="1569532" cy="50276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solidFill>
                    <a:srgbClr val="003F7C"/>
                  </a:solidFill>
                </a:ln>
                <a:solidFill>
                  <a:srgbClr val="FFFFFF"/>
                </a:solidFill>
                <a:effectLst/>
                <a:uLnTx/>
                <a:uFillTx/>
                <a:latin typeface="Calibri"/>
                <a:ea typeface="+mn-ea"/>
                <a:cs typeface="+mn-cs"/>
              </a:rPr>
              <a:t>SMARTER</a:t>
            </a:r>
          </a:p>
        </p:txBody>
      </p:sp>
      <p:sp>
        <p:nvSpPr>
          <p:cNvPr id="12" name="TextBox 11"/>
          <p:cNvSpPr txBox="1"/>
          <p:nvPr/>
        </p:nvSpPr>
        <p:spPr>
          <a:xfrm>
            <a:off x="3798719" y="6248400"/>
            <a:ext cx="1736116" cy="50276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solidFill>
                    <a:srgbClr val="003F7C"/>
                  </a:solidFill>
                </a:ln>
                <a:solidFill>
                  <a:srgbClr val="FFFFFF"/>
                </a:solidFill>
                <a:effectLst/>
                <a:uLnTx/>
                <a:uFillTx/>
                <a:latin typeface="Calibri"/>
                <a:ea typeface="+mn-ea"/>
                <a:cs typeface="+mn-cs"/>
              </a:rPr>
              <a:t>STRONGER</a:t>
            </a:r>
          </a:p>
        </p:txBody>
      </p:sp>
      <p:sp>
        <p:nvSpPr>
          <p:cNvPr id="13" name="TextBox 12"/>
          <p:cNvSpPr txBox="1"/>
          <p:nvPr/>
        </p:nvSpPr>
        <p:spPr>
          <a:xfrm>
            <a:off x="7321202" y="6248400"/>
            <a:ext cx="1726370" cy="50276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solidFill>
                    <a:srgbClr val="003F7C"/>
                  </a:solidFill>
                </a:ln>
                <a:solidFill>
                  <a:srgbClr val="FFFFFF"/>
                </a:solidFill>
                <a:effectLst/>
                <a:uLnTx/>
                <a:uFillTx/>
                <a:latin typeface="Calibri"/>
                <a:ea typeface="+mn-ea"/>
                <a:cs typeface="+mn-cs"/>
              </a:rPr>
              <a:t>HEALTHIER</a:t>
            </a:r>
          </a:p>
        </p:txBody>
      </p:sp>
      <p:pic>
        <p:nvPicPr>
          <p:cNvPr id="5325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400"/>
            <a:ext cx="3267075" cy="198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5501653" y="2518726"/>
            <a:ext cx="3657600" cy="834074"/>
          </a:xfrm>
          <a:prstGeom prst="rect">
            <a:avLst/>
          </a:prstGeom>
          <a:noFill/>
        </p:spPr>
        <p:txBody>
          <a:bodyPr>
            <a:spAutoFit/>
          </a:bodyPr>
          <a:lstStyle/>
          <a:p>
            <a:pPr marL="0" marR="0" lvl="0" indent="0" algn="l" defTabSz="914400" rtl="0" eaLnBrk="1" fontAlgn="auto" latinLnBrk="0" hangingPunct="1">
              <a:lnSpc>
                <a:spcPct val="120000"/>
              </a:lnSpc>
              <a:spcBef>
                <a:spcPts val="0"/>
              </a:spcBef>
              <a:spcAft>
                <a:spcPts val="575"/>
              </a:spcAft>
              <a:buClrTx/>
              <a:buSzTx/>
              <a:buFontTx/>
              <a:buNone/>
              <a:tabLst/>
              <a:defRPr/>
            </a:pPr>
            <a:r>
              <a:rPr kumimoji="0" lang="en-US" sz="1800" b="1" i="0" u="sng" strike="noStrike" kern="1200" cap="none" spc="0" normalizeH="0" baseline="0" noProof="0" dirty="0">
                <a:ln>
                  <a:noFill/>
                </a:ln>
                <a:solidFill>
                  <a:srgbClr val="FBF0B7">
                    <a:lumMod val="50000"/>
                  </a:srgbClr>
                </a:solidFill>
                <a:effectLst/>
                <a:uLnTx/>
                <a:uFillTx/>
                <a:latin typeface="Calibri"/>
                <a:ea typeface="+mn-ea"/>
                <a:cs typeface="Calibri"/>
              </a:rPr>
              <a:t>Contact:</a:t>
            </a:r>
          </a:p>
          <a:p>
            <a:pPr marL="0" marR="0" lvl="0" indent="0" algn="l" defTabSz="914400" rtl="0" eaLnBrk="1" fontAlgn="auto" latinLnBrk="0" hangingPunct="1">
              <a:lnSpc>
                <a:spcPct val="120000"/>
              </a:lnSpc>
              <a:spcBef>
                <a:spcPts val="0"/>
              </a:spcBef>
              <a:spcAft>
                <a:spcPts val="575"/>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Calibri"/>
              </a:rPr>
              <a:t>Helena.Pachon@emory.edu</a:t>
            </a:r>
          </a:p>
        </p:txBody>
      </p:sp>
      <p:graphicFrame>
        <p:nvGraphicFramePr>
          <p:cNvPr id="11" name="Table 10"/>
          <p:cNvGraphicFramePr>
            <a:graphicFrameLocks noGrp="1"/>
          </p:cNvGraphicFramePr>
          <p:nvPr>
            <p:extLst>
              <p:ext uri="{D42A27DB-BD31-4B8C-83A1-F6EECF244321}">
                <p14:modId xmlns:p14="http://schemas.microsoft.com/office/powerpoint/2010/main" val="3951575862"/>
              </p:ext>
            </p:extLst>
          </p:nvPr>
        </p:nvGraphicFramePr>
        <p:xfrm>
          <a:off x="0" y="39829"/>
          <a:ext cx="4709160" cy="3594629"/>
        </p:xfrm>
        <a:graphic>
          <a:graphicData uri="http://schemas.openxmlformats.org/drawingml/2006/table">
            <a:tbl>
              <a:tblPr firstRow="1" bandRow="1">
                <a:tableStyleId>{2D5ABB26-0587-4C30-8999-92F81FD0307C}</a:tableStyleId>
              </a:tblPr>
              <a:tblGrid>
                <a:gridCol w="4709160">
                  <a:extLst>
                    <a:ext uri="{9D8B030D-6E8A-4147-A177-3AD203B41FA5}">
                      <a16:colId xmlns:a16="http://schemas.microsoft.com/office/drawing/2014/main" val="20000"/>
                    </a:ext>
                  </a:extLst>
                </a:gridCol>
              </a:tblGrid>
              <a:tr h="408983">
                <a:tc>
                  <a:txBody>
                    <a:bodyPr/>
                    <a:lstStyle/>
                    <a:p>
                      <a:pPr>
                        <a:lnSpc>
                          <a:spcPct val="100000"/>
                        </a:lnSpc>
                        <a:spcBef>
                          <a:spcPts val="0"/>
                        </a:spcBef>
                        <a:spcAft>
                          <a:spcPts val="0"/>
                        </a:spcAft>
                      </a:pPr>
                      <a:r>
                        <a:rPr lang="en-US" sz="1650" b="1" dirty="0">
                          <a:solidFill>
                            <a:schemeClr val="bg1"/>
                          </a:solidFill>
                        </a:rPr>
                        <a:t>For more information:</a:t>
                      </a:r>
                    </a:p>
                  </a:txBody>
                  <a:tcPr marT="45690" marB="45690"/>
                </a:tc>
                <a:extLst>
                  <a:ext uri="{0D108BD9-81ED-4DB2-BD59-A6C34878D82A}">
                    <a16:rowId xmlns:a16="http://schemas.microsoft.com/office/drawing/2014/main" val="10000"/>
                  </a:ext>
                </a:extLst>
              </a:tr>
              <a:tr h="360862">
                <a:tc>
                  <a:txBody>
                    <a:bodyPr/>
                    <a:lstStyle/>
                    <a:p>
                      <a:pPr>
                        <a:lnSpc>
                          <a:spcPct val="100000"/>
                        </a:lnSpc>
                        <a:spcBef>
                          <a:spcPts val="0"/>
                        </a:spcBef>
                        <a:spcAft>
                          <a:spcPts val="0"/>
                        </a:spcAft>
                      </a:pPr>
                      <a:r>
                        <a:rPr lang="en-US" sz="1650" dirty="0" err="1">
                          <a:solidFill>
                            <a:schemeClr val="bg1"/>
                          </a:solidFill>
                        </a:rPr>
                        <a:t>www.FFInetwork.org</a:t>
                      </a:r>
                      <a:endParaRPr lang="en-US" sz="1650" dirty="0">
                        <a:solidFill>
                          <a:schemeClr val="bg1"/>
                        </a:solidFill>
                      </a:endParaRPr>
                    </a:p>
                  </a:txBody>
                  <a:tcPr marT="45690" marB="45690"/>
                </a:tc>
                <a:extLst>
                  <a:ext uri="{0D108BD9-81ED-4DB2-BD59-A6C34878D82A}">
                    <a16:rowId xmlns:a16="http://schemas.microsoft.com/office/drawing/2014/main" val="10001"/>
                  </a:ext>
                </a:extLst>
              </a:tr>
              <a:tr h="360862">
                <a:tc>
                  <a:txBody>
                    <a:bodyPr/>
                    <a:lstStyle/>
                    <a:p>
                      <a:pPr marL="342900" lvl="0" indent="-342900" algn="l" rtl="0" eaLnBrk="0" fontAlgn="base" hangingPunct="0">
                        <a:lnSpc>
                          <a:spcPct val="100000"/>
                        </a:lnSpc>
                        <a:spcBef>
                          <a:spcPts val="0"/>
                        </a:spcBef>
                        <a:spcAft>
                          <a:spcPts val="0"/>
                        </a:spcAft>
                        <a:buClr>
                          <a:srgbClr val="CC6633"/>
                        </a:buClr>
                        <a:buFontTx/>
                        <a:buNone/>
                      </a:pPr>
                      <a:r>
                        <a:rPr lang="en-US" sz="1650">
                          <a:solidFill>
                            <a:schemeClr val="bg1"/>
                          </a:solidFill>
                          <a:latin typeface="+mn-lt"/>
                          <a:ea typeface="ＭＳ Ｐゴシック" pitchFamily="34" charset="-128"/>
                          <a:cs typeface="+mn-cs"/>
                        </a:rPr>
                        <a:t>www.Facebook.com/FFInetwork</a:t>
                      </a:r>
                      <a:endParaRPr lang="en-US" sz="1650" dirty="0">
                        <a:solidFill>
                          <a:schemeClr val="bg1"/>
                        </a:solidFill>
                        <a:latin typeface="+mn-lt"/>
                        <a:ea typeface="ＭＳ Ｐゴシック" pitchFamily="34" charset="-128"/>
                        <a:cs typeface="+mn-cs"/>
                      </a:endParaRPr>
                    </a:p>
                  </a:txBody>
                  <a:tcPr marT="45690" marB="45690"/>
                </a:tc>
                <a:extLst>
                  <a:ext uri="{0D108BD9-81ED-4DB2-BD59-A6C34878D82A}">
                    <a16:rowId xmlns:a16="http://schemas.microsoft.com/office/drawing/2014/main" val="10002"/>
                  </a:ext>
                </a:extLst>
              </a:tr>
              <a:tr h="360862">
                <a:tc>
                  <a:txBody>
                    <a:bodyPr/>
                    <a:lstStyle/>
                    <a:p>
                      <a:pPr marL="342900" lvl="0" indent="-342900" algn="l" rtl="0" eaLnBrk="0" fontAlgn="base" hangingPunct="0">
                        <a:lnSpc>
                          <a:spcPct val="100000"/>
                        </a:lnSpc>
                        <a:spcBef>
                          <a:spcPts val="0"/>
                        </a:spcBef>
                        <a:spcAft>
                          <a:spcPts val="0"/>
                        </a:spcAft>
                        <a:buClr>
                          <a:srgbClr val="CC6633"/>
                        </a:buClr>
                        <a:buFontTx/>
                        <a:buNone/>
                      </a:pPr>
                      <a:r>
                        <a:rPr lang="en-US" sz="1650">
                          <a:solidFill>
                            <a:schemeClr val="bg1"/>
                          </a:solidFill>
                          <a:latin typeface="+mn-lt"/>
                          <a:ea typeface="ＭＳ Ｐゴシック" pitchFamily="34" charset="-128"/>
                          <a:cs typeface="+mn-cs"/>
                        </a:rPr>
                        <a:t>https://twitter.com/FFInetwork</a:t>
                      </a:r>
                      <a:endParaRPr lang="en-US" sz="1650" dirty="0">
                        <a:solidFill>
                          <a:schemeClr val="bg1"/>
                        </a:solidFill>
                        <a:latin typeface="+mn-lt"/>
                        <a:ea typeface="ＭＳ Ｐゴシック" pitchFamily="34" charset="-128"/>
                        <a:cs typeface="+mn-cs"/>
                      </a:endParaRPr>
                    </a:p>
                  </a:txBody>
                  <a:tcPr marT="45690" marB="45690"/>
                </a:tc>
                <a:extLst>
                  <a:ext uri="{0D108BD9-81ED-4DB2-BD59-A6C34878D82A}">
                    <a16:rowId xmlns:a16="http://schemas.microsoft.com/office/drawing/2014/main" val="10003"/>
                  </a:ext>
                </a:extLst>
              </a:tr>
              <a:tr h="1227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50" kern="1200" dirty="0">
                          <a:solidFill>
                            <a:schemeClr val="bg1"/>
                          </a:solidFill>
                          <a:effectLst/>
                          <a:latin typeface="+mn-lt"/>
                          <a:ea typeface="+mn-ea"/>
                          <a:cs typeface="+mn-cs"/>
                        </a:rPr>
                        <a:t>https://www.linkedin.com/company/food-fortification-initiative/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50" kern="1200" dirty="0">
                        <a:solidFill>
                          <a:schemeClr val="bg1"/>
                        </a:solidFill>
                        <a:effectLst/>
                        <a:latin typeface="+mn-lt"/>
                        <a:ea typeface="+mn-ea"/>
                        <a:cs typeface="+mn-cs"/>
                      </a:endParaRPr>
                    </a:p>
                    <a:p>
                      <a:pPr rtl="0"/>
                      <a:r>
                        <a:rPr lang="en-US" sz="1650" b="0" i="0" u="none" strike="noStrike" kern="1200" dirty="0">
                          <a:solidFill>
                            <a:schemeClr val="bg1"/>
                          </a:solidFill>
                          <a:effectLst/>
                          <a:latin typeface="+mn-lt"/>
                          <a:ea typeface="+mn-ea"/>
                          <a:cs typeface="+mn-cs"/>
                        </a:rPr>
                        <a:t>How to cite this document: Food Fortification Initiative (FFI), Organization Title (if applicable). Title of Document.</a:t>
                      </a:r>
                      <a:endParaRPr lang="en-US" sz="1650" b="0" dirty="0">
                        <a:solidFill>
                          <a:schemeClr val="bg1"/>
                        </a:solidFill>
                        <a:effectLst/>
                      </a:endParaRPr>
                    </a:p>
                    <a:p>
                      <a:r>
                        <a:rPr lang="en-US" sz="1650" b="0" i="0" u="none" strike="noStrike" kern="1200" dirty="0">
                          <a:solidFill>
                            <a:schemeClr val="bg1"/>
                          </a:solidFill>
                          <a:effectLst/>
                          <a:latin typeface="+mn-lt"/>
                          <a:ea typeface="+mn-ea"/>
                          <a:cs typeface="+mn-cs"/>
                        </a:rPr>
                        <a:t>Atlanta, USA: FFI, Year. Available from </a:t>
                      </a:r>
                      <a:r>
                        <a:rPr lang="en-US" sz="1650" b="0" i="0" u="none" strike="noStrike" kern="1200" dirty="0">
                          <a:solidFill>
                            <a:schemeClr val="bg1"/>
                          </a:solidFill>
                          <a:effectLst/>
                          <a:latin typeface="+mn-lt"/>
                          <a:ea typeface="+mn-ea"/>
                          <a:cs typeface="+mn-cs"/>
                          <a:hlinkClick r:id="rId5">
                            <a:extLst>
                              <a:ext uri="{A12FA001-AC4F-418D-AE19-62706E023703}">
                                <ahyp:hlinkClr xmlns:ahyp="http://schemas.microsoft.com/office/drawing/2018/hyperlinkcolor" val="tx"/>
                              </a:ext>
                            </a:extLst>
                          </a:hlinkClick>
                        </a:rPr>
                        <a:t>www.FFInetwork.org</a:t>
                      </a:r>
                      <a:r>
                        <a:rPr lang="en-US" sz="1650" b="0" i="0" u="none" strike="noStrike" kern="1200" dirty="0">
                          <a:solidFill>
                            <a:schemeClr val="bg1"/>
                          </a:solidFill>
                          <a:effectLst/>
                          <a:latin typeface="+mn-lt"/>
                          <a:ea typeface="+mn-ea"/>
                          <a:cs typeface="+mn-cs"/>
                        </a:rPr>
                        <a:t>. Accessed on [date].</a:t>
                      </a:r>
                      <a:endParaRPr lang="en-US" sz="1650" kern="1200" dirty="0">
                        <a:solidFill>
                          <a:schemeClr val="bg1"/>
                        </a:solidFill>
                        <a:effectLst/>
                        <a:latin typeface="+mn-lt"/>
                        <a:ea typeface="+mn-ea"/>
                        <a:cs typeface="+mn-cs"/>
                      </a:endParaRPr>
                    </a:p>
                  </a:txBody>
                  <a:tcPr marT="45690" marB="456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9504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Main messages</a:t>
            </a:r>
          </a:p>
        </p:txBody>
      </p:sp>
      <p:sp>
        <p:nvSpPr>
          <p:cNvPr id="5" name="Content Placeholder 4"/>
          <p:cNvSpPr>
            <a:spLocks noGrp="1"/>
          </p:cNvSpPr>
          <p:nvPr>
            <p:ph idx="1"/>
          </p:nvPr>
        </p:nvSpPr>
        <p:spPr>
          <a:xfrm>
            <a:off x="638289" y="2085785"/>
            <a:ext cx="7886700" cy="4104622"/>
          </a:xfrm>
        </p:spPr>
        <p:txBody>
          <a:bodyPr>
            <a:noAutofit/>
          </a:bodyPr>
          <a:lstStyle/>
          <a:p>
            <a:pPr>
              <a:buClr>
                <a:srgbClr val="B8A75A"/>
              </a:buClr>
              <a:buFont typeface="Wingdings" panose="05000000000000000000" pitchFamily="2" charset="2"/>
              <a:buChar char="v"/>
            </a:pPr>
            <a:r>
              <a:rPr lang="en-US" sz="3600" dirty="0"/>
              <a:t>Fortifying food with folic acid does </a:t>
            </a:r>
            <a:r>
              <a:rPr lang="en-US" sz="3600" u="sng" dirty="0"/>
              <a:t>not</a:t>
            </a:r>
            <a:r>
              <a:rPr lang="en-US" sz="3600" dirty="0"/>
              <a:t> mask vitamin B12 deficiency</a:t>
            </a:r>
          </a:p>
          <a:p>
            <a:pPr>
              <a:buClr>
                <a:srgbClr val="B8A75A"/>
              </a:buClr>
              <a:buFont typeface="Wingdings" panose="05000000000000000000" pitchFamily="2" charset="2"/>
              <a:buChar char="v"/>
            </a:pPr>
            <a:r>
              <a:rPr lang="en-US" sz="3600" dirty="0"/>
              <a:t>Fortifying food with folic acid does </a:t>
            </a:r>
            <a:r>
              <a:rPr lang="en-US" sz="3600" u="sng" dirty="0"/>
              <a:t>not</a:t>
            </a:r>
            <a:r>
              <a:rPr lang="en-US" sz="3600" dirty="0"/>
              <a:t> cause  cancer or increase deaths from cancer</a:t>
            </a:r>
          </a:p>
          <a:p>
            <a:pPr>
              <a:buClr>
                <a:srgbClr val="B8A75A"/>
              </a:buClr>
              <a:buFont typeface="Wingdings" panose="05000000000000000000" pitchFamily="2" charset="2"/>
              <a:buChar char="v"/>
            </a:pPr>
            <a:r>
              <a:rPr lang="en-US" sz="3600" dirty="0"/>
              <a:t>Free folic acid in blood does </a:t>
            </a:r>
            <a:r>
              <a:rPr lang="en-US" sz="3600" u="sng" dirty="0"/>
              <a:t>not</a:t>
            </a:r>
            <a:r>
              <a:rPr lang="en-US" sz="3600" dirty="0"/>
              <a:t> increase cancer or adenoma risk</a:t>
            </a:r>
          </a:p>
          <a:p>
            <a:pPr>
              <a:buClr>
                <a:srgbClr val="B8A75A"/>
              </a:buClr>
              <a:buFont typeface="Wingdings" panose="05000000000000000000" pitchFamily="2" charset="2"/>
              <a:buChar char="v"/>
            </a:pPr>
            <a:r>
              <a:rPr lang="en-US" sz="3600" dirty="0"/>
              <a:t>Fortifying food with folic acid is safe</a:t>
            </a:r>
          </a:p>
        </p:txBody>
      </p:sp>
    </p:spTree>
    <p:extLst>
      <p:ext uri="{BB962C8B-B14F-4D97-AF65-F5344CB8AC3E}">
        <p14:creationId xmlns:p14="http://schemas.microsoft.com/office/powerpoint/2010/main" val="2752388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89" y="414060"/>
            <a:ext cx="7886700" cy="1325563"/>
          </a:xfrm>
        </p:spPr>
        <p:txBody>
          <a:bodyPr/>
          <a:lstStyle/>
          <a:p>
            <a:r>
              <a:rPr lang="en-US" dirty="0"/>
              <a:t>Folic acid in fortified food</a:t>
            </a:r>
          </a:p>
        </p:txBody>
      </p:sp>
      <p:graphicFrame>
        <p:nvGraphicFramePr>
          <p:cNvPr id="8" name="Diagram 7"/>
          <p:cNvGraphicFramePr/>
          <p:nvPr>
            <p:extLst>
              <p:ext uri="{D42A27DB-BD31-4B8C-83A1-F6EECF244321}">
                <p14:modId xmlns:p14="http://schemas.microsoft.com/office/powerpoint/2010/main" val="996301029"/>
              </p:ext>
            </p:extLst>
          </p:nvPr>
        </p:nvGraphicFramePr>
        <p:xfrm>
          <a:off x="638289" y="927100"/>
          <a:ext cx="7604011" cy="4833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205133" y="6468535"/>
            <a:ext cx="1938867" cy="369332"/>
          </a:xfrm>
          <a:prstGeom prst="rect">
            <a:avLst/>
          </a:prstGeom>
          <a:noFill/>
        </p:spPr>
        <p:txBody>
          <a:bodyPr wrap="square" rtlCol="0">
            <a:spAutoFit/>
          </a:bodyPr>
          <a:lstStyle/>
          <a:p>
            <a:pPr algn="r"/>
            <a:r>
              <a:rPr lang="en-US" dirty="0"/>
              <a:t>Suitor 2000</a:t>
            </a:r>
          </a:p>
        </p:txBody>
      </p:sp>
      <p:pic>
        <p:nvPicPr>
          <p:cNvPr id="10" name="Picture 2" descr="https://recipemashups.files.wordpress.com/2008/12/asparagu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5173" y="3611153"/>
            <a:ext cx="1562386" cy="14540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ljayhealth.files.wordpress.com/2012/02/spinac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290" y="5124228"/>
            <a:ext cx="1729864" cy="13538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yang-sheng.com/wp-content/uploads/2012/07/bean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62282" y="3659120"/>
            <a:ext cx="1869148" cy="14031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popsgrassfedbeef.org/images/bigstock_Beef_Liver_With_Dill_On_White__359906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18706" y="5221009"/>
            <a:ext cx="2061193" cy="13745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jebkinnison.files.wordpress.com/2014/09/vitamin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5133" y="1860967"/>
            <a:ext cx="1586467" cy="1550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rtified atta flou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37582" y="4991743"/>
            <a:ext cx="1362000" cy="13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Countries with folic acid in their standard for food fortification</a:t>
            </a:r>
          </a:p>
        </p:txBody>
      </p:sp>
      <p:sp>
        <p:nvSpPr>
          <p:cNvPr id="5" name="TextBox 4"/>
          <p:cNvSpPr txBox="1"/>
          <p:nvPr/>
        </p:nvSpPr>
        <p:spPr>
          <a:xfrm>
            <a:off x="0" y="2197100"/>
            <a:ext cx="9144000" cy="1077218"/>
          </a:xfrm>
          <a:prstGeom prst="rect">
            <a:avLst/>
          </a:prstGeom>
          <a:noFill/>
        </p:spPr>
        <p:txBody>
          <a:bodyPr wrap="square" rtlCol="0">
            <a:spAutoFit/>
          </a:bodyPr>
          <a:lstStyle/>
          <a:p>
            <a:pPr algn="ctr"/>
            <a:r>
              <a:rPr lang="en-US" sz="3200" b="1" dirty="0">
                <a:solidFill>
                  <a:srgbClr val="004484"/>
                </a:solidFill>
              </a:rPr>
              <a:t>73 Countries Include Folic Acid in their Fortification Standard for 1, 2 or 3 Foods</a:t>
            </a:r>
          </a:p>
        </p:txBody>
      </p:sp>
      <p:pic>
        <p:nvPicPr>
          <p:cNvPr id="6" name="Picture 5"/>
          <p:cNvPicPr>
            <a:picLocks noChangeAspect="1"/>
          </p:cNvPicPr>
          <p:nvPr/>
        </p:nvPicPr>
        <p:blipFill rotWithShape="1">
          <a:blip r:embed="rId3"/>
          <a:srcRect l="53357" t="18146" r="6515" b="6779"/>
          <a:stretch/>
        </p:blipFill>
        <p:spPr>
          <a:xfrm>
            <a:off x="1638299" y="3270388"/>
            <a:ext cx="5690501" cy="3193912"/>
          </a:xfrm>
          <a:prstGeom prst="rect">
            <a:avLst/>
          </a:prstGeom>
          <a:ln>
            <a:solidFill>
              <a:schemeClr val="tx1"/>
            </a:solidFill>
          </a:ln>
        </p:spPr>
      </p:pic>
      <p:sp>
        <p:nvSpPr>
          <p:cNvPr id="7" name="TextBox 6"/>
          <p:cNvSpPr txBox="1"/>
          <p:nvPr/>
        </p:nvSpPr>
        <p:spPr>
          <a:xfrm>
            <a:off x="5092700" y="6464300"/>
            <a:ext cx="4051300" cy="369332"/>
          </a:xfrm>
          <a:prstGeom prst="rect">
            <a:avLst/>
          </a:prstGeom>
          <a:noFill/>
        </p:spPr>
        <p:txBody>
          <a:bodyPr wrap="square" rtlCol="0">
            <a:spAutoFit/>
          </a:bodyPr>
          <a:lstStyle/>
          <a:p>
            <a:pPr algn="r"/>
            <a:r>
              <a:rPr lang="en-US" dirty="0"/>
              <a:t>FortificationData.org</a:t>
            </a:r>
          </a:p>
        </p:txBody>
      </p:sp>
    </p:spTree>
    <p:extLst>
      <p:ext uri="{BB962C8B-B14F-4D97-AF65-F5344CB8AC3E}">
        <p14:creationId xmlns:p14="http://schemas.microsoft.com/office/powerpoint/2010/main" val="26142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916472"/>
            <a:ext cx="7886700" cy="2852737"/>
          </a:xfrm>
        </p:spPr>
        <p:txBody>
          <a:bodyPr>
            <a:normAutofit/>
          </a:bodyPr>
          <a:lstStyle/>
          <a:p>
            <a:r>
              <a:rPr lang="en-US" dirty="0"/>
              <a:t>Fortifying food with folic acid does not mask vitamin B12 deficiency</a:t>
            </a:r>
          </a:p>
        </p:txBody>
      </p:sp>
    </p:spTree>
    <p:extLst>
      <p:ext uri="{BB962C8B-B14F-4D97-AF65-F5344CB8AC3E}">
        <p14:creationId xmlns:p14="http://schemas.microsoft.com/office/powerpoint/2010/main" val="269243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890" y="870466"/>
            <a:ext cx="8562109" cy="1143000"/>
          </a:xfrm>
        </p:spPr>
        <p:txBody>
          <a:bodyPr>
            <a:normAutofit fontScale="90000"/>
          </a:bodyPr>
          <a:lstStyle/>
          <a:p>
            <a:r>
              <a:rPr lang="en-US" dirty="0"/>
              <a:t>Folate and vitamin B12 deficiencies cause megaloblastic anemia</a:t>
            </a:r>
          </a:p>
        </p:txBody>
      </p:sp>
      <p:sp>
        <p:nvSpPr>
          <p:cNvPr id="15" name="TextBox 14"/>
          <p:cNvSpPr txBox="1"/>
          <p:nvPr/>
        </p:nvSpPr>
        <p:spPr>
          <a:xfrm>
            <a:off x="0" y="6488668"/>
            <a:ext cx="9144000" cy="400110"/>
          </a:xfrm>
          <a:prstGeom prst="rect">
            <a:avLst/>
          </a:prstGeom>
          <a:noFill/>
        </p:spPr>
        <p:txBody>
          <a:bodyPr wrap="square" rtlCol="0">
            <a:spAutoFit/>
          </a:bodyPr>
          <a:lstStyle/>
          <a:p>
            <a:pPr algn="ctr"/>
            <a:r>
              <a:rPr lang="en-US" sz="2000" i="1" dirty="0">
                <a:solidFill>
                  <a:schemeClr val="bg1">
                    <a:lumMod val="50000"/>
                  </a:schemeClr>
                </a:solidFill>
              </a:rPr>
              <a:t>Megaloblastic anemia is the same as macrocytic anemia</a:t>
            </a:r>
          </a:p>
        </p:txBody>
      </p:sp>
      <p:pic>
        <p:nvPicPr>
          <p:cNvPr id="2050" name="Picture 2" descr="Image result for macrocytic versus normal"/>
          <p:cNvPicPr>
            <a:picLocks noChangeAspect="1" noChangeArrowheads="1"/>
          </p:cNvPicPr>
          <p:nvPr/>
        </p:nvPicPr>
        <p:blipFill rotWithShape="1">
          <a:blip r:embed="rId3">
            <a:extLst>
              <a:ext uri="{28A0092B-C50C-407E-A947-70E740481C1C}">
                <a14:useLocalDpi xmlns:a14="http://schemas.microsoft.com/office/drawing/2010/main" val="0"/>
              </a:ext>
            </a:extLst>
          </a:blip>
          <a:srcRect b="54922"/>
          <a:stretch/>
        </p:blipFill>
        <p:spPr bwMode="auto">
          <a:xfrm>
            <a:off x="2197428" y="5006337"/>
            <a:ext cx="3226448" cy="14739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67403">
            <a:off x="1958116" y="2754449"/>
            <a:ext cx="2381269" cy="11436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Image result for arr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32597" flipH="1">
            <a:off x="4461713" y="2768835"/>
            <a:ext cx="2360989" cy="114367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28202" y="4375068"/>
            <a:ext cx="4023669" cy="461665"/>
          </a:xfrm>
          <a:prstGeom prst="rect">
            <a:avLst/>
          </a:prstGeom>
          <a:noFill/>
        </p:spPr>
        <p:txBody>
          <a:bodyPr wrap="square" rtlCol="0">
            <a:spAutoFit/>
          </a:bodyPr>
          <a:lstStyle/>
          <a:p>
            <a:pPr algn="ctr"/>
            <a:r>
              <a:rPr lang="en-US" sz="2400" dirty="0">
                <a:solidFill>
                  <a:srgbClr val="FF0000"/>
                </a:solidFill>
              </a:rPr>
              <a:t>Megaloblastic Anemia</a:t>
            </a:r>
          </a:p>
        </p:txBody>
      </p:sp>
      <p:sp>
        <p:nvSpPr>
          <p:cNvPr id="16" name="TextBox 15"/>
          <p:cNvSpPr txBox="1"/>
          <p:nvPr/>
        </p:nvSpPr>
        <p:spPr>
          <a:xfrm>
            <a:off x="111316" y="2170710"/>
            <a:ext cx="2282027" cy="461665"/>
          </a:xfrm>
          <a:prstGeom prst="rect">
            <a:avLst/>
          </a:prstGeom>
          <a:noFill/>
        </p:spPr>
        <p:txBody>
          <a:bodyPr wrap="square" rtlCol="0">
            <a:spAutoFit/>
          </a:bodyPr>
          <a:lstStyle/>
          <a:p>
            <a:r>
              <a:rPr lang="en-US" sz="2400" dirty="0">
                <a:solidFill>
                  <a:srgbClr val="004484"/>
                </a:solidFill>
              </a:rPr>
              <a:t>Folate deficiency</a:t>
            </a:r>
          </a:p>
        </p:txBody>
      </p:sp>
      <p:sp>
        <p:nvSpPr>
          <p:cNvPr id="17" name="TextBox 16"/>
          <p:cNvSpPr txBox="1"/>
          <p:nvPr/>
        </p:nvSpPr>
        <p:spPr>
          <a:xfrm>
            <a:off x="1645917" y="3230235"/>
            <a:ext cx="2059388" cy="461665"/>
          </a:xfrm>
          <a:prstGeom prst="rect">
            <a:avLst/>
          </a:prstGeom>
          <a:noFill/>
        </p:spPr>
        <p:txBody>
          <a:bodyPr wrap="square" rtlCol="0">
            <a:spAutoFit/>
          </a:bodyPr>
          <a:lstStyle/>
          <a:p>
            <a:r>
              <a:rPr lang="en-US" sz="2400" dirty="0">
                <a:solidFill>
                  <a:srgbClr val="004484"/>
                </a:solidFill>
              </a:rPr>
              <a:t>Causes</a:t>
            </a:r>
          </a:p>
        </p:txBody>
      </p:sp>
      <p:sp>
        <p:nvSpPr>
          <p:cNvPr id="27" name="TextBox 26"/>
          <p:cNvSpPr txBox="1"/>
          <p:nvPr/>
        </p:nvSpPr>
        <p:spPr>
          <a:xfrm>
            <a:off x="5945790" y="2172038"/>
            <a:ext cx="3111828" cy="461665"/>
          </a:xfrm>
          <a:prstGeom prst="rect">
            <a:avLst/>
          </a:prstGeom>
          <a:noFill/>
        </p:spPr>
        <p:txBody>
          <a:bodyPr wrap="square" rtlCol="0">
            <a:spAutoFit/>
          </a:bodyPr>
          <a:lstStyle/>
          <a:p>
            <a:pPr algn="r"/>
            <a:r>
              <a:rPr lang="en-US" sz="2400" dirty="0">
                <a:solidFill>
                  <a:srgbClr val="004484"/>
                </a:solidFill>
              </a:rPr>
              <a:t>Vitamin B12 deficiency</a:t>
            </a:r>
          </a:p>
        </p:txBody>
      </p:sp>
      <p:sp>
        <p:nvSpPr>
          <p:cNvPr id="28" name="TextBox 27"/>
          <p:cNvSpPr txBox="1"/>
          <p:nvPr/>
        </p:nvSpPr>
        <p:spPr>
          <a:xfrm>
            <a:off x="6028409" y="3231563"/>
            <a:ext cx="2059388" cy="461665"/>
          </a:xfrm>
          <a:prstGeom prst="rect">
            <a:avLst/>
          </a:prstGeom>
          <a:noFill/>
        </p:spPr>
        <p:txBody>
          <a:bodyPr wrap="square" rtlCol="0">
            <a:spAutoFit/>
          </a:bodyPr>
          <a:lstStyle/>
          <a:p>
            <a:r>
              <a:rPr lang="en-US" sz="2400" dirty="0">
                <a:solidFill>
                  <a:srgbClr val="004484"/>
                </a:solidFill>
              </a:rPr>
              <a:t>Causes</a:t>
            </a:r>
          </a:p>
        </p:txBody>
      </p:sp>
      <p:sp>
        <p:nvSpPr>
          <p:cNvPr id="18" name="TextBox 17"/>
          <p:cNvSpPr txBox="1"/>
          <p:nvPr/>
        </p:nvSpPr>
        <p:spPr>
          <a:xfrm>
            <a:off x="7959257" y="6482650"/>
            <a:ext cx="1176793" cy="369332"/>
          </a:xfrm>
          <a:prstGeom prst="rect">
            <a:avLst/>
          </a:prstGeom>
          <a:noFill/>
        </p:spPr>
        <p:txBody>
          <a:bodyPr wrap="square" rtlCol="0">
            <a:spAutoFit/>
          </a:bodyPr>
          <a:lstStyle/>
          <a:p>
            <a:pPr algn="r"/>
            <a:r>
              <a:rPr lang="en-US" dirty="0"/>
              <a:t>IOM 2008</a:t>
            </a:r>
          </a:p>
        </p:txBody>
      </p:sp>
    </p:spTree>
    <p:extLst>
      <p:ext uri="{BB962C8B-B14F-4D97-AF65-F5344CB8AC3E}">
        <p14:creationId xmlns:p14="http://schemas.microsoft.com/office/powerpoint/2010/main" val="355777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Folic acid masking of vitamin B12 deficiency</a:t>
            </a:r>
          </a:p>
        </p:txBody>
      </p:sp>
      <p:sp>
        <p:nvSpPr>
          <p:cNvPr id="4" name="TextBox 3"/>
          <p:cNvSpPr txBox="1"/>
          <p:nvPr/>
        </p:nvSpPr>
        <p:spPr>
          <a:xfrm>
            <a:off x="445272" y="3199206"/>
            <a:ext cx="3768919" cy="461665"/>
          </a:xfrm>
          <a:prstGeom prst="rect">
            <a:avLst/>
          </a:prstGeom>
          <a:noFill/>
        </p:spPr>
        <p:txBody>
          <a:bodyPr wrap="square" rtlCol="0">
            <a:spAutoFit/>
          </a:bodyPr>
          <a:lstStyle/>
          <a:p>
            <a:pPr algn="ctr"/>
            <a:r>
              <a:rPr lang="en-US" sz="2400" dirty="0"/>
              <a:t>If folic acid is provided</a:t>
            </a:r>
          </a:p>
        </p:txBody>
      </p:sp>
      <p:sp>
        <p:nvSpPr>
          <p:cNvPr id="5" name="TextBox 4"/>
          <p:cNvSpPr txBox="1"/>
          <p:nvPr/>
        </p:nvSpPr>
        <p:spPr>
          <a:xfrm>
            <a:off x="4737650" y="3194565"/>
            <a:ext cx="3969027" cy="461665"/>
          </a:xfrm>
          <a:prstGeom prst="rect">
            <a:avLst/>
          </a:prstGeom>
          <a:noFill/>
        </p:spPr>
        <p:txBody>
          <a:bodyPr wrap="square" rtlCol="0">
            <a:spAutoFit/>
          </a:bodyPr>
          <a:lstStyle/>
          <a:p>
            <a:pPr algn="ctr"/>
            <a:r>
              <a:rPr lang="en-US" sz="2400" dirty="0"/>
              <a:t>If vitamin B12 is </a:t>
            </a:r>
            <a:r>
              <a:rPr lang="en-US" sz="2400" u="sng" dirty="0"/>
              <a:t>not</a:t>
            </a:r>
            <a:r>
              <a:rPr lang="en-US" sz="2400" dirty="0"/>
              <a:t> provided</a:t>
            </a:r>
          </a:p>
        </p:txBody>
      </p:sp>
      <p:sp>
        <p:nvSpPr>
          <p:cNvPr id="7" name="TextBox 6"/>
          <p:cNvSpPr txBox="1"/>
          <p:nvPr/>
        </p:nvSpPr>
        <p:spPr>
          <a:xfrm>
            <a:off x="1010473" y="4844458"/>
            <a:ext cx="2667000" cy="461665"/>
          </a:xfrm>
          <a:prstGeom prst="rect">
            <a:avLst/>
          </a:prstGeom>
          <a:noFill/>
        </p:spPr>
        <p:txBody>
          <a:bodyPr wrap="square" rtlCol="0">
            <a:spAutoFit/>
          </a:bodyPr>
          <a:lstStyle/>
          <a:p>
            <a:pPr algn="ctr"/>
            <a:r>
              <a:rPr lang="en-US" sz="2400" dirty="0"/>
              <a:t>Anemia is corrected</a:t>
            </a:r>
          </a:p>
        </p:txBody>
      </p:sp>
      <p:sp>
        <p:nvSpPr>
          <p:cNvPr id="9" name="TextBox 8"/>
          <p:cNvSpPr txBox="1"/>
          <p:nvPr/>
        </p:nvSpPr>
        <p:spPr>
          <a:xfrm>
            <a:off x="4762831" y="4692058"/>
            <a:ext cx="3962400" cy="830997"/>
          </a:xfrm>
          <a:prstGeom prst="rect">
            <a:avLst/>
          </a:prstGeom>
          <a:noFill/>
        </p:spPr>
        <p:txBody>
          <a:bodyPr wrap="square" rtlCol="0">
            <a:spAutoFit/>
          </a:bodyPr>
          <a:lstStyle/>
          <a:p>
            <a:pPr algn="ctr"/>
            <a:r>
              <a:rPr lang="en-US" sz="2400" dirty="0"/>
              <a:t>Potentially irreversible neurological conditions persist</a:t>
            </a:r>
          </a:p>
        </p:txBody>
      </p:sp>
      <p:sp>
        <p:nvSpPr>
          <p:cNvPr id="17" name="TextBox 16"/>
          <p:cNvSpPr txBox="1"/>
          <p:nvPr/>
        </p:nvSpPr>
        <p:spPr>
          <a:xfrm>
            <a:off x="0" y="5896396"/>
            <a:ext cx="9144000" cy="461665"/>
          </a:xfrm>
          <a:prstGeom prst="rect">
            <a:avLst/>
          </a:prstGeom>
          <a:noFill/>
        </p:spPr>
        <p:txBody>
          <a:bodyPr wrap="square" rtlCol="0">
            <a:spAutoFit/>
          </a:bodyPr>
          <a:lstStyle/>
          <a:p>
            <a:pPr algn="ctr"/>
            <a:r>
              <a:rPr lang="en-US" sz="2400" b="1" dirty="0">
                <a:solidFill>
                  <a:srgbClr val="004484"/>
                </a:solidFill>
              </a:rPr>
              <a:t>“folic acid masking of vitamin B12 deficiency”</a:t>
            </a:r>
          </a:p>
        </p:txBody>
      </p:sp>
      <p:sp>
        <p:nvSpPr>
          <p:cNvPr id="10" name="Down Arrow 9"/>
          <p:cNvSpPr/>
          <p:nvPr/>
        </p:nvSpPr>
        <p:spPr>
          <a:xfrm>
            <a:off x="2122999" y="3707424"/>
            <a:ext cx="477078" cy="954156"/>
          </a:xfrm>
          <a:prstGeom prst="downArrow">
            <a:avLst/>
          </a:prstGeom>
          <a:solidFill>
            <a:srgbClr val="B8A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Down Arrow 14"/>
          <p:cNvSpPr/>
          <p:nvPr/>
        </p:nvSpPr>
        <p:spPr>
          <a:xfrm>
            <a:off x="6521392" y="3724657"/>
            <a:ext cx="477078" cy="954156"/>
          </a:xfrm>
          <a:prstGeom prst="downArrow">
            <a:avLst/>
          </a:prstGeom>
          <a:solidFill>
            <a:srgbClr val="B8A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0" y="2370966"/>
            <a:ext cx="9144000" cy="523220"/>
          </a:xfrm>
          <a:prstGeom prst="rect">
            <a:avLst/>
          </a:prstGeom>
          <a:noFill/>
        </p:spPr>
        <p:txBody>
          <a:bodyPr wrap="square" rtlCol="0">
            <a:spAutoFit/>
          </a:bodyPr>
          <a:lstStyle/>
          <a:p>
            <a:pPr algn="ctr"/>
            <a:r>
              <a:rPr lang="en-US" sz="2800" b="1" dirty="0">
                <a:solidFill>
                  <a:srgbClr val="004484"/>
                </a:solidFill>
              </a:rPr>
              <a:t>Megaloblastic anemia due to vitamin B12 deficiency only</a:t>
            </a:r>
          </a:p>
        </p:txBody>
      </p:sp>
      <p:sp>
        <p:nvSpPr>
          <p:cNvPr id="8" name="TextBox 7"/>
          <p:cNvSpPr txBox="1"/>
          <p:nvPr/>
        </p:nvSpPr>
        <p:spPr>
          <a:xfrm>
            <a:off x="6837528" y="6480893"/>
            <a:ext cx="2306472" cy="369332"/>
          </a:xfrm>
          <a:prstGeom prst="rect">
            <a:avLst/>
          </a:prstGeom>
          <a:noFill/>
        </p:spPr>
        <p:txBody>
          <a:bodyPr wrap="square" rtlCol="0">
            <a:spAutoFit/>
          </a:bodyPr>
          <a:lstStyle/>
          <a:p>
            <a:pPr algn="r"/>
            <a:r>
              <a:rPr lang="en-US" dirty="0"/>
              <a:t>Berry 2019</a:t>
            </a:r>
          </a:p>
        </p:txBody>
      </p:sp>
    </p:spTree>
    <p:extLst>
      <p:ext uri="{BB962C8B-B14F-4D97-AF65-F5344CB8AC3E}">
        <p14:creationId xmlns:p14="http://schemas.microsoft.com/office/powerpoint/2010/main" val="337537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7"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a:xfrm flipH="1">
            <a:off x="4800601" y="4484381"/>
            <a:ext cx="2030817" cy="730036"/>
          </a:xfrm>
          <a:prstGeom prst="straightConnector1">
            <a:avLst/>
          </a:prstGeom>
          <a:ln w="76200">
            <a:solidFill>
              <a:srgbClr val="B8A75A"/>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88019" y="4484381"/>
            <a:ext cx="1998921" cy="73620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6528391" y="2898177"/>
            <a:ext cx="446567" cy="730036"/>
          </a:xfrm>
          <a:prstGeom prst="downArrow">
            <a:avLst/>
          </a:prstGeom>
          <a:solidFill>
            <a:srgbClr val="B8A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2105247" y="3088991"/>
            <a:ext cx="382772" cy="539222"/>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1125"/>
            <a:ext cx="9144000" cy="1325563"/>
          </a:xfrm>
        </p:spPr>
        <p:txBody>
          <a:bodyPr>
            <a:normAutofit/>
          </a:bodyPr>
          <a:lstStyle/>
          <a:p>
            <a:r>
              <a:rPr lang="en-US" sz="2800" dirty="0"/>
              <a:t>History of folic acid masking of vitamin B12 deficiency</a:t>
            </a:r>
          </a:p>
        </p:txBody>
      </p:sp>
      <p:sp>
        <p:nvSpPr>
          <p:cNvPr id="5" name="TextBox 4"/>
          <p:cNvSpPr txBox="1"/>
          <p:nvPr/>
        </p:nvSpPr>
        <p:spPr>
          <a:xfrm>
            <a:off x="4800600" y="6467399"/>
            <a:ext cx="4343400" cy="369332"/>
          </a:xfrm>
          <a:prstGeom prst="rect">
            <a:avLst/>
          </a:prstGeom>
          <a:noFill/>
        </p:spPr>
        <p:txBody>
          <a:bodyPr wrap="square" rtlCol="0">
            <a:spAutoFit/>
          </a:bodyPr>
          <a:lstStyle/>
          <a:p>
            <a:pPr algn="r"/>
            <a:r>
              <a:rPr lang="en-US" dirty="0"/>
              <a:t>Berry 2019</a:t>
            </a:r>
          </a:p>
        </p:txBody>
      </p:sp>
      <p:sp>
        <p:nvSpPr>
          <p:cNvPr id="7" name="TextBox 6"/>
          <p:cNvSpPr txBox="1"/>
          <p:nvPr/>
        </p:nvSpPr>
        <p:spPr>
          <a:xfrm>
            <a:off x="0" y="1446010"/>
            <a:ext cx="9144000" cy="584775"/>
          </a:xfrm>
          <a:prstGeom prst="rect">
            <a:avLst/>
          </a:prstGeom>
          <a:noFill/>
        </p:spPr>
        <p:txBody>
          <a:bodyPr wrap="square" rtlCol="0">
            <a:spAutoFit/>
          </a:bodyPr>
          <a:lstStyle/>
          <a:p>
            <a:pPr algn="ctr"/>
            <a:r>
              <a:rPr lang="en-US" sz="3200" b="1" dirty="0" err="1">
                <a:solidFill>
                  <a:srgbClr val="004484"/>
                </a:solidFill>
              </a:rPr>
              <a:t>1940s</a:t>
            </a:r>
            <a:endParaRPr lang="en-US" sz="3200" b="1" dirty="0">
              <a:solidFill>
                <a:srgbClr val="004484"/>
              </a:solidFill>
            </a:endParaRPr>
          </a:p>
        </p:txBody>
      </p:sp>
      <p:sp>
        <p:nvSpPr>
          <p:cNvPr id="8" name="TextBox 7"/>
          <p:cNvSpPr txBox="1"/>
          <p:nvPr/>
        </p:nvSpPr>
        <p:spPr>
          <a:xfrm>
            <a:off x="489098" y="2232823"/>
            <a:ext cx="3646967" cy="1015663"/>
          </a:xfrm>
          <a:prstGeom prst="rect">
            <a:avLst/>
          </a:prstGeom>
          <a:solidFill>
            <a:srgbClr val="002060"/>
          </a:solidFill>
        </p:spPr>
        <p:txBody>
          <a:bodyPr wrap="square" rtlCol="0">
            <a:spAutoFit/>
          </a:bodyPr>
          <a:lstStyle/>
          <a:p>
            <a:pPr algn="ctr"/>
            <a:r>
              <a:rPr lang="en-US" sz="2000" dirty="0">
                <a:solidFill>
                  <a:schemeClr val="bg1"/>
                </a:solidFill>
              </a:rPr>
              <a:t>Routine clinical tests did not measure folate or vitamin B12 status</a:t>
            </a:r>
          </a:p>
        </p:txBody>
      </p:sp>
      <p:sp>
        <p:nvSpPr>
          <p:cNvPr id="9" name="TextBox 8"/>
          <p:cNvSpPr txBox="1"/>
          <p:nvPr/>
        </p:nvSpPr>
        <p:spPr>
          <a:xfrm>
            <a:off x="5029200" y="2349786"/>
            <a:ext cx="3604436" cy="707886"/>
          </a:xfrm>
          <a:prstGeom prst="rect">
            <a:avLst/>
          </a:prstGeom>
          <a:solidFill>
            <a:srgbClr val="B8A75A"/>
          </a:solidFill>
        </p:spPr>
        <p:txBody>
          <a:bodyPr wrap="square" rtlCol="0">
            <a:spAutoFit/>
          </a:bodyPr>
          <a:lstStyle/>
          <a:p>
            <a:pPr algn="ctr"/>
            <a:r>
              <a:rPr lang="en-US" sz="2000" dirty="0">
                <a:solidFill>
                  <a:schemeClr val="bg1"/>
                </a:solidFill>
              </a:rPr>
              <a:t>Folic acid identified and synthesized before vitamin B12</a:t>
            </a:r>
          </a:p>
        </p:txBody>
      </p:sp>
      <p:sp>
        <p:nvSpPr>
          <p:cNvPr id="10" name="TextBox 9"/>
          <p:cNvSpPr txBox="1"/>
          <p:nvPr/>
        </p:nvSpPr>
        <p:spPr>
          <a:xfrm>
            <a:off x="0" y="5305655"/>
            <a:ext cx="9144000" cy="1015663"/>
          </a:xfrm>
          <a:prstGeom prst="rect">
            <a:avLst/>
          </a:prstGeom>
          <a:solidFill>
            <a:srgbClr val="002060"/>
          </a:solidFill>
        </p:spPr>
        <p:txBody>
          <a:bodyPr wrap="square" rtlCol="0">
            <a:spAutoFit/>
          </a:bodyPr>
          <a:lstStyle/>
          <a:p>
            <a:pPr algn="ctr"/>
            <a:r>
              <a:rPr lang="en-US" sz="2000" dirty="0">
                <a:solidFill>
                  <a:srgbClr val="B8A75A"/>
                </a:solidFill>
              </a:rPr>
              <a:t>People with megaloblastic anemia due to vitamin B12 deficiency were treated with folic acid (and not vitamin B12) and developed neurological problems associated with vitamin B12 deficiency</a:t>
            </a:r>
          </a:p>
        </p:txBody>
      </p:sp>
      <p:sp>
        <p:nvSpPr>
          <p:cNvPr id="11" name="TextBox 10"/>
          <p:cNvSpPr txBox="1"/>
          <p:nvPr/>
        </p:nvSpPr>
        <p:spPr>
          <a:xfrm>
            <a:off x="489098" y="3615057"/>
            <a:ext cx="3646967" cy="1015663"/>
          </a:xfrm>
          <a:prstGeom prst="rect">
            <a:avLst/>
          </a:prstGeom>
          <a:solidFill>
            <a:srgbClr val="002060"/>
          </a:solidFill>
        </p:spPr>
        <p:txBody>
          <a:bodyPr wrap="square" rtlCol="0">
            <a:spAutoFit/>
          </a:bodyPr>
          <a:lstStyle/>
          <a:p>
            <a:pPr algn="ctr"/>
            <a:r>
              <a:rPr lang="en-US" sz="2000" dirty="0">
                <a:solidFill>
                  <a:schemeClr val="bg1"/>
                </a:solidFill>
              </a:rPr>
              <a:t>Nutritional cause of megaloblastic anemia could not be determined</a:t>
            </a:r>
          </a:p>
        </p:txBody>
      </p:sp>
      <p:sp>
        <p:nvSpPr>
          <p:cNvPr id="12" name="TextBox 11"/>
          <p:cNvSpPr txBox="1"/>
          <p:nvPr/>
        </p:nvSpPr>
        <p:spPr>
          <a:xfrm>
            <a:off x="5029200" y="3628213"/>
            <a:ext cx="3700130" cy="1015663"/>
          </a:xfrm>
          <a:prstGeom prst="rect">
            <a:avLst/>
          </a:prstGeom>
          <a:solidFill>
            <a:srgbClr val="B8A75A"/>
          </a:solidFill>
        </p:spPr>
        <p:txBody>
          <a:bodyPr wrap="square" rtlCol="0">
            <a:spAutoFit/>
          </a:bodyPr>
          <a:lstStyle/>
          <a:p>
            <a:pPr algn="ctr"/>
            <a:r>
              <a:rPr lang="en-US" sz="2000" dirty="0">
                <a:solidFill>
                  <a:schemeClr val="bg1"/>
                </a:solidFill>
              </a:rPr>
              <a:t>Folic acid readily provided to treat megaloblastic anemia, regardless of its nutritional cause</a:t>
            </a:r>
          </a:p>
        </p:txBody>
      </p:sp>
    </p:spTree>
    <p:extLst>
      <p:ext uri="{BB962C8B-B14F-4D97-AF65-F5344CB8AC3E}">
        <p14:creationId xmlns:p14="http://schemas.microsoft.com/office/powerpoint/2010/main" val="14914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8|14.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850002"/>
      </a:accent1>
      <a:accent2>
        <a:srgbClr val="028500"/>
      </a:accent2>
      <a:accent3>
        <a:srgbClr val="400085"/>
      </a:accent3>
      <a:accent4>
        <a:srgbClr val="AEABAB"/>
      </a:accent4>
      <a:accent5>
        <a:srgbClr val="004585"/>
      </a:accent5>
      <a:accent6>
        <a:srgbClr val="C25E00"/>
      </a:accent6>
      <a:hlink>
        <a:srgbClr val="004484"/>
      </a:hlink>
      <a:folHlink>
        <a:srgbClr val="C2CD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1521</TotalTime>
  <Words>4593</Words>
  <Application>Microsoft Macintosh PowerPoint</Application>
  <PresentationFormat>On-screen Show (4:3)</PresentationFormat>
  <Paragraphs>470</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vt:lpstr>
      <vt:lpstr>Courier New</vt:lpstr>
      <vt:lpstr>Wingdings</vt:lpstr>
      <vt:lpstr>Office Theme</vt:lpstr>
      <vt:lpstr>Food Fortification with Folic Acid is Safe: Global Evidence</vt:lpstr>
      <vt:lpstr>No adverse consequences</vt:lpstr>
      <vt:lpstr>Main messages</vt:lpstr>
      <vt:lpstr>Folic acid in fortified food</vt:lpstr>
      <vt:lpstr>Countries with folic acid in their standard for food fortification</vt:lpstr>
      <vt:lpstr>Fortifying food with folic acid does not mask vitamin B12 deficiency</vt:lpstr>
      <vt:lpstr>Folate and vitamin B12 deficiencies cause megaloblastic anemia</vt:lpstr>
      <vt:lpstr>Folic acid masking of vitamin B12 deficiency</vt:lpstr>
      <vt:lpstr>History of folic acid masking of vitamin B12 deficiency</vt:lpstr>
      <vt:lpstr>In contemporary clinical practice, no masking of vitamin B12 deficiency</vt:lpstr>
      <vt:lpstr>Study to assess if fortification with folic acid causes masking of vitamin B12 deficiency</vt:lpstr>
      <vt:lpstr>Mandatory grain fortification in USA does not mask vitamin B12 deficiency</vt:lpstr>
      <vt:lpstr>Fortifying with folic acid does not mask vitamin B12 deficiency</vt:lpstr>
      <vt:lpstr>Vitamin B12 is added to fortified wheat flour and rice</vt:lpstr>
      <vt:lpstr>Summary</vt:lpstr>
      <vt:lpstr>Fortifying food with folic acid does not cause cancer or increase deaths from cancer</vt:lpstr>
      <vt:lpstr>Fortifying with folic acid does not cause cancer</vt:lpstr>
      <vt:lpstr>Fortifying with folic acid does not increase deaths from cancer</vt:lpstr>
      <vt:lpstr>Summary</vt:lpstr>
      <vt:lpstr>Free folic acid in the blood does not increase cancer or adenoma risk</vt:lpstr>
      <vt:lpstr>After folic acid consumption, free folic acid appears in the blood</vt:lpstr>
      <vt:lpstr>Free folic acid does not increase the risk of total &amp; subtypes of colorectal cancer</vt:lpstr>
      <vt:lpstr>Free folic acid does not increase the risk of cancer</vt:lpstr>
      <vt:lpstr>Free folic acid does not increase the risk of adenomas</vt:lpstr>
      <vt:lpstr>Summary</vt:lpstr>
      <vt:lpstr>Main messages</vt:lpstr>
      <vt:lpstr>More information on the safety of folic acid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 Session</dc:title>
  <dc:creator>SZimmerman</dc:creator>
  <cp:lastModifiedBy>Lourekas, Alicia</cp:lastModifiedBy>
  <cp:revision>186</cp:revision>
  <dcterms:created xsi:type="dcterms:W3CDTF">2017-10-10T17:56:41Z</dcterms:created>
  <dcterms:modified xsi:type="dcterms:W3CDTF">2021-09-29T17:57:08Z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