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4"/>
  </p:sldMasterIdLst>
  <p:notesMasterIdLst>
    <p:notesMasterId r:id="rId28"/>
  </p:notesMasterIdLst>
  <p:sldIdLst>
    <p:sldId id="273" r:id="rId5"/>
    <p:sldId id="454" r:id="rId6"/>
    <p:sldId id="455" r:id="rId7"/>
    <p:sldId id="457" r:id="rId8"/>
    <p:sldId id="458" r:id="rId9"/>
    <p:sldId id="451" r:id="rId10"/>
    <p:sldId id="452" r:id="rId11"/>
    <p:sldId id="459" r:id="rId12"/>
    <p:sldId id="460" r:id="rId13"/>
    <p:sldId id="461" r:id="rId14"/>
    <p:sldId id="462" r:id="rId15"/>
    <p:sldId id="463" r:id="rId16"/>
    <p:sldId id="464" r:id="rId17"/>
    <p:sldId id="465" r:id="rId18"/>
    <p:sldId id="466" r:id="rId19"/>
    <p:sldId id="467" r:id="rId20"/>
    <p:sldId id="468" r:id="rId21"/>
    <p:sldId id="469" r:id="rId22"/>
    <p:sldId id="470" r:id="rId23"/>
    <p:sldId id="471" r:id="rId24"/>
    <p:sldId id="472" r:id="rId25"/>
    <p:sldId id="473" r:id="rId26"/>
    <p:sldId id="33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oway, Jessie (CDC/DDNID/NCCDPHP/DNPAO) (CTR)" initials="GJ((" lastIdx="2" clrIdx="0">
    <p:extLst>
      <p:ext uri="{19B8F6BF-5375-455C-9EA6-DF929625EA0E}">
        <p15:presenceInfo xmlns:p15="http://schemas.microsoft.com/office/powerpoint/2012/main" userId="S::kvy1@cdc.gov::bf77868d-be0a-4088-bf6e-58f9e7d11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75A"/>
    <a:srgbClr val="000000"/>
    <a:srgbClr val="C1CA99"/>
    <a:srgbClr val="004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4006" autoAdjust="0"/>
  </p:normalViewPr>
  <p:slideViewPr>
    <p:cSldViewPr snapToGrid="0">
      <p:cViewPr>
        <p:scale>
          <a:sx n="50" d="100"/>
          <a:sy n="50" d="100"/>
        </p:scale>
        <p:origin x="1932" y="96"/>
      </p:cViewPr>
      <p:guideLst/>
    </p:cSldViewPr>
  </p:slideViewPr>
  <p:notesTextViewPr>
    <p:cViewPr>
      <p:scale>
        <a:sx n="1" d="1"/>
        <a:sy n="1" d="1"/>
      </p:scale>
      <p:origin x="0" y="0"/>
    </p:cViewPr>
  </p:notesTextViewPr>
  <p:sorterViewPr>
    <p:cViewPr>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86499-B9B9-425A-A7C3-21C10F4947D7}"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87426E3D-08F5-479A-B042-AAD51FCE2A90}">
      <dgm:prSet custT="1"/>
      <dgm:spPr>
        <a:xfrm>
          <a:off x="591953" y="365366"/>
          <a:ext cx="8287351" cy="601198"/>
        </a:xfrm>
        <a:prstGeom prst="roundRect">
          <a:avLst/>
        </a:prstGeom>
        <a:solidFill>
          <a:srgbClr val="B8A75A"/>
        </a:solidFill>
        <a:ln>
          <a:noFill/>
        </a:ln>
        <a:effectLst>
          <a:outerShdw blurRad="40000" dist="23000" dir="5400000" rotWithShape="0">
            <a:srgbClr val="000000">
              <a:alpha val="35000"/>
            </a:srgbClr>
          </a:outerShdw>
        </a:effectLst>
      </dgm:spPr>
      <dgm:t>
        <a:bodyPr/>
        <a:lstStyle/>
        <a:p>
          <a:pPr>
            <a:buNone/>
          </a:pPr>
          <a:r>
            <a:rPr lang="en-US" sz="1800" dirty="0">
              <a:solidFill>
                <a:sysClr val="windowText" lastClr="000000"/>
              </a:solidFill>
              <a:latin typeface="+mn-lt"/>
              <a:ea typeface="+mn-ea"/>
              <a:cs typeface="+mn-cs"/>
            </a:rPr>
            <a:t>Safe</a:t>
          </a:r>
        </a:p>
      </dgm:t>
    </dgm:pt>
    <dgm:pt modelId="{C4DA331E-7D9B-4F53-B80C-5985851E5B95}" type="parTrans" cxnId="{2A0D35F9-143E-4E5F-98D9-78D3E13CBCEF}">
      <dgm:prSet/>
      <dgm:spPr/>
      <dgm:t>
        <a:bodyPr/>
        <a:lstStyle/>
        <a:p>
          <a:endParaRPr lang="en-US" sz="1800">
            <a:latin typeface="+mn-lt"/>
          </a:endParaRPr>
        </a:p>
      </dgm:t>
    </dgm:pt>
    <dgm:pt modelId="{9A6D71CA-7EC8-4B84-A60E-1F7DD14BF563}" type="sibTrans" cxnId="{2A0D35F9-143E-4E5F-98D9-78D3E13CBCEF}">
      <dgm:prSet/>
      <dgm:spPr/>
      <dgm:t>
        <a:bodyPr/>
        <a:lstStyle/>
        <a:p>
          <a:endParaRPr lang="en-US" sz="1800">
            <a:latin typeface="+mn-lt"/>
          </a:endParaRPr>
        </a:p>
      </dgm:t>
    </dgm:pt>
    <dgm:pt modelId="{F290AF6D-9483-473B-A9FE-AD7EAC585B06}">
      <dgm:prSet custT="1"/>
      <dgm:spPr>
        <a:xfrm>
          <a:off x="0" y="7164"/>
          <a:ext cx="11839073" cy="32248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Fortifying with folic acid does </a:t>
          </a:r>
          <a:r>
            <a:rPr lang="en-US" sz="1800" u="sng" dirty="0">
              <a:solidFill>
                <a:srgbClr val="000000">
                  <a:hueOff val="0"/>
                  <a:satOff val="0"/>
                  <a:lumOff val="0"/>
                  <a:alphaOff val="0"/>
                </a:srgbClr>
              </a:solidFill>
              <a:latin typeface="+mn-lt"/>
              <a:ea typeface="+mn-ea"/>
              <a:cs typeface="+mn-cs"/>
            </a:rPr>
            <a:t>not</a:t>
          </a:r>
          <a:r>
            <a:rPr lang="en-US" sz="1800" dirty="0">
              <a:solidFill>
                <a:srgbClr val="000000">
                  <a:hueOff val="0"/>
                  <a:satOff val="0"/>
                  <a:lumOff val="0"/>
                  <a:alphaOff val="0"/>
                </a:srgbClr>
              </a:solidFill>
              <a:latin typeface="+mn-lt"/>
              <a:ea typeface="+mn-ea"/>
              <a:cs typeface="+mn-cs"/>
            </a:rPr>
            <a:t> </a:t>
          </a:r>
        </a:p>
      </dgm:t>
    </dgm:pt>
    <dgm:pt modelId="{A5BE55DB-9244-439B-AEFF-4A8506DE2BB7}" type="parTrans" cxnId="{9A678784-E37C-4E84-98E1-18CD1B38BABF}">
      <dgm:prSet/>
      <dgm:spPr/>
      <dgm:t>
        <a:bodyPr/>
        <a:lstStyle/>
        <a:p>
          <a:endParaRPr lang="en-US" sz="1800">
            <a:latin typeface="+mn-lt"/>
          </a:endParaRPr>
        </a:p>
      </dgm:t>
    </dgm:pt>
    <dgm:pt modelId="{BC6E40F7-6571-49F5-8DDD-0E7277924483}" type="sibTrans" cxnId="{9A678784-E37C-4E84-98E1-18CD1B38BABF}">
      <dgm:prSet/>
      <dgm:spPr/>
      <dgm:t>
        <a:bodyPr/>
        <a:lstStyle/>
        <a:p>
          <a:endParaRPr lang="en-US" sz="1800">
            <a:latin typeface="+mn-lt"/>
          </a:endParaRPr>
        </a:p>
      </dgm:t>
    </dgm:pt>
    <dgm:pt modelId="{6CFEDA66-DAFA-42B5-8ACC-F440C271BB1D}">
      <dgm:prSet custT="1"/>
      <dgm:spPr>
        <a:xfrm>
          <a:off x="0" y="7164"/>
          <a:ext cx="11839073" cy="32248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Mask vitamin B12 deficiency</a:t>
          </a:r>
        </a:p>
      </dgm:t>
    </dgm:pt>
    <dgm:pt modelId="{F2E25211-FD7B-4EAD-8639-1E4B9F347D39}" type="parTrans" cxnId="{45BB636F-DC3C-4835-A763-8BBF3C0C28EB}">
      <dgm:prSet/>
      <dgm:spPr/>
      <dgm:t>
        <a:bodyPr/>
        <a:lstStyle/>
        <a:p>
          <a:endParaRPr lang="en-US" sz="1800">
            <a:latin typeface="+mn-lt"/>
          </a:endParaRPr>
        </a:p>
      </dgm:t>
    </dgm:pt>
    <dgm:pt modelId="{16E508D8-DF30-49C7-97C8-2516D8A17C82}" type="sibTrans" cxnId="{45BB636F-DC3C-4835-A763-8BBF3C0C28EB}">
      <dgm:prSet/>
      <dgm:spPr/>
      <dgm:t>
        <a:bodyPr/>
        <a:lstStyle/>
        <a:p>
          <a:endParaRPr lang="en-US" sz="1800">
            <a:latin typeface="+mn-lt"/>
          </a:endParaRPr>
        </a:p>
      </dgm:t>
    </dgm:pt>
    <dgm:pt modelId="{FDA67435-596F-4335-8B8F-38170C7956ED}">
      <dgm:prSet custT="1"/>
      <dgm:spPr>
        <a:xfrm>
          <a:off x="0" y="7164"/>
          <a:ext cx="11839073" cy="32248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Cause cancer or increase deaths from cancer</a:t>
          </a:r>
        </a:p>
      </dgm:t>
    </dgm:pt>
    <dgm:pt modelId="{FDBC2280-C0B1-47D5-98BC-F41ADBE91196}" type="parTrans" cxnId="{35A658F8-F6D8-486E-B4FB-9347389B959F}">
      <dgm:prSet/>
      <dgm:spPr/>
      <dgm:t>
        <a:bodyPr/>
        <a:lstStyle/>
        <a:p>
          <a:endParaRPr lang="en-US" sz="1800">
            <a:latin typeface="+mn-lt"/>
          </a:endParaRPr>
        </a:p>
      </dgm:t>
    </dgm:pt>
    <dgm:pt modelId="{CECDB7BB-941D-4697-AC46-6D13A410E61B}" type="sibTrans" cxnId="{35A658F8-F6D8-486E-B4FB-9347389B959F}">
      <dgm:prSet/>
      <dgm:spPr/>
      <dgm:t>
        <a:bodyPr/>
        <a:lstStyle/>
        <a:p>
          <a:endParaRPr lang="en-US" sz="1800">
            <a:latin typeface="+mn-lt"/>
          </a:endParaRPr>
        </a:p>
      </dgm:t>
    </dgm:pt>
    <dgm:pt modelId="{C6511E86-C4EC-4F62-A5B7-4012BF000B49}">
      <dgm:prSet custT="1"/>
      <dgm:spPr>
        <a:xfrm>
          <a:off x="591953" y="3582977"/>
          <a:ext cx="8287351" cy="810366"/>
        </a:xfrm>
        <a:prstGeom prst="roundRect">
          <a:avLst/>
        </a:prstGeom>
        <a:solidFill>
          <a:srgbClr val="B8A75A"/>
        </a:solidFill>
        <a:ln>
          <a:noFill/>
        </a:ln>
        <a:effectLst>
          <a:outerShdw blurRad="40000" dist="23000" dir="5400000" rotWithShape="0">
            <a:srgbClr val="000000">
              <a:alpha val="35000"/>
            </a:srgbClr>
          </a:outerShdw>
        </a:effectLst>
      </dgm:spPr>
      <dgm:t>
        <a:bodyPr/>
        <a:lstStyle/>
        <a:p>
          <a:pPr>
            <a:buNone/>
          </a:pPr>
          <a:r>
            <a:rPr lang="en-US" sz="1800" dirty="0">
              <a:solidFill>
                <a:sysClr val="windowText" lastClr="000000"/>
              </a:solidFill>
              <a:latin typeface="+mn-lt"/>
              <a:ea typeface="+mn-ea"/>
              <a:cs typeface="+mn-cs"/>
            </a:rPr>
            <a:t>Cost-effective</a:t>
          </a:r>
        </a:p>
      </dgm:t>
    </dgm:pt>
    <dgm:pt modelId="{A787FFA0-FC44-4502-9CB4-075E7A1E299F}" type="parTrans" cxnId="{23C695A4-1C9E-47EC-A885-951FB7983918}">
      <dgm:prSet/>
      <dgm:spPr/>
      <dgm:t>
        <a:bodyPr/>
        <a:lstStyle/>
        <a:p>
          <a:endParaRPr lang="en-US" sz="1800">
            <a:latin typeface="+mn-lt"/>
          </a:endParaRPr>
        </a:p>
      </dgm:t>
    </dgm:pt>
    <dgm:pt modelId="{429439AA-6DED-4DB6-AACF-22F9B3665C7D}" type="sibTrans" cxnId="{23C695A4-1C9E-47EC-A885-951FB7983918}">
      <dgm:prSet/>
      <dgm:spPr/>
      <dgm:t>
        <a:bodyPr/>
        <a:lstStyle/>
        <a:p>
          <a:endParaRPr lang="en-US" sz="1800">
            <a:latin typeface="+mn-lt"/>
          </a:endParaRPr>
        </a:p>
      </dgm:t>
    </dgm:pt>
    <dgm:pt modelId="{061CD834-3FD1-48C1-8E31-0DB6F34097D2}">
      <dgm:prSet custT="1"/>
      <dgm:spPr>
        <a:xfrm>
          <a:off x="0" y="3433943"/>
          <a:ext cx="11839073" cy="28153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Fortifying with folic acid</a:t>
          </a:r>
        </a:p>
      </dgm:t>
    </dgm:pt>
    <dgm:pt modelId="{545FC9C4-112D-4DB3-9B86-5ADD60F348C5}" type="parTrans" cxnId="{F0D35980-1FF4-4825-9C8E-83EA18A0DCD0}">
      <dgm:prSet/>
      <dgm:spPr/>
      <dgm:t>
        <a:bodyPr/>
        <a:lstStyle/>
        <a:p>
          <a:endParaRPr lang="en-US" sz="1800">
            <a:latin typeface="+mn-lt"/>
          </a:endParaRPr>
        </a:p>
      </dgm:t>
    </dgm:pt>
    <dgm:pt modelId="{957DF7E4-1259-4C7E-9C70-A7BD8F6FF1CD}" type="sibTrans" cxnId="{F0D35980-1FF4-4825-9C8E-83EA18A0DCD0}">
      <dgm:prSet/>
      <dgm:spPr/>
      <dgm:t>
        <a:bodyPr/>
        <a:lstStyle/>
        <a:p>
          <a:endParaRPr lang="en-US" sz="1800">
            <a:latin typeface="+mn-lt"/>
          </a:endParaRPr>
        </a:p>
      </dgm:t>
    </dgm:pt>
    <dgm:pt modelId="{612D9ADE-8B83-4821-99D8-66B1FBD2AA4D}">
      <dgm:prSet custT="1"/>
      <dgm:spPr>
        <a:xfrm>
          <a:off x="0" y="3433943"/>
          <a:ext cx="11839073" cy="28153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Reduces neural tube defects</a:t>
          </a:r>
        </a:p>
      </dgm:t>
    </dgm:pt>
    <dgm:pt modelId="{04FB2537-EE72-4CFF-BC17-A06FE5F6A84C}" type="parTrans" cxnId="{72D8B1F1-156F-4CB7-863B-9FCC72C789B0}">
      <dgm:prSet/>
      <dgm:spPr/>
      <dgm:t>
        <a:bodyPr/>
        <a:lstStyle/>
        <a:p>
          <a:endParaRPr lang="en-US" sz="1800">
            <a:latin typeface="+mn-lt"/>
          </a:endParaRPr>
        </a:p>
      </dgm:t>
    </dgm:pt>
    <dgm:pt modelId="{63869790-5B6E-4E60-B1F0-11B3C3AE418E}" type="sibTrans" cxnId="{72D8B1F1-156F-4CB7-863B-9FCC72C789B0}">
      <dgm:prSet/>
      <dgm:spPr/>
      <dgm:t>
        <a:bodyPr/>
        <a:lstStyle/>
        <a:p>
          <a:endParaRPr lang="en-US" sz="1800">
            <a:latin typeface="+mn-lt"/>
          </a:endParaRPr>
        </a:p>
      </dgm:t>
    </dgm:pt>
    <dgm:pt modelId="{3CADB96E-3B6E-465A-9C84-4E1E0619F884}">
      <dgm:prSet custT="1"/>
      <dgm:spPr>
        <a:xfrm>
          <a:off x="0" y="7164"/>
          <a:ext cx="11839073" cy="32248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Increase adenoma* risk</a:t>
          </a:r>
        </a:p>
      </dgm:t>
    </dgm:pt>
    <dgm:pt modelId="{789267B1-0B09-43C4-BC84-D3B6B6F0670A}" type="parTrans" cxnId="{C4D1710E-FB8B-44AB-9936-C02F71D8DCE0}">
      <dgm:prSet/>
      <dgm:spPr/>
      <dgm:t>
        <a:bodyPr/>
        <a:lstStyle/>
        <a:p>
          <a:endParaRPr lang="en-US" sz="1800">
            <a:latin typeface="+mn-lt"/>
          </a:endParaRPr>
        </a:p>
      </dgm:t>
    </dgm:pt>
    <dgm:pt modelId="{DEC09C15-8E18-45EF-A157-A274B7E92ED7}" type="sibTrans" cxnId="{C4D1710E-FB8B-44AB-9936-C02F71D8DCE0}">
      <dgm:prSet/>
      <dgm:spPr/>
      <dgm:t>
        <a:bodyPr/>
        <a:lstStyle/>
        <a:p>
          <a:endParaRPr lang="en-US" sz="1800">
            <a:latin typeface="+mn-lt"/>
          </a:endParaRPr>
        </a:p>
      </dgm:t>
    </dgm:pt>
    <dgm:pt modelId="{C485E8CC-FBCB-45E8-9887-0DE1A4918AA8}">
      <dgm:prSet custT="1"/>
      <dgm:spPr>
        <a:xfrm>
          <a:off x="0" y="3433943"/>
          <a:ext cx="11839073" cy="28153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Costs less than treating neural tube defects</a:t>
          </a:r>
        </a:p>
      </dgm:t>
    </dgm:pt>
    <dgm:pt modelId="{B73FD470-B826-415B-A43E-BF8EACA88539}" type="parTrans" cxnId="{56B1FFD1-DD8C-40B9-8159-65CB1C63BE01}">
      <dgm:prSet/>
      <dgm:spPr/>
      <dgm:t>
        <a:bodyPr/>
        <a:lstStyle/>
        <a:p>
          <a:endParaRPr lang="en-US" sz="1800">
            <a:latin typeface="+mn-lt"/>
          </a:endParaRPr>
        </a:p>
      </dgm:t>
    </dgm:pt>
    <dgm:pt modelId="{D0AB98A9-BF16-453A-B861-1736807C2867}" type="sibTrans" cxnId="{56B1FFD1-DD8C-40B9-8159-65CB1C63BE01}">
      <dgm:prSet/>
      <dgm:spPr/>
      <dgm:t>
        <a:bodyPr/>
        <a:lstStyle/>
        <a:p>
          <a:endParaRPr lang="en-US" sz="1800">
            <a:latin typeface="+mn-lt"/>
          </a:endParaRPr>
        </a:p>
      </dgm:t>
    </dgm:pt>
    <dgm:pt modelId="{EF9D330F-3242-4DB2-B759-580A3BD39D74}" type="pres">
      <dgm:prSet presAssocID="{7E586499-B9B9-425A-A7C3-21C10F4947D7}" presName="linear" presStyleCnt="0">
        <dgm:presLayoutVars>
          <dgm:dir/>
          <dgm:animLvl val="lvl"/>
          <dgm:resizeHandles val="exact"/>
        </dgm:presLayoutVars>
      </dgm:prSet>
      <dgm:spPr/>
    </dgm:pt>
    <dgm:pt modelId="{7C164D80-FB7B-412E-BC0F-BB0B2E359E07}" type="pres">
      <dgm:prSet presAssocID="{87426E3D-08F5-479A-B042-AAD51FCE2A90}" presName="parentLin" presStyleCnt="0"/>
      <dgm:spPr/>
    </dgm:pt>
    <dgm:pt modelId="{7BDFF78F-D1B6-49F0-9981-3BD4558E1316}" type="pres">
      <dgm:prSet presAssocID="{87426E3D-08F5-479A-B042-AAD51FCE2A90}" presName="parentLeftMargin" presStyleLbl="node1" presStyleIdx="0" presStyleCnt="2"/>
      <dgm:spPr/>
    </dgm:pt>
    <dgm:pt modelId="{9CB940A0-7989-4FA0-8EAB-45835B289705}" type="pres">
      <dgm:prSet presAssocID="{87426E3D-08F5-479A-B042-AAD51FCE2A90}" presName="parentText" presStyleLbl="node1" presStyleIdx="0" presStyleCnt="2" custScaleY="31332">
        <dgm:presLayoutVars>
          <dgm:chMax val="0"/>
          <dgm:bulletEnabled val="1"/>
        </dgm:presLayoutVars>
      </dgm:prSet>
      <dgm:spPr/>
    </dgm:pt>
    <dgm:pt modelId="{812D4B0C-FB68-4E90-8B06-071D2D5D9F63}" type="pres">
      <dgm:prSet presAssocID="{87426E3D-08F5-479A-B042-AAD51FCE2A90}" presName="negativeSpace" presStyleCnt="0"/>
      <dgm:spPr/>
    </dgm:pt>
    <dgm:pt modelId="{53A18086-48B4-46AD-AE08-26E25E37F946}" type="pres">
      <dgm:prSet presAssocID="{87426E3D-08F5-479A-B042-AAD51FCE2A90}" presName="childText" presStyleLbl="conFgAcc1" presStyleIdx="0" presStyleCnt="2" custLinFactNeighborX="228" custLinFactNeighborY="26211">
        <dgm:presLayoutVars>
          <dgm:bulletEnabled val="1"/>
        </dgm:presLayoutVars>
      </dgm:prSet>
      <dgm:spPr/>
    </dgm:pt>
    <dgm:pt modelId="{89EB2731-55D1-45A6-A5D8-0D075091A1F6}" type="pres">
      <dgm:prSet presAssocID="{9A6D71CA-7EC8-4B84-A60E-1F7DD14BF563}" presName="spaceBetweenRectangles" presStyleCnt="0"/>
      <dgm:spPr/>
    </dgm:pt>
    <dgm:pt modelId="{51AE3899-0F32-4455-B1E3-6DE4EF7C28B4}" type="pres">
      <dgm:prSet presAssocID="{C6511E86-C4EC-4F62-A5B7-4012BF000B49}" presName="parentLin" presStyleCnt="0"/>
      <dgm:spPr/>
    </dgm:pt>
    <dgm:pt modelId="{6581DCF4-7023-48ED-8E7F-75CF030112F0}" type="pres">
      <dgm:prSet presAssocID="{C6511E86-C4EC-4F62-A5B7-4012BF000B49}" presName="parentLeftMargin" presStyleLbl="node1" presStyleIdx="0" presStyleCnt="2"/>
      <dgm:spPr/>
    </dgm:pt>
    <dgm:pt modelId="{D2D14159-E804-4C8A-B806-ABD1CADF118C}" type="pres">
      <dgm:prSet presAssocID="{C6511E86-C4EC-4F62-A5B7-4012BF000B49}" presName="parentText" presStyleLbl="node1" presStyleIdx="1" presStyleCnt="2" custScaleY="42233">
        <dgm:presLayoutVars>
          <dgm:chMax val="0"/>
          <dgm:bulletEnabled val="1"/>
        </dgm:presLayoutVars>
      </dgm:prSet>
      <dgm:spPr/>
    </dgm:pt>
    <dgm:pt modelId="{62DA2399-61E5-4EED-A398-A215FC7A7A94}" type="pres">
      <dgm:prSet presAssocID="{C6511E86-C4EC-4F62-A5B7-4012BF000B49}" presName="negativeSpace" presStyleCnt="0"/>
      <dgm:spPr/>
    </dgm:pt>
    <dgm:pt modelId="{DEC2EC6F-0AE7-4E86-B64E-823EE910FDC8}" type="pres">
      <dgm:prSet presAssocID="{C6511E86-C4EC-4F62-A5B7-4012BF000B49}" presName="childText" presStyleLbl="conFgAcc1" presStyleIdx="1" presStyleCnt="2">
        <dgm:presLayoutVars>
          <dgm:bulletEnabled val="1"/>
        </dgm:presLayoutVars>
      </dgm:prSet>
      <dgm:spPr/>
    </dgm:pt>
  </dgm:ptLst>
  <dgm:cxnLst>
    <dgm:cxn modelId="{C4D1710E-FB8B-44AB-9936-C02F71D8DCE0}" srcId="{F290AF6D-9483-473B-A9FE-AD7EAC585B06}" destId="{3CADB96E-3B6E-465A-9C84-4E1E0619F884}" srcOrd="1" destOrd="0" parTransId="{789267B1-0B09-43C4-BC84-D3B6B6F0670A}" sibTransId="{DEC09C15-8E18-45EF-A157-A274B7E92ED7}"/>
    <dgm:cxn modelId="{4CBCBF13-2816-43B0-93AD-FF592F0C307D}" type="presOf" srcId="{061CD834-3FD1-48C1-8E31-0DB6F34097D2}" destId="{DEC2EC6F-0AE7-4E86-B64E-823EE910FDC8}" srcOrd="0" destOrd="0" presId="urn:microsoft.com/office/officeart/2005/8/layout/list1"/>
    <dgm:cxn modelId="{E6ADD214-1FB5-4991-94B0-0A39603EF4B1}" type="presOf" srcId="{612D9ADE-8B83-4821-99D8-66B1FBD2AA4D}" destId="{DEC2EC6F-0AE7-4E86-B64E-823EE910FDC8}" srcOrd="0" destOrd="1" presId="urn:microsoft.com/office/officeart/2005/8/layout/list1"/>
    <dgm:cxn modelId="{F830521D-4D02-48E7-A143-9893566117F7}" type="presOf" srcId="{6CFEDA66-DAFA-42B5-8ACC-F440C271BB1D}" destId="{53A18086-48B4-46AD-AE08-26E25E37F946}" srcOrd="0" destOrd="1" presId="urn:microsoft.com/office/officeart/2005/8/layout/list1"/>
    <dgm:cxn modelId="{7AD12120-D375-4E53-BC5E-01756026C297}" type="presOf" srcId="{FDA67435-596F-4335-8B8F-38170C7956ED}" destId="{53A18086-48B4-46AD-AE08-26E25E37F946}" srcOrd="0" destOrd="3" presId="urn:microsoft.com/office/officeart/2005/8/layout/list1"/>
    <dgm:cxn modelId="{57C15A3B-B2CB-4E47-A40C-4C51A68C9874}" type="presOf" srcId="{7E586499-B9B9-425A-A7C3-21C10F4947D7}" destId="{EF9D330F-3242-4DB2-B759-580A3BD39D74}" srcOrd="0" destOrd="0" presId="urn:microsoft.com/office/officeart/2005/8/layout/list1"/>
    <dgm:cxn modelId="{FC396661-3E07-4D4C-8335-97405138D10B}" type="presOf" srcId="{C6511E86-C4EC-4F62-A5B7-4012BF000B49}" destId="{6581DCF4-7023-48ED-8E7F-75CF030112F0}" srcOrd="0" destOrd="0" presId="urn:microsoft.com/office/officeart/2005/8/layout/list1"/>
    <dgm:cxn modelId="{45BB636F-DC3C-4835-A763-8BBF3C0C28EB}" srcId="{F290AF6D-9483-473B-A9FE-AD7EAC585B06}" destId="{6CFEDA66-DAFA-42B5-8ACC-F440C271BB1D}" srcOrd="0" destOrd="0" parTransId="{F2E25211-FD7B-4EAD-8639-1E4B9F347D39}" sibTransId="{16E508D8-DF30-49C7-97C8-2516D8A17C82}"/>
    <dgm:cxn modelId="{FBBC7350-546A-4BC1-AA5C-510560B0181A}" type="presOf" srcId="{87426E3D-08F5-479A-B042-AAD51FCE2A90}" destId="{7BDFF78F-D1B6-49F0-9981-3BD4558E1316}" srcOrd="0" destOrd="0" presId="urn:microsoft.com/office/officeart/2005/8/layout/list1"/>
    <dgm:cxn modelId="{B2B93556-137A-49B5-8E40-B204C2EC1472}" type="presOf" srcId="{87426E3D-08F5-479A-B042-AAD51FCE2A90}" destId="{9CB940A0-7989-4FA0-8EAB-45835B289705}" srcOrd="1" destOrd="0" presId="urn:microsoft.com/office/officeart/2005/8/layout/list1"/>
    <dgm:cxn modelId="{F1242A58-EB19-4067-917C-E04F017D9FAD}" type="presOf" srcId="{3CADB96E-3B6E-465A-9C84-4E1E0619F884}" destId="{53A18086-48B4-46AD-AE08-26E25E37F946}" srcOrd="0" destOrd="2" presId="urn:microsoft.com/office/officeart/2005/8/layout/list1"/>
    <dgm:cxn modelId="{F0D35980-1FF4-4825-9C8E-83EA18A0DCD0}" srcId="{C6511E86-C4EC-4F62-A5B7-4012BF000B49}" destId="{061CD834-3FD1-48C1-8E31-0DB6F34097D2}" srcOrd="0" destOrd="0" parTransId="{545FC9C4-112D-4DB3-9B86-5ADD60F348C5}" sibTransId="{957DF7E4-1259-4C7E-9C70-A7BD8F6FF1CD}"/>
    <dgm:cxn modelId="{9A678784-E37C-4E84-98E1-18CD1B38BABF}" srcId="{87426E3D-08F5-479A-B042-AAD51FCE2A90}" destId="{F290AF6D-9483-473B-A9FE-AD7EAC585B06}" srcOrd="0" destOrd="0" parTransId="{A5BE55DB-9244-439B-AEFF-4A8506DE2BB7}" sibTransId="{BC6E40F7-6571-49F5-8DDD-0E7277924483}"/>
    <dgm:cxn modelId="{23C695A4-1C9E-47EC-A885-951FB7983918}" srcId="{7E586499-B9B9-425A-A7C3-21C10F4947D7}" destId="{C6511E86-C4EC-4F62-A5B7-4012BF000B49}" srcOrd="1" destOrd="0" parTransId="{A787FFA0-FC44-4502-9CB4-075E7A1E299F}" sibTransId="{429439AA-6DED-4DB6-AACF-22F9B3665C7D}"/>
    <dgm:cxn modelId="{9EFD19A5-CE8F-441B-B992-90EF415BA578}" type="presOf" srcId="{C485E8CC-FBCB-45E8-9887-0DE1A4918AA8}" destId="{DEC2EC6F-0AE7-4E86-B64E-823EE910FDC8}" srcOrd="0" destOrd="2" presId="urn:microsoft.com/office/officeart/2005/8/layout/list1"/>
    <dgm:cxn modelId="{18B40CA9-E33E-41A7-9DF4-EC8B6C39CB89}" type="presOf" srcId="{C6511E86-C4EC-4F62-A5B7-4012BF000B49}" destId="{D2D14159-E804-4C8A-B806-ABD1CADF118C}" srcOrd="1" destOrd="0" presId="urn:microsoft.com/office/officeart/2005/8/layout/list1"/>
    <dgm:cxn modelId="{56B1FFD1-DD8C-40B9-8159-65CB1C63BE01}" srcId="{061CD834-3FD1-48C1-8E31-0DB6F34097D2}" destId="{C485E8CC-FBCB-45E8-9887-0DE1A4918AA8}" srcOrd="1" destOrd="0" parTransId="{B73FD470-B826-415B-A43E-BF8EACA88539}" sibTransId="{D0AB98A9-BF16-453A-B861-1736807C2867}"/>
    <dgm:cxn modelId="{50A915E2-45A9-4DD9-8529-4195D2BD524B}" type="presOf" srcId="{F290AF6D-9483-473B-A9FE-AD7EAC585B06}" destId="{53A18086-48B4-46AD-AE08-26E25E37F946}" srcOrd="0" destOrd="0" presId="urn:microsoft.com/office/officeart/2005/8/layout/list1"/>
    <dgm:cxn modelId="{72D8B1F1-156F-4CB7-863B-9FCC72C789B0}" srcId="{061CD834-3FD1-48C1-8E31-0DB6F34097D2}" destId="{612D9ADE-8B83-4821-99D8-66B1FBD2AA4D}" srcOrd="0" destOrd="0" parTransId="{04FB2537-EE72-4CFF-BC17-A06FE5F6A84C}" sibTransId="{63869790-5B6E-4E60-B1F0-11B3C3AE418E}"/>
    <dgm:cxn modelId="{35A658F8-F6D8-486E-B4FB-9347389B959F}" srcId="{F290AF6D-9483-473B-A9FE-AD7EAC585B06}" destId="{FDA67435-596F-4335-8B8F-38170C7956ED}" srcOrd="2" destOrd="0" parTransId="{FDBC2280-C0B1-47D5-98BC-F41ADBE91196}" sibTransId="{CECDB7BB-941D-4697-AC46-6D13A410E61B}"/>
    <dgm:cxn modelId="{2A0D35F9-143E-4E5F-98D9-78D3E13CBCEF}" srcId="{7E586499-B9B9-425A-A7C3-21C10F4947D7}" destId="{87426E3D-08F5-479A-B042-AAD51FCE2A90}" srcOrd="0" destOrd="0" parTransId="{C4DA331E-7D9B-4F53-B80C-5985851E5B95}" sibTransId="{9A6D71CA-7EC8-4B84-A60E-1F7DD14BF563}"/>
    <dgm:cxn modelId="{EBC4B3FC-E201-49EA-93C5-41408C1E5B92}" type="presParOf" srcId="{EF9D330F-3242-4DB2-B759-580A3BD39D74}" destId="{7C164D80-FB7B-412E-BC0F-BB0B2E359E07}" srcOrd="0" destOrd="0" presId="urn:microsoft.com/office/officeart/2005/8/layout/list1"/>
    <dgm:cxn modelId="{A7DDBA78-2AFF-4936-BD75-33893166483D}" type="presParOf" srcId="{7C164D80-FB7B-412E-BC0F-BB0B2E359E07}" destId="{7BDFF78F-D1B6-49F0-9981-3BD4558E1316}" srcOrd="0" destOrd="0" presId="urn:microsoft.com/office/officeart/2005/8/layout/list1"/>
    <dgm:cxn modelId="{1E486C92-F6D7-471C-A93A-764EB68AF421}" type="presParOf" srcId="{7C164D80-FB7B-412E-BC0F-BB0B2E359E07}" destId="{9CB940A0-7989-4FA0-8EAB-45835B289705}" srcOrd="1" destOrd="0" presId="urn:microsoft.com/office/officeart/2005/8/layout/list1"/>
    <dgm:cxn modelId="{45F01E99-558F-4F75-BCA8-B1A15F15BB01}" type="presParOf" srcId="{EF9D330F-3242-4DB2-B759-580A3BD39D74}" destId="{812D4B0C-FB68-4E90-8B06-071D2D5D9F63}" srcOrd="1" destOrd="0" presId="urn:microsoft.com/office/officeart/2005/8/layout/list1"/>
    <dgm:cxn modelId="{70D1C9FE-3D42-4168-8D2E-F8511F2EB7B9}" type="presParOf" srcId="{EF9D330F-3242-4DB2-B759-580A3BD39D74}" destId="{53A18086-48B4-46AD-AE08-26E25E37F946}" srcOrd="2" destOrd="0" presId="urn:microsoft.com/office/officeart/2005/8/layout/list1"/>
    <dgm:cxn modelId="{5C4A524A-3496-4621-BAC8-3D960828A4B9}" type="presParOf" srcId="{EF9D330F-3242-4DB2-B759-580A3BD39D74}" destId="{89EB2731-55D1-45A6-A5D8-0D075091A1F6}" srcOrd="3" destOrd="0" presId="urn:microsoft.com/office/officeart/2005/8/layout/list1"/>
    <dgm:cxn modelId="{285D1BA7-4D02-4C6C-BB8C-3221680ABA23}" type="presParOf" srcId="{EF9D330F-3242-4DB2-B759-580A3BD39D74}" destId="{51AE3899-0F32-4455-B1E3-6DE4EF7C28B4}" srcOrd="4" destOrd="0" presId="urn:microsoft.com/office/officeart/2005/8/layout/list1"/>
    <dgm:cxn modelId="{D9A8EBCD-60BB-436A-AB9A-2B4903AB0762}" type="presParOf" srcId="{51AE3899-0F32-4455-B1E3-6DE4EF7C28B4}" destId="{6581DCF4-7023-48ED-8E7F-75CF030112F0}" srcOrd="0" destOrd="0" presId="urn:microsoft.com/office/officeart/2005/8/layout/list1"/>
    <dgm:cxn modelId="{6E59947E-CD0A-4D09-8A89-BA4E0AD2EF25}" type="presParOf" srcId="{51AE3899-0F32-4455-B1E3-6DE4EF7C28B4}" destId="{D2D14159-E804-4C8A-B806-ABD1CADF118C}" srcOrd="1" destOrd="0" presId="urn:microsoft.com/office/officeart/2005/8/layout/list1"/>
    <dgm:cxn modelId="{F914929B-A6CE-4DA8-B5DE-C2E89D72D21C}" type="presParOf" srcId="{EF9D330F-3242-4DB2-B759-580A3BD39D74}" destId="{62DA2399-61E5-4EED-A398-A215FC7A7A94}" srcOrd="5" destOrd="0" presId="urn:microsoft.com/office/officeart/2005/8/layout/list1"/>
    <dgm:cxn modelId="{29D5A8E5-29B1-48F9-B91D-1F853B6BC982}" type="presParOf" srcId="{EF9D330F-3242-4DB2-B759-580A3BD39D74}" destId="{DEC2EC6F-0AE7-4E86-B64E-823EE910FDC8}" srcOrd="6" destOrd="0" presId="urn:microsoft.com/office/officeart/2005/8/layout/list1"/>
  </dgm:cxnLst>
  <dgm:bg/>
  <dgm:whole>
    <a:ln>
      <a:solidFill>
        <a:srgbClr val="004484"/>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86499-B9B9-425A-A7C3-21C10F4947D7}"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87426E3D-08F5-479A-B042-AAD51FCE2A90}">
      <dgm:prSet custT="1"/>
      <dgm:spPr>
        <a:xfrm>
          <a:off x="591953" y="365366"/>
          <a:ext cx="8287351" cy="601198"/>
        </a:xfrm>
        <a:prstGeom prst="roundRect">
          <a:avLst/>
        </a:prstGeom>
        <a:solidFill>
          <a:srgbClr val="B8A75A"/>
        </a:solidFill>
        <a:ln>
          <a:noFill/>
        </a:ln>
        <a:effectLst>
          <a:outerShdw blurRad="40000" dist="23000" dir="5400000" rotWithShape="0">
            <a:srgbClr val="000000">
              <a:alpha val="35000"/>
            </a:srgbClr>
          </a:outerShdw>
        </a:effectLst>
      </dgm:spPr>
      <dgm:t>
        <a:bodyPr/>
        <a:lstStyle/>
        <a:p>
          <a:pPr>
            <a:buNone/>
          </a:pPr>
          <a:r>
            <a:rPr lang="en-US" sz="1800" dirty="0">
              <a:solidFill>
                <a:sysClr val="windowText" lastClr="000000"/>
              </a:solidFill>
              <a:latin typeface="+mn-lt"/>
              <a:ea typeface="+mn-ea"/>
              <a:cs typeface="+mn-cs"/>
            </a:rPr>
            <a:t>Safe</a:t>
          </a:r>
        </a:p>
      </dgm:t>
    </dgm:pt>
    <dgm:pt modelId="{C4DA331E-7D9B-4F53-B80C-5985851E5B95}" type="parTrans" cxnId="{2A0D35F9-143E-4E5F-98D9-78D3E13CBCEF}">
      <dgm:prSet/>
      <dgm:spPr/>
      <dgm:t>
        <a:bodyPr/>
        <a:lstStyle/>
        <a:p>
          <a:endParaRPr lang="en-US" sz="1800">
            <a:latin typeface="+mn-lt"/>
          </a:endParaRPr>
        </a:p>
      </dgm:t>
    </dgm:pt>
    <dgm:pt modelId="{9A6D71CA-7EC8-4B84-A60E-1F7DD14BF563}" type="sibTrans" cxnId="{2A0D35F9-143E-4E5F-98D9-78D3E13CBCEF}">
      <dgm:prSet/>
      <dgm:spPr/>
      <dgm:t>
        <a:bodyPr/>
        <a:lstStyle/>
        <a:p>
          <a:endParaRPr lang="en-US" sz="1800">
            <a:latin typeface="+mn-lt"/>
          </a:endParaRPr>
        </a:p>
      </dgm:t>
    </dgm:pt>
    <dgm:pt modelId="{F290AF6D-9483-473B-A9FE-AD7EAC585B06}">
      <dgm:prSet custT="1"/>
      <dgm:spPr>
        <a:xfrm>
          <a:off x="0" y="7164"/>
          <a:ext cx="11839073" cy="32248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Fortifying with folic acid does </a:t>
          </a:r>
          <a:r>
            <a:rPr lang="en-US" sz="1800" u="sng" dirty="0">
              <a:solidFill>
                <a:srgbClr val="000000">
                  <a:hueOff val="0"/>
                  <a:satOff val="0"/>
                  <a:lumOff val="0"/>
                  <a:alphaOff val="0"/>
                </a:srgbClr>
              </a:solidFill>
              <a:latin typeface="+mn-lt"/>
              <a:ea typeface="+mn-ea"/>
              <a:cs typeface="+mn-cs"/>
            </a:rPr>
            <a:t>not</a:t>
          </a:r>
          <a:r>
            <a:rPr lang="en-US" sz="1800" dirty="0">
              <a:solidFill>
                <a:srgbClr val="000000">
                  <a:hueOff val="0"/>
                  <a:satOff val="0"/>
                  <a:lumOff val="0"/>
                  <a:alphaOff val="0"/>
                </a:srgbClr>
              </a:solidFill>
              <a:latin typeface="+mn-lt"/>
              <a:ea typeface="+mn-ea"/>
              <a:cs typeface="+mn-cs"/>
            </a:rPr>
            <a:t> </a:t>
          </a:r>
        </a:p>
      </dgm:t>
    </dgm:pt>
    <dgm:pt modelId="{A5BE55DB-9244-439B-AEFF-4A8506DE2BB7}" type="parTrans" cxnId="{9A678784-E37C-4E84-98E1-18CD1B38BABF}">
      <dgm:prSet/>
      <dgm:spPr/>
      <dgm:t>
        <a:bodyPr/>
        <a:lstStyle/>
        <a:p>
          <a:endParaRPr lang="en-US" sz="1800">
            <a:latin typeface="+mn-lt"/>
          </a:endParaRPr>
        </a:p>
      </dgm:t>
    </dgm:pt>
    <dgm:pt modelId="{BC6E40F7-6571-49F5-8DDD-0E7277924483}" type="sibTrans" cxnId="{9A678784-E37C-4E84-98E1-18CD1B38BABF}">
      <dgm:prSet/>
      <dgm:spPr/>
      <dgm:t>
        <a:bodyPr/>
        <a:lstStyle/>
        <a:p>
          <a:endParaRPr lang="en-US" sz="1800">
            <a:latin typeface="+mn-lt"/>
          </a:endParaRPr>
        </a:p>
      </dgm:t>
    </dgm:pt>
    <dgm:pt modelId="{6CFEDA66-DAFA-42B5-8ACC-F440C271BB1D}">
      <dgm:prSet custT="1"/>
      <dgm:spPr>
        <a:xfrm>
          <a:off x="0" y="7164"/>
          <a:ext cx="11839073" cy="32248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Mask vitamin B12 deficiency</a:t>
          </a:r>
        </a:p>
      </dgm:t>
    </dgm:pt>
    <dgm:pt modelId="{F2E25211-FD7B-4EAD-8639-1E4B9F347D39}" type="parTrans" cxnId="{45BB636F-DC3C-4835-A763-8BBF3C0C28EB}">
      <dgm:prSet/>
      <dgm:spPr/>
      <dgm:t>
        <a:bodyPr/>
        <a:lstStyle/>
        <a:p>
          <a:endParaRPr lang="en-US" sz="1800">
            <a:latin typeface="+mn-lt"/>
          </a:endParaRPr>
        </a:p>
      </dgm:t>
    </dgm:pt>
    <dgm:pt modelId="{16E508D8-DF30-49C7-97C8-2516D8A17C82}" type="sibTrans" cxnId="{45BB636F-DC3C-4835-A763-8BBF3C0C28EB}">
      <dgm:prSet/>
      <dgm:spPr/>
      <dgm:t>
        <a:bodyPr/>
        <a:lstStyle/>
        <a:p>
          <a:endParaRPr lang="en-US" sz="1800">
            <a:latin typeface="+mn-lt"/>
          </a:endParaRPr>
        </a:p>
      </dgm:t>
    </dgm:pt>
    <dgm:pt modelId="{FDA67435-596F-4335-8B8F-38170C7956ED}">
      <dgm:prSet custT="1"/>
      <dgm:spPr>
        <a:xfrm>
          <a:off x="0" y="7164"/>
          <a:ext cx="11839073" cy="32248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Cause cancer or increase deaths from cancer</a:t>
          </a:r>
        </a:p>
      </dgm:t>
    </dgm:pt>
    <dgm:pt modelId="{FDBC2280-C0B1-47D5-98BC-F41ADBE91196}" type="parTrans" cxnId="{35A658F8-F6D8-486E-B4FB-9347389B959F}">
      <dgm:prSet/>
      <dgm:spPr/>
      <dgm:t>
        <a:bodyPr/>
        <a:lstStyle/>
        <a:p>
          <a:endParaRPr lang="en-US" sz="1800">
            <a:latin typeface="+mn-lt"/>
          </a:endParaRPr>
        </a:p>
      </dgm:t>
    </dgm:pt>
    <dgm:pt modelId="{CECDB7BB-941D-4697-AC46-6D13A410E61B}" type="sibTrans" cxnId="{35A658F8-F6D8-486E-B4FB-9347389B959F}">
      <dgm:prSet/>
      <dgm:spPr/>
      <dgm:t>
        <a:bodyPr/>
        <a:lstStyle/>
        <a:p>
          <a:endParaRPr lang="en-US" sz="1800">
            <a:latin typeface="+mn-lt"/>
          </a:endParaRPr>
        </a:p>
      </dgm:t>
    </dgm:pt>
    <dgm:pt modelId="{C6511E86-C4EC-4F62-A5B7-4012BF000B49}">
      <dgm:prSet custT="1"/>
      <dgm:spPr>
        <a:xfrm>
          <a:off x="591953" y="3582977"/>
          <a:ext cx="8287351" cy="810366"/>
        </a:xfrm>
        <a:prstGeom prst="roundRect">
          <a:avLst/>
        </a:prstGeom>
        <a:solidFill>
          <a:srgbClr val="B8A75A"/>
        </a:solidFill>
        <a:ln>
          <a:noFill/>
        </a:ln>
        <a:effectLst>
          <a:outerShdw blurRad="40000" dist="23000" dir="5400000" rotWithShape="0">
            <a:srgbClr val="000000">
              <a:alpha val="35000"/>
            </a:srgbClr>
          </a:outerShdw>
        </a:effectLst>
      </dgm:spPr>
      <dgm:t>
        <a:bodyPr/>
        <a:lstStyle/>
        <a:p>
          <a:pPr>
            <a:buNone/>
          </a:pPr>
          <a:r>
            <a:rPr lang="en-US" sz="1800" dirty="0">
              <a:solidFill>
                <a:sysClr val="windowText" lastClr="000000"/>
              </a:solidFill>
              <a:latin typeface="+mn-lt"/>
              <a:ea typeface="+mn-ea"/>
              <a:cs typeface="+mn-cs"/>
            </a:rPr>
            <a:t>Cost-effective</a:t>
          </a:r>
        </a:p>
      </dgm:t>
    </dgm:pt>
    <dgm:pt modelId="{A787FFA0-FC44-4502-9CB4-075E7A1E299F}" type="parTrans" cxnId="{23C695A4-1C9E-47EC-A885-951FB7983918}">
      <dgm:prSet/>
      <dgm:spPr/>
      <dgm:t>
        <a:bodyPr/>
        <a:lstStyle/>
        <a:p>
          <a:endParaRPr lang="en-US" sz="1800">
            <a:latin typeface="+mn-lt"/>
          </a:endParaRPr>
        </a:p>
      </dgm:t>
    </dgm:pt>
    <dgm:pt modelId="{429439AA-6DED-4DB6-AACF-22F9B3665C7D}" type="sibTrans" cxnId="{23C695A4-1C9E-47EC-A885-951FB7983918}">
      <dgm:prSet/>
      <dgm:spPr/>
      <dgm:t>
        <a:bodyPr/>
        <a:lstStyle/>
        <a:p>
          <a:endParaRPr lang="en-US" sz="1800">
            <a:latin typeface="+mn-lt"/>
          </a:endParaRPr>
        </a:p>
      </dgm:t>
    </dgm:pt>
    <dgm:pt modelId="{061CD834-3FD1-48C1-8E31-0DB6F34097D2}">
      <dgm:prSet custT="1"/>
      <dgm:spPr>
        <a:xfrm>
          <a:off x="0" y="3433943"/>
          <a:ext cx="11839073" cy="28153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Fortifying with folic acid</a:t>
          </a:r>
        </a:p>
      </dgm:t>
    </dgm:pt>
    <dgm:pt modelId="{545FC9C4-112D-4DB3-9B86-5ADD60F348C5}" type="parTrans" cxnId="{F0D35980-1FF4-4825-9C8E-83EA18A0DCD0}">
      <dgm:prSet/>
      <dgm:spPr/>
      <dgm:t>
        <a:bodyPr/>
        <a:lstStyle/>
        <a:p>
          <a:endParaRPr lang="en-US" sz="1800">
            <a:latin typeface="+mn-lt"/>
          </a:endParaRPr>
        </a:p>
      </dgm:t>
    </dgm:pt>
    <dgm:pt modelId="{957DF7E4-1259-4C7E-9C70-A7BD8F6FF1CD}" type="sibTrans" cxnId="{F0D35980-1FF4-4825-9C8E-83EA18A0DCD0}">
      <dgm:prSet/>
      <dgm:spPr/>
      <dgm:t>
        <a:bodyPr/>
        <a:lstStyle/>
        <a:p>
          <a:endParaRPr lang="en-US" sz="1800">
            <a:latin typeface="+mn-lt"/>
          </a:endParaRPr>
        </a:p>
      </dgm:t>
    </dgm:pt>
    <dgm:pt modelId="{612D9ADE-8B83-4821-99D8-66B1FBD2AA4D}">
      <dgm:prSet custT="1"/>
      <dgm:spPr>
        <a:xfrm>
          <a:off x="0" y="3433943"/>
          <a:ext cx="11839073" cy="28153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Reduces neural tube defects</a:t>
          </a:r>
        </a:p>
      </dgm:t>
    </dgm:pt>
    <dgm:pt modelId="{04FB2537-EE72-4CFF-BC17-A06FE5F6A84C}" type="parTrans" cxnId="{72D8B1F1-156F-4CB7-863B-9FCC72C789B0}">
      <dgm:prSet/>
      <dgm:spPr/>
      <dgm:t>
        <a:bodyPr/>
        <a:lstStyle/>
        <a:p>
          <a:endParaRPr lang="en-US" sz="1800">
            <a:latin typeface="+mn-lt"/>
          </a:endParaRPr>
        </a:p>
      </dgm:t>
    </dgm:pt>
    <dgm:pt modelId="{63869790-5B6E-4E60-B1F0-11B3C3AE418E}" type="sibTrans" cxnId="{72D8B1F1-156F-4CB7-863B-9FCC72C789B0}">
      <dgm:prSet/>
      <dgm:spPr/>
      <dgm:t>
        <a:bodyPr/>
        <a:lstStyle/>
        <a:p>
          <a:endParaRPr lang="en-US" sz="1800">
            <a:latin typeface="+mn-lt"/>
          </a:endParaRPr>
        </a:p>
      </dgm:t>
    </dgm:pt>
    <dgm:pt modelId="{3CADB96E-3B6E-465A-9C84-4E1E0619F884}">
      <dgm:prSet custT="1"/>
      <dgm:spPr>
        <a:xfrm>
          <a:off x="0" y="7164"/>
          <a:ext cx="11839073" cy="32248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Increase adenoma* risk</a:t>
          </a:r>
        </a:p>
      </dgm:t>
    </dgm:pt>
    <dgm:pt modelId="{789267B1-0B09-43C4-BC84-D3B6B6F0670A}" type="parTrans" cxnId="{C4D1710E-FB8B-44AB-9936-C02F71D8DCE0}">
      <dgm:prSet/>
      <dgm:spPr/>
      <dgm:t>
        <a:bodyPr/>
        <a:lstStyle/>
        <a:p>
          <a:endParaRPr lang="en-US" sz="1800">
            <a:latin typeface="+mn-lt"/>
          </a:endParaRPr>
        </a:p>
      </dgm:t>
    </dgm:pt>
    <dgm:pt modelId="{DEC09C15-8E18-45EF-A157-A274B7E92ED7}" type="sibTrans" cxnId="{C4D1710E-FB8B-44AB-9936-C02F71D8DCE0}">
      <dgm:prSet/>
      <dgm:spPr/>
      <dgm:t>
        <a:bodyPr/>
        <a:lstStyle/>
        <a:p>
          <a:endParaRPr lang="en-US" sz="1800">
            <a:latin typeface="+mn-lt"/>
          </a:endParaRPr>
        </a:p>
      </dgm:t>
    </dgm:pt>
    <dgm:pt modelId="{C485E8CC-FBCB-45E8-9887-0DE1A4918AA8}">
      <dgm:prSet custT="1"/>
      <dgm:spPr>
        <a:xfrm>
          <a:off x="0" y="3433943"/>
          <a:ext cx="11839073" cy="2815312"/>
        </a:xfrm>
        <a:prstGeom prst="rect">
          <a:avLst/>
        </a:prstGeom>
        <a:solidFill>
          <a:srgbClr val="FFFFFF">
            <a:alpha val="90000"/>
            <a:hueOff val="0"/>
            <a:satOff val="0"/>
            <a:lumOff val="0"/>
            <a:alphaOff val="0"/>
          </a:srgbClr>
        </a:solidFill>
        <a:ln w="9525" cap="flat" cmpd="sng" algn="ctr">
          <a:solidFill>
            <a:srgbClr val="004484"/>
          </a:solidFill>
          <a:prstDash val="solid"/>
        </a:ln>
        <a:effectLst/>
      </dgm:spPr>
      <dgm:t>
        <a:bodyPr/>
        <a:lstStyle/>
        <a:p>
          <a:pPr>
            <a:buChar char="•"/>
          </a:pPr>
          <a:r>
            <a:rPr lang="en-US" sz="1800" dirty="0">
              <a:solidFill>
                <a:srgbClr val="000000">
                  <a:hueOff val="0"/>
                  <a:satOff val="0"/>
                  <a:lumOff val="0"/>
                  <a:alphaOff val="0"/>
                </a:srgbClr>
              </a:solidFill>
              <a:latin typeface="+mn-lt"/>
              <a:ea typeface="+mn-ea"/>
              <a:cs typeface="+mn-cs"/>
            </a:rPr>
            <a:t>Costs less than treating neural tube defects</a:t>
          </a:r>
        </a:p>
      </dgm:t>
    </dgm:pt>
    <dgm:pt modelId="{B73FD470-B826-415B-A43E-BF8EACA88539}" type="parTrans" cxnId="{56B1FFD1-DD8C-40B9-8159-65CB1C63BE01}">
      <dgm:prSet/>
      <dgm:spPr/>
      <dgm:t>
        <a:bodyPr/>
        <a:lstStyle/>
        <a:p>
          <a:endParaRPr lang="en-US" sz="1800">
            <a:latin typeface="+mn-lt"/>
          </a:endParaRPr>
        </a:p>
      </dgm:t>
    </dgm:pt>
    <dgm:pt modelId="{D0AB98A9-BF16-453A-B861-1736807C2867}" type="sibTrans" cxnId="{56B1FFD1-DD8C-40B9-8159-65CB1C63BE01}">
      <dgm:prSet/>
      <dgm:spPr/>
      <dgm:t>
        <a:bodyPr/>
        <a:lstStyle/>
        <a:p>
          <a:endParaRPr lang="en-US" sz="1800">
            <a:latin typeface="+mn-lt"/>
          </a:endParaRPr>
        </a:p>
      </dgm:t>
    </dgm:pt>
    <dgm:pt modelId="{EF9D330F-3242-4DB2-B759-580A3BD39D74}" type="pres">
      <dgm:prSet presAssocID="{7E586499-B9B9-425A-A7C3-21C10F4947D7}" presName="linear" presStyleCnt="0">
        <dgm:presLayoutVars>
          <dgm:dir/>
          <dgm:animLvl val="lvl"/>
          <dgm:resizeHandles val="exact"/>
        </dgm:presLayoutVars>
      </dgm:prSet>
      <dgm:spPr/>
    </dgm:pt>
    <dgm:pt modelId="{7C164D80-FB7B-412E-BC0F-BB0B2E359E07}" type="pres">
      <dgm:prSet presAssocID="{87426E3D-08F5-479A-B042-AAD51FCE2A90}" presName="parentLin" presStyleCnt="0"/>
      <dgm:spPr/>
    </dgm:pt>
    <dgm:pt modelId="{7BDFF78F-D1B6-49F0-9981-3BD4558E1316}" type="pres">
      <dgm:prSet presAssocID="{87426E3D-08F5-479A-B042-AAD51FCE2A90}" presName="parentLeftMargin" presStyleLbl="node1" presStyleIdx="0" presStyleCnt="2"/>
      <dgm:spPr/>
    </dgm:pt>
    <dgm:pt modelId="{9CB940A0-7989-4FA0-8EAB-45835B289705}" type="pres">
      <dgm:prSet presAssocID="{87426E3D-08F5-479A-B042-AAD51FCE2A90}" presName="parentText" presStyleLbl="node1" presStyleIdx="0" presStyleCnt="2" custScaleY="31332">
        <dgm:presLayoutVars>
          <dgm:chMax val="0"/>
          <dgm:bulletEnabled val="1"/>
        </dgm:presLayoutVars>
      </dgm:prSet>
      <dgm:spPr/>
    </dgm:pt>
    <dgm:pt modelId="{812D4B0C-FB68-4E90-8B06-071D2D5D9F63}" type="pres">
      <dgm:prSet presAssocID="{87426E3D-08F5-479A-B042-AAD51FCE2A90}" presName="negativeSpace" presStyleCnt="0"/>
      <dgm:spPr/>
    </dgm:pt>
    <dgm:pt modelId="{53A18086-48B4-46AD-AE08-26E25E37F946}" type="pres">
      <dgm:prSet presAssocID="{87426E3D-08F5-479A-B042-AAD51FCE2A90}" presName="childText" presStyleLbl="conFgAcc1" presStyleIdx="0" presStyleCnt="2" custLinFactNeighborX="228" custLinFactNeighborY="26211">
        <dgm:presLayoutVars>
          <dgm:bulletEnabled val="1"/>
        </dgm:presLayoutVars>
      </dgm:prSet>
      <dgm:spPr/>
    </dgm:pt>
    <dgm:pt modelId="{89EB2731-55D1-45A6-A5D8-0D075091A1F6}" type="pres">
      <dgm:prSet presAssocID="{9A6D71CA-7EC8-4B84-A60E-1F7DD14BF563}" presName="spaceBetweenRectangles" presStyleCnt="0"/>
      <dgm:spPr/>
    </dgm:pt>
    <dgm:pt modelId="{51AE3899-0F32-4455-B1E3-6DE4EF7C28B4}" type="pres">
      <dgm:prSet presAssocID="{C6511E86-C4EC-4F62-A5B7-4012BF000B49}" presName="parentLin" presStyleCnt="0"/>
      <dgm:spPr/>
    </dgm:pt>
    <dgm:pt modelId="{6581DCF4-7023-48ED-8E7F-75CF030112F0}" type="pres">
      <dgm:prSet presAssocID="{C6511E86-C4EC-4F62-A5B7-4012BF000B49}" presName="parentLeftMargin" presStyleLbl="node1" presStyleIdx="0" presStyleCnt="2"/>
      <dgm:spPr/>
    </dgm:pt>
    <dgm:pt modelId="{D2D14159-E804-4C8A-B806-ABD1CADF118C}" type="pres">
      <dgm:prSet presAssocID="{C6511E86-C4EC-4F62-A5B7-4012BF000B49}" presName="parentText" presStyleLbl="node1" presStyleIdx="1" presStyleCnt="2" custScaleY="42233">
        <dgm:presLayoutVars>
          <dgm:chMax val="0"/>
          <dgm:bulletEnabled val="1"/>
        </dgm:presLayoutVars>
      </dgm:prSet>
      <dgm:spPr/>
    </dgm:pt>
    <dgm:pt modelId="{62DA2399-61E5-4EED-A398-A215FC7A7A94}" type="pres">
      <dgm:prSet presAssocID="{C6511E86-C4EC-4F62-A5B7-4012BF000B49}" presName="negativeSpace" presStyleCnt="0"/>
      <dgm:spPr/>
    </dgm:pt>
    <dgm:pt modelId="{DEC2EC6F-0AE7-4E86-B64E-823EE910FDC8}" type="pres">
      <dgm:prSet presAssocID="{C6511E86-C4EC-4F62-A5B7-4012BF000B49}" presName="childText" presStyleLbl="conFgAcc1" presStyleIdx="1" presStyleCnt="2">
        <dgm:presLayoutVars>
          <dgm:bulletEnabled val="1"/>
        </dgm:presLayoutVars>
      </dgm:prSet>
      <dgm:spPr/>
    </dgm:pt>
  </dgm:ptLst>
  <dgm:cxnLst>
    <dgm:cxn modelId="{C4D1710E-FB8B-44AB-9936-C02F71D8DCE0}" srcId="{F290AF6D-9483-473B-A9FE-AD7EAC585B06}" destId="{3CADB96E-3B6E-465A-9C84-4E1E0619F884}" srcOrd="1" destOrd="0" parTransId="{789267B1-0B09-43C4-BC84-D3B6B6F0670A}" sibTransId="{DEC09C15-8E18-45EF-A157-A274B7E92ED7}"/>
    <dgm:cxn modelId="{4CBCBF13-2816-43B0-93AD-FF592F0C307D}" type="presOf" srcId="{061CD834-3FD1-48C1-8E31-0DB6F34097D2}" destId="{DEC2EC6F-0AE7-4E86-B64E-823EE910FDC8}" srcOrd="0" destOrd="0" presId="urn:microsoft.com/office/officeart/2005/8/layout/list1"/>
    <dgm:cxn modelId="{E6ADD214-1FB5-4991-94B0-0A39603EF4B1}" type="presOf" srcId="{612D9ADE-8B83-4821-99D8-66B1FBD2AA4D}" destId="{DEC2EC6F-0AE7-4E86-B64E-823EE910FDC8}" srcOrd="0" destOrd="1" presId="urn:microsoft.com/office/officeart/2005/8/layout/list1"/>
    <dgm:cxn modelId="{F830521D-4D02-48E7-A143-9893566117F7}" type="presOf" srcId="{6CFEDA66-DAFA-42B5-8ACC-F440C271BB1D}" destId="{53A18086-48B4-46AD-AE08-26E25E37F946}" srcOrd="0" destOrd="1" presId="urn:microsoft.com/office/officeart/2005/8/layout/list1"/>
    <dgm:cxn modelId="{7AD12120-D375-4E53-BC5E-01756026C297}" type="presOf" srcId="{FDA67435-596F-4335-8B8F-38170C7956ED}" destId="{53A18086-48B4-46AD-AE08-26E25E37F946}" srcOrd="0" destOrd="3" presId="urn:microsoft.com/office/officeart/2005/8/layout/list1"/>
    <dgm:cxn modelId="{57C15A3B-B2CB-4E47-A40C-4C51A68C9874}" type="presOf" srcId="{7E586499-B9B9-425A-A7C3-21C10F4947D7}" destId="{EF9D330F-3242-4DB2-B759-580A3BD39D74}" srcOrd="0" destOrd="0" presId="urn:microsoft.com/office/officeart/2005/8/layout/list1"/>
    <dgm:cxn modelId="{FC396661-3E07-4D4C-8335-97405138D10B}" type="presOf" srcId="{C6511E86-C4EC-4F62-A5B7-4012BF000B49}" destId="{6581DCF4-7023-48ED-8E7F-75CF030112F0}" srcOrd="0" destOrd="0" presId="urn:microsoft.com/office/officeart/2005/8/layout/list1"/>
    <dgm:cxn modelId="{45BB636F-DC3C-4835-A763-8BBF3C0C28EB}" srcId="{F290AF6D-9483-473B-A9FE-AD7EAC585B06}" destId="{6CFEDA66-DAFA-42B5-8ACC-F440C271BB1D}" srcOrd="0" destOrd="0" parTransId="{F2E25211-FD7B-4EAD-8639-1E4B9F347D39}" sibTransId="{16E508D8-DF30-49C7-97C8-2516D8A17C82}"/>
    <dgm:cxn modelId="{FBBC7350-546A-4BC1-AA5C-510560B0181A}" type="presOf" srcId="{87426E3D-08F5-479A-B042-AAD51FCE2A90}" destId="{7BDFF78F-D1B6-49F0-9981-3BD4558E1316}" srcOrd="0" destOrd="0" presId="urn:microsoft.com/office/officeart/2005/8/layout/list1"/>
    <dgm:cxn modelId="{B2B93556-137A-49B5-8E40-B204C2EC1472}" type="presOf" srcId="{87426E3D-08F5-479A-B042-AAD51FCE2A90}" destId="{9CB940A0-7989-4FA0-8EAB-45835B289705}" srcOrd="1" destOrd="0" presId="urn:microsoft.com/office/officeart/2005/8/layout/list1"/>
    <dgm:cxn modelId="{F1242A58-EB19-4067-917C-E04F017D9FAD}" type="presOf" srcId="{3CADB96E-3B6E-465A-9C84-4E1E0619F884}" destId="{53A18086-48B4-46AD-AE08-26E25E37F946}" srcOrd="0" destOrd="2" presId="urn:microsoft.com/office/officeart/2005/8/layout/list1"/>
    <dgm:cxn modelId="{F0D35980-1FF4-4825-9C8E-83EA18A0DCD0}" srcId="{C6511E86-C4EC-4F62-A5B7-4012BF000B49}" destId="{061CD834-3FD1-48C1-8E31-0DB6F34097D2}" srcOrd="0" destOrd="0" parTransId="{545FC9C4-112D-4DB3-9B86-5ADD60F348C5}" sibTransId="{957DF7E4-1259-4C7E-9C70-A7BD8F6FF1CD}"/>
    <dgm:cxn modelId="{9A678784-E37C-4E84-98E1-18CD1B38BABF}" srcId="{87426E3D-08F5-479A-B042-AAD51FCE2A90}" destId="{F290AF6D-9483-473B-A9FE-AD7EAC585B06}" srcOrd="0" destOrd="0" parTransId="{A5BE55DB-9244-439B-AEFF-4A8506DE2BB7}" sibTransId="{BC6E40F7-6571-49F5-8DDD-0E7277924483}"/>
    <dgm:cxn modelId="{23C695A4-1C9E-47EC-A885-951FB7983918}" srcId="{7E586499-B9B9-425A-A7C3-21C10F4947D7}" destId="{C6511E86-C4EC-4F62-A5B7-4012BF000B49}" srcOrd="1" destOrd="0" parTransId="{A787FFA0-FC44-4502-9CB4-075E7A1E299F}" sibTransId="{429439AA-6DED-4DB6-AACF-22F9B3665C7D}"/>
    <dgm:cxn modelId="{9EFD19A5-CE8F-441B-B992-90EF415BA578}" type="presOf" srcId="{C485E8CC-FBCB-45E8-9887-0DE1A4918AA8}" destId="{DEC2EC6F-0AE7-4E86-B64E-823EE910FDC8}" srcOrd="0" destOrd="2" presId="urn:microsoft.com/office/officeart/2005/8/layout/list1"/>
    <dgm:cxn modelId="{18B40CA9-E33E-41A7-9DF4-EC8B6C39CB89}" type="presOf" srcId="{C6511E86-C4EC-4F62-A5B7-4012BF000B49}" destId="{D2D14159-E804-4C8A-B806-ABD1CADF118C}" srcOrd="1" destOrd="0" presId="urn:microsoft.com/office/officeart/2005/8/layout/list1"/>
    <dgm:cxn modelId="{56B1FFD1-DD8C-40B9-8159-65CB1C63BE01}" srcId="{061CD834-3FD1-48C1-8E31-0DB6F34097D2}" destId="{C485E8CC-FBCB-45E8-9887-0DE1A4918AA8}" srcOrd="1" destOrd="0" parTransId="{B73FD470-B826-415B-A43E-BF8EACA88539}" sibTransId="{D0AB98A9-BF16-453A-B861-1736807C2867}"/>
    <dgm:cxn modelId="{50A915E2-45A9-4DD9-8529-4195D2BD524B}" type="presOf" srcId="{F290AF6D-9483-473B-A9FE-AD7EAC585B06}" destId="{53A18086-48B4-46AD-AE08-26E25E37F946}" srcOrd="0" destOrd="0" presId="urn:microsoft.com/office/officeart/2005/8/layout/list1"/>
    <dgm:cxn modelId="{72D8B1F1-156F-4CB7-863B-9FCC72C789B0}" srcId="{061CD834-3FD1-48C1-8E31-0DB6F34097D2}" destId="{612D9ADE-8B83-4821-99D8-66B1FBD2AA4D}" srcOrd="0" destOrd="0" parTransId="{04FB2537-EE72-4CFF-BC17-A06FE5F6A84C}" sibTransId="{63869790-5B6E-4E60-B1F0-11B3C3AE418E}"/>
    <dgm:cxn modelId="{35A658F8-F6D8-486E-B4FB-9347389B959F}" srcId="{F290AF6D-9483-473B-A9FE-AD7EAC585B06}" destId="{FDA67435-596F-4335-8B8F-38170C7956ED}" srcOrd="2" destOrd="0" parTransId="{FDBC2280-C0B1-47D5-98BC-F41ADBE91196}" sibTransId="{CECDB7BB-941D-4697-AC46-6D13A410E61B}"/>
    <dgm:cxn modelId="{2A0D35F9-143E-4E5F-98D9-78D3E13CBCEF}" srcId="{7E586499-B9B9-425A-A7C3-21C10F4947D7}" destId="{87426E3D-08F5-479A-B042-AAD51FCE2A90}" srcOrd="0" destOrd="0" parTransId="{C4DA331E-7D9B-4F53-B80C-5985851E5B95}" sibTransId="{9A6D71CA-7EC8-4B84-A60E-1F7DD14BF563}"/>
    <dgm:cxn modelId="{EBC4B3FC-E201-49EA-93C5-41408C1E5B92}" type="presParOf" srcId="{EF9D330F-3242-4DB2-B759-580A3BD39D74}" destId="{7C164D80-FB7B-412E-BC0F-BB0B2E359E07}" srcOrd="0" destOrd="0" presId="urn:microsoft.com/office/officeart/2005/8/layout/list1"/>
    <dgm:cxn modelId="{A7DDBA78-2AFF-4936-BD75-33893166483D}" type="presParOf" srcId="{7C164D80-FB7B-412E-BC0F-BB0B2E359E07}" destId="{7BDFF78F-D1B6-49F0-9981-3BD4558E1316}" srcOrd="0" destOrd="0" presId="urn:microsoft.com/office/officeart/2005/8/layout/list1"/>
    <dgm:cxn modelId="{1E486C92-F6D7-471C-A93A-764EB68AF421}" type="presParOf" srcId="{7C164D80-FB7B-412E-BC0F-BB0B2E359E07}" destId="{9CB940A0-7989-4FA0-8EAB-45835B289705}" srcOrd="1" destOrd="0" presId="urn:microsoft.com/office/officeart/2005/8/layout/list1"/>
    <dgm:cxn modelId="{45F01E99-558F-4F75-BCA8-B1A15F15BB01}" type="presParOf" srcId="{EF9D330F-3242-4DB2-B759-580A3BD39D74}" destId="{812D4B0C-FB68-4E90-8B06-071D2D5D9F63}" srcOrd="1" destOrd="0" presId="urn:microsoft.com/office/officeart/2005/8/layout/list1"/>
    <dgm:cxn modelId="{70D1C9FE-3D42-4168-8D2E-F8511F2EB7B9}" type="presParOf" srcId="{EF9D330F-3242-4DB2-B759-580A3BD39D74}" destId="{53A18086-48B4-46AD-AE08-26E25E37F946}" srcOrd="2" destOrd="0" presId="urn:microsoft.com/office/officeart/2005/8/layout/list1"/>
    <dgm:cxn modelId="{5C4A524A-3496-4621-BAC8-3D960828A4B9}" type="presParOf" srcId="{EF9D330F-3242-4DB2-B759-580A3BD39D74}" destId="{89EB2731-55D1-45A6-A5D8-0D075091A1F6}" srcOrd="3" destOrd="0" presId="urn:microsoft.com/office/officeart/2005/8/layout/list1"/>
    <dgm:cxn modelId="{285D1BA7-4D02-4C6C-BB8C-3221680ABA23}" type="presParOf" srcId="{EF9D330F-3242-4DB2-B759-580A3BD39D74}" destId="{51AE3899-0F32-4455-B1E3-6DE4EF7C28B4}" srcOrd="4" destOrd="0" presId="urn:microsoft.com/office/officeart/2005/8/layout/list1"/>
    <dgm:cxn modelId="{D9A8EBCD-60BB-436A-AB9A-2B4903AB0762}" type="presParOf" srcId="{51AE3899-0F32-4455-B1E3-6DE4EF7C28B4}" destId="{6581DCF4-7023-48ED-8E7F-75CF030112F0}" srcOrd="0" destOrd="0" presId="urn:microsoft.com/office/officeart/2005/8/layout/list1"/>
    <dgm:cxn modelId="{6E59947E-CD0A-4D09-8A89-BA4E0AD2EF25}" type="presParOf" srcId="{51AE3899-0F32-4455-B1E3-6DE4EF7C28B4}" destId="{D2D14159-E804-4C8A-B806-ABD1CADF118C}" srcOrd="1" destOrd="0" presId="urn:microsoft.com/office/officeart/2005/8/layout/list1"/>
    <dgm:cxn modelId="{F914929B-A6CE-4DA8-B5DE-C2E89D72D21C}" type="presParOf" srcId="{EF9D330F-3242-4DB2-B759-580A3BD39D74}" destId="{62DA2399-61E5-4EED-A398-A215FC7A7A94}" srcOrd="5" destOrd="0" presId="urn:microsoft.com/office/officeart/2005/8/layout/list1"/>
    <dgm:cxn modelId="{29D5A8E5-29B1-48F9-B91D-1F853B6BC982}" type="presParOf" srcId="{EF9D330F-3242-4DB2-B759-580A3BD39D74}" destId="{DEC2EC6F-0AE7-4E86-B64E-823EE910FDC8}" srcOrd="6" destOrd="0" presId="urn:microsoft.com/office/officeart/2005/8/layout/list1"/>
  </dgm:cxnLst>
  <dgm:bg/>
  <dgm:whole>
    <a:ln>
      <a:solidFill>
        <a:srgbClr val="004484"/>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18086-48B4-46AD-AE08-26E25E37F946}">
      <dsp:nvSpPr>
        <dsp:cNvPr id="0" name=""/>
        <dsp:cNvSpPr/>
      </dsp:nvSpPr>
      <dsp:spPr>
        <a:xfrm>
          <a:off x="0" y="79134"/>
          <a:ext cx="7026442" cy="1981350"/>
        </a:xfrm>
        <a:prstGeom prst="rect">
          <a:avLst/>
        </a:prstGeom>
        <a:solidFill>
          <a:srgbClr val="FFFFFF">
            <a:alpha val="90000"/>
            <a:hueOff val="0"/>
            <a:satOff val="0"/>
            <a:lumOff val="0"/>
            <a:alphaOff val="0"/>
          </a:srgbClr>
        </a:solidFill>
        <a:ln w="9525" cap="flat" cmpd="sng" algn="ctr">
          <a:solidFill>
            <a:srgbClr val="004484"/>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5330" tIns="708152" rIns="5453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Fortifying with folic acid does </a:t>
          </a:r>
          <a:r>
            <a:rPr lang="en-US" sz="1800" u="sng" kern="1200" dirty="0">
              <a:solidFill>
                <a:srgbClr val="000000">
                  <a:hueOff val="0"/>
                  <a:satOff val="0"/>
                  <a:lumOff val="0"/>
                  <a:alphaOff val="0"/>
                </a:srgbClr>
              </a:solidFill>
              <a:latin typeface="+mn-lt"/>
              <a:ea typeface="+mn-ea"/>
              <a:cs typeface="+mn-cs"/>
            </a:rPr>
            <a:t>not</a:t>
          </a:r>
          <a:r>
            <a:rPr lang="en-US" sz="1800" kern="1200" dirty="0">
              <a:solidFill>
                <a:srgbClr val="000000">
                  <a:hueOff val="0"/>
                  <a:satOff val="0"/>
                  <a:lumOff val="0"/>
                  <a:alphaOff val="0"/>
                </a:srgbClr>
              </a:solidFill>
              <a:latin typeface="+mn-lt"/>
              <a:ea typeface="+mn-ea"/>
              <a:cs typeface="+mn-cs"/>
            </a:rPr>
            <a:t> </a:t>
          </a:r>
        </a:p>
        <a:p>
          <a:pPr marL="342900" lvl="2"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Mask vitamin B12 deficiency</a:t>
          </a:r>
        </a:p>
        <a:p>
          <a:pPr marL="342900" lvl="2"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Increase adenoma* risk</a:t>
          </a:r>
        </a:p>
        <a:p>
          <a:pPr marL="342900" lvl="2"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Cause cancer or increase deaths from cancer</a:t>
          </a:r>
        </a:p>
      </dsp:txBody>
      <dsp:txXfrm>
        <a:off x="0" y="79134"/>
        <a:ext cx="7026442" cy="1981350"/>
      </dsp:txXfrm>
    </dsp:sp>
    <dsp:sp modelId="{9CB940A0-7989-4FA0-8EAB-45835B289705}">
      <dsp:nvSpPr>
        <dsp:cNvPr id="0" name=""/>
        <dsp:cNvSpPr/>
      </dsp:nvSpPr>
      <dsp:spPr>
        <a:xfrm>
          <a:off x="351322" y="218378"/>
          <a:ext cx="4918509" cy="314473"/>
        </a:xfrm>
        <a:prstGeom prst="roundRect">
          <a:avLst/>
        </a:prstGeom>
        <a:solidFill>
          <a:srgbClr val="B8A75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908" tIns="0" rIns="185908"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ysClr val="windowText" lastClr="000000"/>
              </a:solidFill>
              <a:latin typeface="+mn-lt"/>
              <a:ea typeface="+mn-ea"/>
              <a:cs typeface="+mn-cs"/>
            </a:rPr>
            <a:t>Safe</a:t>
          </a:r>
        </a:p>
      </dsp:txBody>
      <dsp:txXfrm>
        <a:off x="366673" y="233729"/>
        <a:ext cx="4887807" cy="283771"/>
      </dsp:txXfrm>
    </dsp:sp>
    <dsp:sp modelId="{DEC2EC6F-0AE7-4E86-B64E-823EE910FDC8}">
      <dsp:nvSpPr>
        <dsp:cNvPr id="0" name=""/>
        <dsp:cNvSpPr/>
      </dsp:nvSpPr>
      <dsp:spPr>
        <a:xfrm>
          <a:off x="0" y="2118005"/>
          <a:ext cx="7026442" cy="1686825"/>
        </a:xfrm>
        <a:prstGeom prst="rect">
          <a:avLst/>
        </a:prstGeom>
        <a:solidFill>
          <a:srgbClr val="FFFFFF">
            <a:alpha val="90000"/>
            <a:hueOff val="0"/>
            <a:satOff val="0"/>
            <a:lumOff val="0"/>
            <a:alphaOff val="0"/>
          </a:srgbClr>
        </a:solidFill>
        <a:ln w="9525" cap="flat" cmpd="sng" algn="ctr">
          <a:solidFill>
            <a:srgbClr val="004484"/>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5330" tIns="708152" rIns="5453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Fortifying with folic acid</a:t>
          </a:r>
        </a:p>
        <a:p>
          <a:pPr marL="342900" lvl="2"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Reduces neural tube defects</a:t>
          </a:r>
        </a:p>
        <a:p>
          <a:pPr marL="342900" lvl="2"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Costs less than treating neural tube defects</a:t>
          </a:r>
        </a:p>
      </dsp:txBody>
      <dsp:txXfrm>
        <a:off x="0" y="2118005"/>
        <a:ext cx="7026442" cy="1686825"/>
      </dsp:txXfrm>
    </dsp:sp>
    <dsp:sp modelId="{D2D14159-E804-4C8A-B806-ABD1CADF118C}">
      <dsp:nvSpPr>
        <dsp:cNvPr id="0" name=""/>
        <dsp:cNvSpPr/>
      </dsp:nvSpPr>
      <dsp:spPr>
        <a:xfrm>
          <a:off x="351322" y="2195961"/>
          <a:ext cx="4918509" cy="423884"/>
        </a:xfrm>
        <a:prstGeom prst="roundRect">
          <a:avLst/>
        </a:prstGeom>
        <a:solidFill>
          <a:srgbClr val="B8A75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908" tIns="0" rIns="185908"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ysClr val="windowText" lastClr="000000"/>
              </a:solidFill>
              <a:latin typeface="+mn-lt"/>
              <a:ea typeface="+mn-ea"/>
              <a:cs typeface="+mn-cs"/>
            </a:rPr>
            <a:t>Cost-effective</a:t>
          </a:r>
        </a:p>
      </dsp:txBody>
      <dsp:txXfrm>
        <a:off x="372014" y="2216653"/>
        <a:ext cx="4877125" cy="38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18086-48B4-46AD-AE08-26E25E37F946}">
      <dsp:nvSpPr>
        <dsp:cNvPr id="0" name=""/>
        <dsp:cNvSpPr/>
      </dsp:nvSpPr>
      <dsp:spPr>
        <a:xfrm>
          <a:off x="0" y="79134"/>
          <a:ext cx="7026442" cy="1981350"/>
        </a:xfrm>
        <a:prstGeom prst="rect">
          <a:avLst/>
        </a:prstGeom>
        <a:solidFill>
          <a:srgbClr val="FFFFFF">
            <a:alpha val="90000"/>
            <a:hueOff val="0"/>
            <a:satOff val="0"/>
            <a:lumOff val="0"/>
            <a:alphaOff val="0"/>
          </a:srgbClr>
        </a:solidFill>
        <a:ln w="9525" cap="flat" cmpd="sng" algn="ctr">
          <a:solidFill>
            <a:srgbClr val="004484"/>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5330" tIns="708152" rIns="5453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Fortifying with folic acid does </a:t>
          </a:r>
          <a:r>
            <a:rPr lang="en-US" sz="1800" u="sng" kern="1200" dirty="0">
              <a:solidFill>
                <a:srgbClr val="000000">
                  <a:hueOff val="0"/>
                  <a:satOff val="0"/>
                  <a:lumOff val="0"/>
                  <a:alphaOff val="0"/>
                </a:srgbClr>
              </a:solidFill>
              <a:latin typeface="+mn-lt"/>
              <a:ea typeface="+mn-ea"/>
              <a:cs typeface="+mn-cs"/>
            </a:rPr>
            <a:t>not</a:t>
          </a:r>
          <a:r>
            <a:rPr lang="en-US" sz="1800" kern="1200" dirty="0">
              <a:solidFill>
                <a:srgbClr val="000000">
                  <a:hueOff val="0"/>
                  <a:satOff val="0"/>
                  <a:lumOff val="0"/>
                  <a:alphaOff val="0"/>
                </a:srgbClr>
              </a:solidFill>
              <a:latin typeface="+mn-lt"/>
              <a:ea typeface="+mn-ea"/>
              <a:cs typeface="+mn-cs"/>
            </a:rPr>
            <a:t> </a:t>
          </a:r>
        </a:p>
        <a:p>
          <a:pPr marL="342900" lvl="2"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Mask vitamin B12 deficiency</a:t>
          </a:r>
        </a:p>
        <a:p>
          <a:pPr marL="342900" lvl="2"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Increase adenoma* risk</a:t>
          </a:r>
        </a:p>
        <a:p>
          <a:pPr marL="342900" lvl="2"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Cause cancer or increase deaths from cancer</a:t>
          </a:r>
        </a:p>
      </dsp:txBody>
      <dsp:txXfrm>
        <a:off x="0" y="79134"/>
        <a:ext cx="7026442" cy="1981350"/>
      </dsp:txXfrm>
    </dsp:sp>
    <dsp:sp modelId="{9CB940A0-7989-4FA0-8EAB-45835B289705}">
      <dsp:nvSpPr>
        <dsp:cNvPr id="0" name=""/>
        <dsp:cNvSpPr/>
      </dsp:nvSpPr>
      <dsp:spPr>
        <a:xfrm>
          <a:off x="351322" y="218378"/>
          <a:ext cx="4918509" cy="314473"/>
        </a:xfrm>
        <a:prstGeom prst="roundRect">
          <a:avLst/>
        </a:prstGeom>
        <a:solidFill>
          <a:srgbClr val="B8A75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908" tIns="0" rIns="185908"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ysClr val="windowText" lastClr="000000"/>
              </a:solidFill>
              <a:latin typeface="+mn-lt"/>
              <a:ea typeface="+mn-ea"/>
              <a:cs typeface="+mn-cs"/>
            </a:rPr>
            <a:t>Safe</a:t>
          </a:r>
        </a:p>
      </dsp:txBody>
      <dsp:txXfrm>
        <a:off x="366673" y="233729"/>
        <a:ext cx="4887807" cy="283771"/>
      </dsp:txXfrm>
    </dsp:sp>
    <dsp:sp modelId="{DEC2EC6F-0AE7-4E86-B64E-823EE910FDC8}">
      <dsp:nvSpPr>
        <dsp:cNvPr id="0" name=""/>
        <dsp:cNvSpPr/>
      </dsp:nvSpPr>
      <dsp:spPr>
        <a:xfrm>
          <a:off x="0" y="2118005"/>
          <a:ext cx="7026442" cy="1686825"/>
        </a:xfrm>
        <a:prstGeom prst="rect">
          <a:avLst/>
        </a:prstGeom>
        <a:solidFill>
          <a:srgbClr val="FFFFFF">
            <a:alpha val="90000"/>
            <a:hueOff val="0"/>
            <a:satOff val="0"/>
            <a:lumOff val="0"/>
            <a:alphaOff val="0"/>
          </a:srgbClr>
        </a:solidFill>
        <a:ln w="9525" cap="flat" cmpd="sng" algn="ctr">
          <a:solidFill>
            <a:srgbClr val="004484"/>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5330" tIns="708152" rIns="5453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Fortifying with folic acid</a:t>
          </a:r>
        </a:p>
        <a:p>
          <a:pPr marL="342900" lvl="2"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Reduces neural tube defects</a:t>
          </a:r>
        </a:p>
        <a:p>
          <a:pPr marL="342900" lvl="2"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mn-lt"/>
              <a:ea typeface="+mn-ea"/>
              <a:cs typeface="+mn-cs"/>
            </a:rPr>
            <a:t>Costs less than treating neural tube defects</a:t>
          </a:r>
        </a:p>
      </dsp:txBody>
      <dsp:txXfrm>
        <a:off x="0" y="2118005"/>
        <a:ext cx="7026442" cy="1686825"/>
      </dsp:txXfrm>
    </dsp:sp>
    <dsp:sp modelId="{D2D14159-E804-4C8A-B806-ABD1CADF118C}">
      <dsp:nvSpPr>
        <dsp:cNvPr id="0" name=""/>
        <dsp:cNvSpPr/>
      </dsp:nvSpPr>
      <dsp:spPr>
        <a:xfrm>
          <a:off x="351322" y="2195961"/>
          <a:ext cx="4918509" cy="423884"/>
        </a:xfrm>
        <a:prstGeom prst="roundRect">
          <a:avLst/>
        </a:prstGeom>
        <a:solidFill>
          <a:srgbClr val="B8A75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908" tIns="0" rIns="185908"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ysClr val="windowText" lastClr="000000"/>
              </a:solidFill>
              <a:latin typeface="+mn-lt"/>
              <a:ea typeface="+mn-ea"/>
              <a:cs typeface="+mn-cs"/>
            </a:rPr>
            <a:t>Cost-effective</a:t>
          </a:r>
        </a:p>
      </dsp:txBody>
      <dsp:txXfrm>
        <a:off x="372014" y="2216653"/>
        <a:ext cx="4877125" cy="38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8/29/2022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cbi.nlm.nih.gov/pubmed/17363103"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ajpmonline.org/article/S0749-3797(15)00689-3/abstract" TargetMode="External"/><Relationship Id="rId4" Type="http://schemas.openxmlformats.org/officeDocument/2006/relationships/hyperlink" Target="http://www.ncbi.nlm.nih.gov/pubmed/1833839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pinimg.com/236x/47/41/e6/4741e6ce99437a3260364ed6001b9ddf--macrocytic-anemia-b-deficiency.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to Dr Sylvia Roozen for inviting the Food Fortification Initiative to present on a public health intervention to prevent neural tube defects such as spina bifida. </a:t>
            </a: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567633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a:t>
            </a:r>
            <a:r>
              <a:rPr lang="en-US" sz="1200" kern="1200" baseline="0" dirty="0">
                <a:solidFill>
                  <a:schemeClr val="tx1"/>
                </a:solidFill>
                <a:effectLst/>
                <a:latin typeface="+mn-lt"/>
                <a:ea typeface="+mn-ea"/>
                <a:cs typeface="+mn-cs"/>
              </a:rPr>
              <a:t>we will review evidence that free folic acid in the blood does not increase the risk of adenomas.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338155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Evidence from several countries with mandatory or voluntary</a:t>
            </a:r>
            <a:r>
              <a:rPr lang="en-US" baseline="0" dirty="0"/>
              <a:t> food fortification with folic acid shows that free folic acid appears in the blood after folic acid consumption.  </a:t>
            </a:r>
          </a:p>
          <a:p>
            <a:pPr marL="158750" indent="0">
              <a:buNone/>
            </a:pPr>
            <a:endParaRPr lang="en-US" baseline="0" dirty="0"/>
          </a:p>
          <a:p>
            <a:pPr marL="158750" indent="0">
              <a:buNone/>
            </a:pPr>
            <a:r>
              <a:rPr lang="en-US" baseline="0" dirty="0"/>
              <a:t>This has been observed, for example, in Brazil, Canada, Ireland and the USA.  </a:t>
            </a:r>
          </a:p>
          <a:p>
            <a:pPr marL="158750" indent="0">
              <a:buNone/>
            </a:pPr>
            <a:endParaRPr lang="en-US" baseline="0" dirty="0"/>
          </a:p>
          <a:p>
            <a:pPr marL="158750" indent="0">
              <a:buNone/>
            </a:pPr>
            <a:r>
              <a:rPr lang="en-US" baseline="0" dirty="0"/>
              <a:t>--</a:t>
            </a:r>
          </a:p>
          <a:p>
            <a:pPr marL="158750" indent="0">
              <a:buNone/>
            </a:pPr>
            <a:r>
              <a:rPr lang="en-US" baseline="0" dirty="0"/>
              <a:t>Source:</a:t>
            </a:r>
          </a:p>
          <a:p>
            <a:pPr marL="158750" indent="0">
              <a:buNone/>
            </a:pPr>
            <a:r>
              <a:rPr lang="en-US" dirty="0"/>
              <a:t>Bailey R et al. </a:t>
            </a:r>
            <a:r>
              <a:rPr lang="en-US" sz="1200" b="0" i="0" u="none" strike="noStrike" kern="1200" baseline="0" dirty="0">
                <a:solidFill>
                  <a:schemeClr val="tx1"/>
                </a:solidFill>
                <a:latin typeface="+mn-lt"/>
                <a:ea typeface="+mn-ea"/>
                <a:cs typeface="+mn-cs"/>
              </a:rPr>
              <a:t>Unmetabolized serum folic acid and its relation to folic acid intake from diet and supplements in a nationally representative sample of adults aged </a:t>
            </a:r>
            <a:r>
              <a:rPr lang="en-US" sz="1200" b="0" i="0" u="sng" strike="noStrike" kern="1200" baseline="0" dirty="0">
                <a:solidFill>
                  <a:schemeClr val="tx1"/>
                </a:solidFill>
                <a:latin typeface="+mn-lt"/>
                <a:ea typeface="+mn-ea"/>
                <a:cs typeface="+mn-cs"/>
              </a:rPr>
              <a:t>&gt;</a:t>
            </a:r>
            <a:r>
              <a:rPr lang="en-US" sz="1200" b="0" i="0" u="none" strike="noStrike" kern="1200" baseline="0" dirty="0">
                <a:solidFill>
                  <a:schemeClr val="tx1"/>
                </a:solidFill>
                <a:latin typeface="+mn-lt"/>
                <a:ea typeface="+mn-ea"/>
                <a:cs typeface="+mn-cs"/>
              </a:rPr>
              <a:t>60 y in the </a:t>
            </a:r>
            <a:r>
              <a:rPr lang="en-US" sz="1200" b="1" i="0" u="none" strike="noStrike" kern="1200" baseline="0" dirty="0">
                <a:solidFill>
                  <a:schemeClr val="tx1"/>
                </a:solidFill>
                <a:latin typeface="+mn-lt"/>
                <a:ea typeface="+mn-ea"/>
                <a:cs typeface="+mn-cs"/>
              </a:rPr>
              <a:t>United States</a:t>
            </a:r>
            <a:r>
              <a:rPr lang="en-US"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Am J Clin Nutr 2010;92:383–9.</a:t>
            </a:r>
          </a:p>
          <a:p>
            <a:pPr marL="158750" indent="0">
              <a:buNone/>
            </a:pPr>
            <a:endParaRPr lang="de-DE" sz="1200" b="0" i="0" u="none" strike="noStrike" kern="1200" baseline="0" dirty="0">
              <a:solidFill>
                <a:schemeClr val="tx1"/>
              </a:solidFill>
              <a:latin typeface="+mn-lt"/>
              <a:ea typeface="+mn-ea"/>
              <a:cs typeface="+mn-cs"/>
            </a:endParaRPr>
          </a:p>
          <a:p>
            <a:pPr marL="158750" indent="0">
              <a:buNone/>
            </a:pPr>
            <a:r>
              <a:rPr lang="de-DE" sz="1200" b="0" i="0" u="none" strike="noStrike" kern="1200" baseline="0" dirty="0">
                <a:solidFill>
                  <a:schemeClr val="tx1"/>
                </a:solidFill>
                <a:latin typeface="+mn-lt"/>
                <a:ea typeface="+mn-ea"/>
                <a:cs typeface="+mn-cs"/>
              </a:rPr>
              <a:t>Boilson A et al. </a:t>
            </a:r>
            <a:r>
              <a:rPr lang="en-US" sz="1200" b="0" i="0" u="none" strike="noStrike" kern="1200" baseline="0" dirty="0">
                <a:solidFill>
                  <a:schemeClr val="tx1"/>
                </a:solidFill>
                <a:latin typeface="+mn-lt"/>
                <a:ea typeface="+mn-ea"/>
                <a:cs typeface="+mn-cs"/>
              </a:rPr>
              <a:t>Unmetabolized folic acid prevalence is widespread in the older </a:t>
            </a:r>
            <a:r>
              <a:rPr lang="en-US" sz="1200" b="1" i="0" u="none" strike="noStrike" kern="1200" baseline="0" dirty="0">
                <a:solidFill>
                  <a:schemeClr val="tx1"/>
                </a:solidFill>
                <a:latin typeface="+mn-lt"/>
                <a:ea typeface="+mn-ea"/>
                <a:cs typeface="+mn-cs"/>
              </a:rPr>
              <a:t>Irish</a:t>
            </a:r>
            <a:r>
              <a:rPr lang="en-US" sz="1200" b="0" i="0" u="none" strike="noStrike" kern="1200" baseline="0" dirty="0">
                <a:solidFill>
                  <a:schemeClr val="tx1"/>
                </a:solidFill>
                <a:latin typeface="+mn-lt"/>
                <a:ea typeface="+mn-ea"/>
                <a:cs typeface="+mn-cs"/>
              </a:rPr>
              <a:t> population despite the lack of a mandatory fortification program. </a:t>
            </a:r>
            <a:r>
              <a:rPr lang="de-DE" sz="1200" b="0" i="0" u="none" strike="noStrike" kern="1200" baseline="0" dirty="0">
                <a:solidFill>
                  <a:schemeClr val="tx1"/>
                </a:solidFill>
                <a:latin typeface="+mn-lt"/>
                <a:ea typeface="+mn-ea"/>
                <a:cs typeface="+mn-cs"/>
              </a:rPr>
              <a:t>Am J Clin Nutr 2012; doi: 10.3945/ajcn.111.026633</a:t>
            </a:r>
          </a:p>
          <a:p>
            <a:pPr marL="158750" indent="0">
              <a:buNone/>
            </a:pPr>
            <a:endParaRPr lang="de-DE" sz="1200" b="0" i="0" u="none" strike="noStrike" kern="1200" baseline="0" dirty="0">
              <a:solidFill>
                <a:schemeClr val="tx1"/>
              </a:solidFill>
              <a:latin typeface="+mn-lt"/>
              <a:ea typeface="+mn-ea"/>
              <a:cs typeface="+mn-cs"/>
            </a:endParaRPr>
          </a:p>
          <a:p>
            <a:pPr marL="158750" indent="0">
              <a:buNone/>
            </a:pPr>
            <a:r>
              <a:rPr lang="de-DE" sz="1200" b="0" i="0" u="none" strike="noStrike" kern="1200" baseline="0" dirty="0">
                <a:solidFill>
                  <a:schemeClr val="tx1"/>
                </a:solidFill>
                <a:latin typeface="+mn-lt"/>
                <a:ea typeface="+mn-ea"/>
                <a:cs typeface="+mn-cs"/>
              </a:rPr>
              <a:t>Pfeiffer CM et al. </a:t>
            </a:r>
            <a:r>
              <a:rPr lang="en-US" sz="1200" b="0" i="0" u="none" strike="noStrike" kern="1200" baseline="0" dirty="0">
                <a:solidFill>
                  <a:schemeClr val="tx1"/>
                </a:solidFill>
                <a:latin typeface="+mn-lt"/>
                <a:ea typeface="+mn-ea"/>
                <a:cs typeface="+mn-cs"/>
              </a:rPr>
              <a:t>Unmetabolized Folic Acid Is Detected in Nearly All Serum Samples from </a:t>
            </a:r>
            <a:r>
              <a:rPr lang="en-US" sz="1200" b="1" i="0" u="none" strike="noStrike" kern="1200" baseline="0" dirty="0">
                <a:solidFill>
                  <a:schemeClr val="tx1"/>
                </a:solidFill>
                <a:latin typeface="+mn-lt"/>
                <a:ea typeface="+mn-ea"/>
                <a:cs typeface="+mn-cs"/>
              </a:rPr>
              <a:t>US</a:t>
            </a:r>
            <a:r>
              <a:rPr lang="en-US" sz="1200" b="0" i="0" u="none" strike="noStrike" kern="1200" baseline="0" dirty="0">
                <a:solidFill>
                  <a:schemeClr val="tx1"/>
                </a:solidFill>
                <a:latin typeface="+mn-lt"/>
                <a:ea typeface="+mn-ea"/>
                <a:cs typeface="+mn-cs"/>
              </a:rPr>
              <a:t> Children, Adolescents, and Adults. J Nutr 2015;145:520–31.</a:t>
            </a:r>
          </a:p>
          <a:p>
            <a:pPr marL="158750" indent="0">
              <a:buNone/>
            </a:pPr>
            <a:endParaRPr lang="en-US" sz="1200" b="0" i="0" u="none" strike="noStrike" kern="1200" baseline="0" dirty="0">
              <a:solidFill>
                <a:schemeClr val="tx1"/>
              </a:solidFill>
              <a:latin typeface="+mn-lt"/>
              <a:ea typeface="+mn-ea"/>
              <a:cs typeface="+mn-cs"/>
            </a:endParaRPr>
          </a:p>
          <a:p>
            <a:pPr marL="158750" indent="0">
              <a:buNone/>
            </a:pPr>
            <a:r>
              <a:rPr lang="en-US" sz="1200" b="0" i="0" u="none" strike="noStrike" kern="1200" baseline="0" dirty="0" err="1">
                <a:solidFill>
                  <a:schemeClr val="tx1"/>
                </a:solidFill>
                <a:latin typeface="+mn-lt"/>
                <a:ea typeface="+mn-ea"/>
                <a:cs typeface="+mn-cs"/>
              </a:rPr>
              <a:t>Plumptre</a:t>
            </a:r>
            <a:r>
              <a:rPr lang="en-US" sz="1200" b="0" i="0" u="none" strike="noStrike" kern="1200" baseline="0" dirty="0">
                <a:solidFill>
                  <a:schemeClr val="tx1"/>
                </a:solidFill>
                <a:latin typeface="+mn-lt"/>
                <a:ea typeface="+mn-ea"/>
                <a:cs typeface="+mn-cs"/>
              </a:rPr>
              <a:t> L et al. High concentrations of folate and unmetabolized folic acid in a cohort of pregnant </a:t>
            </a:r>
            <a:r>
              <a:rPr lang="en-US" sz="1200" b="1" i="0" u="none" strike="noStrike" kern="1200" baseline="0" dirty="0">
                <a:solidFill>
                  <a:schemeClr val="tx1"/>
                </a:solidFill>
                <a:latin typeface="+mn-lt"/>
                <a:ea typeface="+mn-ea"/>
                <a:cs typeface="+mn-cs"/>
              </a:rPr>
              <a:t>Canadian</a:t>
            </a:r>
            <a:r>
              <a:rPr lang="en-US" sz="1200" b="0" i="0" u="none" strike="noStrike" kern="1200" baseline="0" dirty="0">
                <a:solidFill>
                  <a:schemeClr val="tx1"/>
                </a:solidFill>
                <a:latin typeface="+mn-lt"/>
                <a:ea typeface="+mn-ea"/>
                <a:cs typeface="+mn-cs"/>
              </a:rPr>
              <a:t> women and umbilical cord blood. Am J Clin Nutr 2015;102:848–57.</a:t>
            </a:r>
          </a:p>
          <a:p>
            <a:pPr marL="158750" indent="0">
              <a:buNone/>
            </a:pPr>
            <a:endParaRPr lang="en-US" sz="1200" b="0" i="0" u="none" strike="noStrike" kern="1200" baseline="0" dirty="0">
              <a:solidFill>
                <a:schemeClr val="tx1"/>
              </a:solidFill>
              <a:latin typeface="+mn-lt"/>
              <a:ea typeface="+mn-ea"/>
              <a:cs typeface="+mn-cs"/>
            </a:endParaRPr>
          </a:p>
          <a:p>
            <a:pPr marL="158750" indent="0">
              <a:buNone/>
            </a:pPr>
            <a:r>
              <a:rPr lang="de-DE" sz="1200" b="0" i="0" u="none" strike="noStrike" kern="1200" baseline="0" dirty="0">
                <a:solidFill>
                  <a:schemeClr val="tx1"/>
                </a:solidFill>
                <a:latin typeface="+mn-lt"/>
                <a:ea typeface="+mn-ea"/>
                <a:cs typeface="+mn-cs"/>
              </a:rPr>
              <a:t>Vaish 2016 et al. </a:t>
            </a:r>
            <a:r>
              <a:rPr lang="en-US" sz="1200" b="0" i="0" u="none" strike="noStrike" kern="1200" baseline="0" dirty="0">
                <a:solidFill>
                  <a:schemeClr val="tx1"/>
                </a:solidFill>
                <a:latin typeface="+mn-lt"/>
                <a:ea typeface="+mn-ea"/>
                <a:cs typeface="+mn-cs"/>
              </a:rPr>
              <a:t>Synthetic folic acid intakes and status in children living in </a:t>
            </a:r>
            <a:r>
              <a:rPr lang="en-US" sz="1200" b="1" i="0" u="none" strike="noStrike" kern="1200" baseline="0" dirty="0">
                <a:solidFill>
                  <a:schemeClr val="tx1"/>
                </a:solidFill>
                <a:latin typeface="+mn-lt"/>
                <a:ea typeface="+mn-ea"/>
                <a:cs typeface="+mn-cs"/>
              </a:rPr>
              <a:t>Ireland</a:t>
            </a:r>
            <a:r>
              <a:rPr lang="en-US" sz="1200" b="0" i="0" u="none" strike="noStrike" kern="1200" baseline="0" dirty="0">
                <a:solidFill>
                  <a:schemeClr val="tx1"/>
                </a:solidFill>
                <a:latin typeface="+mn-lt"/>
                <a:ea typeface="+mn-ea"/>
                <a:cs typeface="+mn-cs"/>
              </a:rPr>
              <a:t> exposed to voluntary fortification. </a:t>
            </a:r>
            <a:r>
              <a:rPr lang="de-DE" sz="1200" b="0" i="0" u="none" strike="noStrike" kern="1200" baseline="0" dirty="0">
                <a:solidFill>
                  <a:schemeClr val="tx1"/>
                </a:solidFill>
                <a:latin typeface="+mn-lt"/>
                <a:ea typeface="+mn-ea"/>
                <a:cs typeface="+mn-cs"/>
              </a:rPr>
              <a:t>Am J Clin Nutr 2016;103:512–8.</a:t>
            </a:r>
          </a:p>
          <a:p>
            <a:pPr marL="158750" indent="0">
              <a:buNone/>
            </a:pPr>
            <a:endParaRPr lang="de-DE" sz="1200" b="0" i="0" u="none" strike="noStrike" kern="1200" baseline="0" dirty="0">
              <a:solidFill>
                <a:schemeClr val="tx1"/>
              </a:solidFill>
              <a:latin typeface="+mn-lt"/>
              <a:ea typeface="+mn-ea"/>
              <a:cs typeface="+mn-cs"/>
            </a:endParaRPr>
          </a:p>
          <a:p>
            <a:pPr marL="158750" indent="0">
              <a:buNone/>
            </a:pPr>
            <a:r>
              <a:rPr lang="de-DE" sz="1200" b="0" i="0" u="none" strike="noStrike" kern="1200" baseline="0" dirty="0">
                <a:solidFill>
                  <a:schemeClr val="tx1"/>
                </a:solidFill>
                <a:latin typeface="+mn-lt"/>
                <a:ea typeface="+mn-ea"/>
                <a:cs typeface="+mn-cs"/>
              </a:rPr>
              <a:t>Zanin Palchetti C et al. </a:t>
            </a:r>
            <a:r>
              <a:rPr lang="en-US" sz="1200" b="0" i="0" u="none" strike="noStrike" kern="1200" baseline="0" dirty="0">
                <a:solidFill>
                  <a:schemeClr val="tx1"/>
                </a:solidFill>
                <a:latin typeface="+mn-lt"/>
                <a:ea typeface="+mn-ea"/>
                <a:cs typeface="+mn-cs"/>
              </a:rPr>
              <a:t>Association between Serum Unmetabolized Folic Acid Concentrations and Folic Acid from Fortified Foods. JOURNAL OF THE AMERICAN COLLEGE OF NUTRITION 2017, VOL. 36, NO. 7, 572–578.  [Study conducted in </a:t>
            </a:r>
            <a:r>
              <a:rPr lang="en-US" sz="1200" b="1" i="0" u="none" strike="noStrike" kern="1200" baseline="0" dirty="0">
                <a:solidFill>
                  <a:schemeClr val="tx1"/>
                </a:solidFill>
                <a:latin typeface="+mn-lt"/>
                <a:ea typeface="+mn-ea"/>
                <a:cs typeface="+mn-cs"/>
              </a:rPr>
              <a:t>Brazil</a:t>
            </a:r>
            <a:r>
              <a:rPr lang="en-US" sz="1200" b="0" i="0" u="none" strike="noStrike" kern="1200" baseline="0" dirty="0">
                <a:solidFill>
                  <a:schemeClr val="tx1"/>
                </a:solidFill>
                <a:latin typeface="+mn-lt"/>
                <a:ea typeface="+mn-ea"/>
                <a:cs typeface="+mn-cs"/>
              </a:rPr>
              <a:t>].</a:t>
            </a:r>
          </a:p>
          <a:p>
            <a:pPr marL="158750" indent="0">
              <a:buNone/>
            </a:pPr>
            <a:endParaRPr lang="en-US" sz="1200" b="0" i="0" u="none" strike="noStrike" kern="1200" baseline="0" dirty="0">
              <a:solidFill>
                <a:schemeClr val="tx1"/>
              </a:solidFill>
              <a:latin typeface="+mn-lt"/>
              <a:ea typeface="+mn-ea"/>
              <a:cs typeface="+mn-cs"/>
            </a:endParaRPr>
          </a:p>
          <a:p>
            <a:pPr marL="158750" indent="0">
              <a:buNone/>
            </a:pPr>
            <a:r>
              <a:rPr lang="en-US" sz="1200" b="0" i="0" u="none" strike="noStrike" kern="1200" baseline="0" dirty="0">
                <a:solidFill>
                  <a:schemeClr val="tx1"/>
                </a:solidFill>
                <a:latin typeface="+mn-lt"/>
                <a:ea typeface="+mn-ea"/>
                <a:cs typeface="+mn-cs"/>
              </a:rPr>
              <a:t>Source for maps:  </a:t>
            </a:r>
            <a:r>
              <a:rPr lang="en-US" sz="1200" b="0" i="0" u="none" strike="noStrike" kern="1200" baseline="0" dirty="0" err="1">
                <a:solidFill>
                  <a:schemeClr val="tx1"/>
                </a:solidFill>
                <a:latin typeface="+mn-lt"/>
                <a:ea typeface="+mn-ea"/>
                <a:cs typeface="+mn-cs"/>
              </a:rPr>
              <a:t>wikipedia</a:t>
            </a:r>
            <a:endParaRPr lang="de-DE"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77432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This</a:t>
            </a:r>
            <a:r>
              <a:rPr lang="en-US" baseline="0" dirty="0"/>
              <a:t> study examined if there was a relationship between free folic acid in blood and the risk of getting colorectal adenomas, which are benign tumors that can develop into cancer.  </a:t>
            </a:r>
          </a:p>
          <a:p>
            <a:pPr marL="158750" indent="0">
              <a:buNone/>
            </a:pPr>
            <a:endParaRPr lang="en-US" baseline="0" dirty="0"/>
          </a:p>
          <a:p>
            <a:pPr marL="158750" indent="0">
              <a:buNone/>
            </a:pPr>
            <a:r>
              <a:rPr lang="en-US" baseline="0" dirty="0"/>
              <a:t>Study participants were followed for two periods:  interval one which was three years long and interval two which was an additional three years.  </a:t>
            </a:r>
          </a:p>
          <a:p>
            <a:pPr marL="158750" indent="0">
              <a:buNone/>
            </a:pPr>
            <a:endParaRPr lang="en-US" baseline="0" dirty="0"/>
          </a:p>
          <a:p>
            <a:pPr marL="158750" indent="0">
              <a:buNone/>
            </a:pPr>
            <a:r>
              <a:rPr lang="en-US" baseline="0" dirty="0"/>
              <a:t>In the first column, they divided up the free folic acid levels in blood into four categories ranging from 0 nanomoles per liter to 20 nanomoles per liter or greater.</a:t>
            </a:r>
          </a:p>
          <a:p>
            <a:pPr marL="158750" indent="0">
              <a:buNone/>
            </a:pPr>
            <a:endParaRPr lang="en-US" baseline="0" dirty="0"/>
          </a:p>
          <a:p>
            <a:pPr marL="158750" indent="0">
              <a:buNone/>
            </a:pPr>
            <a:r>
              <a:rPr lang="en-US" baseline="0" dirty="0"/>
              <a:t>They then calculated the relative risk to determine if there was any relationship between free folic acid levels in blood and the risk of developing adenomas.</a:t>
            </a:r>
          </a:p>
          <a:p>
            <a:pPr marL="158750" indent="0">
              <a:buNone/>
            </a:pPr>
            <a:endParaRPr lang="en-US" baseline="0" dirty="0"/>
          </a:p>
          <a:p>
            <a:pPr marL="158750" indent="0">
              <a:buNone/>
            </a:pPr>
            <a:r>
              <a:rPr lang="en-US" baseline="0" dirty="0"/>
              <a:t>For intervals 1 and 2, all of the relative risks with their 95% confidence intervals include 1.  This means that free folic acid levels in blood do </a:t>
            </a:r>
            <a:r>
              <a:rPr lang="en-US" u="sng" baseline="0" dirty="0"/>
              <a:t>not</a:t>
            </a:r>
            <a:r>
              <a:rPr lang="en-US" baseline="0" dirty="0"/>
              <a:t> increase the risk of adenomas.  </a:t>
            </a:r>
          </a:p>
          <a:p>
            <a:pPr marL="158750" indent="0">
              <a:buNone/>
            </a:pPr>
            <a:endParaRPr lang="en-US" baseline="0" dirty="0"/>
          </a:p>
          <a:p>
            <a:pPr marL="158750" indent="0">
              <a:buNone/>
            </a:pPr>
            <a:r>
              <a:rPr lang="en-US" baseline="0" dirty="0"/>
              <a:t>--</a:t>
            </a:r>
          </a:p>
          <a:p>
            <a:pPr marL="158750" indent="0">
              <a:buNone/>
            </a:pPr>
            <a:r>
              <a:rPr lang="en-US" dirty="0"/>
              <a:t>Source:</a:t>
            </a:r>
          </a:p>
          <a:p>
            <a:pPr marL="158750" indent="0">
              <a:buNone/>
            </a:pPr>
            <a:r>
              <a:rPr lang="en-US" dirty="0"/>
              <a:t>Rees JR et al. </a:t>
            </a:r>
            <a:r>
              <a:rPr lang="en-US" sz="1200" b="0" i="0" u="none" strike="noStrike" kern="1200" baseline="0" dirty="0">
                <a:solidFill>
                  <a:schemeClr val="tx1"/>
                </a:solidFill>
                <a:latin typeface="+mn-lt"/>
                <a:ea typeface="+mn-ea"/>
                <a:cs typeface="+mn-cs"/>
              </a:rPr>
              <a:t>Unmetabolized Folic Acid, Tetrahydrofolate, and Colorectal Adenoma Risk. Cancer </a:t>
            </a:r>
            <a:r>
              <a:rPr lang="en-US" sz="1200" b="0" i="0" u="none" strike="noStrike" kern="1200" baseline="0" dirty="0" err="1">
                <a:solidFill>
                  <a:schemeClr val="tx1"/>
                </a:solidFill>
                <a:latin typeface="+mn-lt"/>
                <a:ea typeface="+mn-ea"/>
                <a:cs typeface="+mn-cs"/>
              </a:rPr>
              <a:t>Prev</a:t>
            </a:r>
            <a:r>
              <a:rPr lang="en-US" sz="1200" b="0" i="0" u="none" strike="noStrike" kern="1200" baseline="0" dirty="0">
                <a:solidFill>
                  <a:schemeClr val="tx1"/>
                </a:solidFill>
                <a:latin typeface="+mn-lt"/>
                <a:ea typeface="+mn-ea"/>
                <a:cs typeface="+mn-cs"/>
              </a:rPr>
              <a:t> Res; 10(8); 451–8. 2017.  </a:t>
            </a: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152295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review evidence that fortifying food with folic acid does not cause cancer or increase deaths from cancer.  </a:t>
            </a:r>
          </a:p>
        </p:txBody>
      </p:sp>
      <p:sp>
        <p:nvSpPr>
          <p:cNvPr id="4" name="Slide Number Placeholder 3"/>
          <p:cNvSpPr>
            <a:spLocks noGrp="1"/>
          </p:cNvSpPr>
          <p:nvPr>
            <p:ph type="sldNum" sz="quarter" idx="5"/>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85980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have two graphs with the rate of colorectal cancer per 100,000 population in the United States.  As you can see in the horizontal axes, the year of cancer diagnosis</a:t>
            </a:r>
            <a:r>
              <a:rPr lang="en-US" sz="1200" kern="1200" baseline="0" dirty="0">
                <a:solidFill>
                  <a:schemeClr val="tx1"/>
                </a:solidFill>
                <a:effectLst/>
                <a:latin typeface="+mn-lt"/>
                <a:ea typeface="+mn-ea"/>
                <a:cs typeface="+mn-cs"/>
              </a:rPr>
              <a:t> ranges </a:t>
            </a:r>
            <a:r>
              <a:rPr lang="en-US" sz="1200" kern="1200" dirty="0">
                <a:solidFill>
                  <a:schemeClr val="tx1"/>
                </a:solidFill>
                <a:effectLst/>
                <a:latin typeface="+mn-lt"/>
                <a:ea typeface="+mn-ea"/>
                <a:cs typeface="+mn-cs"/>
              </a:rPr>
              <a:t>from 1975 to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this period, </a:t>
            </a:r>
            <a:r>
              <a:rPr lang="en-US" sz="1200" kern="1200" baseline="0" dirty="0">
                <a:solidFill>
                  <a:schemeClr val="tx1"/>
                </a:solidFill>
                <a:effectLst/>
                <a:latin typeface="+mn-lt"/>
                <a:ea typeface="+mn-ea"/>
                <a:cs typeface="+mn-cs"/>
              </a:rPr>
              <a:t>voluntary fortification of breakfast cereals with folic acid began in 1973 and mandatory fortification of grains with folic acid became effective in 1998.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left-hand side has the data for males and the right-hand side has the data for females.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both women and men, the</a:t>
            </a:r>
            <a:r>
              <a:rPr lang="en-US" sz="1200" kern="1200" baseline="0" dirty="0">
                <a:solidFill>
                  <a:schemeClr val="tx1"/>
                </a:solidFill>
                <a:effectLst/>
                <a:latin typeface="+mn-lt"/>
                <a:ea typeface="+mn-ea"/>
                <a:cs typeface="+mn-cs"/>
              </a:rPr>
              <a:t> dark blue line shows a reduction in the number diagnosed with colorectal cancer during this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There is no evidence that fortification with folic acid increases the number of people being diagnosed with colorectal cancer.  </a:t>
            </a:r>
            <a:endParaRPr lang="en-US" sz="1200" kern="1200" dirty="0">
              <a:solidFill>
                <a:schemeClr val="tx1"/>
              </a:solidFill>
              <a:effectLst/>
              <a:latin typeface="+mn-lt"/>
              <a:ea typeface="+mn-ea"/>
              <a:cs typeface="+mn-cs"/>
            </a:endParaRPr>
          </a:p>
          <a:p>
            <a:pPr marL="158750" indent="0">
              <a:buNone/>
            </a:pPr>
            <a:r>
              <a:rPr lang="en-US" sz="1200" kern="1200" dirty="0">
                <a:solidFill>
                  <a:schemeClr val="tx1"/>
                </a:solidFill>
                <a:effectLst/>
                <a:latin typeface="+mn-lt"/>
                <a:ea typeface="+mn-ea"/>
                <a:cs typeface="+mn-cs"/>
              </a:rPr>
              <a:t>--</a:t>
            </a:r>
            <a:endParaRPr lang="en-US" dirty="0"/>
          </a:p>
          <a:p>
            <a:pPr marL="158750" indent="0">
              <a:buNone/>
            </a:pPr>
            <a:r>
              <a:rPr lang="fr-FR" sz="1200" i="0" u="sng" kern="1200" dirty="0">
                <a:solidFill>
                  <a:schemeClr val="tx1"/>
                </a:solidFill>
                <a:effectLst/>
                <a:latin typeface="+mn-lt"/>
                <a:ea typeface="+mn-ea"/>
                <a:cs typeface="+mn-cs"/>
              </a:rPr>
              <a:t>Source</a:t>
            </a:r>
            <a:r>
              <a:rPr lang="fr-FR" sz="1200" i="0" kern="1200" dirty="0">
                <a:solidFill>
                  <a:schemeClr val="tx1"/>
                </a:solidFill>
                <a:effectLst/>
                <a:latin typeface="+mn-lt"/>
                <a:ea typeface="+mn-ea"/>
                <a:cs typeface="+mn-cs"/>
              </a:rPr>
              <a:t>:  </a:t>
            </a:r>
          </a:p>
          <a:p>
            <a:pPr marL="158750" indent="0">
              <a:buNone/>
            </a:pPr>
            <a:r>
              <a:rPr lang="fr-FR" sz="1200" i="0" kern="1200" dirty="0">
                <a:solidFill>
                  <a:schemeClr val="tx1"/>
                </a:solidFill>
                <a:effectLst/>
                <a:latin typeface="+mn-lt"/>
                <a:ea typeface="+mn-ea"/>
                <a:cs typeface="+mn-cs"/>
              </a:rPr>
              <a:t>Siegel R et al. Cancer </a:t>
            </a:r>
            <a:r>
              <a:rPr lang="fr-FR" sz="1200" i="0" kern="1200" dirty="0" err="1">
                <a:solidFill>
                  <a:schemeClr val="tx1"/>
                </a:solidFill>
                <a:effectLst/>
                <a:latin typeface="+mn-lt"/>
                <a:ea typeface="+mn-ea"/>
                <a:cs typeface="+mn-cs"/>
              </a:rPr>
              <a:t>statistics</a:t>
            </a:r>
            <a:r>
              <a:rPr lang="fr-FR" sz="1200" i="0" kern="1200" dirty="0">
                <a:solidFill>
                  <a:schemeClr val="tx1"/>
                </a:solidFill>
                <a:effectLst/>
                <a:latin typeface="+mn-lt"/>
                <a:ea typeface="+mn-ea"/>
                <a:cs typeface="+mn-cs"/>
              </a:rPr>
              <a:t>, 2019.  </a:t>
            </a:r>
            <a:r>
              <a:rPr lang="en-US" sz="1200" i="0" kern="1200" dirty="0">
                <a:solidFill>
                  <a:schemeClr val="tx1"/>
                </a:solidFill>
                <a:effectLst/>
                <a:latin typeface="+mn-lt"/>
                <a:ea typeface="+mn-ea"/>
                <a:cs typeface="+mn-cs"/>
              </a:rPr>
              <a:t>CA:  A Cancer Journal for Clinicians.  2019.</a:t>
            </a:r>
            <a:endParaRPr lang="en-US" i="0" dirty="0"/>
          </a:p>
        </p:txBody>
      </p:sp>
      <p:sp>
        <p:nvSpPr>
          <p:cNvPr id="4" name="Slide Number Placeholder 3"/>
          <p:cNvSpPr>
            <a:spLocks noGrp="1"/>
          </p:cNvSpPr>
          <p:nvPr>
            <p:ph type="sldNum" sz="quarter" idx="5"/>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1493973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 related question is whether more people are dying from colorectal cancer due to fortification with folic acid.</a:t>
            </a:r>
          </a:p>
          <a:p>
            <a:endParaRPr lang="en-US" dirty="0"/>
          </a:p>
          <a:p>
            <a:pPr marL="158750" indent="0">
              <a:buNone/>
            </a:pPr>
            <a:r>
              <a:rPr lang="en-US" dirty="0"/>
              <a:t>Researchers reviewed</a:t>
            </a:r>
            <a:r>
              <a:rPr lang="en-US" baseline="0" dirty="0"/>
              <a:t> data on the annual mortality in the United States from colorectal cancer from 1950 to 2010, which is the timeline that appears along the horizontal axis.  They note in the dashed vertical lines that voluntary fortification of breakfast cereals began in 1973 and that mandatory flour fortification with folic acid became effective in 1998.</a:t>
            </a:r>
          </a:p>
          <a:p>
            <a:pPr marL="158750" indent="0">
              <a:buNone/>
            </a:pPr>
            <a:endParaRPr lang="en-US" baseline="0" dirty="0"/>
          </a:p>
          <a:p>
            <a:pPr marL="158750" indent="0">
              <a:buNone/>
            </a:pPr>
            <a:r>
              <a:rPr lang="en-US" baseline="0" dirty="0"/>
              <a:t>The data are presented for men in red and women in blue. </a:t>
            </a:r>
          </a:p>
          <a:p>
            <a:endParaRPr lang="en-US" baseline="0" dirty="0"/>
          </a:p>
          <a:p>
            <a:pPr marL="158750" indent="0">
              <a:buNone/>
            </a:pPr>
            <a:r>
              <a:rPr lang="en-US" baseline="0" dirty="0"/>
              <a:t>For both women and men, there was a decrease in annual deaths from colorectal cancer over this 60-year period.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data suggest that folic-acid fortification does </a:t>
            </a:r>
            <a:r>
              <a:rPr lang="en-US" u="sng" baseline="0" dirty="0"/>
              <a:t>not</a:t>
            </a:r>
            <a:r>
              <a:rPr lang="en-US" baseline="0" dirty="0"/>
              <a:t> increase deaths from colorectal cancer.  </a:t>
            </a:r>
          </a:p>
          <a:p>
            <a:endParaRPr lang="en-US" baseline="0" dirty="0"/>
          </a:p>
          <a:p>
            <a:pPr marL="158750" indent="0">
              <a:buNone/>
            </a:pP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err="1"/>
              <a:t>Vollset</a:t>
            </a:r>
            <a:r>
              <a:rPr lang="en-US" b="0" dirty="0"/>
              <a:t> SE et al. </a:t>
            </a:r>
            <a:r>
              <a:rPr lang="en-US" sz="1200" b="0" i="0" u="none" strike="noStrike" kern="1200" baseline="0" dirty="0">
                <a:solidFill>
                  <a:schemeClr val="tx1"/>
                </a:solidFill>
                <a:latin typeface="+mn-lt"/>
                <a:ea typeface="+mn-ea"/>
                <a:cs typeface="+mn-cs"/>
              </a:rPr>
              <a:t>Effects of folic acid supplementation on overall and site-specific cancer incidence during the </a:t>
            </a:r>
            <a:r>
              <a:rPr lang="en-US" sz="1200" b="0" i="0" u="none" strike="noStrike" kern="1200" baseline="0" dirty="0" err="1">
                <a:solidFill>
                  <a:schemeClr val="tx1"/>
                </a:solidFill>
                <a:latin typeface="+mn-lt"/>
                <a:ea typeface="+mn-ea"/>
                <a:cs typeface="+mn-cs"/>
              </a:rPr>
              <a:t>randomised</a:t>
            </a:r>
            <a:r>
              <a:rPr lang="en-US" sz="1200" b="0" i="0" u="none" strike="noStrike" kern="1200" baseline="0" dirty="0">
                <a:solidFill>
                  <a:schemeClr val="tx1"/>
                </a:solidFill>
                <a:latin typeface="+mn-lt"/>
                <a:ea typeface="+mn-ea"/>
                <a:cs typeface="+mn-cs"/>
              </a:rPr>
              <a:t> trials: meta-analyses of data on 50 000 individuals.  Lancet January 25, 2012.  http://dx.doi.org/10.1016/S0140-6736(12)62001-7.</a:t>
            </a:r>
            <a:endParaRPr lang="en-US" b="0" dirty="0"/>
          </a:p>
        </p:txBody>
      </p:sp>
      <p:sp>
        <p:nvSpPr>
          <p:cNvPr id="4" name="Slide Number Placeholder 3"/>
          <p:cNvSpPr>
            <a:spLocks noGrp="1"/>
          </p:cNvSpPr>
          <p:nvPr>
            <p:ph type="sldNum" sz="quarter" idx="5"/>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2394612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close, I will present data that </a:t>
            </a:r>
            <a:r>
              <a:rPr lang="en-US" dirty="0"/>
              <a:t>fortification with folic acid reduces</a:t>
            </a:r>
            <a:r>
              <a:rPr lang="en-US" baseline="0" dirty="0"/>
              <a:t> the risk of neural tube defects and is cost-effective. </a:t>
            </a: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28295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Costa Rica began</a:t>
            </a:r>
            <a:r>
              <a:rPr lang="en-US" baseline="0" dirty="0"/>
              <a:t> mandatory </a:t>
            </a:r>
            <a:r>
              <a:rPr lang="en-US" dirty="0"/>
              <a:t>wheat flour fortification with folic acid and other nutrients in 1997 and the same for maize flour in 1999.</a:t>
            </a:r>
          </a:p>
          <a:p>
            <a:pPr marL="158750" indent="0">
              <a:buNone/>
            </a:pPr>
            <a:endParaRPr lang="en-US" dirty="0"/>
          </a:p>
          <a:p>
            <a:pPr marL="158750" indent="0">
              <a:buNone/>
            </a:pPr>
            <a:r>
              <a:rPr lang="en-US" dirty="0"/>
              <a:t>This graph shows the number of </a:t>
            </a:r>
            <a:r>
              <a:rPr lang="en-US" baseline="0" dirty="0"/>
              <a:t>neural tube defect cases reported at the National Children’s Hospital between 1995 and 2001.  We can observe the downward trend in cases, representing a 74% reduction through fortification with folic acid.  </a:t>
            </a:r>
          </a:p>
          <a:p>
            <a:pPr marL="158750" indent="0">
              <a:buNone/>
            </a:pPr>
            <a:endParaRPr lang="en-US" baseline="0" dirty="0"/>
          </a:p>
          <a:p>
            <a:pPr marL="158750" indent="0">
              <a:buNone/>
            </a:pPr>
            <a:r>
              <a:rPr lang="en-US" baseline="0" dirty="0"/>
              <a:t>--</a:t>
            </a:r>
          </a:p>
          <a:p>
            <a:pPr marL="158750" indent="0">
              <a:buNone/>
            </a:pPr>
            <a:r>
              <a:rPr lang="en-US" baseline="0" dirty="0"/>
              <a:t>Source:</a:t>
            </a:r>
          </a:p>
          <a:p>
            <a:pPr marL="158750" indent="0">
              <a:buNone/>
            </a:pPr>
            <a:r>
              <a:rPr lang="en-US" dirty="0"/>
              <a:t>Luis </a:t>
            </a:r>
            <a:r>
              <a:rPr lang="en-US" dirty="0" err="1"/>
              <a:t>Tacsan</a:t>
            </a:r>
            <a:r>
              <a:rPr lang="en-US" dirty="0"/>
              <a:t> Chen &amp; Melany </a:t>
            </a:r>
            <a:r>
              <a:rPr lang="en-US" dirty="0" err="1"/>
              <a:t>Ascencio</a:t>
            </a:r>
            <a:r>
              <a:rPr lang="en-US" dirty="0"/>
              <a:t> Rivera. The Costa Rican Experience: Reduction of Neural Tube Defects following Food Fortification Programs.  Nutrition Reviews.  2004.  </a:t>
            </a:r>
            <a:endParaRPr lang="en-US" b="0" dirty="0"/>
          </a:p>
        </p:txBody>
      </p:sp>
      <p:sp>
        <p:nvSpPr>
          <p:cNvPr id="4" name="Slide Number Placeholder 3"/>
          <p:cNvSpPr>
            <a:spLocks noGrp="1"/>
          </p:cNvSpPr>
          <p:nvPr>
            <p:ph type="sldNum" sz="quarter" idx="5"/>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3749972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Canada mandated wheat flour fortification</a:t>
            </a:r>
            <a:r>
              <a:rPr lang="en-US" baseline="0" dirty="0"/>
              <a:t> with folic acid and other nutrients to begin in 1998.  </a:t>
            </a:r>
          </a:p>
          <a:p>
            <a:pPr marL="158750" indent="0">
              <a:buNone/>
            </a:pPr>
            <a:endParaRPr lang="en-US" baseline="0" dirty="0"/>
          </a:p>
          <a:p>
            <a:pPr marL="158750" indent="0">
              <a:buNone/>
            </a:pPr>
            <a:r>
              <a:rPr lang="en-US" baseline="0" dirty="0"/>
              <a:t>This graph shows the prevalence per 1000 births of babies with different neural tube defects.  For example, orange represents spina bifida and purple represents anencephaly.  The height of each bar represents the total number of neural tube defects per 1000 births.</a:t>
            </a:r>
          </a:p>
          <a:p>
            <a:pPr marL="158750" indent="0">
              <a:buNone/>
            </a:pPr>
            <a:endParaRPr lang="en-US" baseline="0" dirty="0"/>
          </a:p>
          <a:p>
            <a:pPr marL="158750" indent="0">
              <a:buNone/>
            </a:pPr>
            <a:r>
              <a:rPr lang="en-US" baseline="0" dirty="0"/>
              <a:t>Between 1993 and 2002, there was a 46% reduction in neural tube defects because of fortification with folic acid.  </a:t>
            </a:r>
          </a:p>
          <a:p>
            <a:pPr marL="158750" indent="0">
              <a:buNone/>
            </a:pPr>
            <a:endParaRPr lang="en-US" baseline="0" dirty="0"/>
          </a:p>
          <a:p>
            <a:pPr marL="158750" indent="0">
              <a:buNone/>
            </a:pPr>
            <a:r>
              <a:rPr lang="en-US" baseline="0" dirty="0"/>
              <a:t>--</a:t>
            </a:r>
          </a:p>
          <a:p>
            <a:pPr marL="158750" indent="0">
              <a:buNone/>
            </a:pPr>
            <a:r>
              <a:rPr lang="en-US" baseline="0" dirty="0"/>
              <a:t>Source:</a:t>
            </a:r>
          </a:p>
          <a:p>
            <a:pPr marL="158750" indent="0">
              <a:buNone/>
            </a:pPr>
            <a:r>
              <a:rPr lang="en-US" dirty="0"/>
              <a:t>Philippe De </a:t>
            </a:r>
            <a:r>
              <a:rPr lang="en-US" dirty="0" err="1"/>
              <a:t>Wals</a:t>
            </a:r>
            <a:r>
              <a:rPr lang="en-US" dirty="0"/>
              <a:t> et al. Reduction in Neural-Tube Defects after Folic Acid Fortification in Canada. N </a:t>
            </a:r>
            <a:r>
              <a:rPr lang="en-US" dirty="0" err="1"/>
              <a:t>Engl</a:t>
            </a:r>
            <a:r>
              <a:rPr lang="en-US" dirty="0"/>
              <a:t> J Med 2007;357:135-42.</a:t>
            </a:r>
          </a:p>
        </p:txBody>
      </p:sp>
      <p:sp>
        <p:nvSpPr>
          <p:cNvPr id="4" name="Slide Number Placeholder 3"/>
          <p:cNvSpPr>
            <a:spLocks noGrp="1"/>
          </p:cNvSpPr>
          <p:nvPr>
            <p:ph type="sldNum" sz="quarter" idx="5"/>
          </p:nvPr>
        </p:nvSpPr>
        <p:spPr/>
        <p:txBody>
          <a:bodyPr/>
          <a:lstStyle/>
          <a:p>
            <a:fld id="{893B0CF2-7F87-4E02-A248-870047730F99}" type="slidenum">
              <a:rPr lang="en-US" smtClean="0"/>
              <a:t>18</a:t>
            </a:fld>
            <a:endParaRPr lang="en-US"/>
          </a:p>
        </p:txBody>
      </p:sp>
    </p:spTree>
    <p:extLst>
      <p:ext uri="{BB962C8B-B14F-4D97-AF65-F5344CB8AC3E}">
        <p14:creationId xmlns:p14="http://schemas.microsoft.com/office/powerpoint/2010/main" val="1282304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Jordan began mandatory fortification</a:t>
            </a:r>
            <a:r>
              <a:rPr lang="en-US" baseline="0" dirty="0"/>
              <a:t> of wheat flour with folic acid and other nutrients in 2002.  </a:t>
            </a:r>
          </a:p>
          <a:p>
            <a:pPr marL="158750" indent="0">
              <a:buNone/>
            </a:pPr>
            <a:endParaRPr lang="en-US" baseline="0" dirty="0"/>
          </a:p>
          <a:p>
            <a:pPr marL="158750" indent="0">
              <a:buNone/>
            </a:pPr>
            <a:r>
              <a:rPr lang="en-US" baseline="0" dirty="0"/>
              <a:t>Researchers reported neural tube defects for three time periods:  before fortification, during the early years of fortification (that is, the “introduction period”), and after several years of fortification (called “after fortification”).  </a:t>
            </a:r>
          </a:p>
          <a:p>
            <a:pPr marL="158750" indent="0">
              <a:buNone/>
            </a:pPr>
            <a:endParaRPr lang="en-US" baseline="0" dirty="0"/>
          </a:p>
          <a:p>
            <a:pPr marL="158750" indent="0">
              <a:buNone/>
            </a:pPr>
            <a:r>
              <a:rPr lang="en-US" baseline="0" dirty="0"/>
              <a:t>Neural tube defects were reduced 49% through fortification with folic acid.  </a:t>
            </a:r>
          </a:p>
          <a:p>
            <a:pPr marL="158750" indent="0">
              <a:buNone/>
            </a:pPr>
            <a:endParaRPr lang="en-US" baseline="0" dirty="0"/>
          </a:p>
          <a:p>
            <a:pPr marL="158750" indent="0">
              <a:buNone/>
            </a:pPr>
            <a:r>
              <a:rPr lang="en-US" baseline="0" dirty="0"/>
              <a:t>--</a:t>
            </a:r>
          </a:p>
          <a:p>
            <a:pPr marL="158750" indent="0">
              <a:buNone/>
            </a:pPr>
            <a:r>
              <a:rPr lang="en-US" baseline="0" dirty="0"/>
              <a:t>Source:</a:t>
            </a:r>
          </a:p>
          <a:p>
            <a:pPr marL="158750" indent="0">
              <a:buNone/>
            </a:pPr>
            <a:r>
              <a:rPr lang="en-US" dirty="0" err="1"/>
              <a:t>Amarin</a:t>
            </a:r>
            <a:r>
              <a:rPr lang="en-US" dirty="0"/>
              <a:t>, </a:t>
            </a:r>
            <a:r>
              <a:rPr lang="en-US" dirty="0" err="1"/>
              <a:t>Zouhair</a:t>
            </a:r>
            <a:r>
              <a:rPr lang="en-US" dirty="0"/>
              <a:t> O., and Ahmed Z. </a:t>
            </a:r>
            <a:r>
              <a:rPr lang="en-US" dirty="0" err="1"/>
              <a:t>Obeidat</a:t>
            </a:r>
            <a:r>
              <a:rPr lang="en-US" dirty="0"/>
              <a:t>. "Effect of folic acid fortification on the incidence of neural tube defects." </a:t>
            </a:r>
            <a:r>
              <a:rPr lang="en-US" dirty="0" err="1"/>
              <a:t>Paediatric</a:t>
            </a:r>
            <a:r>
              <a:rPr lang="en-US" dirty="0"/>
              <a:t> and perinatal epidemiology 24.4 (2010): 349-351.</a:t>
            </a:r>
          </a:p>
        </p:txBody>
      </p:sp>
      <p:sp>
        <p:nvSpPr>
          <p:cNvPr id="4" name="Slide Number Placeholder 3"/>
          <p:cNvSpPr>
            <a:spLocks noGrp="1"/>
          </p:cNvSpPr>
          <p:nvPr>
            <p:ph type="sldNum" sz="quarter" idx="5"/>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257446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a:t>
            </a:r>
            <a:r>
              <a:rPr lang="en-US" baseline="0" dirty="0"/>
              <a:t> this presentation, I hope to convince you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Fortifying food with folic acid is safe because it </a:t>
            </a:r>
            <a:r>
              <a:rPr lang="en-US" dirty="0"/>
              <a:t>does not mask vitamin B12 deficiency, it does not increase the</a:t>
            </a:r>
            <a:r>
              <a:rPr lang="en-US" baseline="0" dirty="0"/>
              <a:t> risk of developing adenomas, and </a:t>
            </a:r>
            <a:r>
              <a:rPr lang="en-US" dirty="0"/>
              <a:t>it does not cause cancer or increase deaths from cancer.</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Additionally, fortifying food with folic acid is effective because it reduces the risk of neural tube defects.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it is cost-effective because it costs less than treatment of individuals with neural tube defects.</a:t>
            </a: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3689469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aseline="0" dirty="0"/>
              <a:t>Keats and colleagues summarized eight studies like the previous ones, with almost 20 million births, and found a 41% reduction in the odds of neural tube defects after fortification with folic acid.  </a:t>
            </a:r>
          </a:p>
          <a:p>
            <a:pPr marL="158750" indent="0">
              <a:buNone/>
            </a:pPr>
            <a:r>
              <a:rPr lang="en-US" baseline="0" dirty="0"/>
              <a:t>--</a:t>
            </a:r>
          </a:p>
          <a:p>
            <a:pPr marL="158750" indent="0">
              <a:buNone/>
            </a:pPr>
            <a:r>
              <a:rPr lang="en-US" baseline="0" dirty="0"/>
              <a:t>Source:</a:t>
            </a:r>
          </a:p>
          <a:p>
            <a:pPr marL="158750" indent="0">
              <a:buNone/>
            </a:pPr>
            <a:r>
              <a:rPr lang="en-US" b="0" i="0" dirty="0">
                <a:solidFill>
                  <a:srgbClr val="212121"/>
                </a:solidFill>
                <a:effectLst/>
                <a:latin typeface="BlinkMacSystemFont"/>
              </a:rPr>
              <a:t>Keats EC, Neufeld LM, Garrett GS, Mbuya MNN, </a:t>
            </a:r>
            <a:r>
              <a:rPr lang="en-US" b="0" i="0" dirty="0" err="1">
                <a:solidFill>
                  <a:srgbClr val="212121"/>
                </a:solidFill>
                <a:effectLst/>
                <a:latin typeface="BlinkMacSystemFont"/>
              </a:rPr>
              <a:t>Bhutta</a:t>
            </a:r>
            <a:r>
              <a:rPr lang="en-US" b="0" i="0" dirty="0">
                <a:solidFill>
                  <a:srgbClr val="212121"/>
                </a:solidFill>
                <a:effectLst/>
                <a:latin typeface="BlinkMacSystemFont"/>
              </a:rPr>
              <a:t> ZA. Improved micronutrient status and health outcomes in low- and middle-income countries following large-scale fortification: evidence from a systematic review and meta-analysis. Am J Clin Nutr. 2019 Jun 1;109(6):1696-1708. </a:t>
            </a:r>
            <a:endParaRPr lang="de-DE"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2993696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ltLang="en-US" dirty="0"/>
              <a:t>Three countries have compared the costs of adding folic acid to flour with the costs of treating people with spina bifida. </a:t>
            </a:r>
          </a:p>
          <a:p>
            <a:pPr marL="158750" indent="0">
              <a:buNone/>
            </a:pPr>
            <a:endParaRPr lang="en-US" altLang="en-US" dirty="0"/>
          </a:p>
          <a:p>
            <a:pPr marL="158750" indent="0">
              <a:buNone/>
            </a:pPr>
            <a:r>
              <a:rPr lang="en-US" altLang="en-US" dirty="0"/>
              <a:t>Each study showed significant net savings in healthcare expenses when spina bifida is prevented:</a:t>
            </a:r>
            <a:r>
              <a:rPr lang="en-US" altLang="en-US" baseline="0" dirty="0"/>
              <a:t>  2.3 million international dollars in Chile, 40.6 million Rand in South Africa and 603 million US dollars in the USA.  </a:t>
            </a:r>
            <a:endParaRPr lang="en-US" altLang="en-US" dirty="0"/>
          </a:p>
          <a:p>
            <a:pPr marL="158750" indent="0">
              <a:buNone/>
            </a:pPr>
            <a:endParaRPr lang="en-US" altLang="en-US" dirty="0"/>
          </a:p>
          <a:p>
            <a:pPr marL="158750" indent="0">
              <a:buNone/>
            </a:pPr>
            <a:r>
              <a:rPr lang="en-US" altLang="en-US" dirty="0"/>
              <a:t>Notice that these are </a:t>
            </a:r>
            <a:r>
              <a:rPr lang="en-US" altLang="en-US" u="sng" dirty="0"/>
              <a:t>annual</a:t>
            </a:r>
            <a:r>
              <a:rPr lang="en-US" altLang="en-US" dirty="0"/>
              <a:t> savings, so every year of fortification leads to these net savings.</a:t>
            </a:r>
          </a:p>
          <a:p>
            <a:pPr marL="158750" indent="0">
              <a:buNone/>
            </a:pPr>
            <a:r>
              <a:rPr lang="en-US" altLang="en-US" dirty="0"/>
              <a:t>--</a:t>
            </a:r>
          </a:p>
          <a:p>
            <a:pPr marL="158750" indent="0">
              <a:buNone/>
            </a:pPr>
            <a:r>
              <a:rPr lang="en-US" altLang="en-US" dirty="0"/>
              <a:t>Source:</a:t>
            </a:r>
          </a:p>
          <a:p>
            <a:pPr marL="158750" indent="0">
              <a:buNone/>
            </a:pPr>
            <a:r>
              <a:rPr lang="en-US" altLang="en-US" dirty="0">
                <a:ea typeface="Open Sans Condensed" pitchFamily="34" charset="0"/>
                <a:cs typeface="Open Sans Condensed" pitchFamily="34" charset="0"/>
              </a:rPr>
              <a:t>Llanos et. al., Cost-effectiveness of a Folic Acid Fortification Program in Chile. </a:t>
            </a:r>
            <a:r>
              <a:rPr lang="en-US" altLang="en-US" dirty="0">
                <a:ea typeface="Open Sans Condensed" pitchFamily="34" charset="0"/>
                <a:cs typeface="Open Sans Condensed" pitchFamily="34" charset="0"/>
                <a:hlinkClick r:id="rId3"/>
              </a:rPr>
              <a:t>Health Policy </a:t>
            </a:r>
            <a:r>
              <a:rPr lang="en-US" altLang="en-US" dirty="0">
                <a:ea typeface="Open Sans Condensed" pitchFamily="34" charset="0"/>
                <a:cs typeface="Open Sans Condensed" pitchFamily="34" charset="0"/>
              </a:rPr>
              <a:t>83 2007:295-303.</a:t>
            </a:r>
          </a:p>
          <a:p>
            <a:pPr marL="158750" indent="0">
              <a:buNone/>
            </a:pPr>
            <a:r>
              <a:rPr lang="en-US" altLang="en-US" dirty="0">
                <a:ea typeface="Open Sans Condensed" pitchFamily="34" charset="0"/>
                <a:cs typeface="Open Sans Condensed" pitchFamily="34" charset="0"/>
              </a:rPr>
              <a:t>Sayed et.al., Decline in the Prevalence of Neural Tube Defects Following Folic Acid Fortification and Its Cost-Benefit in South Africa. </a:t>
            </a:r>
            <a:r>
              <a:rPr lang="en-US" altLang="en-US" dirty="0">
                <a:ea typeface="Open Sans Condensed" pitchFamily="34" charset="0"/>
                <a:cs typeface="Open Sans Condensed" pitchFamily="34" charset="0"/>
                <a:hlinkClick r:id="rId4"/>
              </a:rPr>
              <a:t>Birth Defects Research </a:t>
            </a:r>
            <a:r>
              <a:rPr lang="en-US" altLang="en-US" dirty="0">
                <a:ea typeface="Open Sans Condensed" pitchFamily="34" charset="0"/>
                <a:cs typeface="Open Sans Condensed" pitchFamily="34" charset="0"/>
              </a:rPr>
              <a:t>82 2008:211-216.</a:t>
            </a:r>
          </a:p>
          <a:p>
            <a:pPr marL="158750" indent="0">
              <a:buNone/>
            </a:pPr>
            <a:r>
              <a:rPr lang="en-US" altLang="en-US" dirty="0">
                <a:ea typeface="Open Sans Condensed" pitchFamily="34" charset="0"/>
                <a:cs typeface="Open Sans Condensed" pitchFamily="34" charset="0"/>
              </a:rPr>
              <a:t>Grosse et. al., Retrospective Assessment of Cost Savings From Prevention. </a:t>
            </a:r>
            <a:r>
              <a:rPr lang="en-US" altLang="en-US" dirty="0">
                <a:ea typeface="Open Sans Condensed" pitchFamily="34" charset="0"/>
                <a:cs typeface="Open Sans Condensed" pitchFamily="34" charset="0"/>
                <a:hlinkClick r:id="rId5"/>
              </a:rPr>
              <a:t>American Journal of Preventive Medicine </a:t>
            </a:r>
            <a:r>
              <a:rPr lang="en-US" altLang="en-US" dirty="0">
                <a:ea typeface="Open Sans Condensed" pitchFamily="34" charset="0"/>
                <a:cs typeface="Open Sans Condensed" pitchFamily="34" charset="0"/>
              </a:rPr>
              <a:t>, 2016. </a:t>
            </a:r>
          </a:p>
        </p:txBody>
      </p:sp>
      <p:sp>
        <p:nvSpPr>
          <p:cNvPr id="4" name="Slide Number Placeholder 3"/>
          <p:cNvSpPr>
            <a:spLocks noGrp="1"/>
          </p:cNvSpPr>
          <p:nvPr>
            <p:ph type="sldNum" sz="quarter" idx="5"/>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3506515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a:t>
            </a:r>
            <a:r>
              <a:rPr lang="en-US" baseline="0" dirty="0"/>
              <a:t> this presentation, I hope </a:t>
            </a:r>
            <a:r>
              <a:rPr lang="en-US" baseline="0"/>
              <a:t>to have convinced </a:t>
            </a:r>
            <a:r>
              <a:rPr lang="en-US" baseline="0" dirty="0"/>
              <a:t>you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Fortifying food with folic acid is safe because it </a:t>
            </a:r>
            <a:r>
              <a:rPr lang="en-US" dirty="0"/>
              <a:t>does not mask vitamin B12 deficiency, it does not increase the</a:t>
            </a:r>
            <a:r>
              <a:rPr lang="en-US" baseline="0" dirty="0"/>
              <a:t> risk of developing adenomas, and </a:t>
            </a:r>
            <a:r>
              <a:rPr lang="en-US" dirty="0"/>
              <a:t>it does not cause cancer or increase deaths from cancer.</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Additionally, fortifying food with folic acid is effective because it reduces the risk of neural tube defects.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it is cost-effective because it costs less than treatment of individuals with neural tube defects.</a:t>
            </a: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22</a:t>
            </a:fld>
            <a:endParaRPr lang="en-US"/>
          </a:p>
        </p:txBody>
      </p:sp>
    </p:spTree>
    <p:extLst>
      <p:ext uri="{BB962C8B-B14F-4D97-AF65-F5344CB8AC3E}">
        <p14:creationId xmlns:p14="http://schemas.microsoft.com/office/powerpoint/2010/main" val="3748282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Thank you.  </a:t>
            </a:r>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59666" indent="-292179">
              <a:defRPr>
                <a:solidFill>
                  <a:schemeClr val="tx1"/>
                </a:solidFill>
                <a:latin typeface="Arial" charset="0"/>
                <a:ea typeface="ＭＳ Ｐゴシック" charset="0"/>
              </a:defRPr>
            </a:lvl2pPr>
            <a:lvl3pPr marL="1168718" indent="-233744">
              <a:defRPr>
                <a:solidFill>
                  <a:schemeClr val="tx1"/>
                </a:solidFill>
                <a:latin typeface="Arial" charset="0"/>
                <a:ea typeface="ＭＳ Ｐゴシック" charset="0"/>
              </a:defRPr>
            </a:lvl3pPr>
            <a:lvl4pPr marL="1636205" indent="-233744">
              <a:defRPr>
                <a:solidFill>
                  <a:schemeClr val="tx1"/>
                </a:solidFill>
                <a:latin typeface="Arial" charset="0"/>
                <a:ea typeface="ＭＳ Ｐゴシック" charset="0"/>
              </a:defRPr>
            </a:lvl4pPr>
            <a:lvl5pPr marL="2103692" indent="-233744">
              <a:defRPr>
                <a:solidFill>
                  <a:schemeClr val="tx1"/>
                </a:solidFill>
                <a:latin typeface="Arial" charset="0"/>
                <a:ea typeface="ＭＳ Ｐゴシック" charset="0"/>
              </a:defRPr>
            </a:lvl5pPr>
            <a:lvl6pPr marL="2571179" indent="-233744" eaLnBrk="0" fontAlgn="base" hangingPunct="0">
              <a:spcBef>
                <a:spcPct val="0"/>
              </a:spcBef>
              <a:spcAft>
                <a:spcPct val="0"/>
              </a:spcAft>
              <a:defRPr>
                <a:solidFill>
                  <a:schemeClr val="tx1"/>
                </a:solidFill>
                <a:latin typeface="Arial" charset="0"/>
                <a:ea typeface="ＭＳ Ｐゴシック" charset="0"/>
              </a:defRPr>
            </a:lvl6pPr>
            <a:lvl7pPr marL="3038666" indent="-233744" eaLnBrk="0" fontAlgn="base" hangingPunct="0">
              <a:spcBef>
                <a:spcPct val="0"/>
              </a:spcBef>
              <a:spcAft>
                <a:spcPct val="0"/>
              </a:spcAft>
              <a:defRPr>
                <a:solidFill>
                  <a:schemeClr val="tx1"/>
                </a:solidFill>
                <a:latin typeface="Arial" charset="0"/>
                <a:ea typeface="ＭＳ Ｐゴシック" charset="0"/>
              </a:defRPr>
            </a:lvl7pPr>
            <a:lvl8pPr marL="3506153" indent="-233744" eaLnBrk="0" fontAlgn="base" hangingPunct="0">
              <a:spcBef>
                <a:spcPct val="0"/>
              </a:spcBef>
              <a:spcAft>
                <a:spcPct val="0"/>
              </a:spcAft>
              <a:defRPr>
                <a:solidFill>
                  <a:schemeClr val="tx1"/>
                </a:solidFill>
                <a:latin typeface="Arial" charset="0"/>
                <a:ea typeface="ＭＳ Ｐゴシック" charset="0"/>
              </a:defRPr>
            </a:lvl8pPr>
            <a:lvl9pPr marL="3973640" indent="-233744" eaLnBrk="0" fontAlgn="base" hangingPunct="0">
              <a:spcBef>
                <a:spcPct val="0"/>
              </a:spcBef>
              <a:spcAft>
                <a:spcPct val="0"/>
              </a:spcAft>
              <a:defRPr>
                <a:solidFill>
                  <a:schemeClr val="tx1"/>
                </a:solidFill>
                <a:latin typeface="Arial" charset="0"/>
                <a:ea typeface="ＭＳ Ｐゴシック" charset="0"/>
              </a:defRPr>
            </a:lvl9pPr>
          </a:lstStyle>
          <a:p>
            <a:fld id="{1C9590D5-8ABD-784B-A132-A25C298EC39D}" type="slidenum">
              <a:rPr lang="en-US">
                <a:solidFill>
                  <a:prstClr val="black"/>
                </a:solidFill>
                <a:latin typeface="Calibri" charset="0"/>
              </a:rPr>
              <a:pPr/>
              <a:t>23</a:t>
            </a:fld>
            <a:endParaRPr lang="en-US">
              <a:solidFill>
                <a:prstClr val="black"/>
              </a:solidFill>
              <a:latin typeface="Calibri" charset="0"/>
            </a:endParaRPr>
          </a:p>
        </p:txBody>
      </p:sp>
    </p:spTree>
    <p:extLst>
      <p:ext uri="{BB962C8B-B14F-4D97-AF65-F5344CB8AC3E}">
        <p14:creationId xmlns:p14="http://schemas.microsoft.com/office/powerpoint/2010/main" val="37471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80 countries include folic acid in their fortification standards for wheat flour, 18 do so for maize flour, and 11 for rice.</a:t>
            </a:r>
          </a:p>
        </p:txBody>
      </p:sp>
      <p:sp>
        <p:nvSpPr>
          <p:cNvPr id="4" name="Slide Number Placeholder 3"/>
          <p:cNvSpPr>
            <a:spLocks noGrp="1"/>
          </p:cNvSpPr>
          <p:nvPr>
            <p:ph type="sldNum" sz="quarter" idx="5"/>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76099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Researchers have added folic acid to other foods such as dairy products, salt and fruit juices.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Tsang BL, Stadnik C, Duong M, Pachon H, Martinez H. Expanding fortification with folic acid: thinking outside of the cereal-grain box.  Unpublished manuscript.</a:t>
            </a:r>
          </a:p>
        </p:txBody>
      </p:sp>
      <p:sp>
        <p:nvSpPr>
          <p:cNvPr id="4" name="Slide Number Placeholder 3"/>
          <p:cNvSpPr>
            <a:spLocks noGrp="1"/>
          </p:cNvSpPr>
          <p:nvPr>
            <p:ph type="sldNum" sz="quarter" idx="5"/>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428500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by reviewing evidence that fortifying food with folic acid does not mask vitamin B12 deficiency.</a:t>
            </a:r>
            <a:r>
              <a:rPr lang="en-US" baseline="0" dirty="0"/>
              <a:t>  </a:t>
            </a: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144636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Folate</a:t>
            </a:r>
            <a:r>
              <a:rPr lang="en-US" baseline="0" dirty="0"/>
              <a:t> deficiency </a:t>
            </a:r>
            <a:r>
              <a:rPr lang="en-US" u="sng" baseline="0" dirty="0"/>
              <a:t>independently</a:t>
            </a:r>
            <a:r>
              <a:rPr lang="en-US" baseline="0" dirty="0"/>
              <a:t> causes megaloblastic anemia, that is anemia where the red blood cells are much larger than normal.  Anemia is an important public health problem in many countries.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TO ADVANCE] Vitamin B12 deficiency also </a:t>
            </a:r>
            <a:r>
              <a:rPr lang="en-US" u="sng" baseline="0" dirty="0"/>
              <a:t>independently</a:t>
            </a:r>
            <a:r>
              <a:rPr lang="en-US" baseline="0" dirty="0"/>
              <a:t> causes megaloblastic anemia.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Institute</a:t>
            </a:r>
            <a:r>
              <a:rPr lang="en-US" b="0" baseline="0" dirty="0"/>
              <a:t> of Medicine. </a:t>
            </a:r>
            <a:r>
              <a:rPr lang="en-US" sz="1100" b="0" i="0" u="none" strike="noStrike" kern="1200" baseline="0" dirty="0">
                <a:solidFill>
                  <a:schemeClr val="tx1"/>
                </a:solidFill>
                <a:latin typeface="+mn-lt"/>
                <a:ea typeface="+mn-ea"/>
                <a:cs typeface="+mn-cs"/>
              </a:rPr>
              <a:t>Dietary Reference Intakes for Thiamin, Riboflavin, Niacin, Vitamin B6, Folate, Vitamin B12, Pantothenic Acid, Biotin, and Choline.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Megaloblastic anemia image:  </a:t>
            </a:r>
            <a:r>
              <a:rPr lang="en-US" dirty="0">
                <a:hlinkClick r:id="rId3"/>
              </a:rPr>
              <a:t>https://i.pinimg.com/236x/47/41/e6/4741e6ce99437a3260364ed6001b9ddf--macrocytic-anemia-b-deficiency.jpg</a:t>
            </a:r>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6</a:t>
            </a:fld>
            <a:endParaRPr lang="en-US"/>
          </a:p>
        </p:txBody>
      </p:sp>
    </p:spTree>
    <p:extLst>
      <p:ext uri="{BB962C8B-B14F-4D97-AF65-F5344CB8AC3E}">
        <p14:creationId xmlns:p14="http://schemas.microsoft.com/office/powerpoint/2010/main" val="101051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Let’s say a person has megaloblastic</a:t>
            </a:r>
            <a:r>
              <a:rPr lang="en-US" baseline="0" dirty="0"/>
              <a:t> anemia due to vitamin B12 deficiency only.  This is often observed in older adults because they no longer absorb vitamin B12 from the diet as well as they did when they were younger.  </a:t>
            </a:r>
          </a:p>
          <a:p>
            <a:pPr marL="158750" indent="0">
              <a:buNone/>
            </a:pPr>
            <a:endParaRPr lang="en-US" baseline="0" dirty="0"/>
          </a:p>
          <a:p>
            <a:pPr marL="158750" indent="0">
              <a:buNone/>
            </a:pPr>
            <a:r>
              <a:rPr lang="en-US" baseline="0" dirty="0"/>
              <a:t>In these individuals, if folic acid is provided, the anemia is corrected.  </a:t>
            </a:r>
          </a:p>
          <a:p>
            <a:pPr marL="158750" indent="0">
              <a:buNone/>
            </a:pPr>
            <a:endParaRPr lang="en-US" baseline="0" dirty="0"/>
          </a:p>
          <a:p>
            <a:pPr marL="158750" indent="0">
              <a:buNone/>
            </a:pPr>
            <a:r>
              <a:rPr lang="en-US" baseline="0" dirty="0"/>
              <a:t>[CLICK TO ADVANCE] However, if vitamin B12 is not provided to them, then their vitamin B12 deficiency can persist and with it, potentially irreversible neurological conditions such as memory loss, disorientation and frank dementia. </a:t>
            </a:r>
          </a:p>
          <a:p>
            <a:pPr marL="158750" indent="0">
              <a:buNone/>
            </a:pPr>
            <a:endParaRPr lang="en-US" baseline="0" dirty="0"/>
          </a:p>
          <a:p>
            <a:pPr marL="158750" indent="0">
              <a:buNone/>
            </a:pPr>
            <a:r>
              <a:rPr lang="en-US" baseline="0" dirty="0"/>
              <a:t>[CLICK TO ADVANCE] The fact that folic acid can correct megaloblastic anemia while not treating the underlying vitamin B12 deficiency is known as “folic acid masking of vitamin B12 deficiency.”</a:t>
            </a:r>
          </a:p>
          <a:p>
            <a:pPr marL="158750" indent="0">
              <a:buNone/>
            </a:pPr>
            <a:endParaRPr lang="en-US" baseline="0" dirty="0"/>
          </a:p>
          <a:p>
            <a:pPr marL="158750" indent="0">
              <a:buNone/>
            </a:pPr>
            <a:r>
              <a:rPr lang="en-US" baseline="0" dirty="0"/>
              <a:t>--</a:t>
            </a:r>
          </a:p>
          <a:p>
            <a:pPr marL="158750" indent="0">
              <a:buNone/>
            </a:pPr>
            <a:r>
              <a:rPr lang="en-US" baseline="0" dirty="0"/>
              <a:t>Source:</a:t>
            </a:r>
          </a:p>
          <a:p>
            <a:pPr marL="158750" indent="0">
              <a:buNone/>
            </a:pPr>
            <a:endParaRPr lang="en-US" baseline="0" dirty="0"/>
          </a:p>
          <a:p>
            <a:pPr marL="158750" indent="0">
              <a:buNone/>
            </a:pPr>
            <a:r>
              <a:rPr lang="en-US" dirty="0"/>
              <a:t>RJ</a:t>
            </a:r>
            <a:r>
              <a:rPr lang="en-US" baseline="0" dirty="0"/>
              <a:t> Berry.  Lack of historical evidence to support folic acid exacerbation of the neuropathy caused by vitamin B12 deficiency.  American Journal of Clinical Nutrition 2019.  </a:t>
            </a:r>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7</a:t>
            </a:fld>
            <a:endParaRPr lang="en-US"/>
          </a:p>
        </p:txBody>
      </p:sp>
    </p:spTree>
    <p:extLst>
      <p:ext uri="{BB962C8B-B14F-4D97-AF65-F5344CB8AC3E}">
        <p14:creationId xmlns:p14="http://schemas.microsoft.com/office/powerpoint/2010/main" val="139672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aseline="0" dirty="0"/>
              <a:t>In two studies conducted in the USA, researchers surmised that people with vitamin B12 deficiency and no anemia who consumed food fortified with folic acid could be at risk of vitamin B12 deficiency going untreated.  </a:t>
            </a:r>
          </a:p>
          <a:p>
            <a:endParaRPr lang="en-US" baseline="0" dirty="0"/>
          </a:p>
          <a:p>
            <a:pPr marL="158750" indent="0">
              <a:buNone/>
            </a:pPr>
            <a:r>
              <a:rPr lang="en-US" baseline="0" dirty="0"/>
              <a:t>In other words, in these individuals, since folic acid is provided through fortification in the USA, they will not develop anemia.</a:t>
            </a:r>
          </a:p>
          <a:p>
            <a:endParaRPr lang="en-US" baseline="0" dirty="0"/>
          </a:p>
          <a:p>
            <a:pPr marL="158750" indent="0">
              <a:buNone/>
            </a:pPr>
            <a:r>
              <a:rPr lang="en-US" baseline="0" dirty="0"/>
              <a:t>However, since vitamin B12 is not provided through fortification in the USA, their vitamin B12 deficiency will persist.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pPr marL="158750" indent="0">
              <a:buNone/>
            </a:pPr>
            <a:r>
              <a:rPr lang="en-US" dirty="0"/>
              <a:t>Source:  </a:t>
            </a:r>
          </a:p>
          <a:p>
            <a:pPr marL="158750" indent="0">
              <a:buNone/>
            </a:pPr>
            <a:r>
              <a:rPr lang="en-US" dirty="0"/>
              <a:t>Mills</a:t>
            </a:r>
            <a:r>
              <a:rPr lang="en-US" baseline="0" dirty="0"/>
              <a:t> JL et al. </a:t>
            </a:r>
            <a:r>
              <a:rPr lang="en-US" sz="1100" b="0" i="0" u="none" strike="noStrike" kern="1200" baseline="0" dirty="0">
                <a:solidFill>
                  <a:schemeClr val="tx1"/>
                </a:solidFill>
                <a:latin typeface="+mn-lt"/>
                <a:ea typeface="+mn-ea"/>
                <a:cs typeface="+mn-cs"/>
              </a:rPr>
              <a:t>Low vitamin B-12 concentrations in patients without anemia: the effect of folic acid fortification of grain. </a:t>
            </a:r>
            <a:r>
              <a:rPr lang="en-US" sz="1100" b="0" i="1" u="none" strike="noStrike" kern="1200" baseline="0" dirty="0">
                <a:solidFill>
                  <a:schemeClr val="tx1"/>
                </a:solidFill>
                <a:latin typeface="+mn-lt"/>
                <a:ea typeface="+mn-ea"/>
                <a:cs typeface="+mn-cs"/>
              </a:rPr>
              <a:t>Am J Clin Nutr </a:t>
            </a:r>
            <a:r>
              <a:rPr lang="en-US" sz="1100" b="0" i="0" u="none" strike="noStrike" kern="1200" baseline="0" dirty="0">
                <a:solidFill>
                  <a:schemeClr val="tx1"/>
                </a:solidFill>
                <a:latin typeface="+mn-lt"/>
                <a:ea typeface="+mn-ea"/>
                <a:cs typeface="+mn-cs"/>
              </a:rPr>
              <a:t>2003;77:1474–7.</a:t>
            </a:r>
          </a:p>
          <a:p>
            <a:pPr marL="158750" indent="0">
              <a:buNone/>
            </a:pPr>
            <a:endParaRPr lang="en-US" sz="1100" b="0" i="0" u="none" strike="noStrike" kern="1200" baseline="0" dirty="0">
              <a:solidFill>
                <a:schemeClr val="tx1"/>
              </a:solidFill>
              <a:latin typeface="+mn-lt"/>
              <a:ea typeface="+mn-ea"/>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Yan Ping Qi, Ann N. Do, Heather C. Hamner, Christine M. Pfeiffer, and Robert J. Berry.</a:t>
            </a:r>
            <a:r>
              <a:rPr lang="en-US" baseline="0" dirty="0"/>
              <a:t>  </a:t>
            </a:r>
            <a:r>
              <a:rPr lang="en-US" dirty="0"/>
              <a:t>The prevalence of low serum vitamin B-12 status in the absence of anemia or macrocytosis did not increase among older U.S. adults after mandatory folic acid fortification. </a:t>
            </a:r>
            <a:r>
              <a:rPr lang="de-DE" dirty="0"/>
              <a:t>J. Nutr. 144: 170–176, 2014.</a:t>
            </a:r>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8</a:t>
            </a:fld>
            <a:endParaRPr lang="en-US"/>
          </a:p>
        </p:txBody>
      </p:sp>
    </p:spTree>
    <p:extLst>
      <p:ext uri="{BB962C8B-B14F-4D97-AF65-F5344CB8AC3E}">
        <p14:creationId xmlns:p14="http://schemas.microsoft.com/office/powerpoint/2010/main" val="3219743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fortification with folic acid masks vitamin B12 deficiency, the percentage of people with vitamin B12 deficiency but no anemia should </a:t>
            </a:r>
            <a:r>
              <a:rPr lang="en-US" u="sng" dirty="0"/>
              <a:t>increase</a:t>
            </a:r>
            <a:r>
              <a:rPr lang="en-US" dirty="0"/>
              <a:t> after fortification starts.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TO ADVANCE] Two studies from the United States show the contrary—the prevalence of individuals with vitamin B12 deficiency and no anemia, did not change between the pre- and post-fortification periods, suggesting that fortification with folic acid does not mask vitamin B12 deficiency.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pPr marL="158750" indent="0">
              <a:buNone/>
            </a:pPr>
            <a:r>
              <a:rPr lang="en-US" dirty="0"/>
              <a:t>Source:  </a:t>
            </a:r>
          </a:p>
          <a:p>
            <a:pPr marL="158750" indent="0">
              <a:buNone/>
            </a:pPr>
            <a:r>
              <a:rPr lang="en-US" dirty="0"/>
              <a:t>Mills</a:t>
            </a:r>
            <a:r>
              <a:rPr lang="en-US" baseline="0" dirty="0"/>
              <a:t> JL et al. </a:t>
            </a:r>
            <a:r>
              <a:rPr lang="en-US" sz="1200" b="0" i="0" u="none" strike="noStrike" kern="1200" baseline="0" dirty="0">
                <a:solidFill>
                  <a:schemeClr val="tx1"/>
                </a:solidFill>
                <a:latin typeface="+mn-lt"/>
                <a:ea typeface="+mn-ea"/>
                <a:cs typeface="+mn-cs"/>
              </a:rPr>
              <a:t>Low vitamin B-12 concentrations in patients without anemia: the effect of folic acid fortification of grain. </a:t>
            </a:r>
            <a:r>
              <a:rPr lang="en-US" sz="1200" b="0" i="1" u="none" strike="noStrike" kern="1200" baseline="0" dirty="0">
                <a:solidFill>
                  <a:schemeClr val="tx1"/>
                </a:solidFill>
                <a:latin typeface="+mn-lt"/>
                <a:ea typeface="+mn-ea"/>
                <a:cs typeface="+mn-cs"/>
              </a:rPr>
              <a:t>Am J Clin Nutr </a:t>
            </a:r>
            <a:r>
              <a:rPr lang="en-US" sz="1200" b="0" i="0" u="none" strike="noStrike" kern="1200" baseline="0" dirty="0">
                <a:solidFill>
                  <a:schemeClr val="tx1"/>
                </a:solidFill>
                <a:latin typeface="+mn-lt"/>
                <a:ea typeface="+mn-ea"/>
                <a:cs typeface="+mn-cs"/>
              </a:rPr>
              <a:t>2003;77:1474–7.</a:t>
            </a:r>
          </a:p>
          <a:p>
            <a:pPr marL="158750" indent="0">
              <a:buNone/>
            </a:pPr>
            <a:endParaRPr lang="en-US" sz="1200" b="0" i="0" u="none" strike="noStrike" kern="1200" baseline="0" dirty="0">
              <a:solidFill>
                <a:schemeClr val="tx1"/>
              </a:solidFill>
              <a:latin typeface="+mn-lt"/>
              <a:ea typeface="+mn-ea"/>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Yan Ping Qi, Ann N. Do, Heather C. Hamner, Christine M. Pfeiffer, and Robert J. Berry.</a:t>
            </a:r>
            <a:r>
              <a:rPr lang="en-US" baseline="0" dirty="0"/>
              <a:t>  </a:t>
            </a:r>
            <a:r>
              <a:rPr lang="en-US" dirty="0"/>
              <a:t>The prevalence of low serum vitamin B-12 status in the absence of anemia or macrocytosis did not increase among older U.S. adults after mandatory folic acid fortification. </a:t>
            </a:r>
            <a:r>
              <a:rPr lang="de-DE" dirty="0"/>
              <a:t>J. Nutr. 144: 170–176, 2014.</a:t>
            </a:r>
            <a:endParaRPr lang="en-US" dirty="0"/>
          </a:p>
          <a:p>
            <a:pPr marL="158750" indent="0">
              <a:buNone/>
            </a:pP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1674528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aseline="0"/>
            </a:lvl1pPr>
          </a:lstStyle>
          <a:p>
            <a:r>
              <a:rPr lang="en-US" dirty="0"/>
              <a:t>Capitalize First Letter Of Words In Your Title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2662" y="5750012"/>
            <a:ext cx="2595423" cy="627794"/>
          </a:xfrm>
          <a:prstGeom prst="rect">
            <a:avLst/>
          </a:prstGeom>
        </p:spPr>
        <p:txBody>
          <a:bodyPr/>
          <a:lstStyle/>
          <a:p>
            <a:endParaRPr lang="en-US" dirty="0"/>
          </a:p>
        </p:txBody>
      </p:sp>
      <p:cxnSp>
        <p:nvCxnSpPr>
          <p:cNvPr id="7" name="Straight Connector 6">
            <a:extLst>
              <a:ext uri="{FF2B5EF4-FFF2-40B4-BE49-F238E27FC236}">
                <a16:creationId xmlns:a16="http://schemas.microsoft.com/office/drawing/2014/main" id="{633A1533-6D47-414C-8199-21091A380F1B}"/>
              </a:ext>
            </a:extLst>
          </p:cNvPr>
          <p:cNvCxnSpPr/>
          <p:nvPr userDrawn="1"/>
        </p:nvCxnSpPr>
        <p:spPr>
          <a:xfrm flipV="1">
            <a:off x="2287"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2396974-0BFF-428F-9070-ED61D9784C9F}"/>
              </a:ext>
            </a:extLst>
          </p:cNvPr>
          <p:cNvCxnSpPr/>
          <p:nvPr userDrawn="1"/>
        </p:nvCxnSpPr>
        <p:spPr>
          <a:xfrm flipV="1">
            <a:off x="2287" y="5937956"/>
            <a:ext cx="6181" cy="5644"/>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33B79F1-ABE8-4422-A156-5A495B744815}"/>
              </a:ext>
            </a:extLst>
          </p:cNvPr>
          <p:cNvPicPr>
            <a:picLocks noChangeAspect="1"/>
          </p:cNvPicPr>
          <p:nvPr userDrawn="1"/>
        </p:nvPicPr>
        <p:blipFill>
          <a:blip r:embed="rId2"/>
          <a:stretch>
            <a:fillRect/>
          </a:stretch>
        </p:blipFill>
        <p:spPr>
          <a:xfrm>
            <a:off x="0" y="0"/>
            <a:ext cx="9276036" cy="102701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8576" y="4380612"/>
            <a:ext cx="3849624" cy="2340864"/>
          </a:xfrm>
          <a:prstGeom prst="rect">
            <a:avLst/>
          </a:prstGeom>
        </p:spPr>
      </p:pic>
    </p:spTree>
    <p:extLst>
      <p:ext uri="{BB962C8B-B14F-4D97-AF65-F5344CB8AC3E}">
        <p14:creationId xmlns:p14="http://schemas.microsoft.com/office/powerpoint/2010/main" val="2584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Put the one thought of this slide here in two lines if needed</a:t>
            </a:r>
          </a:p>
        </p:txBody>
      </p:sp>
      <p:sp>
        <p:nvSpPr>
          <p:cNvPr id="3" name="Content Placeholder 2"/>
          <p:cNvSpPr>
            <a:spLocks noGrp="1"/>
          </p:cNvSpPr>
          <p:nvPr>
            <p:ph idx="1"/>
          </p:nvPr>
        </p:nvSpPr>
        <p:spPr>
          <a:xfrm>
            <a:off x="638289" y="2085785"/>
            <a:ext cx="7886700" cy="41832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90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3154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Put the one thought of this slide here in two lines if needed</a:t>
            </a:r>
          </a:p>
        </p:txBody>
      </p:sp>
      <p:sp>
        <p:nvSpPr>
          <p:cNvPr id="3" name="Content Placeholder 2"/>
          <p:cNvSpPr>
            <a:spLocks noGrp="1"/>
          </p:cNvSpPr>
          <p:nvPr>
            <p:ph sz="half" idx="1"/>
          </p:nvPr>
        </p:nvSpPr>
        <p:spPr>
          <a:xfrm>
            <a:off x="628650" y="2146902"/>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46902"/>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686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620504"/>
            <a:ext cx="7886700" cy="1325563"/>
          </a:xfrm>
        </p:spPr>
        <p:txBody>
          <a:bodyPr/>
          <a:lstStyle/>
          <a:p>
            <a:r>
              <a:rPr lang="en-US" dirty="0"/>
              <a:t>Put the one thought of this slide here in two lines if needed</a:t>
            </a:r>
          </a:p>
        </p:txBody>
      </p:sp>
      <p:sp>
        <p:nvSpPr>
          <p:cNvPr id="3" name="Text Placeholder 2"/>
          <p:cNvSpPr>
            <a:spLocks noGrp="1"/>
          </p:cNvSpPr>
          <p:nvPr>
            <p:ph type="body" idx="1" hasCustomPrompt="1"/>
          </p:nvPr>
        </p:nvSpPr>
        <p:spPr>
          <a:xfrm>
            <a:off x="629842" y="1936541"/>
            <a:ext cx="3868340"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629842" y="2760453"/>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936541"/>
            <a:ext cx="3887391" cy="823912"/>
          </a:xfrm>
        </p:spPr>
        <p:txBody>
          <a:bodyPr anchor="b">
            <a:normAutofit/>
          </a:bodyPr>
          <a:lstStyle>
            <a:lvl1pPr marL="0" indent="0">
              <a:buNone/>
              <a:defRPr lang="en-US" sz="2800" b="1" kern="12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Tx/>
              <a:buFont typeface="Arial" panose="020B0604020202020204" pitchFamily="34" charset="0"/>
              <a:buNone/>
            </a:pPr>
            <a:r>
              <a:rPr lang="en-US" dirty="0"/>
              <a:t>Edit master text styles</a:t>
            </a:r>
          </a:p>
        </p:txBody>
      </p:sp>
      <p:sp>
        <p:nvSpPr>
          <p:cNvPr id="6" name="Content Placeholder 5"/>
          <p:cNvSpPr>
            <a:spLocks noGrp="1"/>
          </p:cNvSpPr>
          <p:nvPr>
            <p:ph sz="quarter" idx="4" hasCustomPrompt="1"/>
          </p:nvPr>
        </p:nvSpPr>
        <p:spPr>
          <a:xfrm>
            <a:off x="4629150" y="2760453"/>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374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93426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6780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66315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26335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6988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72532"/>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17273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6371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8289" y="760222"/>
            <a:ext cx="7886700" cy="1325563"/>
          </a:xfrm>
          <a:prstGeom prst="rect">
            <a:avLst/>
          </a:prstGeom>
        </p:spPr>
        <p:txBody>
          <a:bodyPr vert="horz" lIns="91440" tIns="45720" rIns="91440" bIns="45720" rtlCol="0" anchor="ctr">
            <a:normAutofit/>
          </a:bodyPr>
          <a:lstStyle/>
          <a:p>
            <a:r>
              <a:rPr lang="en-US" dirty="0"/>
              <a:t>Put the one thought of this slide here in two lines if needed</a:t>
            </a:r>
          </a:p>
        </p:txBody>
      </p:sp>
      <p:sp>
        <p:nvSpPr>
          <p:cNvPr id="3" name="Text Placeholder 2"/>
          <p:cNvSpPr>
            <a:spLocks noGrp="1"/>
          </p:cNvSpPr>
          <p:nvPr>
            <p:ph type="body" idx="1"/>
          </p:nvPr>
        </p:nvSpPr>
        <p:spPr>
          <a:xfrm>
            <a:off x="626076" y="2187575"/>
            <a:ext cx="7886700" cy="4351338"/>
          </a:xfrm>
          <a:prstGeom prst="rect">
            <a:avLst/>
          </a:prstGeom>
        </p:spPr>
        <p:txBody>
          <a:bodyPr vert="horz" lIns="91440" tIns="45720" rIns="91440" bIns="45720" rtlCol="0">
            <a:normAutofit/>
          </a:bodyPr>
          <a:lstStyle/>
          <a:p>
            <a:pPr lvl="0"/>
            <a:r>
              <a:rPr lang="en-US" dirty="0"/>
              <a:t>Sub point of your main point; do not repeat 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C504709-D387-4919-A61C-9D5D8E0359F4}"/>
              </a:ext>
            </a:extLst>
          </p:cNvPr>
          <p:cNvPicPr>
            <a:picLocks noChangeAspect="1"/>
          </p:cNvPicPr>
          <p:nvPr userDrawn="1"/>
        </p:nvPicPr>
        <p:blipFill>
          <a:blip r:embed="rId11"/>
          <a:stretch>
            <a:fillRect/>
          </a:stretch>
        </p:blipFill>
        <p:spPr>
          <a:xfrm flipH="1">
            <a:off x="-57839" y="-22034"/>
            <a:ext cx="9278957" cy="1042416"/>
          </a:xfrm>
          <a:prstGeom prst="rect">
            <a:avLst/>
          </a:prstGeom>
        </p:spPr>
      </p:pic>
      <p:pic>
        <p:nvPicPr>
          <p:cNvPr id="9" name="Picture 8"/>
          <p:cNvPicPr>
            <a:picLocks noChangeAspect="1"/>
          </p:cNvPicPr>
          <p:nvPr userDrawn="1"/>
        </p:nvPicPr>
        <p:blipFill rotWithShape="1">
          <a:blip r:embed="rId12">
            <a:extLst>
              <a:ext uri="{28A0092B-C50C-407E-A947-70E740481C1C}">
                <a14:useLocalDpi xmlns:a14="http://schemas.microsoft.com/office/drawing/2010/main" val="0"/>
              </a:ext>
            </a:extLst>
          </a:blip>
          <a:srcRect r="88187"/>
          <a:stretch/>
        </p:blipFill>
        <p:spPr>
          <a:xfrm>
            <a:off x="8600303" y="19137"/>
            <a:ext cx="543697" cy="647855"/>
          </a:xfrm>
          <a:prstGeom prst="rect">
            <a:avLst/>
          </a:prstGeom>
        </p:spPr>
      </p:pic>
    </p:spTree>
    <p:extLst>
      <p:ext uri="{BB962C8B-B14F-4D97-AF65-F5344CB8AC3E}">
        <p14:creationId xmlns:p14="http://schemas.microsoft.com/office/powerpoint/2010/main" val="34175482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hdr="0" ftr="0" dt="0"/>
  <p:txStyles>
    <p:titleStyle>
      <a:lvl1pPr algn="l" defTabSz="914400" rtl="0" eaLnBrk="1" latinLnBrk="0" hangingPunct="1">
        <a:lnSpc>
          <a:spcPct val="90000"/>
        </a:lnSpc>
        <a:spcBef>
          <a:spcPct val="0"/>
        </a:spcBef>
        <a:buNone/>
        <a:defRPr sz="4400" b="1" kern="1200"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48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8A75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484"/>
        </a:buClr>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www.ffinetwork.org/"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fortificationdata.org/map-nutrient-levels-in-fortification-standard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www.caribbeangreenliving.com/fresh-homemade-fruit-juices-vs-commercial-fruit-juices/" TargetMode="External"/><Relationship Id="rId3" Type="http://schemas.openxmlformats.org/officeDocument/2006/relationships/image" Target="../media/image8.jpeg"/><Relationship Id="rId7" Type="http://schemas.openxmlformats.org/officeDocument/2006/relationships/hyperlink" Target="https://www.medicalnewstoday.com/articles/32274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newfoodmagazine.com/webinar/94055/quality-control-of-milk-and-dairy-products-at-the-speed-of-light/"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85800" y="1122363"/>
            <a:ext cx="7772400" cy="2387600"/>
          </a:xfrm>
        </p:spPr>
        <p:txBody>
          <a:bodyPr>
            <a:noAutofit/>
          </a:bodyPr>
          <a:lstStyle/>
          <a:p>
            <a:r>
              <a:rPr lang="en-US" sz="4400" dirty="0"/>
              <a:t>Folic acid fortification: The safe and effective action towards spina bifida prevention</a:t>
            </a:r>
          </a:p>
        </p:txBody>
      </p:sp>
      <p:sp>
        <p:nvSpPr>
          <p:cNvPr id="16" name="TextBox 15"/>
          <p:cNvSpPr txBox="1"/>
          <p:nvPr/>
        </p:nvSpPr>
        <p:spPr>
          <a:xfrm>
            <a:off x="540834" y="4643367"/>
            <a:ext cx="3585117" cy="1708160"/>
          </a:xfrm>
          <a:prstGeom prst="rect">
            <a:avLst/>
          </a:prstGeom>
          <a:noFill/>
        </p:spPr>
        <p:txBody>
          <a:bodyPr wrap="square" rtlCol="0">
            <a:spAutoFit/>
          </a:bodyPr>
          <a:lstStyle/>
          <a:p>
            <a:pPr>
              <a:spcAft>
                <a:spcPts val="600"/>
              </a:spcAft>
            </a:pPr>
            <a:r>
              <a:rPr lang="en-US" b="1" dirty="0">
                <a:solidFill>
                  <a:schemeClr val="tx1">
                    <a:lumMod val="50000"/>
                    <a:lumOff val="50000"/>
                  </a:schemeClr>
                </a:solidFill>
              </a:rPr>
              <a:t>Helena </a:t>
            </a:r>
            <a:r>
              <a:rPr lang="en-US" b="1" dirty="0" err="1">
                <a:solidFill>
                  <a:schemeClr val="tx1">
                    <a:lumMod val="50000"/>
                    <a:lumOff val="50000"/>
                  </a:schemeClr>
                </a:solidFill>
              </a:rPr>
              <a:t>Pach</a:t>
            </a:r>
            <a:r>
              <a:rPr lang="es-ES" b="1" dirty="0" err="1">
                <a:solidFill>
                  <a:schemeClr val="tx1">
                    <a:lumMod val="50000"/>
                    <a:lumOff val="50000"/>
                  </a:schemeClr>
                </a:solidFill>
              </a:rPr>
              <a:t>ó</a:t>
            </a:r>
            <a:r>
              <a:rPr lang="en-US" b="1" dirty="0">
                <a:solidFill>
                  <a:schemeClr val="tx1">
                    <a:lumMod val="50000"/>
                    <a:lumOff val="50000"/>
                  </a:schemeClr>
                </a:solidFill>
              </a:rPr>
              <a:t>n, PhD, MPH</a:t>
            </a:r>
          </a:p>
          <a:p>
            <a:pPr>
              <a:spcAft>
                <a:spcPts val="600"/>
              </a:spcAft>
            </a:pPr>
            <a:r>
              <a:rPr lang="en-US" i="1" dirty="0">
                <a:solidFill>
                  <a:schemeClr val="tx1">
                    <a:lumMod val="50000"/>
                    <a:lumOff val="50000"/>
                  </a:schemeClr>
                </a:solidFill>
              </a:rPr>
              <a:t>Research Director</a:t>
            </a:r>
          </a:p>
          <a:p>
            <a:pPr>
              <a:spcAft>
                <a:spcPts val="600"/>
              </a:spcAft>
            </a:pPr>
            <a:r>
              <a:rPr lang="en-US" dirty="0">
                <a:solidFill>
                  <a:schemeClr val="tx1">
                    <a:lumMod val="50000"/>
                    <a:lumOff val="50000"/>
                  </a:schemeClr>
                </a:solidFill>
              </a:rPr>
              <a:t>29th International Conference for Spina Bifida and Hydrocephalus </a:t>
            </a:r>
          </a:p>
          <a:p>
            <a:pPr>
              <a:spcAft>
                <a:spcPts val="600"/>
              </a:spcAft>
            </a:pPr>
            <a:r>
              <a:rPr lang="en-US" dirty="0">
                <a:solidFill>
                  <a:schemeClr val="tx1">
                    <a:lumMod val="50000"/>
                    <a:lumOff val="50000"/>
                  </a:schemeClr>
                </a:solidFill>
              </a:rPr>
              <a:t>7 September 2022</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9470F-59FE-53F5-ED88-9FB6935D5414}"/>
              </a:ext>
            </a:extLst>
          </p:cNvPr>
          <p:cNvSpPr>
            <a:spLocks noGrp="1"/>
          </p:cNvSpPr>
          <p:nvPr>
            <p:ph type="title"/>
          </p:nvPr>
        </p:nvSpPr>
        <p:spPr/>
        <p:txBody>
          <a:bodyPr>
            <a:normAutofit/>
          </a:bodyPr>
          <a:lstStyle/>
          <a:p>
            <a:r>
              <a:rPr lang="en-US" dirty="0"/>
              <a:t>Free folic acid in the blood does not increase adenoma risk</a:t>
            </a:r>
          </a:p>
        </p:txBody>
      </p:sp>
      <p:sp>
        <p:nvSpPr>
          <p:cNvPr id="7" name="TextBox 6">
            <a:extLst>
              <a:ext uri="{FF2B5EF4-FFF2-40B4-BE49-F238E27FC236}">
                <a16:creationId xmlns:a16="http://schemas.microsoft.com/office/drawing/2014/main" id="{D874F01F-CCA1-85B7-F0B3-E500DB5C10A0}"/>
              </a:ext>
            </a:extLst>
          </p:cNvPr>
          <p:cNvSpPr txBox="1"/>
          <p:nvPr/>
        </p:nvSpPr>
        <p:spPr>
          <a:xfrm>
            <a:off x="11338" y="6025762"/>
            <a:ext cx="8749146" cy="830997"/>
          </a:xfrm>
          <a:prstGeom prst="rect">
            <a:avLst/>
          </a:prstGeom>
          <a:noFill/>
        </p:spPr>
        <p:txBody>
          <a:bodyPr wrap="square" rtlCol="0">
            <a:spAutoFit/>
          </a:bodyPr>
          <a:lstStyle/>
          <a:p>
            <a:r>
              <a:rPr lang="en-US" sz="2400" dirty="0"/>
              <a:t>Adenomas are benign tumors that can develop into cancer</a:t>
            </a:r>
          </a:p>
          <a:p>
            <a:r>
              <a:rPr lang="en-US" sz="2400" dirty="0"/>
              <a:t>“Free folic acid” is also referred to as “unmetabolized folic acid”</a:t>
            </a:r>
          </a:p>
        </p:txBody>
      </p:sp>
    </p:spTree>
    <p:extLst>
      <p:ext uri="{BB962C8B-B14F-4D97-AF65-F5344CB8AC3E}">
        <p14:creationId xmlns:p14="http://schemas.microsoft.com/office/powerpoint/2010/main" val="185834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EE52D-61E6-E3C5-F2E7-24BE2C640E18}"/>
              </a:ext>
            </a:extLst>
          </p:cNvPr>
          <p:cNvSpPr>
            <a:spLocks noGrp="1"/>
          </p:cNvSpPr>
          <p:nvPr>
            <p:ph type="title"/>
          </p:nvPr>
        </p:nvSpPr>
        <p:spPr/>
        <p:txBody>
          <a:bodyPr>
            <a:normAutofit fontScale="90000"/>
          </a:bodyPr>
          <a:lstStyle/>
          <a:p>
            <a:r>
              <a:rPr lang="en-US" dirty="0"/>
              <a:t>After folic acid consumption, free folic acid appears in the blood</a:t>
            </a:r>
          </a:p>
        </p:txBody>
      </p:sp>
      <p:sp>
        <p:nvSpPr>
          <p:cNvPr id="7" name="TextBox 6">
            <a:extLst>
              <a:ext uri="{FF2B5EF4-FFF2-40B4-BE49-F238E27FC236}">
                <a16:creationId xmlns:a16="http://schemas.microsoft.com/office/drawing/2014/main" id="{35D06346-1530-83D7-2BB7-ABBE0B96EF11}"/>
              </a:ext>
            </a:extLst>
          </p:cNvPr>
          <p:cNvSpPr txBox="1"/>
          <p:nvPr/>
        </p:nvSpPr>
        <p:spPr>
          <a:xfrm>
            <a:off x="1" y="6358285"/>
            <a:ext cx="9144000" cy="461665"/>
          </a:xfrm>
          <a:prstGeom prst="rect">
            <a:avLst/>
          </a:prstGeom>
          <a:noFill/>
        </p:spPr>
        <p:txBody>
          <a:bodyPr wrap="square" rtlCol="0">
            <a:spAutoFit/>
          </a:bodyPr>
          <a:lstStyle/>
          <a:p>
            <a:r>
              <a:rPr lang="en-US" sz="2400" dirty="0"/>
              <a:t>“Free folic acid” is also referred to as “</a:t>
            </a:r>
            <a:r>
              <a:rPr lang="en-US" sz="2400" dirty="0" err="1"/>
              <a:t>unmetabolized</a:t>
            </a:r>
            <a:r>
              <a:rPr lang="en-US" sz="2400" dirty="0"/>
              <a:t> folic acid”</a:t>
            </a:r>
          </a:p>
        </p:txBody>
      </p:sp>
      <p:pic>
        <p:nvPicPr>
          <p:cNvPr id="9" name="Picture 8">
            <a:extLst>
              <a:ext uri="{FF2B5EF4-FFF2-40B4-BE49-F238E27FC236}">
                <a16:creationId xmlns:a16="http://schemas.microsoft.com/office/drawing/2014/main" id="{2572A909-3702-3645-BAF7-4BC5C68748C8}"/>
              </a:ext>
            </a:extLst>
          </p:cNvPr>
          <p:cNvPicPr>
            <a:picLocks noChangeAspect="1"/>
          </p:cNvPicPr>
          <p:nvPr/>
        </p:nvPicPr>
        <p:blipFill>
          <a:blip r:embed="rId3"/>
          <a:stretch>
            <a:fillRect/>
          </a:stretch>
        </p:blipFill>
        <p:spPr>
          <a:xfrm>
            <a:off x="295100" y="2085785"/>
            <a:ext cx="8848900" cy="4224013"/>
          </a:xfrm>
          <a:prstGeom prst="rect">
            <a:avLst/>
          </a:prstGeom>
        </p:spPr>
      </p:pic>
    </p:spTree>
    <p:extLst>
      <p:ext uri="{BB962C8B-B14F-4D97-AF65-F5344CB8AC3E}">
        <p14:creationId xmlns:p14="http://schemas.microsoft.com/office/powerpoint/2010/main" val="128001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01D2-C966-990A-D565-45249D892A54}"/>
              </a:ext>
            </a:extLst>
          </p:cNvPr>
          <p:cNvSpPr>
            <a:spLocks noGrp="1"/>
          </p:cNvSpPr>
          <p:nvPr>
            <p:ph type="title"/>
          </p:nvPr>
        </p:nvSpPr>
        <p:spPr/>
        <p:txBody>
          <a:bodyPr>
            <a:normAutofit/>
          </a:bodyPr>
          <a:lstStyle/>
          <a:p>
            <a:r>
              <a:rPr lang="en-US" dirty="0"/>
              <a:t>Free folic acid does not increase the risk of adenomas</a:t>
            </a:r>
          </a:p>
        </p:txBody>
      </p:sp>
      <p:sp>
        <p:nvSpPr>
          <p:cNvPr id="5" name="TextBox 4">
            <a:extLst>
              <a:ext uri="{FF2B5EF4-FFF2-40B4-BE49-F238E27FC236}">
                <a16:creationId xmlns:a16="http://schemas.microsoft.com/office/drawing/2014/main" id="{E6D9C386-AB12-5A3F-A4AF-4479BDC4125D}"/>
              </a:ext>
            </a:extLst>
          </p:cNvPr>
          <p:cNvSpPr txBox="1"/>
          <p:nvPr/>
        </p:nvSpPr>
        <p:spPr>
          <a:xfrm>
            <a:off x="11338" y="5770582"/>
            <a:ext cx="8749146" cy="830997"/>
          </a:xfrm>
          <a:prstGeom prst="rect">
            <a:avLst/>
          </a:prstGeom>
          <a:noFill/>
        </p:spPr>
        <p:txBody>
          <a:bodyPr wrap="square" rtlCol="0">
            <a:spAutoFit/>
          </a:bodyPr>
          <a:lstStyle/>
          <a:p>
            <a:r>
              <a:rPr lang="en-US" sz="2400" dirty="0"/>
              <a:t>Adenomas are benign tumors that can develop into cancer</a:t>
            </a:r>
          </a:p>
          <a:p>
            <a:r>
              <a:rPr lang="en-US" sz="2400" dirty="0"/>
              <a:t>“Free folic acid” is also referred to as “unmetabolized folic acid”</a:t>
            </a:r>
          </a:p>
        </p:txBody>
      </p:sp>
      <p:sp>
        <p:nvSpPr>
          <p:cNvPr id="6" name="TextBox 5">
            <a:extLst>
              <a:ext uri="{FF2B5EF4-FFF2-40B4-BE49-F238E27FC236}">
                <a16:creationId xmlns:a16="http://schemas.microsoft.com/office/drawing/2014/main" id="{332702A9-1EA5-3C50-F8B5-37878406C7B9}"/>
              </a:ext>
            </a:extLst>
          </p:cNvPr>
          <p:cNvSpPr txBox="1"/>
          <p:nvPr/>
        </p:nvSpPr>
        <p:spPr>
          <a:xfrm>
            <a:off x="4369608" y="6483790"/>
            <a:ext cx="4805917" cy="369332"/>
          </a:xfrm>
          <a:prstGeom prst="rect">
            <a:avLst/>
          </a:prstGeom>
          <a:noFill/>
        </p:spPr>
        <p:txBody>
          <a:bodyPr wrap="square" rtlCol="0">
            <a:spAutoFit/>
          </a:bodyPr>
          <a:lstStyle/>
          <a:p>
            <a:pPr algn="r"/>
            <a:r>
              <a:rPr lang="en-US" dirty="0"/>
              <a:t>Rees 2017</a:t>
            </a:r>
          </a:p>
        </p:txBody>
      </p:sp>
      <p:pic>
        <p:nvPicPr>
          <p:cNvPr id="8" name="Picture 7">
            <a:extLst>
              <a:ext uri="{FF2B5EF4-FFF2-40B4-BE49-F238E27FC236}">
                <a16:creationId xmlns:a16="http://schemas.microsoft.com/office/drawing/2014/main" id="{95589C78-A032-DB6D-E409-FDFA170001A2}"/>
              </a:ext>
            </a:extLst>
          </p:cNvPr>
          <p:cNvPicPr>
            <a:picLocks noChangeAspect="1"/>
          </p:cNvPicPr>
          <p:nvPr/>
        </p:nvPicPr>
        <p:blipFill>
          <a:blip r:embed="rId3"/>
          <a:stretch>
            <a:fillRect/>
          </a:stretch>
        </p:blipFill>
        <p:spPr>
          <a:xfrm>
            <a:off x="1074259" y="2099845"/>
            <a:ext cx="7367657" cy="3479352"/>
          </a:xfrm>
          <a:prstGeom prst="rect">
            <a:avLst/>
          </a:prstGeom>
        </p:spPr>
      </p:pic>
    </p:spTree>
    <p:extLst>
      <p:ext uri="{BB962C8B-B14F-4D97-AF65-F5344CB8AC3E}">
        <p14:creationId xmlns:p14="http://schemas.microsoft.com/office/powerpoint/2010/main" val="426172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696D3-3D91-BE56-BAA6-D4C57430CB3E}"/>
              </a:ext>
            </a:extLst>
          </p:cNvPr>
          <p:cNvSpPr>
            <a:spLocks noGrp="1"/>
          </p:cNvSpPr>
          <p:nvPr>
            <p:ph type="title"/>
          </p:nvPr>
        </p:nvSpPr>
        <p:spPr/>
        <p:txBody>
          <a:bodyPr>
            <a:normAutofit fontScale="90000"/>
          </a:bodyPr>
          <a:lstStyle/>
          <a:p>
            <a:r>
              <a:rPr lang="en-US" dirty="0"/>
              <a:t>Fortifying food with folic acid does not cause cancer or increase deaths from cancer</a:t>
            </a:r>
          </a:p>
        </p:txBody>
      </p:sp>
    </p:spTree>
    <p:extLst>
      <p:ext uri="{BB962C8B-B14F-4D97-AF65-F5344CB8AC3E}">
        <p14:creationId xmlns:p14="http://schemas.microsoft.com/office/powerpoint/2010/main" val="28239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F1529D-7C60-5E93-661E-6F0EED156AA0}"/>
              </a:ext>
            </a:extLst>
          </p:cNvPr>
          <p:cNvSpPr>
            <a:spLocks noGrp="1"/>
          </p:cNvSpPr>
          <p:nvPr>
            <p:ph type="title"/>
          </p:nvPr>
        </p:nvSpPr>
        <p:spPr/>
        <p:txBody>
          <a:bodyPr>
            <a:normAutofit/>
          </a:bodyPr>
          <a:lstStyle/>
          <a:p>
            <a:r>
              <a:rPr lang="en-US" dirty="0"/>
              <a:t>Fortification with folic acid does not cause cancer</a:t>
            </a:r>
          </a:p>
        </p:txBody>
      </p:sp>
      <p:sp>
        <p:nvSpPr>
          <p:cNvPr id="9" name="TextBox 8">
            <a:extLst>
              <a:ext uri="{FF2B5EF4-FFF2-40B4-BE49-F238E27FC236}">
                <a16:creationId xmlns:a16="http://schemas.microsoft.com/office/drawing/2014/main" id="{A9516B39-6A4C-F021-321D-A743947C5486}"/>
              </a:ext>
            </a:extLst>
          </p:cNvPr>
          <p:cNvSpPr txBox="1"/>
          <p:nvPr/>
        </p:nvSpPr>
        <p:spPr>
          <a:xfrm>
            <a:off x="1" y="2290089"/>
            <a:ext cx="9144000" cy="584775"/>
          </a:xfrm>
          <a:prstGeom prst="rect">
            <a:avLst/>
          </a:prstGeom>
          <a:noFill/>
        </p:spPr>
        <p:txBody>
          <a:bodyPr wrap="square" rtlCol="0">
            <a:spAutoFit/>
          </a:bodyPr>
          <a:lstStyle/>
          <a:p>
            <a:pPr algn="ctr"/>
            <a:r>
              <a:rPr lang="en-US" sz="3200" b="1" dirty="0">
                <a:solidFill>
                  <a:srgbClr val="B8A75A"/>
                </a:solidFill>
                <a:latin typeface="+mn-lt"/>
              </a:rPr>
              <a:t>Colorectal Cancer Rate per 100,000 Population, USA</a:t>
            </a:r>
          </a:p>
        </p:txBody>
      </p:sp>
      <p:pic>
        <p:nvPicPr>
          <p:cNvPr id="11" name="Picture 10">
            <a:extLst>
              <a:ext uri="{FF2B5EF4-FFF2-40B4-BE49-F238E27FC236}">
                <a16:creationId xmlns:a16="http://schemas.microsoft.com/office/drawing/2014/main" id="{74A9AF22-23F7-2071-03BD-6029EC72DC33}"/>
              </a:ext>
            </a:extLst>
          </p:cNvPr>
          <p:cNvPicPr>
            <a:picLocks noChangeAspect="1"/>
          </p:cNvPicPr>
          <p:nvPr/>
        </p:nvPicPr>
        <p:blipFill>
          <a:blip r:embed="rId3"/>
          <a:stretch>
            <a:fillRect/>
          </a:stretch>
        </p:blipFill>
        <p:spPr>
          <a:xfrm>
            <a:off x="1414130" y="2959924"/>
            <a:ext cx="6315740" cy="3681942"/>
          </a:xfrm>
          <a:prstGeom prst="rect">
            <a:avLst/>
          </a:prstGeom>
        </p:spPr>
      </p:pic>
      <p:sp>
        <p:nvSpPr>
          <p:cNvPr id="13" name="TextBox 12">
            <a:extLst>
              <a:ext uri="{FF2B5EF4-FFF2-40B4-BE49-F238E27FC236}">
                <a16:creationId xmlns:a16="http://schemas.microsoft.com/office/drawing/2014/main" id="{695BF5B1-F3C7-03D4-994F-1411DF517BEA}"/>
              </a:ext>
            </a:extLst>
          </p:cNvPr>
          <p:cNvSpPr txBox="1"/>
          <p:nvPr/>
        </p:nvSpPr>
        <p:spPr>
          <a:xfrm>
            <a:off x="5140266" y="6496936"/>
            <a:ext cx="3877143" cy="369332"/>
          </a:xfrm>
          <a:prstGeom prst="rect">
            <a:avLst/>
          </a:prstGeom>
          <a:noFill/>
        </p:spPr>
        <p:txBody>
          <a:bodyPr wrap="square" rtlCol="0">
            <a:spAutoFit/>
          </a:bodyPr>
          <a:lstStyle/>
          <a:p>
            <a:pPr algn="r"/>
            <a:r>
              <a:rPr lang="en-US" dirty="0"/>
              <a:t>Siegel 2019</a:t>
            </a:r>
          </a:p>
        </p:txBody>
      </p:sp>
    </p:spTree>
    <p:extLst>
      <p:ext uri="{BB962C8B-B14F-4D97-AF65-F5344CB8AC3E}">
        <p14:creationId xmlns:p14="http://schemas.microsoft.com/office/powerpoint/2010/main" val="10454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6396-7DF7-C750-0921-E29BC9DD0259}"/>
              </a:ext>
            </a:extLst>
          </p:cNvPr>
          <p:cNvSpPr>
            <a:spLocks noGrp="1"/>
          </p:cNvSpPr>
          <p:nvPr>
            <p:ph type="title"/>
          </p:nvPr>
        </p:nvSpPr>
        <p:spPr/>
        <p:txBody>
          <a:bodyPr>
            <a:normAutofit/>
          </a:bodyPr>
          <a:lstStyle/>
          <a:p>
            <a:r>
              <a:rPr lang="en-US" dirty="0"/>
              <a:t>Fortification with folic acid does not increase deaths from cancer</a:t>
            </a:r>
          </a:p>
        </p:txBody>
      </p:sp>
      <p:sp>
        <p:nvSpPr>
          <p:cNvPr id="5" name="TextBox 4">
            <a:extLst>
              <a:ext uri="{FF2B5EF4-FFF2-40B4-BE49-F238E27FC236}">
                <a16:creationId xmlns:a16="http://schemas.microsoft.com/office/drawing/2014/main" id="{CB9D293A-E443-6D5C-952C-BA68EB23A6E3}"/>
              </a:ext>
            </a:extLst>
          </p:cNvPr>
          <p:cNvSpPr txBox="1"/>
          <p:nvPr/>
        </p:nvSpPr>
        <p:spPr>
          <a:xfrm>
            <a:off x="5140266" y="6496936"/>
            <a:ext cx="3877143" cy="369332"/>
          </a:xfrm>
          <a:prstGeom prst="rect">
            <a:avLst/>
          </a:prstGeom>
          <a:noFill/>
        </p:spPr>
        <p:txBody>
          <a:bodyPr wrap="square" rtlCol="0">
            <a:spAutoFit/>
          </a:bodyPr>
          <a:lstStyle/>
          <a:p>
            <a:pPr algn="r"/>
            <a:r>
              <a:rPr lang="en-US" dirty="0" err="1"/>
              <a:t>Vollset</a:t>
            </a:r>
            <a:r>
              <a:rPr lang="en-US" dirty="0"/>
              <a:t> 2013</a:t>
            </a:r>
          </a:p>
        </p:txBody>
      </p:sp>
      <p:pic>
        <p:nvPicPr>
          <p:cNvPr id="7" name="Picture 2">
            <a:extLst>
              <a:ext uri="{FF2B5EF4-FFF2-40B4-BE49-F238E27FC236}">
                <a16:creationId xmlns:a16="http://schemas.microsoft.com/office/drawing/2014/main" id="{43CC09CE-1055-A1D4-CB9B-210DAB476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105" y="2170845"/>
            <a:ext cx="7576951" cy="441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89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2F4C-CEF8-1B20-3C41-4A1CF4137812}"/>
              </a:ext>
            </a:extLst>
          </p:cNvPr>
          <p:cNvSpPr>
            <a:spLocks noGrp="1"/>
          </p:cNvSpPr>
          <p:nvPr>
            <p:ph type="title"/>
          </p:nvPr>
        </p:nvSpPr>
        <p:spPr/>
        <p:txBody>
          <a:bodyPr>
            <a:normAutofit fontScale="90000"/>
          </a:bodyPr>
          <a:lstStyle/>
          <a:p>
            <a:r>
              <a:rPr lang="en-US" dirty="0"/>
              <a:t>Fortifying food with folic acid reduces the risk of neural tube defects and is cost-effective</a:t>
            </a:r>
          </a:p>
        </p:txBody>
      </p:sp>
    </p:spTree>
    <p:extLst>
      <p:ext uri="{BB962C8B-B14F-4D97-AF65-F5344CB8AC3E}">
        <p14:creationId xmlns:p14="http://schemas.microsoft.com/office/powerpoint/2010/main" val="1993601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20BDFA-B29D-51C1-A425-70E271B928DB}"/>
              </a:ext>
            </a:extLst>
          </p:cNvPr>
          <p:cNvSpPr>
            <a:spLocks noGrp="1"/>
          </p:cNvSpPr>
          <p:nvPr>
            <p:ph type="title"/>
          </p:nvPr>
        </p:nvSpPr>
        <p:spPr/>
        <p:txBody>
          <a:bodyPr>
            <a:noAutofit/>
          </a:bodyPr>
          <a:lstStyle/>
          <a:p>
            <a:r>
              <a:rPr lang="en-US" sz="3600" dirty="0"/>
              <a:t>Fortification with folic acid reduces the risk of neural tube defects: Costa Rica</a:t>
            </a:r>
            <a:br>
              <a:rPr lang="en-US" sz="3600" dirty="0"/>
            </a:br>
            <a:endParaRPr lang="en-US" sz="3600" dirty="0"/>
          </a:p>
        </p:txBody>
      </p:sp>
      <p:sp>
        <p:nvSpPr>
          <p:cNvPr id="7" name="TextBox 6">
            <a:extLst>
              <a:ext uri="{FF2B5EF4-FFF2-40B4-BE49-F238E27FC236}">
                <a16:creationId xmlns:a16="http://schemas.microsoft.com/office/drawing/2014/main" id="{F2FE7324-0AA2-F7AB-DD67-DF600AFB9DDA}"/>
              </a:ext>
            </a:extLst>
          </p:cNvPr>
          <p:cNvSpPr txBox="1"/>
          <p:nvPr/>
        </p:nvSpPr>
        <p:spPr>
          <a:xfrm>
            <a:off x="5140266" y="6496936"/>
            <a:ext cx="3877143" cy="369332"/>
          </a:xfrm>
          <a:prstGeom prst="rect">
            <a:avLst/>
          </a:prstGeom>
          <a:noFill/>
        </p:spPr>
        <p:txBody>
          <a:bodyPr wrap="square" rtlCol="0">
            <a:spAutoFit/>
          </a:bodyPr>
          <a:lstStyle/>
          <a:p>
            <a:pPr algn="r"/>
            <a:r>
              <a:rPr lang="en-US" dirty="0" err="1"/>
              <a:t>Tacsan</a:t>
            </a:r>
            <a:r>
              <a:rPr lang="en-US" dirty="0"/>
              <a:t> Chen 2004</a:t>
            </a:r>
          </a:p>
        </p:txBody>
      </p:sp>
      <p:pic>
        <p:nvPicPr>
          <p:cNvPr id="11" name="Picture 10">
            <a:extLst>
              <a:ext uri="{FF2B5EF4-FFF2-40B4-BE49-F238E27FC236}">
                <a16:creationId xmlns:a16="http://schemas.microsoft.com/office/drawing/2014/main" id="{EC8BAB64-FB09-D4B0-1CCB-B1B95485332B}"/>
              </a:ext>
            </a:extLst>
          </p:cNvPr>
          <p:cNvPicPr>
            <a:picLocks noChangeAspect="1"/>
          </p:cNvPicPr>
          <p:nvPr/>
        </p:nvPicPr>
        <p:blipFill>
          <a:blip r:embed="rId3"/>
          <a:stretch>
            <a:fillRect/>
          </a:stretch>
        </p:blipFill>
        <p:spPr>
          <a:xfrm>
            <a:off x="638289" y="1739727"/>
            <a:ext cx="8379120" cy="4675563"/>
          </a:xfrm>
          <a:prstGeom prst="rect">
            <a:avLst/>
          </a:prstGeom>
        </p:spPr>
      </p:pic>
    </p:spTree>
    <p:extLst>
      <p:ext uri="{BB962C8B-B14F-4D97-AF65-F5344CB8AC3E}">
        <p14:creationId xmlns:p14="http://schemas.microsoft.com/office/powerpoint/2010/main" val="2133898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FF02-A2E5-20E6-E90B-F7F0EA352CFA}"/>
              </a:ext>
            </a:extLst>
          </p:cNvPr>
          <p:cNvSpPr>
            <a:spLocks noGrp="1"/>
          </p:cNvSpPr>
          <p:nvPr>
            <p:ph type="title"/>
          </p:nvPr>
        </p:nvSpPr>
        <p:spPr/>
        <p:txBody>
          <a:bodyPr>
            <a:noAutofit/>
          </a:bodyPr>
          <a:lstStyle/>
          <a:p>
            <a:r>
              <a:rPr lang="en-US" sz="3600" dirty="0"/>
              <a:t>Fortification with folic acid reduces the risk of neural tube defects: Canada </a:t>
            </a:r>
          </a:p>
        </p:txBody>
      </p:sp>
      <p:sp>
        <p:nvSpPr>
          <p:cNvPr id="5" name="TextBox 4">
            <a:extLst>
              <a:ext uri="{FF2B5EF4-FFF2-40B4-BE49-F238E27FC236}">
                <a16:creationId xmlns:a16="http://schemas.microsoft.com/office/drawing/2014/main" id="{B972FC15-6113-3A69-D1F4-14F86A50D20D}"/>
              </a:ext>
            </a:extLst>
          </p:cNvPr>
          <p:cNvSpPr txBox="1"/>
          <p:nvPr/>
        </p:nvSpPr>
        <p:spPr>
          <a:xfrm>
            <a:off x="5140266" y="6496936"/>
            <a:ext cx="3877143" cy="369332"/>
          </a:xfrm>
          <a:prstGeom prst="rect">
            <a:avLst/>
          </a:prstGeom>
          <a:noFill/>
        </p:spPr>
        <p:txBody>
          <a:bodyPr wrap="square" rtlCol="0">
            <a:spAutoFit/>
          </a:bodyPr>
          <a:lstStyle/>
          <a:p>
            <a:pPr algn="r"/>
            <a:r>
              <a:rPr lang="en-US" dirty="0"/>
              <a:t>De </a:t>
            </a:r>
            <a:r>
              <a:rPr lang="en-US" dirty="0" err="1"/>
              <a:t>Wals</a:t>
            </a:r>
            <a:r>
              <a:rPr lang="en-US" dirty="0"/>
              <a:t> 2007</a:t>
            </a:r>
          </a:p>
        </p:txBody>
      </p:sp>
      <p:pic>
        <p:nvPicPr>
          <p:cNvPr id="7" name="Picture 6">
            <a:extLst>
              <a:ext uri="{FF2B5EF4-FFF2-40B4-BE49-F238E27FC236}">
                <a16:creationId xmlns:a16="http://schemas.microsoft.com/office/drawing/2014/main" id="{E9122FE4-D3E5-C02D-A9E9-3750C3A21DBD}"/>
              </a:ext>
            </a:extLst>
          </p:cNvPr>
          <p:cNvPicPr>
            <a:picLocks noChangeAspect="1"/>
          </p:cNvPicPr>
          <p:nvPr/>
        </p:nvPicPr>
        <p:blipFill rotWithShape="1">
          <a:blip r:embed="rId3"/>
          <a:srcRect l="807"/>
          <a:stretch/>
        </p:blipFill>
        <p:spPr>
          <a:xfrm>
            <a:off x="638289" y="2133632"/>
            <a:ext cx="8037878" cy="4392682"/>
          </a:xfrm>
          <a:prstGeom prst="rect">
            <a:avLst/>
          </a:prstGeom>
        </p:spPr>
      </p:pic>
    </p:spTree>
    <p:extLst>
      <p:ext uri="{BB962C8B-B14F-4D97-AF65-F5344CB8AC3E}">
        <p14:creationId xmlns:p14="http://schemas.microsoft.com/office/powerpoint/2010/main" val="359726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9C6F-E8CC-B600-0971-75A5CD0AF8F7}"/>
              </a:ext>
            </a:extLst>
          </p:cNvPr>
          <p:cNvSpPr>
            <a:spLocks noGrp="1"/>
          </p:cNvSpPr>
          <p:nvPr>
            <p:ph type="title"/>
          </p:nvPr>
        </p:nvSpPr>
        <p:spPr/>
        <p:txBody>
          <a:bodyPr>
            <a:noAutofit/>
          </a:bodyPr>
          <a:lstStyle/>
          <a:p>
            <a:r>
              <a:rPr lang="en-US" sz="3600" dirty="0"/>
              <a:t>Fortification with folic acid reduces the risk of neural tube defects: Jordan </a:t>
            </a:r>
          </a:p>
        </p:txBody>
      </p:sp>
      <p:sp>
        <p:nvSpPr>
          <p:cNvPr id="5" name="TextBox 4">
            <a:extLst>
              <a:ext uri="{FF2B5EF4-FFF2-40B4-BE49-F238E27FC236}">
                <a16:creationId xmlns:a16="http://schemas.microsoft.com/office/drawing/2014/main" id="{89D46DD8-EEE8-169C-91EC-045B6DC9F7B1}"/>
              </a:ext>
            </a:extLst>
          </p:cNvPr>
          <p:cNvSpPr txBox="1"/>
          <p:nvPr/>
        </p:nvSpPr>
        <p:spPr>
          <a:xfrm>
            <a:off x="5140266" y="6496936"/>
            <a:ext cx="3877143" cy="369332"/>
          </a:xfrm>
          <a:prstGeom prst="rect">
            <a:avLst/>
          </a:prstGeom>
          <a:noFill/>
        </p:spPr>
        <p:txBody>
          <a:bodyPr wrap="square" rtlCol="0">
            <a:spAutoFit/>
          </a:bodyPr>
          <a:lstStyle/>
          <a:p>
            <a:pPr algn="r"/>
            <a:r>
              <a:rPr lang="en-US" dirty="0" err="1"/>
              <a:t>Amarin</a:t>
            </a:r>
            <a:r>
              <a:rPr lang="en-US" dirty="0"/>
              <a:t> 2010</a:t>
            </a:r>
          </a:p>
        </p:txBody>
      </p:sp>
      <p:pic>
        <p:nvPicPr>
          <p:cNvPr id="7" name="Picture 6">
            <a:extLst>
              <a:ext uri="{FF2B5EF4-FFF2-40B4-BE49-F238E27FC236}">
                <a16:creationId xmlns:a16="http://schemas.microsoft.com/office/drawing/2014/main" id="{4DAEFA97-82FD-57C1-9F5E-EA5BF3E46D61}"/>
              </a:ext>
            </a:extLst>
          </p:cNvPr>
          <p:cNvPicPr>
            <a:picLocks noChangeAspect="1"/>
          </p:cNvPicPr>
          <p:nvPr/>
        </p:nvPicPr>
        <p:blipFill>
          <a:blip r:embed="rId3"/>
          <a:stretch>
            <a:fillRect/>
          </a:stretch>
        </p:blipFill>
        <p:spPr>
          <a:xfrm>
            <a:off x="106325" y="2553615"/>
            <a:ext cx="9017409" cy="3261451"/>
          </a:xfrm>
          <a:prstGeom prst="rect">
            <a:avLst/>
          </a:prstGeom>
        </p:spPr>
      </p:pic>
    </p:spTree>
    <p:extLst>
      <p:ext uri="{BB962C8B-B14F-4D97-AF65-F5344CB8AC3E}">
        <p14:creationId xmlns:p14="http://schemas.microsoft.com/office/powerpoint/2010/main" val="426171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DEC8-3A7D-5B98-53F9-3CAC7BC95371}"/>
              </a:ext>
            </a:extLst>
          </p:cNvPr>
          <p:cNvSpPr>
            <a:spLocks noGrp="1"/>
          </p:cNvSpPr>
          <p:nvPr>
            <p:ph type="title"/>
          </p:nvPr>
        </p:nvSpPr>
        <p:spPr/>
        <p:txBody>
          <a:bodyPr/>
          <a:lstStyle/>
          <a:p>
            <a:r>
              <a:rPr lang="en-US" dirty="0"/>
              <a:t>Main messages</a:t>
            </a:r>
          </a:p>
        </p:txBody>
      </p:sp>
      <p:graphicFrame>
        <p:nvGraphicFramePr>
          <p:cNvPr id="4" name="Content Placeholder 4">
            <a:extLst>
              <a:ext uri="{FF2B5EF4-FFF2-40B4-BE49-F238E27FC236}">
                <a16:creationId xmlns:a16="http://schemas.microsoft.com/office/drawing/2014/main" id="{E1CBDADD-F7DA-D7BF-67B1-F0F750BEA820}"/>
              </a:ext>
            </a:extLst>
          </p:cNvPr>
          <p:cNvGraphicFramePr>
            <a:graphicFrameLocks/>
          </p:cNvGraphicFramePr>
          <p:nvPr>
            <p:extLst>
              <p:ext uri="{D42A27DB-BD31-4B8C-83A1-F6EECF244321}">
                <p14:modId xmlns:p14="http://schemas.microsoft.com/office/powerpoint/2010/main" val="3757531806"/>
              </p:ext>
            </p:extLst>
          </p:nvPr>
        </p:nvGraphicFramePr>
        <p:xfrm>
          <a:off x="1171074" y="2258380"/>
          <a:ext cx="7026442" cy="3835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53939B4-78DE-6DCC-5858-A1258246E22A}"/>
              </a:ext>
            </a:extLst>
          </p:cNvPr>
          <p:cNvSpPr txBox="1"/>
          <p:nvPr/>
        </p:nvSpPr>
        <p:spPr>
          <a:xfrm>
            <a:off x="786063" y="1812758"/>
            <a:ext cx="7411453" cy="461665"/>
          </a:xfrm>
          <a:prstGeom prst="rect">
            <a:avLst/>
          </a:prstGeom>
          <a:noFill/>
        </p:spPr>
        <p:txBody>
          <a:bodyPr wrap="square" rtlCol="0">
            <a:spAutoFit/>
          </a:bodyPr>
          <a:lstStyle/>
          <a:p>
            <a:r>
              <a:rPr lang="en-US" sz="2400" dirty="0"/>
              <a:t>Fortifying food with folic acid is</a:t>
            </a:r>
          </a:p>
        </p:txBody>
      </p:sp>
      <p:sp>
        <p:nvSpPr>
          <p:cNvPr id="7" name="TextBox 6">
            <a:extLst>
              <a:ext uri="{FF2B5EF4-FFF2-40B4-BE49-F238E27FC236}">
                <a16:creationId xmlns:a16="http://schemas.microsoft.com/office/drawing/2014/main" id="{0C383485-D7C7-9945-670A-4FB231CFC3D3}"/>
              </a:ext>
            </a:extLst>
          </p:cNvPr>
          <p:cNvSpPr txBox="1"/>
          <p:nvPr/>
        </p:nvSpPr>
        <p:spPr>
          <a:xfrm>
            <a:off x="638289" y="6396335"/>
            <a:ext cx="8634048" cy="461665"/>
          </a:xfrm>
          <a:prstGeom prst="rect">
            <a:avLst/>
          </a:prstGeom>
          <a:noFill/>
        </p:spPr>
        <p:txBody>
          <a:bodyPr wrap="square" rtlCol="0">
            <a:spAutoFit/>
          </a:bodyPr>
          <a:lstStyle/>
          <a:p>
            <a:r>
              <a:rPr lang="en-US" sz="2400" dirty="0"/>
              <a:t>*Adenomas are benign tumors that can develop into cancer</a:t>
            </a:r>
          </a:p>
        </p:txBody>
      </p:sp>
    </p:spTree>
    <p:extLst>
      <p:ext uri="{BB962C8B-B14F-4D97-AF65-F5344CB8AC3E}">
        <p14:creationId xmlns:p14="http://schemas.microsoft.com/office/powerpoint/2010/main" val="3287519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2D45-171E-0B9A-9DDA-FF804F121B11}"/>
              </a:ext>
            </a:extLst>
          </p:cNvPr>
          <p:cNvSpPr>
            <a:spLocks noGrp="1"/>
          </p:cNvSpPr>
          <p:nvPr>
            <p:ph type="title"/>
          </p:nvPr>
        </p:nvSpPr>
        <p:spPr/>
        <p:txBody>
          <a:bodyPr>
            <a:noAutofit/>
          </a:bodyPr>
          <a:lstStyle/>
          <a:p>
            <a:r>
              <a:rPr lang="en-US" sz="3200" dirty="0"/>
              <a:t>Fortification with folic acid reduces the risk of neural tube defects: meta-analysis</a:t>
            </a:r>
          </a:p>
        </p:txBody>
      </p:sp>
      <p:sp>
        <p:nvSpPr>
          <p:cNvPr id="5" name="TextBox 4">
            <a:extLst>
              <a:ext uri="{FF2B5EF4-FFF2-40B4-BE49-F238E27FC236}">
                <a16:creationId xmlns:a16="http://schemas.microsoft.com/office/drawing/2014/main" id="{0AA4A6D6-8E51-F8B6-6BC8-611A4C5A134E}"/>
              </a:ext>
            </a:extLst>
          </p:cNvPr>
          <p:cNvSpPr txBox="1"/>
          <p:nvPr/>
        </p:nvSpPr>
        <p:spPr>
          <a:xfrm>
            <a:off x="5140266" y="6496936"/>
            <a:ext cx="3877143" cy="369332"/>
          </a:xfrm>
          <a:prstGeom prst="rect">
            <a:avLst/>
          </a:prstGeom>
          <a:noFill/>
        </p:spPr>
        <p:txBody>
          <a:bodyPr wrap="square" rtlCol="0">
            <a:spAutoFit/>
          </a:bodyPr>
          <a:lstStyle/>
          <a:p>
            <a:pPr algn="r"/>
            <a:r>
              <a:rPr lang="en-US" dirty="0"/>
              <a:t>Keats 2019</a:t>
            </a:r>
          </a:p>
        </p:txBody>
      </p:sp>
      <p:sp>
        <p:nvSpPr>
          <p:cNvPr id="7" name="TextBox 6">
            <a:extLst>
              <a:ext uri="{FF2B5EF4-FFF2-40B4-BE49-F238E27FC236}">
                <a16:creationId xmlns:a16="http://schemas.microsoft.com/office/drawing/2014/main" id="{4EDB82C5-51DD-6C72-8B9D-17963F044102}"/>
              </a:ext>
            </a:extLst>
          </p:cNvPr>
          <p:cNvSpPr txBox="1"/>
          <p:nvPr/>
        </p:nvSpPr>
        <p:spPr>
          <a:xfrm>
            <a:off x="-1" y="2404760"/>
            <a:ext cx="9144001" cy="584775"/>
          </a:xfrm>
          <a:prstGeom prst="rect">
            <a:avLst/>
          </a:prstGeom>
          <a:noFill/>
        </p:spPr>
        <p:txBody>
          <a:bodyPr wrap="square" rtlCol="0">
            <a:spAutoFit/>
          </a:bodyPr>
          <a:lstStyle/>
          <a:p>
            <a:pPr algn="ctr"/>
            <a:r>
              <a:rPr lang="en-US" sz="3200" b="1" dirty="0">
                <a:solidFill>
                  <a:srgbClr val="B8A75A"/>
                </a:solidFill>
                <a:latin typeface="+mn-lt"/>
              </a:rPr>
              <a:t>All Neural Tube Defects</a:t>
            </a:r>
          </a:p>
        </p:txBody>
      </p:sp>
      <p:sp>
        <p:nvSpPr>
          <p:cNvPr id="9" name="TextBox 8">
            <a:extLst>
              <a:ext uri="{FF2B5EF4-FFF2-40B4-BE49-F238E27FC236}">
                <a16:creationId xmlns:a16="http://schemas.microsoft.com/office/drawing/2014/main" id="{2D666FBB-AE4D-4612-8E74-93C157E3AA21}"/>
              </a:ext>
            </a:extLst>
          </p:cNvPr>
          <p:cNvSpPr txBox="1"/>
          <p:nvPr/>
        </p:nvSpPr>
        <p:spPr>
          <a:xfrm>
            <a:off x="1448868" y="3267554"/>
            <a:ext cx="6566611" cy="1384995"/>
          </a:xfrm>
          <a:prstGeom prst="rect">
            <a:avLst/>
          </a:prstGeom>
          <a:noFill/>
        </p:spPr>
        <p:txBody>
          <a:bodyPr wrap="square" rtlCol="0">
            <a:spAutoFit/>
          </a:bodyPr>
          <a:lstStyle/>
          <a:p>
            <a:pPr algn="ctr"/>
            <a:r>
              <a:rPr lang="en-US" sz="2800" dirty="0"/>
              <a:t>Odds Ratio:  0.59 (95% CI: 0.49, 0.70)</a:t>
            </a:r>
          </a:p>
          <a:p>
            <a:pPr algn="ctr"/>
            <a:endParaRPr lang="en-US" sz="2800" dirty="0"/>
          </a:p>
          <a:p>
            <a:pPr algn="ctr"/>
            <a:r>
              <a:rPr lang="en-US" sz="2800" dirty="0"/>
              <a:t>n=19,816,008 births (reported in 8 studies)</a:t>
            </a:r>
          </a:p>
        </p:txBody>
      </p:sp>
      <p:sp>
        <p:nvSpPr>
          <p:cNvPr id="11" name="TextBox 10">
            <a:extLst>
              <a:ext uri="{FF2B5EF4-FFF2-40B4-BE49-F238E27FC236}">
                <a16:creationId xmlns:a16="http://schemas.microsoft.com/office/drawing/2014/main" id="{7E6D2228-85C9-383F-8BC9-9D30DC49E6A9}"/>
              </a:ext>
            </a:extLst>
          </p:cNvPr>
          <p:cNvSpPr txBox="1"/>
          <p:nvPr/>
        </p:nvSpPr>
        <p:spPr>
          <a:xfrm>
            <a:off x="-34639" y="4987182"/>
            <a:ext cx="9144001" cy="1077218"/>
          </a:xfrm>
          <a:prstGeom prst="rect">
            <a:avLst/>
          </a:prstGeom>
          <a:noFill/>
        </p:spPr>
        <p:txBody>
          <a:bodyPr wrap="square" rtlCol="0">
            <a:spAutoFit/>
          </a:bodyPr>
          <a:lstStyle/>
          <a:p>
            <a:pPr algn="ctr"/>
            <a:r>
              <a:rPr lang="en-US" sz="3200" b="1" dirty="0">
                <a:solidFill>
                  <a:srgbClr val="B8A75A"/>
                </a:solidFill>
                <a:latin typeface="+mn-lt"/>
              </a:rPr>
              <a:t>41% reduction in the odds of neural tube defects after fortification with folic acid</a:t>
            </a:r>
          </a:p>
        </p:txBody>
      </p:sp>
    </p:spTree>
    <p:extLst>
      <p:ext uri="{BB962C8B-B14F-4D97-AF65-F5344CB8AC3E}">
        <p14:creationId xmlns:p14="http://schemas.microsoft.com/office/powerpoint/2010/main" val="3709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D612-0F43-2D6A-1EE6-E60D9220580E}"/>
              </a:ext>
            </a:extLst>
          </p:cNvPr>
          <p:cNvSpPr>
            <a:spLocks noGrp="1"/>
          </p:cNvSpPr>
          <p:nvPr>
            <p:ph type="title"/>
          </p:nvPr>
        </p:nvSpPr>
        <p:spPr/>
        <p:txBody>
          <a:bodyPr>
            <a:noAutofit/>
          </a:bodyPr>
          <a:lstStyle/>
          <a:p>
            <a:r>
              <a:rPr lang="en-US" sz="3200" dirty="0"/>
              <a:t>Fortification with folic acid is cost-effective in reducing the risk of neural tube defects</a:t>
            </a:r>
          </a:p>
        </p:txBody>
      </p:sp>
      <p:sp>
        <p:nvSpPr>
          <p:cNvPr id="5" name="TextBox 4">
            <a:extLst>
              <a:ext uri="{FF2B5EF4-FFF2-40B4-BE49-F238E27FC236}">
                <a16:creationId xmlns:a16="http://schemas.microsoft.com/office/drawing/2014/main" id="{F647C8E2-BD4C-F941-F375-D5145795327F}"/>
              </a:ext>
            </a:extLst>
          </p:cNvPr>
          <p:cNvSpPr txBox="1"/>
          <p:nvPr/>
        </p:nvSpPr>
        <p:spPr>
          <a:xfrm>
            <a:off x="-1" y="2142495"/>
            <a:ext cx="9144001" cy="584775"/>
          </a:xfrm>
          <a:prstGeom prst="rect">
            <a:avLst/>
          </a:prstGeom>
          <a:noFill/>
        </p:spPr>
        <p:txBody>
          <a:bodyPr wrap="square" rtlCol="0">
            <a:spAutoFit/>
          </a:bodyPr>
          <a:lstStyle/>
          <a:p>
            <a:pPr algn="ctr"/>
            <a:r>
              <a:rPr lang="en-US" sz="3200" b="1" dirty="0">
                <a:solidFill>
                  <a:srgbClr val="B8A75A"/>
                </a:solidFill>
                <a:latin typeface="+mn-lt"/>
              </a:rPr>
              <a:t>Annual Net Savings from Adding Folic Acid to Flour</a:t>
            </a:r>
          </a:p>
        </p:txBody>
      </p:sp>
      <p:pic>
        <p:nvPicPr>
          <p:cNvPr id="7" name="Picture 6">
            <a:extLst>
              <a:ext uri="{FF2B5EF4-FFF2-40B4-BE49-F238E27FC236}">
                <a16:creationId xmlns:a16="http://schemas.microsoft.com/office/drawing/2014/main" id="{76F04D15-16E2-65DC-8967-F2A220C4B61C}"/>
              </a:ext>
            </a:extLst>
          </p:cNvPr>
          <p:cNvPicPr>
            <a:picLocks noChangeAspect="1"/>
          </p:cNvPicPr>
          <p:nvPr/>
        </p:nvPicPr>
        <p:blipFill>
          <a:blip r:embed="rId3"/>
          <a:stretch>
            <a:fillRect/>
          </a:stretch>
        </p:blipFill>
        <p:spPr>
          <a:xfrm>
            <a:off x="-1" y="2720186"/>
            <a:ext cx="9144001" cy="3628780"/>
          </a:xfrm>
          <a:prstGeom prst="rect">
            <a:avLst/>
          </a:prstGeom>
        </p:spPr>
      </p:pic>
      <p:sp>
        <p:nvSpPr>
          <p:cNvPr id="9" name="TextBox 8">
            <a:extLst>
              <a:ext uri="{FF2B5EF4-FFF2-40B4-BE49-F238E27FC236}">
                <a16:creationId xmlns:a16="http://schemas.microsoft.com/office/drawing/2014/main" id="{051DC846-A1D8-A2BC-C1AF-B46A22A3C5A8}"/>
              </a:ext>
            </a:extLst>
          </p:cNvPr>
          <p:cNvSpPr txBox="1"/>
          <p:nvPr/>
        </p:nvSpPr>
        <p:spPr>
          <a:xfrm>
            <a:off x="1913860" y="6476556"/>
            <a:ext cx="7230140" cy="369332"/>
          </a:xfrm>
          <a:prstGeom prst="rect">
            <a:avLst/>
          </a:prstGeom>
          <a:noFill/>
        </p:spPr>
        <p:txBody>
          <a:bodyPr wrap="square" rtlCol="0">
            <a:spAutoFit/>
          </a:bodyPr>
          <a:lstStyle/>
          <a:p>
            <a:pPr algn="r"/>
            <a:r>
              <a:rPr lang="en-US" dirty="0"/>
              <a:t>Llanos 2007, Sayed 2008, Grosse 2016</a:t>
            </a:r>
            <a:endParaRPr lang="en-US" sz="1400" dirty="0"/>
          </a:p>
        </p:txBody>
      </p:sp>
    </p:spTree>
    <p:extLst>
      <p:ext uri="{BB962C8B-B14F-4D97-AF65-F5344CB8AC3E}">
        <p14:creationId xmlns:p14="http://schemas.microsoft.com/office/powerpoint/2010/main" val="276533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DEC8-3A7D-5B98-53F9-3CAC7BC95371}"/>
              </a:ext>
            </a:extLst>
          </p:cNvPr>
          <p:cNvSpPr>
            <a:spLocks noGrp="1"/>
          </p:cNvSpPr>
          <p:nvPr>
            <p:ph type="title"/>
          </p:nvPr>
        </p:nvSpPr>
        <p:spPr/>
        <p:txBody>
          <a:bodyPr/>
          <a:lstStyle/>
          <a:p>
            <a:r>
              <a:rPr lang="en-US" dirty="0"/>
              <a:t>Main messages</a:t>
            </a:r>
          </a:p>
        </p:txBody>
      </p:sp>
      <p:graphicFrame>
        <p:nvGraphicFramePr>
          <p:cNvPr id="4" name="Content Placeholder 4">
            <a:extLst>
              <a:ext uri="{FF2B5EF4-FFF2-40B4-BE49-F238E27FC236}">
                <a16:creationId xmlns:a16="http://schemas.microsoft.com/office/drawing/2014/main" id="{E1CBDADD-F7DA-D7BF-67B1-F0F750BEA820}"/>
              </a:ext>
            </a:extLst>
          </p:cNvPr>
          <p:cNvGraphicFramePr>
            <a:graphicFrameLocks/>
          </p:cNvGraphicFramePr>
          <p:nvPr/>
        </p:nvGraphicFramePr>
        <p:xfrm>
          <a:off x="1171074" y="2258380"/>
          <a:ext cx="7026442" cy="3835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53939B4-78DE-6DCC-5858-A1258246E22A}"/>
              </a:ext>
            </a:extLst>
          </p:cNvPr>
          <p:cNvSpPr txBox="1"/>
          <p:nvPr/>
        </p:nvSpPr>
        <p:spPr>
          <a:xfrm>
            <a:off x="786063" y="1812758"/>
            <a:ext cx="7411453" cy="461665"/>
          </a:xfrm>
          <a:prstGeom prst="rect">
            <a:avLst/>
          </a:prstGeom>
          <a:noFill/>
        </p:spPr>
        <p:txBody>
          <a:bodyPr wrap="square" rtlCol="0">
            <a:spAutoFit/>
          </a:bodyPr>
          <a:lstStyle/>
          <a:p>
            <a:r>
              <a:rPr lang="en-US" sz="2400" dirty="0"/>
              <a:t>Fortifying food with folic acid is</a:t>
            </a:r>
          </a:p>
        </p:txBody>
      </p:sp>
      <p:sp>
        <p:nvSpPr>
          <p:cNvPr id="7" name="TextBox 6">
            <a:extLst>
              <a:ext uri="{FF2B5EF4-FFF2-40B4-BE49-F238E27FC236}">
                <a16:creationId xmlns:a16="http://schemas.microsoft.com/office/drawing/2014/main" id="{0C383485-D7C7-9945-670A-4FB231CFC3D3}"/>
              </a:ext>
            </a:extLst>
          </p:cNvPr>
          <p:cNvSpPr txBox="1"/>
          <p:nvPr/>
        </p:nvSpPr>
        <p:spPr>
          <a:xfrm>
            <a:off x="638289" y="6396335"/>
            <a:ext cx="8634048" cy="461665"/>
          </a:xfrm>
          <a:prstGeom prst="rect">
            <a:avLst/>
          </a:prstGeom>
          <a:noFill/>
        </p:spPr>
        <p:txBody>
          <a:bodyPr wrap="square" rtlCol="0">
            <a:spAutoFit/>
          </a:bodyPr>
          <a:lstStyle/>
          <a:p>
            <a:r>
              <a:rPr lang="en-US" sz="2400" dirty="0"/>
              <a:t>*Adenomas are benign tumors that can develop into cancer</a:t>
            </a:r>
          </a:p>
        </p:txBody>
      </p:sp>
    </p:spTree>
    <p:extLst>
      <p:ext uri="{BB962C8B-B14F-4D97-AF65-F5344CB8AC3E}">
        <p14:creationId xmlns:p14="http://schemas.microsoft.com/office/powerpoint/2010/main" val="155750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rgbClr val="00448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700">
              <a:solidFill>
                <a:srgbClr val="BCC7D8"/>
              </a:solidFill>
              <a:ea typeface="ＭＳ Ｐゴシック" charset="0"/>
              <a:cs typeface="ＭＳ Ｐゴシック" charset="0"/>
            </a:endParaRPr>
          </a:p>
        </p:txBody>
      </p:sp>
      <p:sp>
        <p:nvSpPr>
          <p:cNvPr id="53251" name="Rectangle 10"/>
          <p:cNvSpPr>
            <a:spLocks noChangeArrowheads="1"/>
          </p:cNvSpPr>
          <p:nvPr/>
        </p:nvSpPr>
        <p:spPr bwMode="auto">
          <a:xfrm>
            <a:off x="212725" y="1978025"/>
            <a:ext cx="40878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25438" indent="-325438">
              <a:lnSpc>
                <a:spcPct val="120000"/>
              </a:lnSpc>
              <a:spcAft>
                <a:spcPts val="575"/>
              </a:spcAft>
            </a:pPr>
            <a:endParaRPr lang="en-US" sz="1300" b="1">
              <a:solidFill>
                <a:srgbClr val="B8A75A"/>
              </a:solidFill>
              <a:latin typeface="Cambria" charset="0"/>
              <a:cs typeface="Open Sans Condensed" charset="0"/>
            </a:endParaRPr>
          </a:p>
        </p:txBody>
      </p:sp>
      <p:pic>
        <p:nvPicPr>
          <p:cNvPr id="532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14738"/>
            <a:ext cx="9144000" cy="322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259268" y="6248400"/>
            <a:ext cx="1569532" cy="502766"/>
          </a:xfrm>
          <a:prstGeom prst="rect">
            <a:avLst/>
          </a:prstGeom>
          <a:noFill/>
        </p:spPr>
        <p:txBody>
          <a:bodyPr wrap="none">
            <a:spAutoFit/>
          </a:bodyPr>
          <a:lstStyle/>
          <a:p>
            <a:pPr>
              <a:defRPr/>
            </a:pPr>
            <a:r>
              <a:rPr lang="en-US" sz="2667" b="1" dirty="0">
                <a:ln>
                  <a:solidFill>
                    <a:srgbClr val="003F7C"/>
                  </a:solidFill>
                </a:ln>
                <a:solidFill>
                  <a:srgbClr val="FFFFFF"/>
                </a:solidFill>
              </a:rPr>
              <a:t>SMARTER</a:t>
            </a:r>
          </a:p>
        </p:txBody>
      </p:sp>
      <p:sp>
        <p:nvSpPr>
          <p:cNvPr id="12" name="TextBox 11"/>
          <p:cNvSpPr txBox="1"/>
          <p:nvPr/>
        </p:nvSpPr>
        <p:spPr>
          <a:xfrm>
            <a:off x="3798719" y="6248400"/>
            <a:ext cx="1736116" cy="502766"/>
          </a:xfrm>
          <a:prstGeom prst="rect">
            <a:avLst/>
          </a:prstGeom>
          <a:noFill/>
        </p:spPr>
        <p:txBody>
          <a:bodyPr wrap="none">
            <a:spAutoFit/>
          </a:bodyPr>
          <a:lstStyle/>
          <a:p>
            <a:pPr>
              <a:defRPr/>
            </a:pPr>
            <a:r>
              <a:rPr lang="en-US" sz="2667" b="1" dirty="0">
                <a:ln>
                  <a:solidFill>
                    <a:srgbClr val="003F7C"/>
                  </a:solidFill>
                </a:ln>
                <a:solidFill>
                  <a:srgbClr val="FFFFFF"/>
                </a:solidFill>
              </a:rPr>
              <a:t>STRONGER</a:t>
            </a:r>
          </a:p>
        </p:txBody>
      </p:sp>
      <p:sp>
        <p:nvSpPr>
          <p:cNvPr id="13" name="TextBox 12"/>
          <p:cNvSpPr txBox="1"/>
          <p:nvPr/>
        </p:nvSpPr>
        <p:spPr>
          <a:xfrm>
            <a:off x="7321202" y="6248400"/>
            <a:ext cx="1726370" cy="502766"/>
          </a:xfrm>
          <a:prstGeom prst="rect">
            <a:avLst/>
          </a:prstGeom>
          <a:noFill/>
        </p:spPr>
        <p:txBody>
          <a:bodyPr wrap="none">
            <a:spAutoFit/>
          </a:bodyPr>
          <a:lstStyle/>
          <a:p>
            <a:pPr>
              <a:defRPr/>
            </a:pPr>
            <a:r>
              <a:rPr lang="en-US" sz="2667" b="1" dirty="0">
                <a:ln>
                  <a:solidFill>
                    <a:srgbClr val="003F7C"/>
                  </a:solidFill>
                </a:ln>
                <a:solidFill>
                  <a:srgbClr val="FFFFFF"/>
                </a:solidFill>
              </a:rPr>
              <a:t>HEALTHIER</a:t>
            </a:r>
          </a:p>
        </p:txBody>
      </p:sp>
      <p:pic>
        <p:nvPicPr>
          <p:cNvPr id="5325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
            <a:ext cx="3267075" cy="198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501653" y="2518726"/>
            <a:ext cx="3657600" cy="834074"/>
          </a:xfrm>
          <a:prstGeom prst="rect">
            <a:avLst/>
          </a:prstGeom>
          <a:noFill/>
        </p:spPr>
        <p:txBody>
          <a:bodyPr>
            <a:spAutoFit/>
          </a:bodyPr>
          <a:lstStyle/>
          <a:p>
            <a:pPr>
              <a:lnSpc>
                <a:spcPct val="120000"/>
              </a:lnSpc>
              <a:spcAft>
                <a:spcPts val="575"/>
              </a:spcAft>
              <a:defRPr/>
            </a:pPr>
            <a:r>
              <a:rPr lang="en-US" b="1" u="sng" dirty="0">
                <a:solidFill>
                  <a:schemeClr val="bg1"/>
                </a:solidFill>
                <a:cs typeface="Calibri"/>
              </a:rPr>
              <a:t>Contact:</a:t>
            </a:r>
          </a:p>
          <a:p>
            <a:pPr>
              <a:lnSpc>
                <a:spcPct val="120000"/>
              </a:lnSpc>
              <a:spcAft>
                <a:spcPts val="575"/>
              </a:spcAft>
              <a:defRPr/>
            </a:pPr>
            <a:r>
              <a:rPr lang="en-US" b="1" dirty="0">
                <a:solidFill>
                  <a:srgbClr val="FFFFFF"/>
                </a:solidFill>
                <a:cs typeface="Calibri"/>
              </a:rPr>
              <a:t>Helena.Pachon@emory.edu</a:t>
            </a:r>
          </a:p>
        </p:txBody>
      </p:sp>
      <p:graphicFrame>
        <p:nvGraphicFramePr>
          <p:cNvPr id="11" name="Table 10"/>
          <p:cNvGraphicFramePr>
            <a:graphicFrameLocks noGrp="1"/>
          </p:cNvGraphicFramePr>
          <p:nvPr/>
        </p:nvGraphicFramePr>
        <p:xfrm>
          <a:off x="457200" y="228600"/>
          <a:ext cx="4724400" cy="2956500"/>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tblGrid>
              <a:tr h="533400">
                <a:tc>
                  <a:txBody>
                    <a:bodyPr/>
                    <a:lstStyle/>
                    <a:p>
                      <a:pPr>
                        <a:lnSpc>
                          <a:spcPct val="100000"/>
                        </a:lnSpc>
                        <a:spcBef>
                          <a:spcPts val="0"/>
                        </a:spcBef>
                        <a:spcAft>
                          <a:spcPts val="0"/>
                        </a:spcAft>
                      </a:pPr>
                      <a:r>
                        <a:rPr lang="en-US" sz="2800" b="1" dirty="0">
                          <a:solidFill>
                            <a:srgbClr val="F2F4F7"/>
                          </a:solidFill>
                        </a:rPr>
                        <a:t>For more information:</a:t>
                      </a:r>
                    </a:p>
                  </a:txBody>
                  <a:tcPr marT="45690" marB="45690"/>
                </a:tc>
                <a:extLst>
                  <a:ext uri="{0D108BD9-81ED-4DB2-BD59-A6C34878D82A}">
                    <a16:rowId xmlns:a16="http://schemas.microsoft.com/office/drawing/2014/main" val="10000"/>
                  </a:ext>
                </a:extLst>
              </a:tr>
              <a:tr h="533400">
                <a:tc>
                  <a:txBody>
                    <a:bodyPr/>
                    <a:lstStyle/>
                    <a:p>
                      <a:pPr>
                        <a:lnSpc>
                          <a:spcPct val="100000"/>
                        </a:lnSpc>
                        <a:spcBef>
                          <a:spcPts val="0"/>
                        </a:spcBef>
                        <a:spcAft>
                          <a:spcPts val="0"/>
                        </a:spcAft>
                      </a:pPr>
                      <a:r>
                        <a:rPr lang="en-US" sz="2400" dirty="0">
                          <a:solidFill>
                            <a:schemeClr val="bg1"/>
                          </a:solidFill>
                          <a:hlinkClick r:id="rId5">
                            <a:extLst>
                              <a:ext uri="{A12FA001-AC4F-418D-AE19-62706E023703}">
                                <ahyp:hlinkClr xmlns:ahyp="http://schemas.microsoft.com/office/drawing/2018/hyperlinkcolor" val="tx"/>
                              </a:ext>
                            </a:extLst>
                          </a:hlinkClick>
                        </a:rPr>
                        <a:t>www.FFInetwork.org</a:t>
                      </a:r>
                      <a:r>
                        <a:rPr lang="en-US" sz="2400" dirty="0">
                          <a:solidFill>
                            <a:schemeClr val="bg1"/>
                          </a:solidFill>
                        </a:rPr>
                        <a:t> </a:t>
                      </a:r>
                    </a:p>
                  </a:txBody>
                  <a:tcPr marT="45690" marB="45690"/>
                </a:tc>
                <a:extLst>
                  <a:ext uri="{0D108BD9-81ED-4DB2-BD59-A6C34878D82A}">
                    <a16:rowId xmlns:a16="http://schemas.microsoft.com/office/drawing/2014/main" val="10001"/>
                  </a:ext>
                </a:extLst>
              </a:tr>
              <a:tr h="533400">
                <a:tc>
                  <a:txBody>
                    <a:bodyPr/>
                    <a:lstStyle/>
                    <a:p>
                      <a:pPr marL="342900" lvl="0" indent="-342900" algn="l" rtl="0" eaLnBrk="0" fontAlgn="base" hangingPunct="0">
                        <a:lnSpc>
                          <a:spcPct val="100000"/>
                        </a:lnSpc>
                        <a:spcBef>
                          <a:spcPts val="0"/>
                        </a:spcBef>
                        <a:spcAft>
                          <a:spcPts val="0"/>
                        </a:spcAft>
                        <a:buClr>
                          <a:srgbClr val="CC6633"/>
                        </a:buClr>
                        <a:buFontTx/>
                        <a:buNone/>
                      </a:pPr>
                      <a:r>
                        <a:rPr lang="en-US" sz="2400" dirty="0">
                          <a:solidFill>
                            <a:schemeClr val="bg1"/>
                          </a:solidFill>
                          <a:latin typeface="+mn-lt"/>
                          <a:ea typeface="ＭＳ Ｐゴシック" pitchFamily="34" charset="-128"/>
                          <a:cs typeface="+mn-cs"/>
                          <a:hlinkClick r:id="" action="ppaction://noaction">
                            <a:extLst>
                              <a:ext uri="{A12FA001-AC4F-418D-AE19-62706E023703}">
                                <ahyp:hlinkClr xmlns:ahyp="http://schemas.microsoft.com/office/drawing/2018/hyperlinkcolor" val="tx"/>
                              </a:ext>
                            </a:extLst>
                          </a:hlinkClick>
                        </a:rPr>
                        <a:t>www.Facebook.com/FFInetwork</a:t>
                      </a:r>
                      <a:endParaRPr lang="en-US" sz="2400" dirty="0">
                        <a:solidFill>
                          <a:schemeClr val="bg1"/>
                        </a:solidFill>
                        <a:latin typeface="+mn-lt"/>
                        <a:ea typeface="ＭＳ Ｐゴシック" pitchFamily="34" charset="-128"/>
                        <a:cs typeface="+mn-cs"/>
                      </a:endParaRPr>
                    </a:p>
                  </a:txBody>
                  <a:tcPr marT="45690" marB="45690"/>
                </a:tc>
                <a:extLst>
                  <a:ext uri="{0D108BD9-81ED-4DB2-BD59-A6C34878D82A}">
                    <a16:rowId xmlns:a16="http://schemas.microsoft.com/office/drawing/2014/main" val="10002"/>
                  </a:ext>
                </a:extLst>
              </a:tr>
              <a:tr h="533400">
                <a:tc>
                  <a:txBody>
                    <a:bodyPr/>
                    <a:lstStyle/>
                    <a:p>
                      <a:pPr marL="342900" lvl="0" indent="-342900" algn="l" rtl="0" eaLnBrk="0" fontAlgn="base" hangingPunct="0">
                        <a:lnSpc>
                          <a:spcPct val="100000"/>
                        </a:lnSpc>
                        <a:spcBef>
                          <a:spcPts val="0"/>
                        </a:spcBef>
                        <a:spcAft>
                          <a:spcPts val="0"/>
                        </a:spcAft>
                        <a:buClr>
                          <a:srgbClr val="CC6633"/>
                        </a:buClr>
                        <a:buFontTx/>
                        <a:buNone/>
                      </a:pPr>
                      <a:r>
                        <a:rPr lang="en-US" sz="2400" dirty="0">
                          <a:solidFill>
                            <a:schemeClr val="bg1"/>
                          </a:solidFill>
                          <a:latin typeface="+mn-lt"/>
                          <a:ea typeface="ＭＳ Ｐゴシック" pitchFamily="34" charset="-128"/>
                          <a:cs typeface="+mn-cs"/>
                          <a:hlinkClick r:id="" action="ppaction://noaction">
                            <a:extLst>
                              <a:ext uri="{A12FA001-AC4F-418D-AE19-62706E023703}">
                                <ahyp:hlinkClr xmlns:ahyp="http://schemas.microsoft.com/office/drawing/2018/hyperlinkcolor" val="tx"/>
                              </a:ext>
                            </a:extLst>
                          </a:hlinkClick>
                        </a:rPr>
                        <a:t>https://twitter.com/FFINetwork</a:t>
                      </a:r>
                      <a:endParaRPr lang="en-US" sz="2400" dirty="0">
                        <a:solidFill>
                          <a:schemeClr val="bg1"/>
                        </a:solidFill>
                        <a:latin typeface="+mn-lt"/>
                        <a:ea typeface="ＭＳ Ｐゴシック" pitchFamily="34" charset="-128"/>
                        <a:cs typeface="+mn-cs"/>
                      </a:endParaRPr>
                    </a:p>
                  </a:txBody>
                  <a:tcPr marT="45690" marB="45690"/>
                </a:tc>
                <a:extLst>
                  <a:ext uri="{0D108BD9-81ED-4DB2-BD59-A6C34878D82A}">
                    <a16:rowId xmlns:a16="http://schemas.microsoft.com/office/drawing/2014/main" val="10003"/>
                  </a:ext>
                </a:extLst>
              </a:tr>
              <a:tr h="714371">
                <a:tc>
                  <a:txBody>
                    <a:bodyPr/>
                    <a:lstStyle/>
                    <a:p>
                      <a:pPr>
                        <a:lnSpc>
                          <a:spcPct val="100000"/>
                        </a:lnSpc>
                        <a:spcBef>
                          <a:spcPts val="0"/>
                        </a:spcBef>
                        <a:spcAft>
                          <a:spcPts val="0"/>
                        </a:spcAft>
                      </a:pPr>
                      <a:r>
                        <a:rPr lang="en-US" sz="2400" dirty="0">
                          <a:solidFill>
                            <a:srgbClr val="F2F4F7"/>
                          </a:solidFill>
                        </a:rPr>
                        <a:t>Join</a:t>
                      </a:r>
                      <a:r>
                        <a:rPr lang="en-US" sz="2400" baseline="0" dirty="0">
                          <a:solidFill>
                            <a:srgbClr val="F2F4F7"/>
                          </a:solidFill>
                        </a:rPr>
                        <a:t> the Food Fortification Initiative group on </a:t>
                      </a:r>
                      <a:r>
                        <a:rPr lang="en-US" sz="2400" baseline="0" dirty="0">
                          <a:solidFill>
                            <a:schemeClr val="bg1"/>
                          </a:solidFill>
                          <a:hlinkClick r:id="" action="ppaction://noaction">
                            <a:extLst>
                              <a:ext uri="{A12FA001-AC4F-418D-AE19-62706E023703}">
                                <ahyp:hlinkClr xmlns:ahyp="http://schemas.microsoft.com/office/drawing/2018/hyperlinkcolor" val="tx"/>
                              </a:ext>
                            </a:extLst>
                          </a:hlinkClick>
                        </a:rPr>
                        <a:t>Linked In</a:t>
                      </a:r>
                      <a:endParaRPr lang="en-US" sz="2400" baseline="0" dirty="0">
                        <a:solidFill>
                          <a:schemeClr val="bg1"/>
                        </a:solidFill>
                      </a:endParaRPr>
                    </a:p>
                  </a:txBody>
                  <a:tcPr marT="45690" marB="456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062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6FEF-C19C-04C5-51FF-C9430483F9D7}"/>
              </a:ext>
            </a:extLst>
          </p:cNvPr>
          <p:cNvSpPr>
            <a:spLocks noGrp="1"/>
          </p:cNvSpPr>
          <p:nvPr>
            <p:ph type="title"/>
          </p:nvPr>
        </p:nvSpPr>
        <p:spPr/>
        <p:txBody>
          <a:bodyPr/>
          <a:lstStyle/>
          <a:p>
            <a:r>
              <a:rPr lang="en-US" dirty="0"/>
              <a:t>Foods fortified with folic acid</a:t>
            </a:r>
          </a:p>
        </p:txBody>
      </p:sp>
      <p:sp>
        <p:nvSpPr>
          <p:cNvPr id="6" name="TextBox 5">
            <a:extLst>
              <a:ext uri="{FF2B5EF4-FFF2-40B4-BE49-F238E27FC236}">
                <a16:creationId xmlns:a16="http://schemas.microsoft.com/office/drawing/2014/main" id="{2B7691C0-FE66-2AFD-44EC-BD91C86992E8}"/>
              </a:ext>
            </a:extLst>
          </p:cNvPr>
          <p:cNvSpPr txBox="1"/>
          <p:nvPr/>
        </p:nvSpPr>
        <p:spPr>
          <a:xfrm>
            <a:off x="0" y="6477000"/>
            <a:ext cx="9159770" cy="369332"/>
          </a:xfrm>
          <a:prstGeom prst="rect">
            <a:avLst/>
          </a:prstGeom>
          <a:noFill/>
        </p:spPr>
        <p:txBody>
          <a:bodyPr wrap="square" rtlCol="0">
            <a:spAutoFit/>
          </a:bodyPr>
          <a:lstStyle/>
          <a:p>
            <a:pPr algn="r"/>
            <a:r>
              <a:rPr lang="en-US" dirty="0"/>
              <a:t> </a:t>
            </a:r>
            <a:r>
              <a:rPr lang="en-US" altLang="en-US" dirty="0">
                <a:hlinkClick r:id="rId3"/>
              </a:rPr>
              <a:t>https://fortificationdata.org/map-nutrient-levels-in-fortification-standards/</a:t>
            </a:r>
            <a:r>
              <a:rPr lang="en-US" altLang="en-US" dirty="0"/>
              <a:t> </a:t>
            </a:r>
            <a:endParaRPr lang="en-US" dirty="0"/>
          </a:p>
        </p:txBody>
      </p:sp>
      <p:pic>
        <p:nvPicPr>
          <p:cNvPr id="7" name="Picture 6">
            <a:extLst>
              <a:ext uri="{FF2B5EF4-FFF2-40B4-BE49-F238E27FC236}">
                <a16:creationId xmlns:a16="http://schemas.microsoft.com/office/drawing/2014/main" id="{EC9816C4-4E32-0387-C633-01391133A868}"/>
              </a:ext>
            </a:extLst>
          </p:cNvPr>
          <p:cNvPicPr>
            <a:picLocks noChangeAspect="1"/>
          </p:cNvPicPr>
          <p:nvPr/>
        </p:nvPicPr>
        <p:blipFill>
          <a:blip r:embed="rId4"/>
          <a:stretch>
            <a:fillRect/>
          </a:stretch>
        </p:blipFill>
        <p:spPr>
          <a:xfrm>
            <a:off x="1739900" y="2660259"/>
            <a:ext cx="2390137" cy="1715409"/>
          </a:xfrm>
          <a:prstGeom prst="rect">
            <a:avLst/>
          </a:prstGeom>
        </p:spPr>
      </p:pic>
      <p:pic>
        <p:nvPicPr>
          <p:cNvPr id="8" name="Picture 7">
            <a:extLst>
              <a:ext uri="{FF2B5EF4-FFF2-40B4-BE49-F238E27FC236}">
                <a16:creationId xmlns:a16="http://schemas.microsoft.com/office/drawing/2014/main" id="{7F1EA57A-A42C-FE2D-0BE4-3D70122A6FD3}"/>
              </a:ext>
            </a:extLst>
          </p:cNvPr>
          <p:cNvPicPr>
            <a:picLocks noChangeAspect="1"/>
          </p:cNvPicPr>
          <p:nvPr/>
        </p:nvPicPr>
        <p:blipFill>
          <a:blip r:embed="rId5"/>
          <a:stretch>
            <a:fillRect/>
          </a:stretch>
        </p:blipFill>
        <p:spPr>
          <a:xfrm>
            <a:off x="4671117" y="2626725"/>
            <a:ext cx="1559665" cy="1782475"/>
          </a:xfrm>
          <a:prstGeom prst="rect">
            <a:avLst/>
          </a:prstGeom>
        </p:spPr>
      </p:pic>
      <p:pic>
        <p:nvPicPr>
          <p:cNvPr id="9" name="Picture 8">
            <a:extLst>
              <a:ext uri="{FF2B5EF4-FFF2-40B4-BE49-F238E27FC236}">
                <a16:creationId xmlns:a16="http://schemas.microsoft.com/office/drawing/2014/main" id="{12DFB741-B4AD-9234-7644-E456C8640504}"/>
              </a:ext>
            </a:extLst>
          </p:cNvPr>
          <p:cNvPicPr>
            <a:picLocks noChangeAspect="1"/>
          </p:cNvPicPr>
          <p:nvPr/>
        </p:nvPicPr>
        <p:blipFill>
          <a:blip r:embed="rId6"/>
          <a:stretch>
            <a:fillRect/>
          </a:stretch>
        </p:blipFill>
        <p:spPr>
          <a:xfrm>
            <a:off x="6777491" y="2609083"/>
            <a:ext cx="1855629" cy="1817758"/>
          </a:xfrm>
          <a:prstGeom prst="rect">
            <a:avLst/>
          </a:prstGeom>
        </p:spPr>
      </p:pic>
      <p:sp>
        <p:nvSpPr>
          <p:cNvPr id="16" name="TextBox 15">
            <a:extLst>
              <a:ext uri="{FF2B5EF4-FFF2-40B4-BE49-F238E27FC236}">
                <a16:creationId xmlns:a16="http://schemas.microsoft.com/office/drawing/2014/main" id="{8E3BD1C2-1D89-2732-E36F-7F0D834249F6}"/>
              </a:ext>
            </a:extLst>
          </p:cNvPr>
          <p:cNvSpPr txBox="1"/>
          <p:nvPr/>
        </p:nvSpPr>
        <p:spPr>
          <a:xfrm>
            <a:off x="1765300" y="4581234"/>
            <a:ext cx="2148840" cy="1477328"/>
          </a:xfrm>
          <a:prstGeom prst="rect">
            <a:avLst/>
          </a:prstGeom>
          <a:noFill/>
        </p:spPr>
        <p:txBody>
          <a:bodyPr wrap="square" rtlCol="0">
            <a:spAutoFit/>
          </a:bodyPr>
          <a:lstStyle/>
          <a:p>
            <a:pPr algn="ctr"/>
            <a:r>
              <a:rPr lang="en-US" sz="6000" dirty="0"/>
              <a:t>80</a:t>
            </a:r>
          </a:p>
          <a:p>
            <a:pPr algn="ctr"/>
            <a:r>
              <a:rPr lang="en-US" sz="3000" dirty="0"/>
              <a:t>countries</a:t>
            </a:r>
          </a:p>
        </p:txBody>
      </p:sp>
      <p:sp>
        <p:nvSpPr>
          <p:cNvPr id="17" name="TextBox 16">
            <a:extLst>
              <a:ext uri="{FF2B5EF4-FFF2-40B4-BE49-F238E27FC236}">
                <a16:creationId xmlns:a16="http://schemas.microsoft.com/office/drawing/2014/main" id="{350AD7A3-256B-91CE-FBD5-B22E3CA50B20}"/>
              </a:ext>
            </a:extLst>
          </p:cNvPr>
          <p:cNvSpPr txBox="1"/>
          <p:nvPr/>
        </p:nvSpPr>
        <p:spPr>
          <a:xfrm>
            <a:off x="4398510" y="4273458"/>
            <a:ext cx="2148840" cy="1785104"/>
          </a:xfrm>
          <a:prstGeom prst="rect">
            <a:avLst/>
          </a:prstGeom>
          <a:noFill/>
        </p:spPr>
        <p:txBody>
          <a:bodyPr wrap="square" rtlCol="0">
            <a:spAutoFit/>
          </a:bodyPr>
          <a:lstStyle/>
          <a:p>
            <a:pPr algn="ctr"/>
            <a:r>
              <a:rPr lang="en-US" sz="6000" dirty="0"/>
              <a:t>18</a:t>
            </a:r>
            <a:r>
              <a:rPr lang="en-US" sz="8000" dirty="0"/>
              <a:t> </a:t>
            </a:r>
            <a:r>
              <a:rPr lang="en-US" sz="3000" dirty="0"/>
              <a:t>countries</a:t>
            </a:r>
          </a:p>
        </p:txBody>
      </p:sp>
      <p:sp>
        <p:nvSpPr>
          <p:cNvPr id="18" name="TextBox 17">
            <a:extLst>
              <a:ext uri="{FF2B5EF4-FFF2-40B4-BE49-F238E27FC236}">
                <a16:creationId xmlns:a16="http://schemas.microsoft.com/office/drawing/2014/main" id="{E2525219-F47B-4E68-0B8B-DA5C54B0AE23}"/>
              </a:ext>
            </a:extLst>
          </p:cNvPr>
          <p:cNvSpPr txBox="1"/>
          <p:nvPr/>
        </p:nvSpPr>
        <p:spPr>
          <a:xfrm>
            <a:off x="6667371" y="4581234"/>
            <a:ext cx="2148840" cy="1477328"/>
          </a:xfrm>
          <a:prstGeom prst="rect">
            <a:avLst/>
          </a:prstGeom>
          <a:noFill/>
        </p:spPr>
        <p:txBody>
          <a:bodyPr wrap="square" rtlCol="0">
            <a:spAutoFit/>
          </a:bodyPr>
          <a:lstStyle/>
          <a:p>
            <a:pPr algn="ctr"/>
            <a:r>
              <a:rPr lang="en-US" sz="6000" dirty="0"/>
              <a:t>11</a:t>
            </a:r>
          </a:p>
          <a:p>
            <a:pPr algn="ctr"/>
            <a:r>
              <a:rPr lang="en-US" sz="3000" dirty="0"/>
              <a:t>countries</a:t>
            </a:r>
          </a:p>
        </p:txBody>
      </p:sp>
      <p:sp>
        <p:nvSpPr>
          <p:cNvPr id="19" name="TextBox 18">
            <a:extLst>
              <a:ext uri="{FF2B5EF4-FFF2-40B4-BE49-F238E27FC236}">
                <a16:creationId xmlns:a16="http://schemas.microsoft.com/office/drawing/2014/main" id="{A6D95B16-BAC4-7B20-CE1E-2ADA405CBAFA}"/>
              </a:ext>
            </a:extLst>
          </p:cNvPr>
          <p:cNvSpPr txBox="1"/>
          <p:nvPr/>
        </p:nvSpPr>
        <p:spPr>
          <a:xfrm>
            <a:off x="760602" y="1802762"/>
            <a:ext cx="14642963" cy="584775"/>
          </a:xfrm>
          <a:prstGeom prst="rect">
            <a:avLst/>
          </a:prstGeom>
          <a:noFill/>
        </p:spPr>
        <p:txBody>
          <a:bodyPr wrap="square" rtlCol="0">
            <a:spAutoFit/>
          </a:bodyPr>
          <a:lstStyle/>
          <a:p>
            <a:r>
              <a:rPr lang="en-US" sz="3200" b="1" dirty="0">
                <a:solidFill>
                  <a:srgbClr val="B8A75A"/>
                </a:solidFill>
                <a:latin typeface="+mn-lt"/>
              </a:rPr>
              <a:t>Folic acid in fortification standards</a:t>
            </a:r>
          </a:p>
        </p:txBody>
      </p:sp>
    </p:spTree>
    <p:extLst>
      <p:ext uri="{BB962C8B-B14F-4D97-AF65-F5344CB8AC3E}">
        <p14:creationId xmlns:p14="http://schemas.microsoft.com/office/powerpoint/2010/main" val="80180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6FEF-C19C-04C5-51FF-C9430483F9D7}"/>
              </a:ext>
            </a:extLst>
          </p:cNvPr>
          <p:cNvSpPr>
            <a:spLocks noGrp="1"/>
          </p:cNvSpPr>
          <p:nvPr>
            <p:ph type="title"/>
          </p:nvPr>
        </p:nvSpPr>
        <p:spPr/>
        <p:txBody>
          <a:bodyPr/>
          <a:lstStyle/>
          <a:p>
            <a:r>
              <a:rPr lang="en-US" dirty="0"/>
              <a:t>Foods fortified with folic acid</a:t>
            </a:r>
          </a:p>
        </p:txBody>
      </p:sp>
      <p:sp>
        <p:nvSpPr>
          <p:cNvPr id="6" name="TextBox 5">
            <a:extLst>
              <a:ext uri="{FF2B5EF4-FFF2-40B4-BE49-F238E27FC236}">
                <a16:creationId xmlns:a16="http://schemas.microsoft.com/office/drawing/2014/main" id="{2B7691C0-FE66-2AFD-44EC-BD91C86992E8}"/>
              </a:ext>
            </a:extLst>
          </p:cNvPr>
          <p:cNvSpPr txBox="1"/>
          <p:nvPr/>
        </p:nvSpPr>
        <p:spPr>
          <a:xfrm>
            <a:off x="5067300" y="6477000"/>
            <a:ext cx="4092470" cy="369332"/>
          </a:xfrm>
          <a:prstGeom prst="rect">
            <a:avLst/>
          </a:prstGeom>
          <a:noFill/>
        </p:spPr>
        <p:txBody>
          <a:bodyPr wrap="square" rtlCol="0">
            <a:spAutoFit/>
          </a:bodyPr>
          <a:lstStyle/>
          <a:p>
            <a:pPr algn="r"/>
            <a:r>
              <a:rPr lang="en-US" dirty="0"/>
              <a:t>Tsang unpublished</a:t>
            </a:r>
          </a:p>
        </p:txBody>
      </p:sp>
      <p:sp>
        <p:nvSpPr>
          <p:cNvPr id="19" name="TextBox 18">
            <a:extLst>
              <a:ext uri="{FF2B5EF4-FFF2-40B4-BE49-F238E27FC236}">
                <a16:creationId xmlns:a16="http://schemas.microsoft.com/office/drawing/2014/main" id="{A6D95B16-BAC4-7B20-CE1E-2ADA405CBAFA}"/>
              </a:ext>
            </a:extLst>
          </p:cNvPr>
          <p:cNvSpPr txBox="1"/>
          <p:nvPr/>
        </p:nvSpPr>
        <p:spPr>
          <a:xfrm>
            <a:off x="760602" y="1802762"/>
            <a:ext cx="14642963" cy="584775"/>
          </a:xfrm>
          <a:prstGeom prst="rect">
            <a:avLst/>
          </a:prstGeom>
          <a:noFill/>
        </p:spPr>
        <p:txBody>
          <a:bodyPr wrap="square" rtlCol="0">
            <a:spAutoFit/>
          </a:bodyPr>
          <a:lstStyle/>
          <a:p>
            <a:r>
              <a:rPr lang="en-US" sz="3200" b="1" dirty="0">
                <a:solidFill>
                  <a:srgbClr val="B8A75A"/>
                </a:solidFill>
                <a:latin typeface="+mn-lt"/>
              </a:rPr>
              <a:t>Research</a:t>
            </a:r>
          </a:p>
        </p:txBody>
      </p:sp>
      <p:pic>
        <p:nvPicPr>
          <p:cNvPr id="11" name="Picture 2" descr="Quality control of milk and dairy products at the speed of light - New Food  Magazine">
            <a:extLst>
              <a:ext uri="{FF2B5EF4-FFF2-40B4-BE49-F238E27FC236}">
                <a16:creationId xmlns:a16="http://schemas.microsoft.com/office/drawing/2014/main" id="{C0CB804C-42D7-2165-1B24-DE09A778F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40" y="2548054"/>
            <a:ext cx="2549560" cy="16966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w much salt does it really take to harm your heart?">
            <a:extLst>
              <a:ext uri="{FF2B5EF4-FFF2-40B4-BE49-F238E27FC236}">
                <a16:creationId xmlns:a16="http://schemas.microsoft.com/office/drawing/2014/main" id="{470B0714-E575-2DF5-BA0C-95E22E858C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484" y="3449754"/>
            <a:ext cx="2549560" cy="16966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resh Homemade Fruit Juices vs. Commercial Fruit Juices">
            <a:extLst>
              <a:ext uri="{FF2B5EF4-FFF2-40B4-BE49-F238E27FC236}">
                <a16:creationId xmlns:a16="http://schemas.microsoft.com/office/drawing/2014/main" id="{B53C928F-8A68-29BE-6055-9EFB41841E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328" y="4252135"/>
            <a:ext cx="1704191" cy="16966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F85589-733A-0892-D6EA-978FEAD28776}"/>
              </a:ext>
            </a:extLst>
          </p:cNvPr>
          <p:cNvSpPr txBox="1"/>
          <p:nvPr/>
        </p:nvSpPr>
        <p:spPr>
          <a:xfrm>
            <a:off x="1126856" y="4244670"/>
            <a:ext cx="928874" cy="369332"/>
          </a:xfrm>
          <a:prstGeom prst="rect">
            <a:avLst/>
          </a:prstGeom>
          <a:noFill/>
        </p:spPr>
        <p:txBody>
          <a:bodyPr wrap="square" rtlCol="0">
            <a:spAutoFit/>
          </a:bodyPr>
          <a:lstStyle/>
          <a:p>
            <a:pPr algn="r"/>
            <a:r>
              <a:rPr lang="en-US" dirty="0">
                <a:hlinkClick r:id="rId6"/>
              </a:rPr>
              <a:t>Image</a:t>
            </a:r>
            <a:endParaRPr lang="en-US" dirty="0"/>
          </a:p>
        </p:txBody>
      </p:sp>
      <p:sp>
        <p:nvSpPr>
          <p:cNvPr id="15" name="TextBox 14">
            <a:extLst>
              <a:ext uri="{FF2B5EF4-FFF2-40B4-BE49-F238E27FC236}">
                <a16:creationId xmlns:a16="http://schemas.microsoft.com/office/drawing/2014/main" id="{2BAA7101-CF71-BB68-79C4-49E45935A4E1}"/>
              </a:ext>
            </a:extLst>
          </p:cNvPr>
          <p:cNvSpPr txBox="1"/>
          <p:nvPr/>
        </p:nvSpPr>
        <p:spPr>
          <a:xfrm>
            <a:off x="4223484" y="5120214"/>
            <a:ext cx="928874" cy="369332"/>
          </a:xfrm>
          <a:prstGeom prst="rect">
            <a:avLst/>
          </a:prstGeom>
          <a:noFill/>
        </p:spPr>
        <p:txBody>
          <a:bodyPr wrap="square" rtlCol="0">
            <a:spAutoFit/>
          </a:bodyPr>
          <a:lstStyle/>
          <a:p>
            <a:r>
              <a:rPr lang="en-US" dirty="0">
                <a:hlinkClick r:id="rId7"/>
              </a:rPr>
              <a:t>Image</a:t>
            </a:r>
            <a:endParaRPr lang="en-US" dirty="0"/>
          </a:p>
        </p:txBody>
      </p:sp>
      <p:sp>
        <p:nvSpPr>
          <p:cNvPr id="20" name="TextBox 19">
            <a:extLst>
              <a:ext uri="{FF2B5EF4-FFF2-40B4-BE49-F238E27FC236}">
                <a16:creationId xmlns:a16="http://schemas.microsoft.com/office/drawing/2014/main" id="{601BFBC7-F6C7-FF75-DD6A-034A3AAB70C9}"/>
              </a:ext>
            </a:extLst>
          </p:cNvPr>
          <p:cNvSpPr txBox="1"/>
          <p:nvPr/>
        </p:nvSpPr>
        <p:spPr>
          <a:xfrm>
            <a:off x="6953898" y="5948752"/>
            <a:ext cx="928874" cy="369332"/>
          </a:xfrm>
          <a:prstGeom prst="rect">
            <a:avLst/>
          </a:prstGeom>
          <a:noFill/>
        </p:spPr>
        <p:txBody>
          <a:bodyPr wrap="square" rtlCol="0">
            <a:spAutoFit/>
          </a:bodyPr>
          <a:lstStyle/>
          <a:p>
            <a:r>
              <a:rPr lang="en-US" dirty="0">
                <a:hlinkClick r:id="rId8"/>
              </a:rPr>
              <a:t>Image</a:t>
            </a:r>
            <a:endParaRPr lang="en-US" dirty="0"/>
          </a:p>
        </p:txBody>
      </p:sp>
    </p:spTree>
    <p:extLst>
      <p:ext uri="{BB962C8B-B14F-4D97-AF65-F5344CB8AC3E}">
        <p14:creationId xmlns:p14="http://schemas.microsoft.com/office/powerpoint/2010/main" val="19477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4DA0-3242-B79B-FE33-E37D4132A63F}"/>
              </a:ext>
            </a:extLst>
          </p:cNvPr>
          <p:cNvSpPr>
            <a:spLocks noGrp="1"/>
          </p:cNvSpPr>
          <p:nvPr>
            <p:ph type="title"/>
          </p:nvPr>
        </p:nvSpPr>
        <p:spPr/>
        <p:txBody>
          <a:bodyPr>
            <a:normAutofit/>
          </a:bodyPr>
          <a:lstStyle/>
          <a:p>
            <a:r>
              <a:rPr lang="en-US" dirty="0"/>
              <a:t>Fortifying food with folic acid does not mask vitamin B12 deficiency</a:t>
            </a:r>
          </a:p>
        </p:txBody>
      </p:sp>
    </p:spTree>
    <p:extLst>
      <p:ext uri="{BB962C8B-B14F-4D97-AF65-F5344CB8AC3E}">
        <p14:creationId xmlns:p14="http://schemas.microsoft.com/office/powerpoint/2010/main" val="387748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90" y="870466"/>
            <a:ext cx="8562109" cy="1143000"/>
          </a:xfrm>
        </p:spPr>
        <p:txBody>
          <a:bodyPr>
            <a:normAutofit fontScale="90000"/>
          </a:bodyPr>
          <a:lstStyle/>
          <a:p>
            <a:r>
              <a:rPr lang="en-US" dirty="0"/>
              <a:t>Folate and vitamin B12 deficiencies cause megaloblastic anemia</a:t>
            </a:r>
          </a:p>
        </p:txBody>
      </p:sp>
      <p:sp>
        <p:nvSpPr>
          <p:cNvPr id="15" name="TextBox 14"/>
          <p:cNvSpPr txBox="1"/>
          <p:nvPr/>
        </p:nvSpPr>
        <p:spPr>
          <a:xfrm>
            <a:off x="0" y="6488668"/>
            <a:ext cx="9144000" cy="400110"/>
          </a:xfrm>
          <a:prstGeom prst="rect">
            <a:avLst/>
          </a:prstGeom>
          <a:noFill/>
        </p:spPr>
        <p:txBody>
          <a:bodyPr wrap="square" rtlCol="0">
            <a:spAutoFit/>
          </a:bodyPr>
          <a:lstStyle/>
          <a:p>
            <a:pPr algn="ctr"/>
            <a:r>
              <a:rPr lang="en-US" sz="2000" i="1" dirty="0">
                <a:solidFill>
                  <a:schemeClr val="bg1">
                    <a:lumMod val="50000"/>
                  </a:schemeClr>
                </a:solidFill>
              </a:rPr>
              <a:t>Megaloblastic anemia is the same as macrocytic anemia</a:t>
            </a:r>
          </a:p>
        </p:txBody>
      </p:sp>
      <p:pic>
        <p:nvPicPr>
          <p:cNvPr id="2050" name="Picture 2" descr="Image result for macrocytic versus normal"/>
          <p:cNvPicPr>
            <a:picLocks noChangeAspect="1" noChangeArrowheads="1"/>
          </p:cNvPicPr>
          <p:nvPr/>
        </p:nvPicPr>
        <p:blipFill rotWithShape="1">
          <a:blip r:embed="rId3">
            <a:extLst>
              <a:ext uri="{28A0092B-C50C-407E-A947-70E740481C1C}">
                <a14:useLocalDpi xmlns:a14="http://schemas.microsoft.com/office/drawing/2010/main" val="0"/>
              </a:ext>
            </a:extLst>
          </a:blip>
          <a:srcRect b="54922"/>
          <a:stretch/>
        </p:blipFill>
        <p:spPr bwMode="auto">
          <a:xfrm>
            <a:off x="2940378" y="5006337"/>
            <a:ext cx="3226448" cy="14739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28202" y="4375068"/>
            <a:ext cx="4023669" cy="461665"/>
          </a:xfrm>
          <a:prstGeom prst="rect">
            <a:avLst/>
          </a:prstGeom>
          <a:solidFill>
            <a:srgbClr val="C00000"/>
          </a:solidFill>
        </p:spPr>
        <p:txBody>
          <a:bodyPr wrap="square" rtlCol="0">
            <a:spAutoFit/>
          </a:bodyPr>
          <a:lstStyle/>
          <a:p>
            <a:pPr algn="ctr"/>
            <a:r>
              <a:rPr lang="en-US" sz="2400" dirty="0">
                <a:solidFill>
                  <a:schemeClr val="bg1"/>
                </a:solidFill>
              </a:rPr>
              <a:t>Megaloblastic Anemia</a:t>
            </a:r>
          </a:p>
        </p:txBody>
      </p:sp>
      <p:sp>
        <p:nvSpPr>
          <p:cNvPr id="16" name="TextBox 15"/>
          <p:cNvSpPr txBox="1"/>
          <p:nvPr/>
        </p:nvSpPr>
        <p:spPr>
          <a:xfrm>
            <a:off x="174816" y="2170710"/>
            <a:ext cx="2282027" cy="461665"/>
          </a:xfrm>
          <a:prstGeom prst="rect">
            <a:avLst/>
          </a:prstGeom>
          <a:noFill/>
        </p:spPr>
        <p:txBody>
          <a:bodyPr wrap="square" rtlCol="0">
            <a:spAutoFit/>
          </a:bodyPr>
          <a:lstStyle/>
          <a:p>
            <a:r>
              <a:rPr lang="en-US" sz="2400" dirty="0"/>
              <a:t>Folate deficiency</a:t>
            </a:r>
          </a:p>
        </p:txBody>
      </p:sp>
      <p:sp>
        <p:nvSpPr>
          <p:cNvPr id="17" name="TextBox 16"/>
          <p:cNvSpPr txBox="1"/>
          <p:nvPr/>
        </p:nvSpPr>
        <p:spPr>
          <a:xfrm>
            <a:off x="1645917" y="3230235"/>
            <a:ext cx="2059388" cy="461665"/>
          </a:xfrm>
          <a:prstGeom prst="rect">
            <a:avLst/>
          </a:prstGeom>
          <a:noFill/>
        </p:spPr>
        <p:txBody>
          <a:bodyPr wrap="square" rtlCol="0">
            <a:spAutoFit/>
          </a:bodyPr>
          <a:lstStyle/>
          <a:p>
            <a:r>
              <a:rPr lang="en-US" sz="2400" dirty="0"/>
              <a:t>Causes</a:t>
            </a:r>
          </a:p>
        </p:txBody>
      </p:sp>
      <p:sp>
        <p:nvSpPr>
          <p:cNvPr id="27" name="TextBox 26"/>
          <p:cNvSpPr txBox="1"/>
          <p:nvPr/>
        </p:nvSpPr>
        <p:spPr>
          <a:xfrm>
            <a:off x="5945790" y="2172038"/>
            <a:ext cx="3111828" cy="461665"/>
          </a:xfrm>
          <a:prstGeom prst="rect">
            <a:avLst/>
          </a:prstGeom>
          <a:noFill/>
        </p:spPr>
        <p:txBody>
          <a:bodyPr wrap="square" rtlCol="0">
            <a:spAutoFit/>
          </a:bodyPr>
          <a:lstStyle/>
          <a:p>
            <a:pPr algn="r"/>
            <a:r>
              <a:rPr lang="en-US" sz="2400" dirty="0"/>
              <a:t>Vitamin B12 deficiency</a:t>
            </a:r>
          </a:p>
        </p:txBody>
      </p:sp>
      <p:sp>
        <p:nvSpPr>
          <p:cNvPr id="28" name="TextBox 27"/>
          <p:cNvSpPr txBox="1"/>
          <p:nvPr/>
        </p:nvSpPr>
        <p:spPr>
          <a:xfrm>
            <a:off x="6028409" y="3231563"/>
            <a:ext cx="2059388" cy="461665"/>
          </a:xfrm>
          <a:prstGeom prst="rect">
            <a:avLst/>
          </a:prstGeom>
          <a:noFill/>
        </p:spPr>
        <p:txBody>
          <a:bodyPr wrap="square" rtlCol="0">
            <a:spAutoFit/>
          </a:bodyPr>
          <a:lstStyle/>
          <a:p>
            <a:r>
              <a:rPr lang="en-US" sz="2400" dirty="0"/>
              <a:t>Causes</a:t>
            </a:r>
          </a:p>
        </p:txBody>
      </p:sp>
      <p:sp>
        <p:nvSpPr>
          <p:cNvPr id="18" name="TextBox 17"/>
          <p:cNvSpPr txBox="1"/>
          <p:nvPr/>
        </p:nvSpPr>
        <p:spPr>
          <a:xfrm>
            <a:off x="7959257" y="6482650"/>
            <a:ext cx="1176793" cy="369332"/>
          </a:xfrm>
          <a:prstGeom prst="rect">
            <a:avLst/>
          </a:prstGeom>
          <a:noFill/>
        </p:spPr>
        <p:txBody>
          <a:bodyPr wrap="square" rtlCol="0">
            <a:spAutoFit/>
          </a:bodyPr>
          <a:lstStyle/>
          <a:p>
            <a:pPr algn="r"/>
            <a:r>
              <a:rPr lang="en-US" dirty="0"/>
              <a:t>IOM 2000</a:t>
            </a:r>
          </a:p>
        </p:txBody>
      </p:sp>
      <p:sp>
        <p:nvSpPr>
          <p:cNvPr id="6" name="Arrow: Down 5">
            <a:extLst>
              <a:ext uri="{FF2B5EF4-FFF2-40B4-BE49-F238E27FC236}">
                <a16:creationId xmlns:a16="http://schemas.microsoft.com/office/drawing/2014/main" id="{FDA4A6A1-0A7D-451D-885D-12A0027FA05F}"/>
              </a:ext>
            </a:extLst>
          </p:cNvPr>
          <p:cNvSpPr/>
          <p:nvPr/>
        </p:nvSpPr>
        <p:spPr>
          <a:xfrm rot="2251111">
            <a:off x="5178571" y="2332350"/>
            <a:ext cx="459578" cy="2191307"/>
          </a:xfrm>
          <a:prstGeom prst="downArrow">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8EB7FFD-F612-3F21-9DF5-7D4AFDB38E98}"/>
              </a:ext>
            </a:extLst>
          </p:cNvPr>
          <p:cNvSpPr/>
          <p:nvPr/>
        </p:nvSpPr>
        <p:spPr>
          <a:xfrm rot="19612629">
            <a:off x="2923497" y="2267732"/>
            <a:ext cx="459578" cy="2191307"/>
          </a:xfrm>
          <a:prstGeom prst="downArrow">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58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89" y="760222"/>
            <a:ext cx="7886700" cy="1325563"/>
          </a:xfrm>
        </p:spPr>
        <p:txBody>
          <a:bodyPr>
            <a:normAutofit/>
          </a:bodyPr>
          <a:lstStyle/>
          <a:p>
            <a:r>
              <a:rPr lang="en-US" dirty="0"/>
              <a:t>Folic acid masking of vitamin B12 deficiency</a:t>
            </a:r>
          </a:p>
        </p:txBody>
      </p:sp>
      <p:sp>
        <p:nvSpPr>
          <p:cNvPr id="4" name="TextBox 3"/>
          <p:cNvSpPr txBox="1"/>
          <p:nvPr/>
        </p:nvSpPr>
        <p:spPr>
          <a:xfrm>
            <a:off x="445272" y="3199206"/>
            <a:ext cx="3768919" cy="461665"/>
          </a:xfrm>
          <a:prstGeom prst="rect">
            <a:avLst/>
          </a:prstGeom>
          <a:noFill/>
        </p:spPr>
        <p:txBody>
          <a:bodyPr wrap="square" rtlCol="0">
            <a:spAutoFit/>
          </a:bodyPr>
          <a:lstStyle/>
          <a:p>
            <a:pPr algn="ctr"/>
            <a:r>
              <a:rPr lang="en-US" sz="2400" dirty="0"/>
              <a:t>If folic acid is provided</a:t>
            </a:r>
          </a:p>
        </p:txBody>
      </p:sp>
      <p:sp>
        <p:nvSpPr>
          <p:cNvPr id="5" name="TextBox 4"/>
          <p:cNvSpPr txBox="1"/>
          <p:nvPr/>
        </p:nvSpPr>
        <p:spPr>
          <a:xfrm>
            <a:off x="4737650" y="3194565"/>
            <a:ext cx="3969027" cy="461665"/>
          </a:xfrm>
          <a:prstGeom prst="rect">
            <a:avLst/>
          </a:prstGeom>
          <a:noFill/>
        </p:spPr>
        <p:txBody>
          <a:bodyPr wrap="square" rtlCol="0">
            <a:spAutoFit/>
          </a:bodyPr>
          <a:lstStyle/>
          <a:p>
            <a:pPr algn="ctr"/>
            <a:r>
              <a:rPr lang="en-US" sz="2400" dirty="0"/>
              <a:t>If vitamin B12 is </a:t>
            </a:r>
            <a:r>
              <a:rPr lang="en-US" sz="2400" u="sng" dirty="0"/>
              <a:t>not</a:t>
            </a:r>
            <a:r>
              <a:rPr lang="en-US" sz="2400" dirty="0"/>
              <a:t> provided</a:t>
            </a:r>
          </a:p>
        </p:txBody>
      </p:sp>
      <p:sp>
        <p:nvSpPr>
          <p:cNvPr id="7" name="TextBox 6"/>
          <p:cNvSpPr txBox="1"/>
          <p:nvPr/>
        </p:nvSpPr>
        <p:spPr>
          <a:xfrm>
            <a:off x="1010473" y="4844458"/>
            <a:ext cx="2667000" cy="461665"/>
          </a:xfrm>
          <a:prstGeom prst="rect">
            <a:avLst/>
          </a:prstGeom>
          <a:noFill/>
        </p:spPr>
        <p:txBody>
          <a:bodyPr wrap="square" rtlCol="0">
            <a:spAutoFit/>
          </a:bodyPr>
          <a:lstStyle/>
          <a:p>
            <a:pPr algn="ctr"/>
            <a:r>
              <a:rPr lang="en-US" sz="2400" dirty="0"/>
              <a:t>Anemia is corrected</a:t>
            </a:r>
          </a:p>
        </p:txBody>
      </p:sp>
      <p:sp>
        <p:nvSpPr>
          <p:cNvPr id="9" name="TextBox 8"/>
          <p:cNvSpPr txBox="1"/>
          <p:nvPr/>
        </p:nvSpPr>
        <p:spPr>
          <a:xfrm>
            <a:off x="4515180" y="4882558"/>
            <a:ext cx="4381169" cy="461665"/>
          </a:xfrm>
          <a:prstGeom prst="rect">
            <a:avLst/>
          </a:prstGeom>
          <a:noFill/>
        </p:spPr>
        <p:txBody>
          <a:bodyPr wrap="square" rtlCol="0">
            <a:spAutoFit/>
          </a:bodyPr>
          <a:lstStyle/>
          <a:p>
            <a:pPr algn="ctr"/>
            <a:r>
              <a:rPr lang="en-US" sz="2400" dirty="0"/>
              <a:t>Vitamin B12 deficiency persists</a:t>
            </a:r>
          </a:p>
        </p:txBody>
      </p:sp>
      <p:sp>
        <p:nvSpPr>
          <p:cNvPr id="17" name="TextBox 16"/>
          <p:cNvSpPr txBox="1"/>
          <p:nvPr/>
        </p:nvSpPr>
        <p:spPr>
          <a:xfrm>
            <a:off x="0" y="5896396"/>
            <a:ext cx="9144000" cy="461665"/>
          </a:xfrm>
          <a:prstGeom prst="rect">
            <a:avLst/>
          </a:prstGeom>
          <a:noFill/>
        </p:spPr>
        <p:txBody>
          <a:bodyPr wrap="square" rtlCol="0">
            <a:spAutoFit/>
          </a:bodyPr>
          <a:lstStyle/>
          <a:p>
            <a:pPr algn="ctr"/>
            <a:r>
              <a:rPr lang="en-US" sz="2400" b="1" dirty="0">
                <a:solidFill>
                  <a:srgbClr val="000000"/>
                </a:solidFill>
              </a:rPr>
              <a:t>“folic acid masking of vitamin B12 deficiency”</a:t>
            </a:r>
          </a:p>
        </p:txBody>
      </p:sp>
      <p:sp>
        <p:nvSpPr>
          <p:cNvPr id="10" name="Down Arrow 9"/>
          <p:cNvSpPr/>
          <p:nvPr/>
        </p:nvSpPr>
        <p:spPr>
          <a:xfrm>
            <a:off x="2122999" y="3707424"/>
            <a:ext cx="477078" cy="95415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Down Arrow 14"/>
          <p:cNvSpPr/>
          <p:nvPr/>
        </p:nvSpPr>
        <p:spPr>
          <a:xfrm>
            <a:off x="6521392" y="3724657"/>
            <a:ext cx="477078" cy="954156"/>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0" y="2370966"/>
            <a:ext cx="9144000" cy="523220"/>
          </a:xfrm>
          <a:prstGeom prst="rect">
            <a:avLst/>
          </a:prstGeom>
          <a:noFill/>
        </p:spPr>
        <p:txBody>
          <a:bodyPr wrap="square" rtlCol="0">
            <a:spAutoFit/>
          </a:bodyPr>
          <a:lstStyle/>
          <a:p>
            <a:pPr algn="ctr"/>
            <a:r>
              <a:rPr lang="en-US" sz="2800" b="1" dirty="0">
                <a:solidFill>
                  <a:srgbClr val="B8A75A"/>
                </a:solidFill>
              </a:rPr>
              <a:t>Megaloblastic anemia due to vitamin B12 deficiency only</a:t>
            </a:r>
          </a:p>
        </p:txBody>
      </p:sp>
      <p:sp>
        <p:nvSpPr>
          <p:cNvPr id="8" name="TextBox 7"/>
          <p:cNvSpPr txBox="1"/>
          <p:nvPr/>
        </p:nvSpPr>
        <p:spPr>
          <a:xfrm>
            <a:off x="6837528" y="6480893"/>
            <a:ext cx="2306472" cy="369332"/>
          </a:xfrm>
          <a:prstGeom prst="rect">
            <a:avLst/>
          </a:prstGeom>
          <a:noFill/>
        </p:spPr>
        <p:txBody>
          <a:bodyPr wrap="square" rtlCol="0">
            <a:spAutoFit/>
          </a:bodyPr>
          <a:lstStyle/>
          <a:p>
            <a:pPr algn="r"/>
            <a:r>
              <a:rPr lang="en-US" dirty="0"/>
              <a:t>Berry 2019</a:t>
            </a:r>
          </a:p>
        </p:txBody>
      </p:sp>
    </p:spTree>
    <p:extLst>
      <p:ext uri="{BB962C8B-B14F-4D97-AF65-F5344CB8AC3E}">
        <p14:creationId xmlns:p14="http://schemas.microsoft.com/office/powerpoint/2010/main" val="250071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7"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0222"/>
            <a:ext cx="9137380" cy="1325563"/>
          </a:xfrm>
        </p:spPr>
        <p:txBody>
          <a:bodyPr>
            <a:normAutofit/>
          </a:bodyPr>
          <a:lstStyle/>
          <a:p>
            <a:r>
              <a:rPr lang="en-US" sz="3600" dirty="0"/>
              <a:t>Study to assess if fortification with folic acid causes masking of vitamin B12 deficiency</a:t>
            </a:r>
          </a:p>
        </p:txBody>
      </p:sp>
      <p:sp>
        <p:nvSpPr>
          <p:cNvPr id="4" name="TextBox 3"/>
          <p:cNvSpPr txBox="1"/>
          <p:nvPr/>
        </p:nvSpPr>
        <p:spPr>
          <a:xfrm>
            <a:off x="445272" y="3653653"/>
            <a:ext cx="3768919" cy="461665"/>
          </a:xfrm>
          <a:prstGeom prst="rect">
            <a:avLst/>
          </a:prstGeom>
          <a:noFill/>
        </p:spPr>
        <p:txBody>
          <a:bodyPr wrap="square" rtlCol="0">
            <a:spAutoFit/>
          </a:bodyPr>
          <a:lstStyle/>
          <a:p>
            <a:pPr algn="ctr"/>
            <a:r>
              <a:rPr lang="en-US" sz="2400" dirty="0"/>
              <a:t>Folic acid is provided</a:t>
            </a:r>
          </a:p>
        </p:txBody>
      </p:sp>
      <p:sp>
        <p:nvSpPr>
          <p:cNvPr id="5" name="TextBox 4"/>
          <p:cNvSpPr txBox="1"/>
          <p:nvPr/>
        </p:nvSpPr>
        <p:spPr>
          <a:xfrm>
            <a:off x="4737650" y="3649012"/>
            <a:ext cx="3969027" cy="461665"/>
          </a:xfrm>
          <a:prstGeom prst="rect">
            <a:avLst/>
          </a:prstGeom>
          <a:noFill/>
        </p:spPr>
        <p:txBody>
          <a:bodyPr wrap="square" rtlCol="0">
            <a:spAutoFit/>
          </a:bodyPr>
          <a:lstStyle/>
          <a:p>
            <a:pPr algn="ctr"/>
            <a:r>
              <a:rPr lang="en-US" sz="2400" dirty="0"/>
              <a:t>Vitamin B12 is </a:t>
            </a:r>
            <a:r>
              <a:rPr lang="en-US" sz="2400" u="sng" dirty="0"/>
              <a:t>not</a:t>
            </a:r>
            <a:r>
              <a:rPr lang="en-US" sz="2400" dirty="0"/>
              <a:t> provided</a:t>
            </a:r>
          </a:p>
        </p:txBody>
      </p:sp>
      <p:sp>
        <p:nvSpPr>
          <p:cNvPr id="7" name="TextBox 6"/>
          <p:cNvSpPr txBox="1"/>
          <p:nvPr/>
        </p:nvSpPr>
        <p:spPr>
          <a:xfrm>
            <a:off x="638288" y="5298905"/>
            <a:ext cx="3448681" cy="461665"/>
          </a:xfrm>
          <a:prstGeom prst="rect">
            <a:avLst/>
          </a:prstGeom>
          <a:noFill/>
        </p:spPr>
        <p:txBody>
          <a:bodyPr wrap="square" rtlCol="0">
            <a:spAutoFit/>
          </a:bodyPr>
          <a:lstStyle/>
          <a:p>
            <a:pPr algn="ctr"/>
            <a:r>
              <a:rPr lang="en-US" sz="2400" dirty="0"/>
              <a:t>Anemia does not develop</a:t>
            </a:r>
          </a:p>
        </p:txBody>
      </p:sp>
      <p:sp>
        <p:nvSpPr>
          <p:cNvPr id="9" name="TextBox 8"/>
          <p:cNvSpPr txBox="1"/>
          <p:nvPr/>
        </p:nvSpPr>
        <p:spPr>
          <a:xfrm>
            <a:off x="4611751" y="5313476"/>
            <a:ext cx="4256598" cy="461665"/>
          </a:xfrm>
          <a:prstGeom prst="rect">
            <a:avLst/>
          </a:prstGeom>
          <a:noFill/>
        </p:spPr>
        <p:txBody>
          <a:bodyPr wrap="square" rtlCol="0">
            <a:spAutoFit/>
          </a:bodyPr>
          <a:lstStyle/>
          <a:p>
            <a:pPr algn="ctr"/>
            <a:r>
              <a:rPr lang="en-US" sz="2400" dirty="0"/>
              <a:t>Vitamin B12 deficiency develops</a:t>
            </a:r>
          </a:p>
        </p:txBody>
      </p:sp>
      <p:sp>
        <p:nvSpPr>
          <p:cNvPr id="10" name="Down Arrow 9"/>
          <p:cNvSpPr/>
          <p:nvPr/>
        </p:nvSpPr>
        <p:spPr>
          <a:xfrm>
            <a:off x="2122999" y="4161871"/>
            <a:ext cx="477078" cy="95415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Down Arrow 14"/>
          <p:cNvSpPr/>
          <p:nvPr/>
        </p:nvSpPr>
        <p:spPr>
          <a:xfrm>
            <a:off x="6521392" y="4179104"/>
            <a:ext cx="477078" cy="954156"/>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p:cNvSpPr txBox="1"/>
          <p:nvPr/>
        </p:nvSpPr>
        <p:spPr>
          <a:xfrm>
            <a:off x="-6620" y="2400651"/>
            <a:ext cx="9144000" cy="830997"/>
          </a:xfrm>
          <a:prstGeom prst="rect">
            <a:avLst/>
          </a:prstGeom>
          <a:noFill/>
        </p:spPr>
        <p:txBody>
          <a:bodyPr wrap="square" rtlCol="0">
            <a:spAutoFit/>
          </a:bodyPr>
          <a:lstStyle/>
          <a:p>
            <a:pPr algn="ctr"/>
            <a:r>
              <a:rPr lang="en-US" sz="2400" b="1" dirty="0">
                <a:solidFill>
                  <a:srgbClr val="B8A75A"/>
                </a:solidFill>
              </a:rPr>
              <a:t>People with vitamin B12 deficiency and no anemia who consume food fortified with folic acid</a:t>
            </a:r>
          </a:p>
        </p:txBody>
      </p:sp>
      <p:sp>
        <p:nvSpPr>
          <p:cNvPr id="12" name="TextBox 11"/>
          <p:cNvSpPr txBox="1"/>
          <p:nvPr/>
        </p:nvSpPr>
        <p:spPr>
          <a:xfrm>
            <a:off x="6629400" y="6504298"/>
            <a:ext cx="2514600" cy="369332"/>
          </a:xfrm>
          <a:prstGeom prst="rect">
            <a:avLst/>
          </a:prstGeom>
          <a:noFill/>
        </p:spPr>
        <p:txBody>
          <a:bodyPr wrap="square" rtlCol="0">
            <a:spAutoFit/>
          </a:bodyPr>
          <a:lstStyle/>
          <a:p>
            <a:pPr algn="r"/>
            <a:r>
              <a:rPr lang="en-US" dirty="0"/>
              <a:t>Mills 2003, Qi 2014</a:t>
            </a:r>
          </a:p>
        </p:txBody>
      </p:sp>
    </p:spTree>
    <p:extLst>
      <p:ext uri="{BB962C8B-B14F-4D97-AF65-F5344CB8AC3E}">
        <p14:creationId xmlns:p14="http://schemas.microsoft.com/office/powerpoint/2010/main" val="55812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641B-50A7-7EE5-7CB0-825BAE62F0C2}"/>
              </a:ext>
            </a:extLst>
          </p:cNvPr>
          <p:cNvSpPr>
            <a:spLocks noGrp="1"/>
          </p:cNvSpPr>
          <p:nvPr>
            <p:ph type="title"/>
          </p:nvPr>
        </p:nvSpPr>
        <p:spPr/>
        <p:txBody>
          <a:bodyPr>
            <a:normAutofit/>
          </a:bodyPr>
          <a:lstStyle/>
          <a:p>
            <a:r>
              <a:rPr lang="en-US" dirty="0"/>
              <a:t>Fortification with folic acid does not mask vitamin B12 deficiency</a:t>
            </a:r>
          </a:p>
        </p:txBody>
      </p:sp>
      <p:sp>
        <p:nvSpPr>
          <p:cNvPr id="5" name="TextBox 4">
            <a:extLst>
              <a:ext uri="{FF2B5EF4-FFF2-40B4-BE49-F238E27FC236}">
                <a16:creationId xmlns:a16="http://schemas.microsoft.com/office/drawing/2014/main" id="{17906ABB-58C5-272B-7AD8-DC67CBC79D93}"/>
              </a:ext>
            </a:extLst>
          </p:cNvPr>
          <p:cNvSpPr txBox="1"/>
          <p:nvPr/>
        </p:nvSpPr>
        <p:spPr>
          <a:xfrm>
            <a:off x="6629400" y="6504298"/>
            <a:ext cx="2514600" cy="369332"/>
          </a:xfrm>
          <a:prstGeom prst="rect">
            <a:avLst/>
          </a:prstGeom>
          <a:noFill/>
        </p:spPr>
        <p:txBody>
          <a:bodyPr wrap="square" rtlCol="0">
            <a:spAutoFit/>
          </a:bodyPr>
          <a:lstStyle/>
          <a:p>
            <a:pPr algn="r"/>
            <a:r>
              <a:rPr lang="en-US" dirty="0"/>
              <a:t>Mills 2003, Qi 2014</a:t>
            </a:r>
          </a:p>
        </p:txBody>
      </p:sp>
      <p:graphicFrame>
        <p:nvGraphicFramePr>
          <p:cNvPr id="13" name="Table 2">
            <a:extLst>
              <a:ext uri="{FF2B5EF4-FFF2-40B4-BE49-F238E27FC236}">
                <a16:creationId xmlns:a16="http://schemas.microsoft.com/office/drawing/2014/main" id="{4DC3F11B-3CA1-1A3F-0251-614C63A3CBDC}"/>
              </a:ext>
            </a:extLst>
          </p:cNvPr>
          <p:cNvGraphicFramePr>
            <a:graphicFrameLocks noGrp="1"/>
          </p:cNvGraphicFramePr>
          <p:nvPr>
            <p:extLst>
              <p:ext uri="{D42A27DB-BD31-4B8C-83A1-F6EECF244321}">
                <p14:modId xmlns:p14="http://schemas.microsoft.com/office/powerpoint/2010/main" val="3067855333"/>
              </p:ext>
            </p:extLst>
          </p:nvPr>
        </p:nvGraphicFramePr>
        <p:xfrm>
          <a:off x="124433" y="4963047"/>
          <a:ext cx="8903083" cy="1241468"/>
        </p:xfrm>
        <a:graphic>
          <a:graphicData uri="http://schemas.openxmlformats.org/drawingml/2006/table">
            <a:tbl>
              <a:tblPr firstRow="1" bandRow="1">
                <a:tableStyleId>{7DF18680-E054-41AD-8BC1-D1AEF772440D}</a:tableStyleId>
              </a:tblPr>
              <a:tblGrid>
                <a:gridCol w="1342417">
                  <a:extLst>
                    <a:ext uri="{9D8B030D-6E8A-4147-A177-3AD203B41FA5}">
                      <a16:colId xmlns:a16="http://schemas.microsoft.com/office/drawing/2014/main" val="2426819185"/>
                    </a:ext>
                  </a:extLst>
                </a:gridCol>
                <a:gridCol w="1790700">
                  <a:extLst>
                    <a:ext uri="{9D8B030D-6E8A-4147-A177-3AD203B41FA5}">
                      <a16:colId xmlns:a16="http://schemas.microsoft.com/office/drawing/2014/main" val="583861510"/>
                    </a:ext>
                  </a:extLst>
                </a:gridCol>
                <a:gridCol w="2057400">
                  <a:extLst>
                    <a:ext uri="{9D8B030D-6E8A-4147-A177-3AD203B41FA5}">
                      <a16:colId xmlns:a16="http://schemas.microsoft.com/office/drawing/2014/main" val="1792130755"/>
                    </a:ext>
                  </a:extLst>
                </a:gridCol>
                <a:gridCol w="3712566">
                  <a:extLst>
                    <a:ext uri="{9D8B030D-6E8A-4147-A177-3AD203B41FA5}">
                      <a16:colId xmlns:a16="http://schemas.microsoft.com/office/drawing/2014/main" val="972902625"/>
                    </a:ext>
                  </a:extLst>
                </a:gridCol>
              </a:tblGrid>
              <a:tr h="0">
                <a:tc>
                  <a:txBody>
                    <a:bodyPr/>
                    <a:lstStyle/>
                    <a:p>
                      <a:r>
                        <a:rPr lang="en-US" sz="1800" dirty="0"/>
                        <a:t>Study</a:t>
                      </a:r>
                    </a:p>
                  </a:txBody>
                  <a:tcPr/>
                </a:tc>
                <a:tc>
                  <a:txBody>
                    <a:bodyPr/>
                    <a:lstStyle/>
                    <a:p>
                      <a:r>
                        <a:rPr lang="en-US" sz="1800" dirty="0"/>
                        <a:t>Pre-fortification</a:t>
                      </a:r>
                    </a:p>
                  </a:txBody>
                  <a:tcPr/>
                </a:tc>
                <a:tc>
                  <a:txBody>
                    <a:bodyPr/>
                    <a:lstStyle/>
                    <a:p>
                      <a:pPr algn="r"/>
                      <a:r>
                        <a:rPr lang="en-US" sz="1800" dirty="0"/>
                        <a:t>Post-fortification</a:t>
                      </a:r>
                    </a:p>
                  </a:txBody>
                  <a:tcPr/>
                </a:tc>
                <a:tc>
                  <a:txBody>
                    <a:bodyPr/>
                    <a:lstStyle/>
                    <a:p>
                      <a:r>
                        <a:rPr lang="en-US" sz="1800" dirty="0"/>
                        <a:t>Conclusion</a:t>
                      </a:r>
                    </a:p>
                  </a:txBody>
                  <a:tcPr/>
                </a:tc>
                <a:extLst>
                  <a:ext uri="{0D108BD9-81ED-4DB2-BD59-A6C34878D82A}">
                    <a16:rowId xmlns:a16="http://schemas.microsoft.com/office/drawing/2014/main" val="3753964585"/>
                  </a:ext>
                </a:extLst>
              </a:tr>
              <a:tr h="437854">
                <a:tc>
                  <a:txBody>
                    <a:bodyPr/>
                    <a:lstStyle/>
                    <a:p>
                      <a:r>
                        <a:rPr lang="en-US" sz="1800" dirty="0"/>
                        <a:t>Mills 2003</a:t>
                      </a:r>
                    </a:p>
                  </a:txBody>
                  <a:tcPr/>
                </a:tc>
                <a:tc>
                  <a:txBody>
                    <a:bodyPr/>
                    <a:lstStyle/>
                    <a:p>
                      <a:pPr algn="r"/>
                      <a:r>
                        <a:rPr lang="en-US" sz="1800" dirty="0"/>
                        <a:t>39.2%</a:t>
                      </a:r>
                    </a:p>
                  </a:txBody>
                  <a:tcPr/>
                </a:tc>
                <a:tc>
                  <a:txBody>
                    <a:bodyPr/>
                    <a:lstStyle/>
                    <a:p>
                      <a:pPr algn="r"/>
                      <a:r>
                        <a:rPr lang="en-US" sz="1800" dirty="0"/>
                        <a:t>37.6%</a:t>
                      </a:r>
                    </a:p>
                  </a:txBody>
                  <a:tcPr/>
                </a:tc>
                <a:tc>
                  <a:txBody>
                    <a:bodyPr/>
                    <a:lstStyle/>
                    <a:p>
                      <a:r>
                        <a:rPr lang="en-US" sz="1800" dirty="0"/>
                        <a:t>No masking of vitamin B12 deficiency</a:t>
                      </a:r>
                    </a:p>
                  </a:txBody>
                  <a:tcPr/>
                </a:tc>
                <a:extLst>
                  <a:ext uri="{0D108BD9-81ED-4DB2-BD59-A6C34878D82A}">
                    <a16:rowId xmlns:a16="http://schemas.microsoft.com/office/drawing/2014/main" val="530091240"/>
                  </a:ext>
                </a:extLst>
              </a:tr>
              <a:tr h="437854">
                <a:tc>
                  <a:txBody>
                    <a:bodyPr/>
                    <a:lstStyle/>
                    <a:p>
                      <a:r>
                        <a:rPr lang="en-US" sz="1800" dirty="0"/>
                        <a:t>Qi 2014</a:t>
                      </a:r>
                    </a:p>
                  </a:txBody>
                  <a:tcPr/>
                </a:tc>
                <a:tc>
                  <a:txBody>
                    <a:bodyPr/>
                    <a:lstStyle/>
                    <a:p>
                      <a:pPr algn="r"/>
                      <a:r>
                        <a:rPr lang="en-US" sz="1800" dirty="0"/>
                        <a:t>4.0%</a:t>
                      </a:r>
                    </a:p>
                  </a:txBody>
                  <a:tcPr/>
                </a:tc>
                <a:tc>
                  <a:txBody>
                    <a:bodyPr/>
                    <a:lstStyle/>
                    <a:p>
                      <a:pPr algn="r"/>
                      <a:r>
                        <a:rPr lang="en-US" sz="1800" dirty="0"/>
                        <a:t>3.9%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No masking of vitamin B12 deficiency</a:t>
                      </a:r>
                    </a:p>
                  </a:txBody>
                  <a:tcPr/>
                </a:tc>
                <a:extLst>
                  <a:ext uri="{0D108BD9-81ED-4DB2-BD59-A6C34878D82A}">
                    <a16:rowId xmlns:a16="http://schemas.microsoft.com/office/drawing/2014/main" val="2111847968"/>
                  </a:ext>
                </a:extLst>
              </a:tr>
            </a:tbl>
          </a:graphicData>
        </a:graphic>
      </p:graphicFrame>
      <p:sp>
        <p:nvSpPr>
          <p:cNvPr id="14" name="TextBox 13">
            <a:extLst>
              <a:ext uri="{FF2B5EF4-FFF2-40B4-BE49-F238E27FC236}">
                <a16:creationId xmlns:a16="http://schemas.microsoft.com/office/drawing/2014/main" id="{6B78E01D-4DD1-11F7-2B4B-5B9CE321B026}"/>
              </a:ext>
            </a:extLst>
          </p:cNvPr>
          <p:cNvSpPr txBox="1"/>
          <p:nvPr/>
        </p:nvSpPr>
        <p:spPr>
          <a:xfrm>
            <a:off x="-6619" y="4137911"/>
            <a:ext cx="9144000" cy="646331"/>
          </a:xfrm>
          <a:prstGeom prst="rect">
            <a:avLst/>
          </a:prstGeom>
          <a:noFill/>
        </p:spPr>
        <p:txBody>
          <a:bodyPr wrap="square" rtlCol="0">
            <a:spAutoFit/>
          </a:bodyPr>
          <a:lstStyle/>
          <a:p>
            <a:pPr algn="ctr"/>
            <a:r>
              <a:rPr lang="en-US" dirty="0">
                <a:solidFill>
                  <a:srgbClr val="B8A75A"/>
                </a:solidFill>
              </a:rPr>
              <a:t>If fortification with folic acid masks vitamin B12 deficiency, the percentage of individuals with both of these conditions should </a:t>
            </a:r>
            <a:r>
              <a:rPr lang="en-US" u="sng" dirty="0">
                <a:solidFill>
                  <a:srgbClr val="B8A75A"/>
                </a:solidFill>
              </a:rPr>
              <a:t>increase</a:t>
            </a:r>
            <a:r>
              <a:rPr lang="en-US" dirty="0">
                <a:solidFill>
                  <a:srgbClr val="B8A75A"/>
                </a:solidFill>
              </a:rPr>
              <a:t> after fortification with folic acid</a:t>
            </a:r>
          </a:p>
        </p:txBody>
      </p:sp>
      <p:sp>
        <p:nvSpPr>
          <p:cNvPr id="16" name="TextBox 15">
            <a:extLst>
              <a:ext uri="{FF2B5EF4-FFF2-40B4-BE49-F238E27FC236}">
                <a16:creationId xmlns:a16="http://schemas.microsoft.com/office/drawing/2014/main" id="{AE72804B-4F52-C50D-D4D4-C5A3CBE91661}"/>
              </a:ext>
            </a:extLst>
          </p:cNvPr>
          <p:cNvSpPr txBox="1"/>
          <p:nvPr/>
        </p:nvSpPr>
        <p:spPr>
          <a:xfrm>
            <a:off x="124432" y="2514669"/>
            <a:ext cx="3768919" cy="369332"/>
          </a:xfrm>
          <a:prstGeom prst="rect">
            <a:avLst/>
          </a:prstGeom>
          <a:noFill/>
        </p:spPr>
        <p:txBody>
          <a:bodyPr wrap="square" rtlCol="0">
            <a:spAutoFit/>
          </a:bodyPr>
          <a:lstStyle/>
          <a:p>
            <a:pPr algn="ctr"/>
            <a:r>
              <a:rPr lang="en-US" dirty="0"/>
              <a:t>Folic acid is provided</a:t>
            </a:r>
          </a:p>
        </p:txBody>
      </p:sp>
      <p:sp>
        <p:nvSpPr>
          <p:cNvPr id="18" name="TextBox 17">
            <a:extLst>
              <a:ext uri="{FF2B5EF4-FFF2-40B4-BE49-F238E27FC236}">
                <a16:creationId xmlns:a16="http://schemas.microsoft.com/office/drawing/2014/main" id="{01379790-B421-E09D-224F-1C68A35552E2}"/>
              </a:ext>
            </a:extLst>
          </p:cNvPr>
          <p:cNvSpPr txBox="1"/>
          <p:nvPr/>
        </p:nvSpPr>
        <p:spPr>
          <a:xfrm>
            <a:off x="5058490" y="2510028"/>
            <a:ext cx="3969027" cy="369332"/>
          </a:xfrm>
          <a:prstGeom prst="rect">
            <a:avLst/>
          </a:prstGeom>
          <a:noFill/>
        </p:spPr>
        <p:txBody>
          <a:bodyPr wrap="square" rtlCol="0">
            <a:spAutoFit/>
          </a:bodyPr>
          <a:lstStyle/>
          <a:p>
            <a:pPr algn="ctr"/>
            <a:r>
              <a:rPr lang="en-US" dirty="0"/>
              <a:t>Vitamin B12 is </a:t>
            </a:r>
            <a:r>
              <a:rPr lang="en-US" u="sng" dirty="0"/>
              <a:t>not</a:t>
            </a:r>
            <a:r>
              <a:rPr lang="en-US" dirty="0"/>
              <a:t> provided</a:t>
            </a:r>
          </a:p>
        </p:txBody>
      </p:sp>
      <p:sp>
        <p:nvSpPr>
          <p:cNvPr id="20" name="TextBox 19">
            <a:extLst>
              <a:ext uri="{FF2B5EF4-FFF2-40B4-BE49-F238E27FC236}">
                <a16:creationId xmlns:a16="http://schemas.microsoft.com/office/drawing/2014/main" id="{8D5A49BD-C38A-2601-3F41-74CC0D316203}"/>
              </a:ext>
            </a:extLst>
          </p:cNvPr>
          <p:cNvSpPr txBox="1"/>
          <p:nvPr/>
        </p:nvSpPr>
        <p:spPr>
          <a:xfrm>
            <a:off x="638288" y="3453071"/>
            <a:ext cx="3448681" cy="369332"/>
          </a:xfrm>
          <a:prstGeom prst="rect">
            <a:avLst/>
          </a:prstGeom>
          <a:noFill/>
        </p:spPr>
        <p:txBody>
          <a:bodyPr wrap="square" rtlCol="0">
            <a:spAutoFit/>
          </a:bodyPr>
          <a:lstStyle/>
          <a:p>
            <a:pPr algn="ctr"/>
            <a:r>
              <a:rPr lang="en-US" dirty="0"/>
              <a:t>Anemia does not develop</a:t>
            </a:r>
          </a:p>
        </p:txBody>
      </p:sp>
      <p:sp>
        <p:nvSpPr>
          <p:cNvPr id="22" name="TextBox 21">
            <a:extLst>
              <a:ext uri="{FF2B5EF4-FFF2-40B4-BE49-F238E27FC236}">
                <a16:creationId xmlns:a16="http://schemas.microsoft.com/office/drawing/2014/main" id="{219FEBEB-4AFC-DF2A-DC8C-E2DB0598A88F}"/>
              </a:ext>
            </a:extLst>
          </p:cNvPr>
          <p:cNvSpPr txBox="1"/>
          <p:nvPr/>
        </p:nvSpPr>
        <p:spPr>
          <a:xfrm>
            <a:off x="4611751" y="3467642"/>
            <a:ext cx="4256598" cy="369332"/>
          </a:xfrm>
          <a:prstGeom prst="rect">
            <a:avLst/>
          </a:prstGeom>
          <a:noFill/>
        </p:spPr>
        <p:txBody>
          <a:bodyPr wrap="square" rtlCol="0">
            <a:spAutoFit/>
          </a:bodyPr>
          <a:lstStyle/>
          <a:p>
            <a:pPr algn="ctr"/>
            <a:r>
              <a:rPr lang="en-US" dirty="0"/>
              <a:t>Vitamin B12 deficiency develops</a:t>
            </a:r>
          </a:p>
        </p:txBody>
      </p:sp>
      <p:sp>
        <p:nvSpPr>
          <p:cNvPr id="24" name="Down Arrow 9">
            <a:extLst>
              <a:ext uri="{FF2B5EF4-FFF2-40B4-BE49-F238E27FC236}">
                <a16:creationId xmlns:a16="http://schemas.microsoft.com/office/drawing/2014/main" id="{2F4BD0F8-6EED-8FB9-681E-BF73C32F87E7}"/>
              </a:ext>
            </a:extLst>
          </p:cNvPr>
          <p:cNvSpPr/>
          <p:nvPr/>
        </p:nvSpPr>
        <p:spPr>
          <a:xfrm>
            <a:off x="2122999" y="2878550"/>
            <a:ext cx="491864" cy="57432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Down Arrow 14">
            <a:extLst>
              <a:ext uri="{FF2B5EF4-FFF2-40B4-BE49-F238E27FC236}">
                <a16:creationId xmlns:a16="http://schemas.microsoft.com/office/drawing/2014/main" id="{3D60EE7C-E4F6-E443-144F-C219EB831F09}"/>
              </a:ext>
            </a:extLst>
          </p:cNvPr>
          <p:cNvSpPr/>
          <p:nvPr/>
        </p:nvSpPr>
        <p:spPr>
          <a:xfrm>
            <a:off x="6521392" y="2874518"/>
            <a:ext cx="491864" cy="574329"/>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Box 27">
            <a:extLst>
              <a:ext uri="{FF2B5EF4-FFF2-40B4-BE49-F238E27FC236}">
                <a16:creationId xmlns:a16="http://schemas.microsoft.com/office/drawing/2014/main" id="{6449FFC5-4CAB-BE6A-8289-C3119E40CAF7}"/>
              </a:ext>
            </a:extLst>
          </p:cNvPr>
          <p:cNvSpPr txBox="1"/>
          <p:nvPr/>
        </p:nvSpPr>
        <p:spPr>
          <a:xfrm>
            <a:off x="-6620" y="2095853"/>
            <a:ext cx="9144000" cy="369332"/>
          </a:xfrm>
          <a:prstGeom prst="rect">
            <a:avLst/>
          </a:prstGeom>
          <a:noFill/>
        </p:spPr>
        <p:txBody>
          <a:bodyPr wrap="square" rtlCol="0">
            <a:spAutoFit/>
          </a:bodyPr>
          <a:lstStyle/>
          <a:p>
            <a:pPr algn="ctr"/>
            <a:r>
              <a:rPr lang="en-US" b="1" dirty="0">
                <a:solidFill>
                  <a:srgbClr val="B8A75A"/>
                </a:solidFill>
              </a:rPr>
              <a:t>People with vitamin B12 deficiency and no anemia who consume food fortified with folic acid</a:t>
            </a:r>
          </a:p>
        </p:txBody>
      </p:sp>
      <p:sp>
        <p:nvSpPr>
          <p:cNvPr id="31" name="Right Brace 30">
            <a:extLst>
              <a:ext uri="{FF2B5EF4-FFF2-40B4-BE49-F238E27FC236}">
                <a16:creationId xmlns:a16="http://schemas.microsoft.com/office/drawing/2014/main" id="{E9FD9967-9E15-0AC8-5C9C-04C1E90C8745}"/>
              </a:ext>
            </a:extLst>
          </p:cNvPr>
          <p:cNvSpPr/>
          <p:nvPr/>
        </p:nvSpPr>
        <p:spPr>
          <a:xfrm rot="5400000">
            <a:off x="4552342" y="-196529"/>
            <a:ext cx="401951" cy="82300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568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FFFFF"/>
      </a:lt2>
      <a:accent1>
        <a:srgbClr val="850002"/>
      </a:accent1>
      <a:accent2>
        <a:srgbClr val="028500"/>
      </a:accent2>
      <a:accent3>
        <a:srgbClr val="400085"/>
      </a:accent3>
      <a:accent4>
        <a:srgbClr val="AEABAB"/>
      </a:accent4>
      <a:accent5>
        <a:srgbClr val="004585"/>
      </a:accent5>
      <a:accent6>
        <a:srgbClr val="C25E00"/>
      </a:accent6>
      <a:hlink>
        <a:srgbClr val="004484"/>
      </a:hlink>
      <a:folHlink>
        <a:srgbClr val="C2CD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E006CFF3897D4F8EF6F33C9A89A030" ma:contentTypeVersion="14" ma:contentTypeDescription="Create a new document." ma:contentTypeScope="" ma:versionID="9aa26218490fd0374d5ddb2ed1b6394d">
  <xsd:schema xmlns:xsd="http://www.w3.org/2001/XMLSchema" xmlns:xs="http://www.w3.org/2001/XMLSchema" xmlns:p="http://schemas.microsoft.com/office/2006/metadata/properties" xmlns:ns3="8e156f88-7e32-4e25-8510-310b39d37eca" xmlns:ns4="3bafce71-545f-4d36-9e11-5571c0961379" targetNamespace="http://schemas.microsoft.com/office/2006/metadata/properties" ma:root="true" ma:fieldsID="0531439834ff5e521fb5fea4dc07d91a" ns3:_="" ns4:_="">
    <xsd:import namespace="8e156f88-7e32-4e25-8510-310b39d37eca"/>
    <xsd:import namespace="3bafce71-545f-4d36-9e11-5571c096137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56f88-7e32-4e25-8510-310b39d37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afce71-545f-4d36-9e11-5571c096137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DF12B9-F336-4B96-8CC9-26FFDAA1B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56f88-7e32-4e25-8510-310b39d37eca"/>
    <ds:schemaRef ds:uri="3bafce71-545f-4d36-9e11-5571c0961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DD6B26-F806-4478-B6CF-4505365D0BFF}">
  <ds:schemaRefs>
    <ds:schemaRef ds:uri="http://schemas.microsoft.com/sharepoint/v3/contenttype/forms"/>
  </ds:schemaRefs>
</ds:datastoreItem>
</file>

<file path=customXml/itemProps3.xml><?xml version="1.0" encoding="utf-8"?>
<ds:datastoreItem xmlns:ds="http://schemas.openxmlformats.org/officeDocument/2006/customXml" ds:itemID="{72A2985F-F687-4182-87D8-BE0E450862F5}">
  <ds:schemaRefs>
    <ds:schemaRef ds:uri="http://purl.org/dc/terms/"/>
    <ds:schemaRef ds:uri="http://schemas.openxmlformats.org/package/2006/metadata/core-properties"/>
    <ds:schemaRef ds:uri="3bafce71-545f-4d36-9e11-5571c0961379"/>
    <ds:schemaRef ds:uri="http://schemas.microsoft.com/office/2006/documentManagement/types"/>
    <ds:schemaRef ds:uri="http://schemas.microsoft.com/office/infopath/2007/PartnerControls"/>
    <ds:schemaRef ds:uri="8e156f88-7e32-4e25-8510-310b39d37eca"/>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1814</TotalTime>
  <Words>3085</Words>
  <Application>Microsoft Office PowerPoint</Application>
  <PresentationFormat>On-screen Show (4:3)</PresentationFormat>
  <Paragraphs>312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BlinkMacSystemFont</vt:lpstr>
      <vt:lpstr>Calibri</vt:lpstr>
      <vt:lpstr>Cambria</vt:lpstr>
      <vt:lpstr>Courier New</vt:lpstr>
      <vt:lpstr>Office Theme</vt:lpstr>
      <vt:lpstr>Folic acid fortification: The safe and effective action towards spina bifida prevention</vt:lpstr>
      <vt:lpstr>Main messages</vt:lpstr>
      <vt:lpstr>Foods fortified with folic acid</vt:lpstr>
      <vt:lpstr>Foods fortified with folic acid</vt:lpstr>
      <vt:lpstr>Fortifying food with folic acid does not mask vitamin B12 deficiency</vt:lpstr>
      <vt:lpstr>Folate and vitamin B12 deficiencies cause megaloblastic anemia</vt:lpstr>
      <vt:lpstr>Folic acid masking of vitamin B12 deficiency</vt:lpstr>
      <vt:lpstr>Study to assess if fortification with folic acid causes masking of vitamin B12 deficiency</vt:lpstr>
      <vt:lpstr>Fortification with folic acid does not mask vitamin B12 deficiency</vt:lpstr>
      <vt:lpstr>Free folic acid in the blood does not increase adenoma risk</vt:lpstr>
      <vt:lpstr>After folic acid consumption, free folic acid appears in the blood</vt:lpstr>
      <vt:lpstr>Free folic acid does not increase the risk of adenomas</vt:lpstr>
      <vt:lpstr>Fortifying food with folic acid does not cause cancer or increase deaths from cancer</vt:lpstr>
      <vt:lpstr>Fortification with folic acid does not cause cancer</vt:lpstr>
      <vt:lpstr>Fortification with folic acid does not increase deaths from cancer</vt:lpstr>
      <vt:lpstr>Fortifying food with folic acid reduces the risk of neural tube defects and is cost-effective</vt:lpstr>
      <vt:lpstr>Fortification with folic acid reduces the risk of neural tube defects: Costa Rica </vt:lpstr>
      <vt:lpstr>Fortification with folic acid reduces the risk of neural tube defects: Canada </vt:lpstr>
      <vt:lpstr>Fortification with folic acid reduces the risk of neural tube defects: Jordan </vt:lpstr>
      <vt:lpstr>Fortification with folic acid reduces the risk of neural tube defects: meta-analysis</vt:lpstr>
      <vt:lpstr>Fortification with folic acid is cost-effective in reducing the risk of neural tube defects</vt:lpstr>
      <vt:lpstr>Main messages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SZimmerman</dc:creator>
  <cp:lastModifiedBy>Helena Pachon</cp:lastModifiedBy>
  <cp:revision>161</cp:revision>
  <dcterms:created xsi:type="dcterms:W3CDTF">2017-10-10T17:56:41Z</dcterms:created>
  <dcterms:modified xsi:type="dcterms:W3CDTF">2022-08-29T22:05:11Z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0x01010040E006CFF3897D4F8EF6F33C9A89A030</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