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notesMasterIdLst>
    <p:notesMasterId r:id="rId7"/>
  </p:notesMasterIdLst>
  <p:sldIdLst>
    <p:sldId id="400" r:id="rId5"/>
    <p:sldId id="28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Rowe" initials="LR" lastIdx="35" clrIdx="0"/>
  <p:cmAuthor id="2" name="Ezeokoli, Nchedochukwu" initials="EN" lastIdx="3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  <a:srgbClr val="686868"/>
    <a:srgbClr val="FFFFFF"/>
    <a:srgbClr val="E6E6E6"/>
    <a:srgbClr val="850002"/>
    <a:srgbClr val="FF0000"/>
    <a:srgbClr val="004484"/>
    <a:srgbClr val="C1CA99"/>
    <a:srgbClr val="B8A7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79" autoAdjust="0"/>
    <p:restoredTop sz="72364" autoAdjust="0"/>
  </p:normalViewPr>
  <p:slideViewPr>
    <p:cSldViewPr snapToGrid="0">
      <p:cViewPr>
        <p:scale>
          <a:sx n="44" d="100"/>
          <a:sy n="44" d="100"/>
        </p:scale>
        <p:origin x="-1253" y="13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662"/>
    </p:cViewPr>
  </p:notesTextViewPr>
  <p:sorterViewPr>
    <p:cViewPr>
      <p:scale>
        <a:sx n="100" d="100"/>
        <a:sy n="100" d="100"/>
      </p:scale>
      <p:origin x="0" y="-44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noway, Jessie" userId="bea42ac2-ec2e-41c9-85e9-35beaff68b64" providerId="ADAL" clId="{1951E09D-B694-4A41-97D2-0C79F451C9AF}"/>
    <pc:docChg chg="custSel modSld">
      <pc:chgData name="Genoway, Jessie" userId="bea42ac2-ec2e-41c9-85e9-35beaff68b64" providerId="ADAL" clId="{1951E09D-B694-4A41-97D2-0C79F451C9AF}" dt="2021-03-22T19:21:13.577" v="341" actId="313"/>
      <pc:docMkLst>
        <pc:docMk/>
      </pc:docMkLst>
      <pc:sldChg chg="modNotesTx">
        <pc:chgData name="Genoway, Jessie" userId="bea42ac2-ec2e-41c9-85e9-35beaff68b64" providerId="ADAL" clId="{1951E09D-B694-4A41-97D2-0C79F451C9AF}" dt="2021-03-22T19:21:13.577" v="341" actId="313"/>
        <pc:sldMkLst>
          <pc:docMk/>
          <pc:sldMk cId="0" sldId="281"/>
        </pc:sldMkLst>
      </pc:sldChg>
      <pc:sldChg chg="modNotesTx">
        <pc:chgData name="Genoway, Jessie" userId="bea42ac2-ec2e-41c9-85e9-35beaff68b64" providerId="ADAL" clId="{1951E09D-B694-4A41-97D2-0C79F451C9AF}" dt="2021-03-22T19:15:18.213" v="88" actId="20577"/>
        <pc:sldMkLst>
          <pc:docMk/>
          <pc:sldMk cId="1101089887" sldId="4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Greetings from far away and welcome to the wheat flour monitoring training.  My name is Scott Montgomery, the Director of the Food Fortification Initiative.  I would have liked to join this group of distinguished participants from the Government of Egypt, public and private sector mills, and partner organizations in person.  However, with current travel restrictions I am not able to be in Cairo.  Instead, I will join the meeting later this afternoon virtually.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77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3c7117393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3c7117393_0_226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63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will note on the map that Egypt has long been on the radar screen for FFI.  Wheat flour fortification in Egypt is the most cost-effective intervention to prevent micronutrient deficiencies.  The cost is miniscule, and the potential for positive health impact is enormous.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Nada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Elhusseiny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(Technical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Advisor Egypt and </a:t>
            </a:r>
            <a:r>
              <a:rPr lang="en-US" sz="12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Africa at FFI)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met with His Excellency Dr. Ali Moselhi, the Minister of Supply and Internal Trade, and his staff on 4 August 2019.  Dr. Moselhi said that he will personally advocate for wheat flour fortification with key government officials so that a fortification program will be launched and sustained.  He indicated that this is a responsibility to Egypt's 100 million people and he takes it seriously.  Special thanks to Dr. Moselhi for getting us to this point in the journey.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I’m really excited about today’s meeting and look forward to joining you later in the afternoon.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US" dirty="0"/>
              <a:t>Data sourced from FFI Database.</a:t>
            </a:r>
          </a:p>
        </p:txBody>
      </p:sp>
      <p:sp>
        <p:nvSpPr>
          <p:cNvPr id="316" name="Google Shape;316;g33c7117393_0_22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635"/>
          </a:xfrm>
          <a:prstGeom prst="rect">
            <a:avLst/>
          </a:prstGeom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aseline="0"/>
            </a:lvl1pPr>
          </a:lstStyle>
          <a:p>
            <a:r>
              <a:rPr lang="en-US" dirty="0"/>
              <a:t>Capitalize First Letter Of Words In Your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662" y="5750012"/>
            <a:ext cx="2595423" cy="62779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YOUR NAME</a:t>
            </a:r>
          </a:p>
          <a:p>
            <a:r>
              <a:rPr lang="en-US" dirty="0"/>
              <a:t>Your Title</a:t>
            </a:r>
          </a:p>
          <a:p>
            <a:r>
              <a:rPr lang="en-US" dirty="0"/>
              <a:t>Day Month Year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33A1533-6D47-414C-8199-21091A380F1B}"/>
              </a:ext>
            </a:extLst>
          </p:cNvPr>
          <p:cNvCxnSpPr/>
          <p:nvPr userDrawn="1"/>
        </p:nvCxnSpPr>
        <p:spPr>
          <a:xfrm flipV="1">
            <a:off x="2287" y="5937956"/>
            <a:ext cx="618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42396974-0BFF-428F-9070-ED61D9784C9F}"/>
              </a:ext>
            </a:extLst>
          </p:cNvPr>
          <p:cNvCxnSpPr/>
          <p:nvPr userDrawn="1"/>
        </p:nvCxnSpPr>
        <p:spPr>
          <a:xfrm flipV="1">
            <a:off x="2287" y="5937956"/>
            <a:ext cx="618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33B79F1-ABE8-4422-A156-5A495B7448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76036" cy="10270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576" y="4380612"/>
            <a:ext cx="3849624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Put the one thought of this slide here in two lines if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289" y="2085785"/>
            <a:ext cx="7886700" cy="41832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90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2DCB740-6776-4EE9-99FD-96D592FA5A23}" type="datetime1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4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Put the one thought of this slide here in two lines if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146902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46902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86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620504"/>
            <a:ext cx="7886700" cy="1325563"/>
          </a:xfrm>
        </p:spPr>
        <p:txBody>
          <a:bodyPr/>
          <a:lstStyle/>
          <a:p>
            <a:r>
              <a:rPr lang="en-US" dirty="0"/>
              <a:t>Put the one thought of this slide here in two lines if needed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936541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760453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936541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8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760453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374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5660E0-FA77-4473-A859-74127B089143}" type="datetime1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66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88D7B8-9F07-4899-827D-5F3CFDDEB574}" type="datetime1">
              <a:rPr lang="en-US" smtClean="0"/>
              <a:t>3/23/2021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0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66315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6335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5197C5C-1CD1-417D-A89C-14747F5222C7}" type="datetime1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87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572532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7273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59EFBB-CFA1-4AA8-9123-F0B52DBD84FE}" type="datetime1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1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8289" y="76022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Put the one thought of this slide here in two lines if needed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076" y="218757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Sub point of your main point; do not repeat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C504709-D387-4919-A61C-9D5D8E0359F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57839" y="-22034"/>
            <a:ext cx="9278957" cy="10424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0303" y="19137"/>
            <a:ext cx="543697" cy="64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4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Tx/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48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8A75A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484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riding on the back of a bicycle&#10;&#10;Description automatically generated">
            <a:extLst>
              <a:ext uri="{FF2B5EF4-FFF2-40B4-BE49-F238E27FC236}">
                <a16:creationId xmlns:a16="http://schemas.microsoft.com/office/drawing/2014/main" xmlns="" id="{DE34D9D6-3BBF-4C50-BB1E-38968DC73D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6576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F6224DE6-D5A7-4326-B287-16318789E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0529" y="389370"/>
            <a:ext cx="5523471" cy="2440459"/>
          </a:xfrm>
        </p:spPr>
        <p:txBody>
          <a:bodyPr>
            <a:normAutofit fontScale="90000"/>
          </a:bodyPr>
          <a:lstStyle/>
          <a:p>
            <a:r>
              <a:rPr lang="en-US" dirty="0"/>
              <a:t>Delivering Nutrition with Bread in Egypt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C9368A8F-5973-4ED4-9F0F-85B038052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8141" y="3219199"/>
            <a:ext cx="2780225" cy="1235676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Presented by Scott J. Montgomery, Director</a:t>
            </a:r>
            <a:br>
              <a:rPr lang="en-US" sz="1800" dirty="0"/>
            </a:br>
            <a:r>
              <a:rPr lang="en-US" sz="1800" dirty="0"/>
              <a:t>Food Fortification Initiative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1 April 2021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A45F62D-55E1-4623-8666-612C90DF5C08}"/>
              </a:ext>
            </a:extLst>
          </p:cNvPr>
          <p:cNvSpPr txBox="1"/>
          <p:nvPr/>
        </p:nvSpPr>
        <p:spPr>
          <a:xfrm>
            <a:off x="-53659" y="6596390"/>
            <a:ext cx="32335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Photo by Jonathon Hodge @Flickr Creative Commons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A060360-5912-4AAA-9BE2-CE281E96D0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77"/>
          <a:stretch/>
        </p:blipFill>
        <p:spPr>
          <a:xfrm>
            <a:off x="6868366" y="3219200"/>
            <a:ext cx="1785483" cy="21237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CC58693-1EFF-4733-A418-238B821012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141" y="5893598"/>
            <a:ext cx="4565708" cy="72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89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605F472-BF04-4F6F-8F69-9314294DF9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4119" y="1409759"/>
            <a:ext cx="4889881" cy="429545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4E512E4F-502A-4D68-8405-75D02749F3E0}"/>
              </a:ext>
            </a:extLst>
          </p:cNvPr>
          <p:cNvSpPr/>
          <p:nvPr/>
        </p:nvSpPr>
        <p:spPr>
          <a:xfrm>
            <a:off x="6939334" y="1794123"/>
            <a:ext cx="849760" cy="7364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02BB344-5090-4453-8C5D-0D91C080CB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6" t="27245" r="11160" b="19318"/>
          <a:stretch/>
        </p:blipFill>
        <p:spPr>
          <a:xfrm>
            <a:off x="159280" y="4314913"/>
            <a:ext cx="5009322" cy="2385392"/>
          </a:xfrm>
          <a:prstGeom prst="rect">
            <a:avLst/>
          </a:prstGeom>
        </p:spPr>
      </p:pic>
      <p:graphicFrame>
        <p:nvGraphicFramePr>
          <p:cNvPr id="321" name="Google Shape;321;p36"/>
          <p:cNvGraphicFramePr/>
          <p:nvPr>
            <p:extLst>
              <p:ext uri="{D42A27DB-BD31-4B8C-83A1-F6EECF244321}">
                <p14:modId xmlns:p14="http://schemas.microsoft.com/office/powerpoint/2010/main" val="3450074658"/>
              </p:ext>
            </p:extLst>
          </p:nvPr>
        </p:nvGraphicFramePr>
        <p:xfrm>
          <a:off x="159280" y="1181274"/>
          <a:ext cx="4253004" cy="294346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823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62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43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639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Color Code Descriptions</a:t>
                      </a:r>
                      <a:endParaRPr b="1" i="0" u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" marR="7175" marT="7175" marB="0" anchor="b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2018</a:t>
                      </a:r>
                      <a:endParaRPr sz="1200" b="1" i="0" u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" marR="7175" marT="7175" marB="0" anchor="ctr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Pop. 2018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" marR="7175" marT="7175" marB="0" anchor="ctr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242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Over 75% of industrial-milled flour fortified in country.  FFI's main role is monitoring. </a:t>
                      </a:r>
                      <a:endParaRPr dirty="0"/>
                    </a:p>
                  </a:txBody>
                  <a:tcPr marL="7175" marR="7175" marT="7175" marB="0" anchor="b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90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  <a:endParaRPr sz="900" b="0" i="0" u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" marR="7175" marT="7175" marB="0" anchor="ctr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97D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594,824,775</a:t>
                      </a:r>
                      <a:endParaRPr sz="900" i="0" u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" marR="7175" marT="7175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242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Confident country will move to 75% by January 2020.  Targeted support as needed.</a:t>
                      </a:r>
                      <a:endParaRPr dirty="0"/>
                    </a:p>
                  </a:txBody>
                  <a:tcPr marL="7175" marR="7175" marT="7175" marB="0" anchor="b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9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900" b="0" i="0" u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" marR="7175" marT="7175" marB="0" anchor="ctr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890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79,246,655</a:t>
                      </a:r>
                      <a:endParaRPr sz="900" i="0" u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" marR="7175" marT="7175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242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Organized efforts to increase fortification within country. Without  support to fill gaps, moving to 75% unlikely.</a:t>
                      </a:r>
                      <a:endParaRPr dirty="0"/>
                    </a:p>
                  </a:txBody>
                  <a:tcPr marL="7175" marR="7175" marT="7175" marB="0" anchor="b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90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r>
                        <a:rPr lang="en-US" sz="900" b="1" i="0" u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900" b="0" i="0" u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" marR="7175" marT="7175" marB="0" anchor="ctr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BA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477,213,415</a:t>
                      </a:r>
                      <a:endParaRPr sz="900" i="0" u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" marR="7175" marT="7175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242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fortification activity in the country.  Major support necessary to reach 75% fortification</a:t>
                      </a:r>
                      <a:endParaRPr dirty="0"/>
                    </a:p>
                  </a:txBody>
                  <a:tcPr marL="7175" marR="7175" marT="7175" marB="0" anchor="b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90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900" b="0" i="0" u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" marR="7175" marT="7175" marB="0" anchor="ctr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31A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113,843,494</a:t>
                      </a:r>
                      <a:endParaRPr sz="900" i="0" u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" marR="7175" marT="7175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242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Fortification of wheat and/or maize likely to have very limited health impact; or no data on country</a:t>
                      </a:r>
                      <a:endParaRPr dirty="0"/>
                    </a:p>
                  </a:txBody>
                  <a:tcPr marL="7175" marR="7175" marT="7175" marB="0" anchor="b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90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r>
                        <a:rPr lang="en-US" sz="900" b="1" i="0" u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900" b="0" i="0" u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" marR="7175" marT="7175" marB="0" anchor="ctr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BDA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19,559,074</a:t>
                      </a:r>
                      <a:endParaRPr sz="900" i="0" u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" marR="7175" marT="7175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49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Totals</a:t>
                      </a:r>
                      <a:endParaRPr sz="1100" b="1" i="0" u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" marR="7175" marT="7175" marB="0" anchor="ctr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</a:t>
                      </a:r>
                      <a:endParaRPr sz="1100" b="1" i="0" u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" marR="7175" marT="7175" marB="0" anchor="ctr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1,284,687,413</a:t>
                      </a:r>
                      <a:endParaRPr sz="11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" marR="7175" marT="7175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B352240-6211-4833-8BD2-4A4A05306FC6}"/>
              </a:ext>
            </a:extLst>
          </p:cNvPr>
          <p:cNvSpPr/>
          <p:nvPr/>
        </p:nvSpPr>
        <p:spPr>
          <a:xfrm>
            <a:off x="159280" y="104056"/>
            <a:ext cx="78611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ea typeface="+mj-ea"/>
                <a:cs typeface="+mj-cs"/>
              </a:rPr>
              <a:t>Wheat Flour Fortification Opportunities              in Africa, 2018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850002"/>
      </a:accent1>
      <a:accent2>
        <a:srgbClr val="028500"/>
      </a:accent2>
      <a:accent3>
        <a:srgbClr val="400085"/>
      </a:accent3>
      <a:accent4>
        <a:srgbClr val="AEABAB"/>
      </a:accent4>
      <a:accent5>
        <a:srgbClr val="004585"/>
      </a:accent5>
      <a:accent6>
        <a:srgbClr val="C25E00"/>
      </a:accent6>
      <a:hlink>
        <a:srgbClr val="004484"/>
      </a:hlink>
      <a:folHlink>
        <a:srgbClr val="C2CDDE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E006CFF3897D4F8EF6F33C9A89A030" ma:contentTypeVersion="13" ma:contentTypeDescription="Create a new document." ma:contentTypeScope="" ma:versionID="d86a114664b510429601b464af223448">
  <xsd:schema xmlns:xsd="http://www.w3.org/2001/XMLSchema" xmlns:xs="http://www.w3.org/2001/XMLSchema" xmlns:p="http://schemas.microsoft.com/office/2006/metadata/properties" xmlns:ns3="8e156f88-7e32-4e25-8510-310b39d37eca" xmlns:ns4="3bafce71-545f-4d36-9e11-5571c0961379" targetNamespace="http://schemas.microsoft.com/office/2006/metadata/properties" ma:root="true" ma:fieldsID="ec722d0d3ebedf40704d71ba03843c3c" ns3:_="" ns4:_="">
    <xsd:import namespace="8e156f88-7e32-4e25-8510-310b39d37eca"/>
    <xsd:import namespace="3bafce71-545f-4d36-9e11-5571c096137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56f88-7e32-4e25-8510-310b39d37e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afce71-545f-4d36-9e11-5571c096137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24B992-83B4-466A-9D30-2A5690A838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156f88-7e32-4e25-8510-310b39d37eca"/>
    <ds:schemaRef ds:uri="3bafce71-545f-4d36-9e11-5571c09613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DE8B70-4C7D-4389-ABBC-4C63C0EBD2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068F18-AA27-4267-A387-3DEB5417714F}">
  <ds:schemaRefs>
    <ds:schemaRef ds:uri="http://purl.org/dc/dcmitype/"/>
    <ds:schemaRef ds:uri="http://schemas.microsoft.com/office/infopath/2007/PartnerControls"/>
    <ds:schemaRef ds:uri="3bafce71-545f-4d36-9e11-5571c0961379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8e156f88-7e32-4e25-8510-310b39d37eca"/>
    <ds:schemaRef ds:uri="http://purl.org/dc/elements/1.1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164</Words>
  <Application>Microsoft Office PowerPoint</Application>
  <PresentationFormat>On-screen Show (4:3)</PresentationFormat>
  <Paragraphs>37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Delivering Nutrition with Bread in Egypt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 You For Fortifying Wheat Flour</dc:title>
  <dc:creator>Sarah Zimmerman</dc:creator>
  <cp:lastModifiedBy>Nada</cp:lastModifiedBy>
  <cp:revision>55</cp:revision>
  <dcterms:created xsi:type="dcterms:W3CDTF">2018-09-18T19:46:47Z</dcterms:created>
  <dcterms:modified xsi:type="dcterms:W3CDTF">2021-03-23T11:53:51Z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0x01010040E006CFF3897D4F8EF6F33C9A89A030</vt:lpwstr>
  </property>
</Properties>
</file>