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tiff" ContentType="image/tiff"/>
  <Default Extension="vml" ContentType="application/vnd.openxmlformats-officedocument.vmlDrawing"/>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Lst>
  <p:notesMasterIdLst>
    <p:notesMasterId r:id="rId22"/>
  </p:notesMasterIdLst>
  <p:sldIdLst>
    <p:sldId id="384" r:id="rId2"/>
    <p:sldId id="261" r:id="rId3"/>
    <p:sldId id="258" r:id="rId4"/>
    <p:sldId id="273" r:id="rId5"/>
    <p:sldId id="268" r:id="rId6"/>
    <p:sldId id="382" r:id="rId7"/>
    <p:sldId id="386" r:id="rId8"/>
    <p:sldId id="275" r:id="rId9"/>
    <p:sldId id="276" r:id="rId10"/>
    <p:sldId id="385" r:id="rId11"/>
    <p:sldId id="380" r:id="rId12"/>
    <p:sldId id="265" r:id="rId13"/>
    <p:sldId id="264" r:id="rId14"/>
    <p:sldId id="267" r:id="rId15"/>
    <p:sldId id="381" r:id="rId16"/>
    <p:sldId id="272" r:id="rId17"/>
    <p:sldId id="298" r:id="rId18"/>
    <p:sldId id="310" r:id="rId19"/>
    <p:sldId id="269" r:id="rId20"/>
    <p:sldId id="271"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crosoft11742" initials="m" lastIdx="2" clrIdx="0">
    <p:extLst>
      <p:ext uri="{19B8F6BF-5375-455C-9EA6-DF929625EA0E}">
        <p15:presenceInfo xmlns:p15="http://schemas.microsoft.com/office/powerpoint/2012/main" userId="microsoft11742" providerId="None"/>
      </p:ext>
    </p:extLst>
  </p:cmAuthor>
  <p:cmAuthor id="2" name="jessie.genoway" initials="j" lastIdx="10" clrIdx="1">
    <p:extLst>
      <p:ext uri="{19B8F6BF-5375-455C-9EA6-DF929625EA0E}">
        <p15:presenceInfo xmlns:p15="http://schemas.microsoft.com/office/powerpoint/2012/main" userId="jessie.genoway"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78664" autoAdjust="0"/>
  </p:normalViewPr>
  <p:slideViewPr>
    <p:cSldViewPr snapToGrid="0">
      <p:cViewPr varScale="1">
        <p:scale>
          <a:sx n="53" d="100"/>
          <a:sy n="53" d="100"/>
        </p:scale>
        <p:origin x="612" y="6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4603720059636145E-2"/>
          <c:y val="7.6705201014184168E-2"/>
          <c:w val="0.94550246062992127"/>
          <c:h val="0.6798344664950885"/>
        </c:manualLayout>
      </c:layout>
      <c:barChart>
        <c:barDir val="col"/>
        <c:grouping val="clustered"/>
        <c:varyColors val="0"/>
        <c:ser>
          <c:idx val="0"/>
          <c:order val="0"/>
          <c:tx>
            <c:strRef>
              <c:f>Sheet1!$B$1</c:f>
              <c:strCache>
                <c:ptCount val="1"/>
                <c:pt idx="0">
                  <c:v>NHFS-3</c:v>
                </c:pt>
              </c:strCache>
            </c:strRef>
          </c:tx>
          <c:spPr>
            <a:solidFill>
              <a:schemeClr val="accent1">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Anemia in children</c:v>
                </c:pt>
                <c:pt idx="1">
                  <c:v>Anemia in pregnant women</c:v>
                </c:pt>
                <c:pt idx="2">
                  <c:v>Anemia in women</c:v>
                </c:pt>
                <c:pt idx="3">
                  <c:v>Anemia in men</c:v>
                </c:pt>
              </c:strCache>
            </c:strRef>
          </c:cat>
          <c:val>
            <c:numRef>
              <c:f>Sheet1!$B$2:$B$5</c:f>
              <c:numCache>
                <c:formatCode>General</c:formatCode>
                <c:ptCount val="4"/>
                <c:pt idx="0">
                  <c:v>72.3</c:v>
                </c:pt>
                <c:pt idx="1">
                  <c:v>69.7</c:v>
                </c:pt>
                <c:pt idx="2">
                  <c:v>56.2</c:v>
                </c:pt>
                <c:pt idx="3">
                  <c:v>19.2</c:v>
                </c:pt>
              </c:numCache>
            </c:numRef>
          </c:val>
          <c:extLst>
            <c:ext xmlns:c16="http://schemas.microsoft.com/office/drawing/2014/chart" uri="{C3380CC4-5D6E-409C-BE32-E72D297353CC}">
              <c16:uniqueId val="{00000000-C51A-42D4-92B7-73C33DC562C3}"/>
            </c:ext>
          </c:extLst>
        </c:ser>
        <c:ser>
          <c:idx val="1"/>
          <c:order val="1"/>
          <c:tx>
            <c:strRef>
              <c:f>Sheet1!$C$1</c:f>
              <c:strCache>
                <c:ptCount val="1"/>
                <c:pt idx="0">
                  <c:v>NFHS-4</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Anemia in children</c:v>
                </c:pt>
                <c:pt idx="1">
                  <c:v>Anemia in pregnant women</c:v>
                </c:pt>
                <c:pt idx="2">
                  <c:v>Anemia in women</c:v>
                </c:pt>
                <c:pt idx="3">
                  <c:v>Anemia in men</c:v>
                </c:pt>
              </c:strCache>
            </c:strRef>
          </c:cat>
          <c:val>
            <c:numRef>
              <c:f>Sheet1!$C$2:$C$5</c:f>
              <c:numCache>
                <c:formatCode>General</c:formatCode>
                <c:ptCount val="4"/>
                <c:pt idx="0">
                  <c:v>71.7</c:v>
                </c:pt>
                <c:pt idx="1">
                  <c:v>55</c:v>
                </c:pt>
                <c:pt idx="2">
                  <c:v>62.7</c:v>
                </c:pt>
                <c:pt idx="3">
                  <c:v>20.9</c:v>
                </c:pt>
              </c:numCache>
            </c:numRef>
          </c:val>
          <c:extLst>
            <c:ext xmlns:c16="http://schemas.microsoft.com/office/drawing/2014/chart" uri="{C3380CC4-5D6E-409C-BE32-E72D297353CC}">
              <c16:uniqueId val="{00000001-C51A-42D4-92B7-73C33DC562C3}"/>
            </c:ext>
          </c:extLst>
        </c:ser>
        <c:ser>
          <c:idx val="2"/>
          <c:order val="2"/>
          <c:tx>
            <c:strRef>
              <c:f>Sheet1!$D$1</c:f>
              <c:strCache>
                <c:ptCount val="1"/>
                <c:pt idx="0">
                  <c:v>NFHS-4 (India)</c:v>
                </c:pt>
              </c:strCache>
            </c:strRef>
          </c:tx>
          <c:spPr>
            <a:solidFill>
              <a:schemeClr val="lt1"/>
            </a:solidFill>
            <a:ln w="19050" cap="flat" cmpd="sng" algn="ctr">
              <a:solidFill>
                <a:schemeClr val="accent6"/>
              </a:solidFill>
              <a:prstDash val="soli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Anemia in children</c:v>
                </c:pt>
                <c:pt idx="1">
                  <c:v>Anemia in pregnant women</c:v>
                </c:pt>
                <c:pt idx="2">
                  <c:v>Anemia in women</c:v>
                </c:pt>
                <c:pt idx="3">
                  <c:v>Anemia in men</c:v>
                </c:pt>
              </c:strCache>
            </c:strRef>
          </c:cat>
          <c:val>
            <c:numRef>
              <c:f>Sheet1!$D$2:$D$5</c:f>
              <c:numCache>
                <c:formatCode>General</c:formatCode>
                <c:ptCount val="4"/>
              </c:numCache>
            </c:numRef>
          </c:val>
          <c:extLst>
            <c:ext xmlns:c16="http://schemas.microsoft.com/office/drawing/2014/chart" uri="{C3380CC4-5D6E-409C-BE32-E72D297353CC}">
              <c16:uniqueId val="{00000003-C51A-42D4-92B7-73C33DC562C3}"/>
            </c:ext>
          </c:extLst>
        </c:ser>
        <c:dLbls>
          <c:showLegendKey val="0"/>
          <c:showVal val="0"/>
          <c:showCatName val="0"/>
          <c:showSerName val="0"/>
          <c:showPercent val="0"/>
          <c:showBubbleSize val="0"/>
        </c:dLbls>
        <c:gapWidth val="219"/>
        <c:overlap val="-27"/>
        <c:axId val="100810752"/>
        <c:axId val="100812288"/>
      </c:barChart>
      <c:catAx>
        <c:axId val="10081075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1" i="0" u="none" strike="noStrike" kern="1200" baseline="0">
                <a:solidFill>
                  <a:schemeClr val="tx1">
                    <a:lumMod val="65000"/>
                    <a:lumOff val="35000"/>
                  </a:schemeClr>
                </a:solidFill>
                <a:latin typeface="+mn-lt"/>
                <a:ea typeface="+mn-ea"/>
                <a:cs typeface="+mn-cs"/>
              </a:defRPr>
            </a:pPr>
            <a:endParaRPr lang="en-US"/>
          </a:p>
        </c:txPr>
        <c:crossAx val="100812288"/>
        <c:crosses val="autoZero"/>
        <c:auto val="1"/>
        <c:lblAlgn val="ctr"/>
        <c:lblOffset val="100"/>
        <c:noMultiLvlLbl val="0"/>
      </c:catAx>
      <c:valAx>
        <c:axId val="100812288"/>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1" i="0" u="none" strike="noStrike" kern="1200" baseline="0">
                <a:solidFill>
                  <a:schemeClr val="tx1">
                    <a:lumMod val="65000"/>
                    <a:lumOff val="35000"/>
                  </a:schemeClr>
                </a:solidFill>
                <a:latin typeface="+mn-lt"/>
                <a:ea typeface="+mn-ea"/>
                <a:cs typeface="+mn-cs"/>
              </a:defRPr>
            </a:pPr>
            <a:endParaRPr lang="en-US"/>
          </a:p>
        </c:txPr>
        <c:crossAx val="10081075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1"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EE36891-67E2-4BD4-8774-4258E33057D9}" type="doc">
      <dgm:prSet loTypeId="urn:microsoft.com/office/officeart/2005/8/layout/chevron1" loCatId="process" qsTypeId="urn:microsoft.com/office/officeart/2005/8/quickstyle/simple1" qsCatId="simple" csTypeId="urn:microsoft.com/office/officeart/2005/8/colors/accent1_2" csCatId="accent1" phldr="1"/>
      <dgm:spPr/>
    </dgm:pt>
    <dgm:pt modelId="{ECD1E870-A758-48DB-BE9B-B04195AF6430}">
      <dgm:prSet phldrT="[Text]"/>
      <dgm:spPr/>
      <dgm:t>
        <a:bodyPr/>
        <a:lstStyle/>
        <a:p>
          <a:r>
            <a:rPr lang="en-IN" dirty="0"/>
            <a:t>Jan 2019</a:t>
          </a:r>
        </a:p>
      </dgm:t>
    </dgm:pt>
    <dgm:pt modelId="{65515C4A-941A-47F8-9612-2A837F001EBA}" type="parTrans" cxnId="{7BB9DE7B-BDA2-41F7-B704-876444883A92}">
      <dgm:prSet/>
      <dgm:spPr/>
      <dgm:t>
        <a:bodyPr/>
        <a:lstStyle/>
        <a:p>
          <a:endParaRPr lang="en-IN"/>
        </a:p>
      </dgm:t>
    </dgm:pt>
    <dgm:pt modelId="{BC2B7EEF-00CB-4EEA-A397-00026199FB9E}" type="sibTrans" cxnId="{7BB9DE7B-BDA2-41F7-B704-876444883A92}">
      <dgm:prSet/>
      <dgm:spPr/>
      <dgm:t>
        <a:bodyPr/>
        <a:lstStyle/>
        <a:p>
          <a:endParaRPr lang="en-IN"/>
        </a:p>
      </dgm:t>
    </dgm:pt>
    <dgm:pt modelId="{78279F17-80D9-4E66-B799-85615A368C80}">
      <dgm:prSet phldrT="[Text]"/>
      <dgm:spPr/>
      <dgm:t>
        <a:bodyPr/>
        <a:lstStyle/>
        <a:p>
          <a:r>
            <a:rPr lang="en-IN" dirty="0"/>
            <a:t>Feb 2019</a:t>
          </a:r>
        </a:p>
      </dgm:t>
    </dgm:pt>
    <dgm:pt modelId="{863BC03E-7C8F-4959-AA45-60C8B3825AA2}" type="parTrans" cxnId="{433566F5-62BC-4D7E-AA90-7B1F673DEDF6}">
      <dgm:prSet/>
      <dgm:spPr/>
      <dgm:t>
        <a:bodyPr/>
        <a:lstStyle/>
        <a:p>
          <a:endParaRPr lang="en-IN"/>
        </a:p>
      </dgm:t>
    </dgm:pt>
    <dgm:pt modelId="{601E1440-8C65-458A-9FB7-65D253F87EF9}" type="sibTrans" cxnId="{433566F5-62BC-4D7E-AA90-7B1F673DEDF6}">
      <dgm:prSet/>
      <dgm:spPr/>
      <dgm:t>
        <a:bodyPr/>
        <a:lstStyle/>
        <a:p>
          <a:endParaRPr lang="en-IN"/>
        </a:p>
      </dgm:t>
    </dgm:pt>
    <dgm:pt modelId="{D5AB6B1B-4FA6-4688-8B31-F7200188B4D0}">
      <dgm:prSet phldrT="[Text]"/>
      <dgm:spPr/>
      <dgm:t>
        <a:bodyPr/>
        <a:lstStyle/>
        <a:p>
          <a:r>
            <a:rPr lang="en-IN" dirty="0"/>
            <a:t>July 2019</a:t>
          </a:r>
        </a:p>
      </dgm:t>
    </dgm:pt>
    <dgm:pt modelId="{33E5C53F-0FDA-40A9-85D4-12595CD8DB23}" type="parTrans" cxnId="{1DED63A1-784C-4A11-AEBD-6553DDB79301}">
      <dgm:prSet/>
      <dgm:spPr/>
      <dgm:t>
        <a:bodyPr/>
        <a:lstStyle/>
        <a:p>
          <a:endParaRPr lang="en-IN"/>
        </a:p>
      </dgm:t>
    </dgm:pt>
    <dgm:pt modelId="{1CC7C355-E562-4B86-B10D-0E4DDAD8E419}" type="sibTrans" cxnId="{1DED63A1-784C-4A11-AEBD-6553DDB79301}">
      <dgm:prSet/>
      <dgm:spPr/>
      <dgm:t>
        <a:bodyPr/>
        <a:lstStyle/>
        <a:p>
          <a:endParaRPr lang="en-IN"/>
        </a:p>
      </dgm:t>
    </dgm:pt>
    <dgm:pt modelId="{9EFE264A-70C0-4BDF-B6D7-4611776D17BB}">
      <dgm:prSet/>
      <dgm:spPr/>
      <dgm:t>
        <a:bodyPr/>
        <a:lstStyle/>
        <a:p>
          <a:r>
            <a:rPr lang="en-IN" dirty="0"/>
            <a:t>Oct. 2019</a:t>
          </a:r>
        </a:p>
      </dgm:t>
    </dgm:pt>
    <dgm:pt modelId="{BB24E992-676B-4A89-8067-D7F7138C0710}" type="parTrans" cxnId="{0CCBF2C7-8EF0-464D-AFF2-836A09CB4E09}">
      <dgm:prSet/>
      <dgm:spPr/>
      <dgm:t>
        <a:bodyPr/>
        <a:lstStyle/>
        <a:p>
          <a:endParaRPr lang="en-IN"/>
        </a:p>
      </dgm:t>
    </dgm:pt>
    <dgm:pt modelId="{512769A3-667C-42F1-BFAB-34E215951A05}" type="sibTrans" cxnId="{0CCBF2C7-8EF0-464D-AFF2-836A09CB4E09}">
      <dgm:prSet/>
      <dgm:spPr/>
      <dgm:t>
        <a:bodyPr/>
        <a:lstStyle/>
        <a:p>
          <a:endParaRPr lang="en-IN"/>
        </a:p>
      </dgm:t>
    </dgm:pt>
    <dgm:pt modelId="{53763C9A-E221-4138-B561-4802CDB4AE33}" type="pres">
      <dgm:prSet presAssocID="{5EE36891-67E2-4BD4-8774-4258E33057D9}" presName="Name0" presStyleCnt="0">
        <dgm:presLayoutVars>
          <dgm:dir/>
          <dgm:animLvl val="lvl"/>
          <dgm:resizeHandles val="exact"/>
        </dgm:presLayoutVars>
      </dgm:prSet>
      <dgm:spPr/>
    </dgm:pt>
    <dgm:pt modelId="{3F28EF9D-8C86-4136-8199-F42364621BF7}" type="pres">
      <dgm:prSet presAssocID="{ECD1E870-A758-48DB-BE9B-B04195AF6430}" presName="parTxOnly" presStyleLbl="node1" presStyleIdx="0" presStyleCnt="4">
        <dgm:presLayoutVars>
          <dgm:chMax val="0"/>
          <dgm:chPref val="0"/>
          <dgm:bulletEnabled val="1"/>
        </dgm:presLayoutVars>
      </dgm:prSet>
      <dgm:spPr/>
    </dgm:pt>
    <dgm:pt modelId="{DB627CC2-A1D3-4F91-B333-409F9CD48FB5}" type="pres">
      <dgm:prSet presAssocID="{BC2B7EEF-00CB-4EEA-A397-00026199FB9E}" presName="parTxOnlySpace" presStyleCnt="0"/>
      <dgm:spPr/>
    </dgm:pt>
    <dgm:pt modelId="{BF880C9F-EF98-4F95-8746-AC9C8622D465}" type="pres">
      <dgm:prSet presAssocID="{78279F17-80D9-4E66-B799-85615A368C80}" presName="parTxOnly" presStyleLbl="node1" presStyleIdx="1" presStyleCnt="4">
        <dgm:presLayoutVars>
          <dgm:chMax val="0"/>
          <dgm:chPref val="0"/>
          <dgm:bulletEnabled val="1"/>
        </dgm:presLayoutVars>
      </dgm:prSet>
      <dgm:spPr/>
    </dgm:pt>
    <dgm:pt modelId="{79846220-B4CD-485F-A0A0-DDC5759099B3}" type="pres">
      <dgm:prSet presAssocID="{601E1440-8C65-458A-9FB7-65D253F87EF9}" presName="parTxOnlySpace" presStyleCnt="0"/>
      <dgm:spPr/>
    </dgm:pt>
    <dgm:pt modelId="{3AB2A2AB-2EE3-4AF5-B15A-7643FD42C6A2}" type="pres">
      <dgm:prSet presAssocID="{D5AB6B1B-4FA6-4688-8B31-F7200188B4D0}" presName="parTxOnly" presStyleLbl="node1" presStyleIdx="2" presStyleCnt="4">
        <dgm:presLayoutVars>
          <dgm:chMax val="0"/>
          <dgm:chPref val="0"/>
          <dgm:bulletEnabled val="1"/>
        </dgm:presLayoutVars>
      </dgm:prSet>
      <dgm:spPr/>
    </dgm:pt>
    <dgm:pt modelId="{DA3BC064-5471-46CB-9EB6-14BC4D0BC25C}" type="pres">
      <dgm:prSet presAssocID="{1CC7C355-E562-4B86-B10D-0E4DDAD8E419}" presName="parTxOnlySpace" presStyleCnt="0"/>
      <dgm:spPr/>
    </dgm:pt>
    <dgm:pt modelId="{F48875D8-D5DB-47F6-8DA8-0C85277BA845}" type="pres">
      <dgm:prSet presAssocID="{9EFE264A-70C0-4BDF-B6D7-4611776D17BB}" presName="parTxOnly" presStyleLbl="node1" presStyleIdx="3" presStyleCnt="4">
        <dgm:presLayoutVars>
          <dgm:chMax val="0"/>
          <dgm:chPref val="0"/>
          <dgm:bulletEnabled val="1"/>
        </dgm:presLayoutVars>
      </dgm:prSet>
      <dgm:spPr/>
    </dgm:pt>
  </dgm:ptLst>
  <dgm:cxnLst>
    <dgm:cxn modelId="{6D3ECB03-3AEF-4F4D-BC8B-D7D550373CAF}" type="presOf" srcId="{78279F17-80D9-4E66-B799-85615A368C80}" destId="{BF880C9F-EF98-4F95-8746-AC9C8622D465}" srcOrd="0" destOrd="0" presId="urn:microsoft.com/office/officeart/2005/8/layout/chevron1"/>
    <dgm:cxn modelId="{C8394309-154C-49DB-8107-2156368DD811}" type="presOf" srcId="{ECD1E870-A758-48DB-BE9B-B04195AF6430}" destId="{3F28EF9D-8C86-4136-8199-F42364621BF7}" srcOrd="0" destOrd="0" presId="urn:microsoft.com/office/officeart/2005/8/layout/chevron1"/>
    <dgm:cxn modelId="{AC94B750-A8DE-4788-A648-BEAF6136693E}" type="presOf" srcId="{9EFE264A-70C0-4BDF-B6D7-4611776D17BB}" destId="{F48875D8-D5DB-47F6-8DA8-0C85277BA845}" srcOrd="0" destOrd="0" presId="urn:microsoft.com/office/officeart/2005/8/layout/chevron1"/>
    <dgm:cxn modelId="{7BB9DE7B-BDA2-41F7-B704-876444883A92}" srcId="{5EE36891-67E2-4BD4-8774-4258E33057D9}" destId="{ECD1E870-A758-48DB-BE9B-B04195AF6430}" srcOrd="0" destOrd="0" parTransId="{65515C4A-941A-47F8-9612-2A837F001EBA}" sibTransId="{BC2B7EEF-00CB-4EEA-A397-00026199FB9E}"/>
    <dgm:cxn modelId="{1DED63A1-784C-4A11-AEBD-6553DDB79301}" srcId="{5EE36891-67E2-4BD4-8774-4258E33057D9}" destId="{D5AB6B1B-4FA6-4688-8B31-F7200188B4D0}" srcOrd="2" destOrd="0" parTransId="{33E5C53F-0FDA-40A9-85D4-12595CD8DB23}" sibTransId="{1CC7C355-E562-4B86-B10D-0E4DDAD8E419}"/>
    <dgm:cxn modelId="{BC5F8FAD-3D5C-451F-9572-5C7C60DCD2CA}" type="presOf" srcId="{5EE36891-67E2-4BD4-8774-4258E33057D9}" destId="{53763C9A-E221-4138-B561-4802CDB4AE33}" srcOrd="0" destOrd="0" presId="urn:microsoft.com/office/officeart/2005/8/layout/chevron1"/>
    <dgm:cxn modelId="{0CCBF2C7-8EF0-464D-AFF2-836A09CB4E09}" srcId="{5EE36891-67E2-4BD4-8774-4258E33057D9}" destId="{9EFE264A-70C0-4BDF-B6D7-4611776D17BB}" srcOrd="3" destOrd="0" parTransId="{BB24E992-676B-4A89-8067-D7F7138C0710}" sibTransId="{512769A3-667C-42F1-BFAB-34E215951A05}"/>
    <dgm:cxn modelId="{D38943DC-752A-4379-98C0-F2362DB3D330}" type="presOf" srcId="{D5AB6B1B-4FA6-4688-8B31-F7200188B4D0}" destId="{3AB2A2AB-2EE3-4AF5-B15A-7643FD42C6A2}" srcOrd="0" destOrd="0" presId="urn:microsoft.com/office/officeart/2005/8/layout/chevron1"/>
    <dgm:cxn modelId="{433566F5-62BC-4D7E-AA90-7B1F673DEDF6}" srcId="{5EE36891-67E2-4BD4-8774-4258E33057D9}" destId="{78279F17-80D9-4E66-B799-85615A368C80}" srcOrd="1" destOrd="0" parTransId="{863BC03E-7C8F-4959-AA45-60C8B3825AA2}" sibTransId="{601E1440-8C65-458A-9FB7-65D253F87EF9}"/>
    <dgm:cxn modelId="{D07D9563-BCEA-4C65-9197-0B15D3E8C6B6}" type="presParOf" srcId="{53763C9A-E221-4138-B561-4802CDB4AE33}" destId="{3F28EF9D-8C86-4136-8199-F42364621BF7}" srcOrd="0" destOrd="0" presId="urn:microsoft.com/office/officeart/2005/8/layout/chevron1"/>
    <dgm:cxn modelId="{AB3DE5F2-E54C-4BC0-BB86-FECF95A23F9F}" type="presParOf" srcId="{53763C9A-E221-4138-B561-4802CDB4AE33}" destId="{DB627CC2-A1D3-4F91-B333-409F9CD48FB5}" srcOrd="1" destOrd="0" presId="urn:microsoft.com/office/officeart/2005/8/layout/chevron1"/>
    <dgm:cxn modelId="{121916BE-9249-4A4B-9A0E-F5ECED53B9C9}" type="presParOf" srcId="{53763C9A-E221-4138-B561-4802CDB4AE33}" destId="{BF880C9F-EF98-4F95-8746-AC9C8622D465}" srcOrd="2" destOrd="0" presId="urn:microsoft.com/office/officeart/2005/8/layout/chevron1"/>
    <dgm:cxn modelId="{2E83B343-3531-415B-BB3F-478D840998E2}" type="presParOf" srcId="{53763C9A-E221-4138-B561-4802CDB4AE33}" destId="{79846220-B4CD-485F-A0A0-DDC5759099B3}" srcOrd="3" destOrd="0" presId="urn:microsoft.com/office/officeart/2005/8/layout/chevron1"/>
    <dgm:cxn modelId="{D1819043-A88F-45A9-AFE0-0FA707ED4649}" type="presParOf" srcId="{53763C9A-E221-4138-B561-4802CDB4AE33}" destId="{3AB2A2AB-2EE3-4AF5-B15A-7643FD42C6A2}" srcOrd="4" destOrd="0" presId="urn:microsoft.com/office/officeart/2005/8/layout/chevron1"/>
    <dgm:cxn modelId="{466104FC-1896-4BBB-A8E0-17A6990062D9}" type="presParOf" srcId="{53763C9A-E221-4138-B561-4802CDB4AE33}" destId="{DA3BC064-5471-46CB-9EB6-14BC4D0BC25C}" srcOrd="5" destOrd="0" presId="urn:microsoft.com/office/officeart/2005/8/layout/chevron1"/>
    <dgm:cxn modelId="{CC272F42-F16F-4E56-A6FD-5BDEF9924AAB}" type="presParOf" srcId="{53763C9A-E221-4138-B561-4802CDB4AE33}" destId="{F48875D8-D5DB-47F6-8DA8-0C85277BA845}" srcOrd="6"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F28EF9D-8C86-4136-8199-F42364621BF7}">
      <dsp:nvSpPr>
        <dsp:cNvPr id="0" name=""/>
        <dsp:cNvSpPr/>
      </dsp:nvSpPr>
      <dsp:spPr>
        <a:xfrm>
          <a:off x="5200" y="0"/>
          <a:ext cx="3027507" cy="951709"/>
        </a:xfrm>
        <a:prstGeom prst="chevron">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8019" tIns="49340" rIns="49340" bIns="49340" numCol="1" spcCol="1270" anchor="ctr" anchorCtr="0">
          <a:noAutofit/>
        </a:bodyPr>
        <a:lstStyle/>
        <a:p>
          <a:pPr marL="0" lvl="0" indent="0" algn="ctr" defTabSz="1644650">
            <a:lnSpc>
              <a:spcPct val="90000"/>
            </a:lnSpc>
            <a:spcBef>
              <a:spcPct val="0"/>
            </a:spcBef>
            <a:spcAft>
              <a:spcPct val="35000"/>
            </a:spcAft>
            <a:buNone/>
          </a:pPr>
          <a:r>
            <a:rPr lang="en-IN" sz="3700" kern="1200" dirty="0"/>
            <a:t>Jan 2019</a:t>
          </a:r>
        </a:p>
      </dsp:txBody>
      <dsp:txXfrm>
        <a:off x="481055" y="0"/>
        <a:ext cx="2075798" cy="951709"/>
      </dsp:txXfrm>
    </dsp:sp>
    <dsp:sp modelId="{BF880C9F-EF98-4F95-8746-AC9C8622D465}">
      <dsp:nvSpPr>
        <dsp:cNvPr id="0" name=""/>
        <dsp:cNvSpPr/>
      </dsp:nvSpPr>
      <dsp:spPr>
        <a:xfrm>
          <a:off x="2729957" y="0"/>
          <a:ext cx="3027507" cy="951709"/>
        </a:xfrm>
        <a:prstGeom prst="chevron">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8019" tIns="49340" rIns="49340" bIns="49340" numCol="1" spcCol="1270" anchor="ctr" anchorCtr="0">
          <a:noAutofit/>
        </a:bodyPr>
        <a:lstStyle/>
        <a:p>
          <a:pPr marL="0" lvl="0" indent="0" algn="ctr" defTabSz="1644650">
            <a:lnSpc>
              <a:spcPct val="90000"/>
            </a:lnSpc>
            <a:spcBef>
              <a:spcPct val="0"/>
            </a:spcBef>
            <a:spcAft>
              <a:spcPct val="35000"/>
            </a:spcAft>
            <a:buNone/>
          </a:pPr>
          <a:r>
            <a:rPr lang="en-IN" sz="3700" kern="1200" dirty="0"/>
            <a:t>Feb 2019</a:t>
          </a:r>
        </a:p>
      </dsp:txBody>
      <dsp:txXfrm>
        <a:off x="3205812" y="0"/>
        <a:ext cx="2075798" cy="951709"/>
      </dsp:txXfrm>
    </dsp:sp>
    <dsp:sp modelId="{3AB2A2AB-2EE3-4AF5-B15A-7643FD42C6A2}">
      <dsp:nvSpPr>
        <dsp:cNvPr id="0" name=""/>
        <dsp:cNvSpPr/>
      </dsp:nvSpPr>
      <dsp:spPr>
        <a:xfrm>
          <a:off x="5454714" y="0"/>
          <a:ext cx="3027507" cy="951709"/>
        </a:xfrm>
        <a:prstGeom prst="chevron">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8019" tIns="49340" rIns="49340" bIns="49340" numCol="1" spcCol="1270" anchor="ctr" anchorCtr="0">
          <a:noAutofit/>
        </a:bodyPr>
        <a:lstStyle/>
        <a:p>
          <a:pPr marL="0" lvl="0" indent="0" algn="ctr" defTabSz="1644650">
            <a:lnSpc>
              <a:spcPct val="90000"/>
            </a:lnSpc>
            <a:spcBef>
              <a:spcPct val="0"/>
            </a:spcBef>
            <a:spcAft>
              <a:spcPct val="35000"/>
            </a:spcAft>
            <a:buNone/>
          </a:pPr>
          <a:r>
            <a:rPr lang="en-IN" sz="3700" kern="1200" dirty="0"/>
            <a:t>July 2019</a:t>
          </a:r>
        </a:p>
      </dsp:txBody>
      <dsp:txXfrm>
        <a:off x="5930569" y="0"/>
        <a:ext cx="2075798" cy="951709"/>
      </dsp:txXfrm>
    </dsp:sp>
    <dsp:sp modelId="{F48875D8-D5DB-47F6-8DA8-0C85277BA845}">
      <dsp:nvSpPr>
        <dsp:cNvPr id="0" name=""/>
        <dsp:cNvSpPr/>
      </dsp:nvSpPr>
      <dsp:spPr>
        <a:xfrm>
          <a:off x="8179471" y="0"/>
          <a:ext cx="3027507" cy="951709"/>
        </a:xfrm>
        <a:prstGeom prst="chevron">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8019" tIns="49340" rIns="49340" bIns="49340" numCol="1" spcCol="1270" anchor="ctr" anchorCtr="0">
          <a:noAutofit/>
        </a:bodyPr>
        <a:lstStyle/>
        <a:p>
          <a:pPr marL="0" lvl="0" indent="0" algn="ctr" defTabSz="1644650">
            <a:lnSpc>
              <a:spcPct val="90000"/>
            </a:lnSpc>
            <a:spcBef>
              <a:spcPct val="0"/>
            </a:spcBef>
            <a:spcAft>
              <a:spcPct val="35000"/>
            </a:spcAft>
            <a:buNone/>
          </a:pPr>
          <a:r>
            <a:rPr lang="en-IN" sz="3700" kern="1200" dirty="0"/>
            <a:t>Oct. 2019</a:t>
          </a:r>
        </a:p>
      </dsp:txBody>
      <dsp:txXfrm>
        <a:off x="8655326" y="0"/>
        <a:ext cx="2075798" cy="951709"/>
      </dsp:txXfrm>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3.emf"/></Relationships>
</file>

<file path=ppt/drawings/drawing1.xml><?xml version="1.0" encoding="utf-8"?>
<c:userShapes xmlns:c="http://schemas.openxmlformats.org/drawingml/2006/chart">
  <cdr:relSizeAnchor xmlns:cdr="http://schemas.openxmlformats.org/drawingml/2006/chartDrawing">
    <cdr:from>
      <cdr:x>0.14361</cdr:x>
      <cdr:y>0.25179</cdr:y>
    </cdr:from>
    <cdr:to>
      <cdr:x>0.1978</cdr:x>
      <cdr:y>0.25179</cdr:y>
    </cdr:to>
    <cdr:cxnSp macro="">
      <cdr:nvCxnSpPr>
        <cdr:cNvPr id="3" name="Straight Connector 2">
          <a:extLst xmlns:a="http://schemas.openxmlformats.org/drawingml/2006/main">
            <a:ext uri="{FF2B5EF4-FFF2-40B4-BE49-F238E27FC236}">
              <a16:creationId xmlns:a16="http://schemas.microsoft.com/office/drawing/2014/main" id="{75B64AA3-D2D1-42BD-9D8C-4A9B67683686}"/>
            </a:ext>
          </a:extLst>
        </cdr:cNvPr>
        <cdr:cNvCxnSpPr/>
      </cdr:nvCxnSpPr>
      <cdr:spPr>
        <a:xfrm xmlns:a="http://schemas.openxmlformats.org/drawingml/2006/main" flipH="1">
          <a:off x="832118" y="1054068"/>
          <a:ext cx="314037" cy="0"/>
        </a:xfrm>
        <a:prstGeom xmlns:a="http://schemas.openxmlformats.org/drawingml/2006/main" prst="line">
          <a:avLst/>
        </a:prstGeom>
        <a:ln xmlns:a="http://schemas.openxmlformats.org/drawingml/2006/main" w="38100">
          <a:solidFill>
            <a:srgbClr val="FFC000"/>
          </a:solidFill>
        </a:ln>
      </cdr:spPr>
      <cdr:style>
        <a:lnRef xmlns:a="http://schemas.openxmlformats.org/drawingml/2006/main" idx="1">
          <a:schemeClr val="accent5"/>
        </a:lnRef>
        <a:fillRef xmlns:a="http://schemas.openxmlformats.org/drawingml/2006/main" idx="0">
          <a:schemeClr val="accent5"/>
        </a:fillRef>
        <a:effectRef xmlns:a="http://schemas.openxmlformats.org/drawingml/2006/main" idx="0">
          <a:schemeClr val="accent5"/>
        </a:effectRef>
        <a:fontRef xmlns:a="http://schemas.openxmlformats.org/drawingml/2006/main" idx="minor">
          <a:schemeClr val="tx1"/>
        </a:fontRef>
      </cdr:style>
    </cdr:cxnSp>
  </cdr:relSizeAnchor>
  <cdr:relSizeAnchor xmlns:cdr="http://schemas.openxmlformats.org/drawingml/2006/chartDrawing">
    <cdr:from>
      <cdr:x>0.38031</cdr:x>
      <cdr:y>0.33453</cdr:y>
    </cdr:from>
    <cdr:to>
      <cdr:x>0.43451</cdr:x>
      <cdr:y>0.33453</cdr:y>
    </cdr:to>
    <cdr:cxnSp macro="">
      <cdr:nvCxnSpPr>
        <cdr:cNvPr id="4" name="Straight Connector 3">
          <a:extLst xmlns:a="http://schemas.openxmlformats.org/drawingml/2006/main">
            <a:ext uri="{FF2B5EF4-FFF2-40B4-BE49-F238E27FC236}">
              <a16:creationId xmlns:a16="http://schemas.microsoft.com/office/drawing/2014/main" id="{907B918F-E46F-4948-B9EB-1C4E80F10477}"/>
            </a:ext>
          </a:extLst>
        </cdr:cNvPr>
        <cdr:cNvCxnSpPr/>
      </cdr:nvCxnSpPr>
      <cdr:spPr>
        <a:xfrm xmlns:a="http://schemas.openxmlformats.org/drawingml/2006/main" flipH="1">
          <a:off x="2203718" y="1400431"/>
          <a:ext cx="314037" cy="0"/>
        </a:xfrm>
        <a:prstGeom xmlns:a="http://schemas.openxmlformats.org/drawingml/2006/main" prst="line">
          <a:avLst/>
        </a:prstGeom>
        <a:ln xmlns:a="http://schemas.openxmlformats.org/drawingml/2006/main" w="38100">
          <a:solidFill>
            <a:srgbClr val="FFC000"/>
          </a:solidFill>
        </a:ln>
      </cdr:spPr>
      <cdr:style>
        <a:lnRef xmlns:a="http://schemas.openxmlformats.org/drawingml/2006/main" idx="1">
          <a:schemeClr val="accent5"/>
        </a:lnRef>
        <a:fillRef xmlns:a="http://schemas.openxmlformats.org/drawingml/2006/main" idx="0">
          <a:schemeClr val="accent5"/>
        </a:fillRef>
        <a:effectRef xmlns:a="http://schemas.openxmlformats.org/drawingml/2006/main" idx="0">
          <a:schemeClr val="accent5"/>
        </a:effectRef>
        <a:fontRef xmlns:a="http://schemas.openxmlformats.org/drawingml/2006/main" idx="minor">
          <a:schemeClr val="tx1"/>
        </a:fontRef>
      </cdr:style>
    </cdr:cxnSp>
  </cdr:relSizeAnchor>
  <cdr:relSizeAnchor xmlns:cdr="http://schemas.openxmlformats.org/drawingml/2006/chartDrawing">
    <cdr:from>
      <cdr:x>0.62101</cdr:x>
      <cdr:y>0.31026</cdr:y>
    </cdr:from>
    <cdr:to>
      <cdr:x>0.6752</cdr:x>
      <cdr:y>0.31026</cdr:y>
    </cdr:to>
    <cdr:cxnSp macro="">
      <cdr:nvCxnSpPr>
        <cdr:cNvPr id="5" name="Straight Connector 4">
          <a:extLst xmlns:a="http://schemas.openxmlformats.org/drawingml/2006/main">
            <a:ext uri="{FF2B5EF4-FFF2-40B4-BE49-F238E27FC236}">
              <a16:creationId xmlns:a16="http://schemas.microsoft.com/office/drawing/2014/main" id="{907B918F-E46F-4948-B9EB-1C4E80F10477}"/>
            </a:ext>
          </a:extLst>
        </cdr:cNvPr>
        <cdr:cNvCxnSpPr/>
      </cdr:nvCxnSpPr>
      <cdr:spPr>
        <a:xfrm xmlns:a="http://schemas.openxmlformats.org/drawingml/2006/main" flipH="1">
          <a:off x="3598409" y="1298831"/>
          <a:ext cx="314037" cy="0"/>
        </a:xfrm>
        <a:prstGeom xmlns:a="http://schemas.openxmlformats.org/drawingml/2006/main" prst="line">
          <a:avLst/>
        </a:prstGeom>
        <a:ln xmlns:a="http://schemas.openxmlformats.org/drawingml/2006/main" w="38100">
          <a:solidFill>
            <a:srgbClr val="FFC000"/>
          </a:solidFill>
        </a:ln>
      </cdr:spPr>
      <cdr:style>
        <a:lnRef xmlns:a="http://schemas.openxmlformats.org/drawingml/2006/main" idx="1">
          <a:schemeClr val="accent5"/>
        </a:lnRef>
        <a:fillRef xmlns:a="http://schemas.openxmlformats.org/drawingml/2006/main" idx="0">
          <a:schemeClr val="accent5"/>
        </a:fillRef>
        <a:effectRef xmlns:a="http://schemas.openxmlformats.org/drawingml/2006/main" idx="0">
          <a:schemeClr val="accent5"/>
        </a:effectRef>
        <a:fontRef xmlns:a="http://schemas.openxmlformats.org/drawingml/2006/main" idx="minor">
          <a:schemeClr val="tx1"/>
        </a:fontRef>
      </cdr:style>
    </cdr:cxnSp>
  </cdr:relSizeAnchor>
  <cdr:relSizeAnchor xmlns:cdr="http://schemas.openxmlformats.org/drawingml/2006/chartDrawing">
    <cdr:from>
      <cdr:x>0.85532</cdr:x>
      <cdr:y>0.56179</cdr:y>
    </cdr:from>
    <cdr:to>
      <cdr:x>0.90952</cdr:x>
      <cdr:y>0.56179</cdr:y>
    </cdr:to>
    <cdr:cxnSp macro="">
      <cdr:nvCxnSpPr>
        <cdr:cNvPr id="6" name="Straight Connector 5">
          <a:extLst xmlns:a="http://schemas.openxmlformats.org/drawingml/2006/main">
            <a:ext uri="{FF2B5EF4-FFF2-40B4-BE49-F238E27FC236}">
              <a16:creationId xmlns:a16="http://schemas.microsoft.com/office/drawing/2014/main" id="{907B918F-E46F-4948-B9EB-1C4E80F10477}"/>
            </a:ext>
          </a:extLst>
        </cdr:cNvPr>
        <cdr:cNvCxnSpPr/>
      </cdr:nvCxnSpPr>
      <cdr:spPr>
        <a:xfrm xmlns:a="http://schemas.openxmlformats.org/drawingml/2006/main" flipH="1">
          <a:off x="4956154" y="2351777"/>
          <a:ext cx="314037" cy="0"/>
        </a:xfrm>
        <a:prstGeom xmlns:a="http://schemas.openxmlformats.org/drawingml/2006/main" prst="line">
          <a:avLst/>
        </a:prstGeom>
        <a:ln xmlns:a="http://schemas.openxmlformats.org/drawingml/2006/main" w="38100">
          <a:solidFill>
            <a:srgbClr val="FFC000"/>
          </a:solidFill>
        </a:ln>
      </cdr:spPr>
      <cdr:style>
        <a:lnRef xmlns:a="http://schemas.openxmlformats.org/drawingml/2006/main" idx="1">
          <a:schemeClr val="accent5"/>
        </a:lnRef>
        <a:fillRef xmlns:a="http://schemas.openxmlformats.org/drawingml/2006/main" idx="0">
          <a:schemeClr val="accent5"/>
        </a:fillRef>
        <a:effectRef xmlns:a="http://schemas.openxmlformats.org/drawingml/2006/main" idx="0">
          <a:schemeClr val="accent5"/>
        </a:effectRef>
        <a:fontRef xmlns:a="http://schemas.openxmlformats.org/drawingml/2006/main" idx="minor">
          <a:schemeClr val="tx1"/>
        </a:fontRef>
      </cdr:style>
    </cdr:cxn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D9889D4-5B50-442E-B718-180CE013115D}" type="datetimeFigureOut">
              <a:rPr lang="en-US" smtClean="0"/>
              <a:pPr/>
              <a:t>2/17/2020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ADD79E5-4D4B-4E13-9DED-B495EBEEBD3A}" type="slidenum">
              <a:rPr lang="en-US" smtClean="0"/>
              <a:pPr/>
              <a:t>‹#›</a:t>
            </a:fld>
            <a:endParaRPr lang="en-US"/>
          </a:p>
        </p:txBody>
      </p:sp>
    </p:spTree>
    <p:extLst>
      <p:ext uri="{BB962C8B-B14F-4D97-AF65-F5344CB8AC3E}">
        <p14:creationId xmlns:p14="http://schemas.microsoft.com/office/powerpoint/2010/main" val="29478832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ADD79E5-4D4B-4E13-9DED-B495EBEEBD3A}" type="slidenum">
              <a:rPr lang="en-US" smtClean="0"/>
              <a:pPr/>
              <a:t>1</a:t>
            </a:fld>
            <a:endParaRPr lang="en-US"/>
          </a:p>
        </p:txBody>
      </p:sp>
    </p:spTree>
    <p:extLst>
      <p:ext uri="{BB962C8B-B14F-4D97-AF65-F5344CB8AC3E}">
        <p14:creationId xmlns:p14="http://schemas.microsoft.com/office/powerpoint/2010/main" val="200430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2 out of 3 women are deficient in iron stores</a:t>
            </a:r>
          </a:p>
          <a:p>
            <a:r>
              <a:rPr lang="en-US" dirty="0"/>
              <a:t>Almost 80% of women have folate insufficiency which is one of the risk factors for NTDs</a:t>
            </a:r>
          </a:p>
          <a:p>
            <a:r>
              <a:rPr lang="en-US" dirty="0"/>
              <a:t>82% of women are Vit. B12 deficient (ranging from mild to severe)</a:t>
            </a:r>
          </a:p>
        </p:txBody>
      </p:sp>
      <p:sp>
        <p:nvSpPr>
          <p:cNvPr id="4" name="Slide Number Placeholder 3"/>
          <p:cNvSpPr>
            <a:spLocks noGrp="1"/>
          </p:cNvSpPr>
          <p:nvPr>
            <p:ph type="sldNum" sz="quarter" idx="10"/>
          </p:nvPr>
        </p:nvSpPr>
        <p:spPr/>
        <p:txBody>
          <a:bodyPr/>
          <a:lstStyle/>
          <a:p>
            <a:pPr defTabSz="917704">
              <a:defRPr/>
            </a:pPr>
            <a:fld id="{FC6C0DEB-4ACF-49F4-B3F6-D7ED837B73AB}" type="slidenum">
              <a:rPr lang="en-US" smtClean="0">
                <a:solidFill>
                  <a:prstClr val="black"/>
                </a:solidFill>
                <a:latin typeface="Calibri"/>
              </a:rPr>
              <a:pPr defTabSz="917704">
                <a:defRPr/>
              </a:pPr>
              <a:t>11</a:t>
            </a:fld>
            <a:endParaRPr lang="en-US" dirty="0">
              <a:solidFill>
                <a:prstClr val="black"/>
              </a:solidFill>
              <a:latin typeface="Calibri"/>
            </a:endParaRPr>
          </a:p>
        </p:txBody>
      </p:sp>
    </p:spTree>
    <p:extLst>
      <p:ext uri="{BB962C8B-B14F-4D97-AF65-F5344CB8AC3E}">
        <p14:creationId xmlns:p14="http://schemas.microsoft.com/office/powerpoint/2010/main" val="24088226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A lot of apprehensions from Food and supplies department as wheat flour distribution under Public Distribution System (PDS) was discontinued twice after few years of implementation.</a:t>
            </a:r>
          </a:p>
          <a:p>
            <a:r>
              <a:rPr lang="en-US" sz="1200" dirty="0">
                <a:solidFill>
                  <a:schemeClr val="tx1"/>
                </a:solidFill>
              </a:rPr>
              <a:t>There was lot of deliberation on the final cost to be charged from the beneficiary. </a:t>
            </a:r>
            <a:endParaRPr lang="en-IN" dirty="0"/>
          </a:p>
        </p:txBody>
      </p:sp>
      <p:sp>
        <p:nvSpPr>
          <p:cNvPr id="4" name="Slide Number Placeholder 3"/>
          <p:cNvSpPr>
            <a:spLocks noGrp="1"/>
          </p:cNvSpPr>
          <p:nvPr>
            <p:ph type="sldNum" sz="quarter" idx="5"/>
          </p:nvPr>
        </p:nvSpPr>
        <p:spPr/>
        <p:txBody>
          <a:bodyPr/>
          <a:lstStyle/>
          <a:p>
            <a:fld id="{8ADD79E5-4D4B-4E13-9DED-B495EBEEBD3A}" type="slidenum">
              <a:rPr lang="en-US" smtClean="0"/>
              <a:pPr/>
              <a:t>12</a:t>
            </a:fld>
            <a:endParaRPr lang="en-US"/>
          </a:p>
        </p:txBody>
      </p:sp>
    </p:spTree>
    <p:extLst>
      <p:ext uri="{BB962C8B-B14F-4D97-AF65-F5344CB8AC3E}">
        <p14:creationId xmlns:p14="http://schemas.microsoft.com/office/powerpoint/2010/main" val="32799087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Phase of the pilot </a:t>
            </a:r>
            <a:r>
              <a:rPr lang="en-IN" dirty="0" err="1"/>
              <a:t>i.e</a:t>
            </a:r>
            <a:r>
              <a:rPr lang="en-IN" dirty="0"/>
              <a:t> distribution of fortified </a:t>
            </a:r>
            <a:r>
              <a:rPr lang="en-IN" dirty="0" err="1"/>
              <a:t>atta</a:t>
            </a:r>
            <a:r>
              <a:rPr lang="en-IN" dirty="0"/>
              <a:t> under PDS started in March 2018. The </a:t>
            </a:r>
            <a:r>
              <a:rPr lang="en-IN" dirty="0" err="1"/>
              <a:t>atta</a:t>
            </a:r>
            <a:r>
              <a:rPr lang="en-IN" dirty="0"/>
              <a:t> was fortified using FSSAI’s 2016 standards that were in line with the WHO’s recommendations on wheat flour fortification.</a:t>
            </a:r>
          </a:p>
        </p:txBody>
      </p:sp>
      <p:sp>
        <p:nvSpPr>
          <p:cNvPr id="4" name="Slide Number Placeholder 3"/>
          <p:cNvSpPr>
            <a:spLocks noGrp="1"/>
          </p:cNvSpPr>
          <p:nvPr>
            <p:ph type="sldNum" sz="quarter" idx="5"/>
          </p:nvPr>
        </p:nvSpPr>
        <p:spPr/>
        <p:txBody>
          <a:bodyPr/>
          <a:lstStyle/>
          <a:p>
            <a:fld id="{8ADD79E5-4D4B-4E13-9DED-B495EBEEBD3A}" type="slidenum">
              <a:rPr lang="en-US" smtClean="0"/>
              <a:pPr/>
              <a:t>13</a:t>
            </a:fld>
            <a:endParaRPr lang="en-US"/>
          </a:p>
        </p:txBody>
      </p:sp>
    </p:spTree>
    <p:extLst>
      <p:ext uri="{BB962C8B-B14F-4D97-AF65-F5344CB8AC3E}">
        <p14:creationId xmlns:p14="http://schemas.microsoft.com/office/powerpoint/2010/main" val="1073089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ADD79E5-4D4B-4E13-9DED-B495EBEEBD3A}" type="slidenum">
              <a:rPr lang="en-US" smtClean="0"/>
              <a:pPr/>
              <a:t>14</a:t>
            </a:fld>
            <a:endParaRPr lang="en-US"/>
          </a:p>
        </p:txBody>
      </p:sp>
    </p:spTree>
    <p:extLst>
      <p:ext uri="{BB962C8B-B14F-4D97-AF65-F5344CB8AC3E}">
        <p14:creationId xmlns:p14="http://schemas.microsoft.com/office/powerpoint/2010/main" val="5452079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Under PDS, the offtake of fortified </a:t>
            </a:r>
            <a:r>
              <a:rPr lang="en-IN" dirty="0" err="1"/>
              <a:t>atta</a:t>
            </a:r>
            <a:r>
              <a:rPr lang="en-IN" dirty="0"/>
              <a:t> increased to 96% compared to 86% wheat grains. This showed more acceptability for the fortified </a:t>
            </a:r>
            <a:r>
              <a:rPr lang="en-IN" dirty="0" err="1"/>
              <a:t>atta</a:t>
            </a:r>
            <a:r>
              <a:rPr lang="en-IN" dirty="0"/>
              <a:t>.</a:t>
            </a:r>
          </a:p>
          <a:p>
            <a:endParaRPr lang="en-IN" dirty="0"/>
          </a:p>
          <a:p>
            <a:r>
              <a:rPr lang="en-IN" dirty="0"/>
              <a:t>Millers were motivated with the success of this program and installed more </a:t>
            </a:r>
            <a:r>
              <a:rPr lang="en-IN" dirty="0" err="1"/>
              <a:t>chakki</a:t>
            </a:r>
            <a:r>
              <a:rPr lang="en-IN" dirty="0"/>
              <a:t> lines to increase their production capacity in case of scale-up. The production capacity for the entire state increased by 30-35%.</a:t>
            </a:r>
          </a:p>
          <a:p>
            <a:endParaRPr lang="en-IN" dirty="0"/>
          </a:p>
          <a:p>
            <a:r>
              <a:rPr lang="en-IN" dirty="0"/>
              <a:t>More millers approached state to get empanelled I case the project is expanded to other districts of Haryana.</a:t>
            </a:r>
          </a:p>
        </p:txBody>
      </p:sp>
      <p:sp>
        <p:nvSpPr>
          <p:cNvPr id="4" name="Slide Number Placeholder 3"/>
          <p:cNvSpPr>
            <a:spLocks noGrp="1"/>
          </p:cNvSpPr>
          <p:nvPr>
            <p:ph type="sldNum" sz="quarter" idx="5"/>
          </p:nvPr>
        </p:nvSpPr>
        <p:spPr/>
        <p:txBody>
          <a:bodyPr/>
          <a:lstStyle/>
          <a:p>
            <a:fld id="{8ADD79E5-4D4B-4E13-9DED-B495EBEEBD3A}" type="slidenum">
              <a:rPr lang="en-US" smtClean="0"/>
              <a:pPr/>
              <a:t>15</a:t>
            </a:fld>
            <a:endParaRPr lang="en-US"/>
          </a:p>
        </p:txBody>
      </p:sp>
    </p:spTree>
    <p:extLst>
      <p:ext uri="{BB962C8B-B14F-4D97-AF65-F5344CB8AC3E}">
        <p14:creationId xmlns:p14="http://schemas.microsoft.com/office/powerpoint/2010/main" val="488904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With the successful implementation of phase-2 of the wheat flour fortification pilot and high acceptance for the fortified </a:t>
            </a:r>
            <a:r>
              <a:rPr lang="en-IN" dirty="0" err="1"/>
              <a:t>atta</a:t>
            </a:r>
            <a:r>
              <a:rPr lang="en-IN" dirty="0"/>
              <a:t>, the government planned to scale up the project in a phase wise manner across all safety net programs. FFI provided technical support in refining tender documents, planning and scaleup.</a:t>
            </a:r>
          </a:p>
          <a:p>
            <a:endParaRPr lang="en-IN" dirty="0"/>
          </a:p>
          <a:p>
            <a:r>
              <a:rPr lang="en-IN" dirty="0"/>
              <a:t>In Jan 2019,  a new tender was floated and 12 millers were empanelled to scale up the project in 2 entire districts under PDS from Feb. 2019.  Later on in July 2019, wheat flour fortification was introduced under ICDS and MDM in 6 districts of Haryana.</a:t>
            </a:r>
          </a:p>
          <a:p>
            <a:endParaRPr lang="en-IN" dirty="0"/>
          </a:p>
          <a:p>
            <a:r>
              <a:rPr lang="en-IN" dirty="0"/>
              <a:t>By Oct. 2019, 3 more districts were added under PDS and the almost 1/4</a:t>
            </a:r>
            <a:r>
              <a:rPr lang="en-IN" baseline="30000" dirty="0"/>
              <a:t>th</a:t>
            </a:r>
            <a:r>
              <a:rPr lang="en-IN" dirty="0"/>
              <a:t> of Haryana was covered under PDS.</a:t>
            </a:r>
          </a:p>
          <a:p>
            <a:endParaRPr lang="en-IN" dirty="0"/>
          </a:p>
          <a:p>
            <a:r>
              <a:rPr lang="en-IN" dirty="0"/>
              <a:t>FSSAI came up with new fortification standards in Oct. 2018 and the levels of micronutrients for wheat flour fortification especially folic acid and Vit. B12 that were significantly lower than 2016 standards. From July 2019 these standards are being followed in Haryana. </a:t>
            </a:r>
          </a:p>
        </p:txBody>
      </p:sp>
      <p:sp>
        <p:nvSpPr>
          <p:cNvPr id="4" name="Slide Number Placeholder 3"/>
          <p:cNvSpPr>
            <a:spLocks noGrp="1"/>
          </p:cNvSpPr>
          <p:nvPr>
            <p:ph type="sldNum" sz="quarter" idx="5"/>
          </p:nvPr>
        </p:nvSpPr>
        <p:spPr/>
        <p:txBody>
          <a:bodyPr/>
          <a:lstStyle/>
          <a:p>
            <a:fld id="{8ADD79E5-4D4B-4E13-9DED-B495EBEEBD3A}" type="slidenum">
              <a:rPr lang="en-US" smtClean="0"/>
              <a:pPr/>
              <a:t>16</a:t>
            </a:fld>
            <a:endParaRPr lang="en-US"/>
          </a:p>
        </p:txBody>
      </p:sp>
    </p:spTree>
    <p:extLst>
      <p:ext uri="{BB962C8B-B14F-4D97-AF65-F5344CB8AC3E}">
        <p14:creationId xmlns:p14="http://schemas.microsoft.com/office/powerpoint/2010/main" val="17772599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A journey that started from only two blocks of Ambala District in March 2018 distributing 1000 MT of fortified </a:t>
            </a:r>
            <a:r>
              <a:rPr lang="en-IN" dirty="0" err="1"/>
              <a:t>atta</a:t>
            </a:r>
            <a:r>
              <a:rPr lang="en-IN" dirty="0"/>
              <a:t> per month and reaching 175,000 PDS beneficiaries was expanded to two entire districts in Feb 2019 distributing 7600 MT of fortified </a:t>
            </a:r>
            <a:r>
              <a:rPr lang="en-IN" dirty="0" err="1"/>
              <a:t>atta</a:t>
            </a:r>
            <a:r>
              <a:rPr lang="en-IN" dirty="0"/>
              <a:t> reaching 1.4 million beneficiaries and currently we are covering 5 districts and distributing around 17500 MT of fortified </a:t>
            </a:r>
            <a:r>
              <a:rPr lang="en-IN" dirty="0" err="1"/>
              <a:t>atta</a:t>
            </a:r>
            <a:r>
              <a:rPr lang="en-IN" dirty="0"/>
              <a:t> per month to 3.3 million beneficiaries.</a:t>
            </a:r>
          </a:p>
        </p:txBody>
      </p:sp>
      <p:sp>
        <p:nvSpPr>
          <p:cNvPr id="4" name="Slide Number Placeholder 3"/>
          <p:cNvSpPr>
            <a:spLocks noGrp="1"/>
          </p:cNvSpPr>
          <p:nvPr>
            <p:ph type="sldNum" sz="quarter" idx="5"/>
          </p:nvPr>
        </p:nvSpPr>
        <p:spPr/>
        <p:txBody>
          <a:bodyPr/>
          <a:lstStyle/>
          <a:p>
            <a:fld id="{893B0CF2-7F87-4E02-A248-870047730F99}" type="slidenum">
              <a:rPr lang="en-US" smtClean="0"/>
              <a:pPr/>
              <a:t>17</a:t>
            </a:fld>
            <a:endParaRPr lang="en-US"/>
          </a:p>
        </p:txBody>
      </p:sp>
    </p:spTree>
    <p:extLst>
      <p:ext uri="{BB962C8B-B14F-4D97-AF65-F5344CB8AC3E}">
        <p14:creationId xmlns:p14="http://schemas.microsoft.com/office/powerpoint/2010/main" val="3918657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Wheat flour fortification will be expanded to cover half of the state before March 2020 and to entire state by end of 2020.</a:t>
            </a:r>
          </a:p>
          <a:p>
            <a:endParaRPr lang="en-IN" dirty="0"/>
          </a:p>
          <a:p>
            <a:r>
              <a:rPr lang="en-IN" dirty="0"/>
              <a:t>To reduce the NTDs, state will adopt the FSSAI’s 2016 wheat fortification standards that are in line with WHO’s 2009 recommendations.</a:t>
            </a:r>
          </a:p>
        </p:txBody>
      </p:sp>
      <p:sp>
        <p:nvSpPr>
          <p:cNvPr id="4" name="Slide Number Placeholder 3"/>
          <p:cNvSpPr>
            <a:spLocks noGrp="1"/>
          </p:cNvSpPr>
          <p:nvPr>
            <p:ph type="sldNum" sz="quarter" idx="5"/>
          </p:nvPr>
        </p:nvSpPr>
        <p:spPr/>
        <p:txBody>
          <a:bodyPr/>
          <a:lstStyle/>
          <a:p>
            <a:fld id="{8ADD79E5-4D4B-4E13-9DED-B495EBEEBD3A}" type="slidenum">
              <a:rPr lang="en-US" smtClean="0"/>
              <a:pPr/>
              <a:t>19</a:t>
            </a:fld>
            <a:endParaRPr lang="en-US"/>
          </a:p>
        </p:txBody>
      </p:sp>
    </p:spTree>
    <p:extLst>
      <p:ext uri="{BB962C8B-B14F-4D97-AF65-F5344CB8AC3E}">
        <p14:creationId xmlns:p14="http://schemas.microsoft.com/office/powerpoint/2010/main" val="22181393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Haryana is one of the north Indian states. Has the highest per capita income among the larger states.</a:t>
            </a:r>
            <a:endParaRPr lang="en-US" baseline="0" dirty="0"/>
          </a:p>
          <a:p>
            <a:r>
              <a:rPr lang="en-US" baseline="0" dirty="0"/>
              <a:t>One of the major contributors to national food basket (Cereals and pulses)</a:t>
            </a:r>
          </a:p>
          <a:p>
            <a:r>
              <a:rPr lang="en-US" baseline="0" dirty="0"/>
              <a:t>All  villages electrified way back in 1970s. One of the most progressive states of India. </a:t>
            </a:r>
          </a:p>
        </p:txBody>
      </p:sp>
      <p:sp>
        <p:nvSpPr>
          <p:cNvPr id="4" name="Slide Number Placeholder 3"/>
          <p:cNvSpPr>
            <a:spLocks noGrp="1"/>
          </p:cNvSpPr>
          <p:nvPr>
            <p:ph type="sldNum" sz="quarter" idx="10"/>
          </p:nvPr>
        </p:nvSpPr>
        <p:spPr/>
        <p:txBody>
          <a:bodyPr/>
          <a:lstStyle/>
          <a:p>
            <a:fld id="{1499424F-9855-5F4C-A700-2402D2B5C4C7}" type="slidenum">
              <a:rPr lang="en-US" smtClean="0">
                <a:solidFill>
                  <a:prstClr val="black"/>
                </a:solidFill>
              </a:rPr>
              <a:pPr/>
              <a:t>2</a:t>
            </a:fld>
            <a:endParaRPr lang="en-US">
              <a:solidFill>
                <a:prstClr val="black"/>
              </a:solidFill>
            </a:endParaRPr>
          </a:p>
        </p:txBody>
      </p:sp>
    </p:spTree>
    <p:extLst>
      <p:ext uri="{BB962C8B-B14F-4D97-AF65-F5344CB8AC3E}">
        <p14:creationId xmlns:p14="http://schemas.microsoft.com/office/powerpoint/2010/main" val="40834028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Highest percentage of </a:t>
            </a:r>
            <a:r>
              <a:rPr lang="en-IN" dirty="0" err="1"/>
              <a:t>anemic</a:t>
            </a:r>
            <a:r>
              <a:rPr lang="en-IN" dirty="0"/>
              <a:t> children among larger states in India </a:t>
            </a:r>
          </a:p>
          <a:p>
            <a:r>
              <a:rPr lang="en-IN" dirty="0"/>
              <a:t>Nothing much has improved between over a decade. Between NFHS 3 (2005-06) and NFHS 4 (2015-16) </a:t>
            </a:r>
          </a:p>
        </p:txBody>
      </p:sp>
      <p:sp>
        <p:nvSpPr>
          <p:cNvPr id="4" name="Slide Number Placeholder 3"/>
          <p:cNvSpPr>
            <a:spLocks noGrp="1"/>
          </p:cNvSpPr>
          <p:nvPr>
            <p:ph type="sldNum" sz="quarter" idx="5"/>
          </p:nvPr>
        </p:nvSpPr>
        <p:spPr/>
        <p:txBody>
          <a:bodyPr/>
          <a:lstStyle/>
          <a:p>
            <a:fld id="{8ADD79E5-4D4B-4E13-9DED-B495EBEEBD3A}" type="slidenum">
              <a:rPr lang="en-US" smtClean="0"/>
              <a:pPr/>
              <a:t>3</a:t>
            </a:fld>
            <a:endParaRPr lang="en-US"/>
          </a:p>
        </p:txBody>
      </p:sp>
    </p:spTree>
    <p:extLst>
      <p:ext uri="{BB962C8B-B14F-4D97-AF65-F5344CB8AC3E}">
        <p14:creationId xmlns:p14="http://schemas.microsoft.com/office/powerpoint/2010/main" val="721716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ADD79E5-4D4B-4E13-9DED-B495EBEEBD3A}" type="slidenum">
              <a:rPr lang="en-US" smtClean="0"/>
              <a:pPr/>
              <a:t>4</a:t>
            </a:fld>
            <a:endParaRPr lang="en-US"/>
          </a:p>
        </p:txBody>
      </p:sp>
    </p:spTree>
    <p:extLst>
      <p:ext uri="{BB962C8B-B14F-4D97-AF65-F5344CB8AC3E}">
        <p14:creationId xmlns:p14="http://schemas.microsoft.com/office/powerpoint/2010/main" val="28452829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8ADD79E5-4D4B-4E13-9DED-B495EBEEBD3A}" type="slidenum">
              <a:rPr lang="en-US" smtClean="0"/>
              <a:pPr/>
              <a:t>5</a:t>
            </a:fld>
            <a:endParaRPr lang="en-US"/>
          </a:p>
        </p:txBody>
      </p:sp>
    </p:spTree>
    <p:extLst>
      <p:ext uri="{BB962C8B-B14F-4D97-AF65-F5344CB8AC3E}">
        <p14:creationId xmlns:p14="http://schemas.microsoft.com/office/powerpoint/2010/main" val="9129466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Apart from the high burden of </a:t>
            </a:r>
            <a:r>
              <a:rPr lang="en-IN" dirty="0" err="1"/>
              <a:t>anemia</a:t>
            </a:r>
            <a:r>
              <a:rPr lang="en-IN" dirty="0"/>
              <a:t> and NTDs, other nutritional indicators are quite worrying. Every 3</a:t>
            </a:r>
            <a:r>
              <a:rPr lang="en-IN" baseline="30000" dirty="0"/>
              <a:t>rd</a:t>
            </a:r>
            <a:r>
              <a:rPr lang="en-IN" dirty="0"/>
              <a:t> child is stunted and every 5</a:t>
            </a:r>
            <a:r>
              <a:rPr lang="en-IN" baseline="30000" dirty="0"/>
              <a:t>th</a:t>
            </a:r>
            <a:r>
              <a:rPr lang="en-IN" dirty="0"/>
              <a:t> child is wasted. </a:t>
            </a:r>
          </a:p>
          <a:p>
            <a:endParaRPr lang="en-US" sz="1200" dirty="0">
              <a:solidFill>
                <a:prstClr val="black"/>
              </a:solidFill>
            </a:endParaRPr>
          </a:p>
          <a:p>
            <a:endParaRPr lang="en-IN" dirty="0"/>
          </a:p>
        </p:txBody>
      </p:sp>
      <p:sp>
        <p:nvSpPr>
          <p:cNvPr id="4" name="Slide Number Placeholder 3"/>
          <p:cNvSpPr>
            <a:spLocks noGrp="1"/>
          </p:cNvSpPr>
          <p:nvPr>
            <p:ph type="sldNum" sz="quarter" idx="5"/>
          </p:nvPr>
        </p:nvSpPr>
        <p:spPr/>
        <p:txBody>
          <a:bodyPr/>
          <a:lstStyle/>
          <a:p>
            <a:fld id="{8ADD79E5-4D4B-4E13-9DED-B495EBEEBD3A}" type="slidenum">
              <a:rPr lang="en-US" smtClean="0"/>
              <a:pPr/>
              <a:t>6</a:t>
            </a:fld>
            <a:endParaRPr lang="en-US"/>
          </a:p>
        </p:txBody>
      </p:sp>
    </p:spTree>
    <p:extLst>
      <p:ext uri="{BB962C8B-B14F-4D97-AF65-F5344CB8AC3E}">
        <p14:creationId xmlns:p14="http://schemas.microsoft.com/office/powerpoint/2010/main" val="34269639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Haryana realized the importance of addressing the micronutrient deficiencies and took a proactive approach in 2014 and conducted a multi-stakeholder workshop on staple food fortification.</a:t>
            </a:r>
          </a:p>
        </p:txBody>
      </p:sp>
      <p:sp>
        <p:nvSpPr>
          <p:cNvPr id="4" name="Slide Number Placeholder 3"/>
          <p:cNvSpPr>
            <a:spLocks noGrp="1"/>
          </p:cNvSpPr>
          <p:nvPr>
            <p:ph type="sldNum" sz="quarter" idx="5"/>
          </p:nvPr>
        </p:nvSpPr>
        <p:spPr/>
        <p:txBody>
          <a:bodyPr/>
          <a:lstStyle/>
          <a:p>
            <a:fld id="{8ADD79E5-4D4B-4E13-9DED-B495EBEEBD3A}" type="slidenum">
              <a:rPr lang="en-US" smtClean="0"/>
              <a:pPr/>
              <a:t>8</a:t>
            </a:fld>
            <a:endParaRPr lang="en-US"/>
          </a:p>
        </p:txBody>
      </p:sp>
    </p:spTree>
    <p:extLst>
      <p:ext uri="{BB962C8B-B14F-4D97-AF65-F5344CB8AC3E}">
        <p14:creationId xmlns:p14="http://schemas.microsoft.com/office/powerpoint/2010/main" val="19104479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solidFill>
              </a:rPr>
              <a:t>In line with the vision to address the micronutrient deficiencies in Haryana, the state collaborated with various development partners to launch the Haryana Demonstration Project on Wheat Flour Fortification in two blocks of Ambala district.</a:t>
            </a:r>
          </a:p>
          <a:p>
            <a:endParaRPr lang="en-IN" dirty="0"/>
          </a:p>
        </p:txBody>
      </p:sp>
      <p:sp>
        <p:nvSpPr>
          <p:cNvPr id="4" name="Slide Number Placeholder 3"/>
          <p:cNvSpPr>
            <a:spLocks noGrp="1"/>
          </p:cNvSpPr>
          <p:nvPr>
            <p:ph type="sldNum" sz="quarter" idx="5"/>
          </p:nvPr>
        </p:nvSpPr>
        <p:spPr/>
        <p:txBody>
          <a:bodyPr/>
          <a:lstStyle/>
          <a:p>
            <a:fld id="{8ADD79E5-4D4B-4E13-9DED-B495EBEEBD3A}" type="slidenum">
              <a:rPr lang="en-US" smtClean="0"/>
              <a:pPr/>
              <a:t>9</a:t>
            </a:fld>
            <a:endParaRPr lang="en-US"/>
          </a:p>
        </p:txBody>
      </p:sp>
    </p:spTree>
    <p:extLst>
      <p:ext uri="{BB962C8B-B14F-4D97-AF65-F5344CB8AC3E}">
        <p14:creationId xmlns:p14="http://schemas.microsoft.com/office/powerpoint/2010/main" val="5258806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buClrTx/>
            </a:pPr>
            <a:r>
              <a:rPr lang="en-US" sz="2400" dirty="0">
                <a:solidFill>
                  <a:schemeClr val="tx1"/>
                </a:solidFill>
              </a:rPr>
              <a:t>Public Distribution System (PDS)</a:t>
            </a:r>
          </a:p>
          <a:p>
            <a:pPr lvl="1">
              <a:buClr>
                <a:schemeClr val="tx1"/>
              </a:buClr>
            </a:pPr>
            <a:r>
              <a:rPr lang="en-US" sz="2400" dirty="0">
                <a:solidFill>
                  <a:schemeClr val="tx1"/>
                </a:solidFill>
              </a:rPr>
              <a:t>Mid-Day Meals (MDM)</a:t>
            </a:r>
          </a:p>
          <a:p>
            <a:pPr lvl="1">
              <a:buClr>
                <a:schemeClr val="tx1"/>
              </a:buClr>
            </a:pPr>
            <a:r>
              <a:rPr lang="en-US" sz="2400" dirty="0">
                <a:solidFill>
                  <a:schemeClr val="tx1"/>
                </a:solidFill>
              </a:rPr>
              <a:t>Integrated Child Development Services (ICDS)</a:t>
            </a:r>
          </a:p>
          <a:p>
            <a:pPr lvl="1">
              <a:buClr>
                <a:schemeClr val="tx1"/>
              </a:buClr>
            </a:pPr>
            <a:endParaRPr lang="en-US" sz="2400" dirty="0">
              <a:solidFill>
                <a:schemeClr val="tx1"/>
              </a:solidFill>
            </a:endParaRPr>
          </a:p>
          <a:p>
            <a:r>
              <a:rPr lang="en-US" sz="2400" dirty="0">
                <a:solidFill>
                  <a:schemeClr val="tx1"/>
                </a:solidFill>
              </a:rPr>
              <a:t>Phase-1 comprised of household b</a:t>
            </a:r>
            <a:r>
              <a:rPr lang="en-IN" sz="2200" dirty="0" err="1"/>
              <a:t>io</a:t>
            </a:r>
            <a:r>
              <a:rPr lang="en-IN" sz="2200" dirty="0"/>
              <a:t>-marker survey </a:t>
            </a:r>
            <a:r>
              <a:rPr lang="en-IN" sz="1200" b="0" i="0" u="none" strike="noStrike" kern="1200" baseline="0" dirty="0">
                <a:solidFill>
                  <a:schemeClr val="tx1"/>
                </a:solidFill>
                <a:latin typeface="+mn-lt"/>
                <a:ea typeface="+mn-ea"/>
                <a:cs typeface="+mn-cs"/>
              </a:rPr>
              <a:t>(</a:t>
            </a:r>
            <a:r>
              <a:rPr lang="en-IN" sz="1200" b="0" i="0" u="none" strike="noStrike" kern="1200" baseline="0" dirty="0" err="1">
                <a:solidFill>
                  <a:schemeClr val="tx1"/>
                </a:solidFill>
                <a:latin typeface="+mn-lt"/>
                <a:ea typeface="+mn-ea"/>
                <a:cs typeface="+mn-cs"/>
              </a:rPr>
              <a:t>hemoglobin</a:t>
            </a:r>
            <a:r>
              <a:rPr lang="en-IN" sz="1200" b="0" i="0" u="none" strike="noStrike" kern="1200" baseline="0" dirty="0">
                <a:solidFill>
                  <a:schemeClr val="tx1"/>
                </a:solidFill>
                <a:latin typeface="+mn-lt"/>
                <a:ea typeface="+mn-ea"/>
                <a:cs typeface="+mn-cs"/>
              </a:rPr>
              <a:t>, ferritin, red blood cell folate and</a:t>
            </a:r>
          </a:p>
          <a:p>
            <a:r>
              <a:rPr lang="en-IN" sz="1200" b="0" i="0" u="none" strike="noStrike" kern="1200" baseline="0" dirty="0">
                <a:solidFill>
                  <a:schemeClr val="tx1"/>
                </a:solidFill>
                <a:latin typeface="+mn-lt"/>
                <a:ea typeface="+mn-ea"/>
                <a:cs typeface="+mn-cs"/>
              </a:rPr>
              <a:t>serum folate and vitamin B12)</a:t>
            </a:r>
            <a:r>
              <a:rPr lang="en-IN" sz="2200" b="0" dirty="0"/>
              <a:t>, </a:t>
            </a:r>
            <a:r>
              <a:rPr lang="en-IN" sz="2200" dirty="0"/>
              <a:t>Community needs assessment (for acceptability of fortified wheat flour), Supply chain analysis (to assess the capacity of flour mills along with distribution channels) and Birth defects surveillance (to assess the burden of birth defects)</a:t>
            </a:r>
          </a:p>
          <a:p>
            <a:pPr marL="0" marR="0" lvl="0" indent="0" algn="l" defTabSz="914400" rtl="0" eaLnBrk="1" fontAlgn="auto" latinLnBrk="0" hangingPunct="1">
              <a:lnSpc>
                <a:spcPct val="100000"/>
              </a:lnSpc>
              <a:spcBef>
                <a:spcPts val="0"/>
              </a:spcBef>
              <a:spcAft>
                <a:spcPts val="0"/>
              </a:spcAft>
              <a:buClrTx/>
              <a:buSzTx/>
              <a:buFontTx/>
              <a:buNone/>
              <a:tabLst/>
              <a:defRPr/>
            </a:pPr>
            <a:r>
              <a:rPr lang="en-IN" sz="2200" dirty="0"/>
              <a:t>Phase-2 </a:t>
            </a:r>
            <a:r>
              <a:rPr lang="en-IN" sz="2200" dirty="0" err="1"/>
              <a:t>i.e</a:t>
            </a:r>
            <a:r>
              <a:rPr lang="en-IN" sz="2200" dirty="0"/>
              <a:t> distribution of fortified </a:t>
            </a:r>
            <a:r>
              <a:rPr lang="en-IN" sz="2200" dirty="0" err="1"/>
              <a:t>atta</a:t>
            </a:r>
            <a:r>
              <a:rPr lang="en-IN" sz="2200" dirty="0"/>
              <a:t> started in March 2018 in the two blocks of </a:t>
            </a:r>
            <a:r>
              <a:rPr lang="en-IN" sz="2200" dirty="0" err="1"/>
              <a:t>Naraingarh</a:t>
            </a:r>
            <a:r>
              <a:rPr lang="en-IN" sz="2200" dirty="0"/>
              <a:t> and </a:t>
            </a:r>
            <a:r>
              <a:rPr lang="en-IN" sz="2200" dirty="0" err="1"/>
              <a:t>Barara</a:t>
            </a:r>
            <a:r>
              <a:rPr lang="en-IN" sz="2200" dirty="0"/>
              <a:t>. Apart from this regular assessment of usage, acceptance and quality will be done.</a:t>
            </a:r>
          </a:p>
          <a:p>
            <a:endParaRPr lang="en-IN" sz="2200" dirty="0"/>
          </a:p>
          <a:p>
            <a:r>
              <a:rPr lang="en-IN" sz="2200" dirty="0"/>
              <a:t>Phase 3 </a:t>
            </a:r>
            <a:r>
              <a:rPr lang="en-IN" sz="2200" dirty="0" err="1"/>
              <a:t>i.e</a:t>
            </a:r>
            <a:r>
              <a:rPr lang="en-IN" sz="2200" dirty="0"/>
              <a:t> </a:t>
            </a:r>
            <a:r>
              <a:rPr lang="en-IN" sz="2200" dirty="0" err="1"/>
              <a:t>endline</a:t>
            </a:r>
            <a:r>
              <a:rPr lang="en-IN" sz="2200" dirty="0"/>
              <a:t> survey with bio-markers will be conducted by the end of 2020.</a:t>
            </a:r>
            <a:endParaRPr lang="en-US" sz="2400" dirty="0">
              <a:solidFill>
                <a:schemeClr val="tx1"/>
              </a:solidFill>
            </a:endParaRPr>
          </a:p>
          <a:p>
            <a:endParaRPr lang="en-IN" dirty="0"/>
          </a:p>
        </p:txBody>
      </p:sp>
      <p:sp>
        <p:nvSpPr>
          <p:cNvPr id="4" name="Slide Number Placeholder 3"/>
          <p:cNvSpPr>
            <a:spLocks noGrp="1"/>
          </p:cNvSpPr>
          <p:nvPr>
            <p:ph type="sldNum" sz="quarter" idx="5"/>
          </p:nvPr>
        </p:nvSpPr>
        <p:spPr/>
        <p:txBody>
          <a:bodyPr/>
          <a:lstStyle/>
          <a:p>
            <a:fld id="{8ADD79E5-4D4B-4E13-9DED-B495EBEEBD3A}" type="slidenum">
              <a:rPr lang="en-US" smtClean="0"/>
              <a:pPr/>
              <a:t>10</a:t>
            </a:fld>
            <a:endParaRPr lang="en-US"/>
          </a:p>
        </p:txBody>
      </p:sp>
    </p:spTree>
    <p:extLst>
      <p:ext uri="{BB962C8B-B14F-4D97-AF65-F5344CB8AC3E}">
        <p14:creationId xmlns:p14="http://schemas.microsoft.com/office/powerpoint/2010/main" val="13714159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accent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109980" y="882376"/>
            <a:ext cx="9966960" cy="2926080"/>
          </a:xfrm>
        </p:spPr>
        <p:txBody>
          <a:bodyPr anchor="b">
            <a:normAutofit/>
          </a:bodyPr>
          <a:lstStyle>
            <a:lvl1pPr algn="ctr">
              <a:lnSpc>
                <a:spcPct val="85000"/>
              </a:lnSpc>
              <a:defRPr sz="7200" b="1" cap="all"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1709530" y="3869634"/>
            <a:ext cx="8767860" cy="1388165"/>
          </a:xfrm>
        </p:spPr>
        <p:txBody>
          <a:bodyPr>
            <a:normAutofit/>
          </a:bodyPr>
          <a:lstStyle>
            <a:lvl1pPr marL="0" indent="0" algn="ctr">
              <a:buNone/>
              <a:defRPr sz="2200">
                <a:solidFill>
                  <a:srgbClr val="FFFFFF"/>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a:solidFill>
                  <a:srgbClr val="FFFFFF"/>
                </a:solidFill>
              </a:defRPr>
            </a:lvl1pPr>
          </a:lstStyle>
          <a:p>
            <a:fld id="{9AD33C9C-7521-4AA2-B056-B60A413891B2}" type="datetime1">
              <a:rPr lang="en-US" smtClean="0"/>
              <a:pPr/>
              <a:t>2/17/2020</a:t>
            </a:fld>
            <a:endParaRPr lang="en-US"/>
          </a:p>
        </p:txBody>
      </p:sp>
      <p:sp>
        <p:nvSpPr>
          <p:cNvPr id="5" name="Footer Placeholder 4"/>
          <p:cNvSpPr>
            <a:spLocks noGrp="1"/>
          </p:cNvSpPr>
          <p:nvPr>
            <p:ph type="ftr" sz="quarter" idx="11"/>
          </p:nvPr>
        </p:nvSpPr>
        <p:spPr/>
        <p:txBody>
          <a:bodyPr/>
          <a:lstStyle>
            <a:lvl1pPr>
              <a:defRPr>
                <a:solidFill>
                  <a:srgbClr val="FFFFFF"/>
                </a:solidFill>
              </a:defRPr>
            </a:lvl1pPr>
          </a:lstStyle>
          <a:p>
            <a:endParaRPr lang="en-US"/>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98EB1EA3-488F-41F1-B91E-F99E33213284}" type="slidenum">
              <a:rPr lang="en-US" smtClean="0"/>
              <a:pPr/>
              <a:t>‹#›</a:t>
            </a:fld>
            <a:endParaRPr lang="en-US"/>
          </a:p>
        </p:txBody>
      </p:sp>
      <p:cxnSp>
        <p:nvCxnSpPr>
          <p:cNvPr id="8" name="Straight Connector 7"/>
          <p:cNvCxnSpPr/>
          <p:nvPr/>
        </p:nvCxnSpPr>
        <p:spPr>
          <a:xfrm>
            <a:off x="1978660" y="3733800"/>
            <a:ext cx="822960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254435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C3A1DEB-AD2C-41FF-8A3D-989E5488CCCB}" type="datetime1">
              <a:rPr lang="en-US" smtClean="0">
                <a:solidFill>
                  <a:srgbClr val="1CADE4"/>
                </a:solidFill>
              </a:rPr>
              <a:pPr/>
              <a:t>2/17/2020</a:t>
            </a:fld>
            <a:endParaRPr lang="en-US">
              <a:solidFill>
                <a:srgbClr val="1CADE4"/>
              </a:solidFill>
            </a:endParaRPr>
          </a:p>
        </p:txBody>
      </p:sp>
      <p:sp>
        <p:nvSpPr>
          <p:cNvPr id="5" name="Footer Placeholder 4"/>
          <p:cNvSpPr>
            <a:spLocks noGrp="1"/>
          </p:cNvSpPr>
          <p:nvPr>
            <p:ph type="ftr" sz="quarter" idx="11"/>
          </p:nvPr>
        </p:nvSpPr>
        <p:spPr/>
        <p:txBody>
          <a:bodyPr/>
          <a:lstStyle/>
          <a:p>
            <a:endParaRPr lang="en-US">
              <a:solidFill>
                <a:srgbClr val="1CADE4"/>
              </a:solidFill>
            </a:endParaRPr>
          </a:p>
        </p:txBody>
      </p:sp>
      <p:sp>
        <p:nvSpPr>
          <p:cNvPr id="6" name="Slide Number Placeholder 5"/>
          <p:cNvSpPr>
            <a:spLocks noGrp="1"/>
          </p:cNvSpPr>
          <p:nvPr>
            <p:ph type="sldNum" sz="quarter" idx="12"/>
          </p:nvPr>
        </p:nvSpPr>
        <p:spPr/>
        <p:txBody>
          <a:bodyPr/>
          <a:lstStyle/>
          <a:p>
            <a:fld id="{98EB1EA3-488F-41F1-B91E-F99E33213284}" type="slidenum">
              <a:rPr lang="en-US" smtClean="0">
                <a:solidFill>
                  <a:srgbClr val="1CADE4"/>
                </a:solidFill>
              </a:rPr>
              <a:pPr/>
              <a:t>‹#›</a:t>
            </a:fld>
            <a:endParaRPr lang="en-US">
              <a:solidFill>
                <a:srgbClr val="1CADE4"/>
              </a:solidFill>
            </a:endParaRPr>
          </a:p>
        </p:txBody>
      </p:sp>
    </p:spTree>
    <p:extLst>
      <p:ext uri="{BB962C8B-B14F-4D97-AF65-F5344CB8AC3E}">
        <p14:creationId xmlns:p14="http://schemas.microsoft.com/office/powerpoint/2010/main" val="21733121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762000"/>
            <a:ext cx="2324100" cy="54102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43000" y="762000"/>
            <a:ext cx="7429500" cy="54102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D1406C7-FC42-49FF-8E69-E8666E5E47B4}" type="datetime1">
              <a:rPr lang="en-US" smtClean="0">
                <a:solidFill>
                  <a:srgbClr val="1CADE4"/>
                </a:solidFill>
              </a:rPr>
              <a:pPr/>
              <a:t>2/17/2020</a:t>
            </a:fld>
            <a:endParaRPr lang="en-US">
              <a:solidFill>
                <a:srgbClr val="1CADE4"/>
              </a:solidFill>
            </a:endParaRPr>
          </a:p>
        </p:txBody>
      </p:sp>
      <p:sp>
        <p:nvSpPr>
          <p:cNvPr id="5" name="Footer Placeholder 4"/>
          <p:cNvSpPr>
            <a:spLocks noGrp="1"/>
          </p:cNvSpPr>
          <p:nvPr>
            <p:ph type="ftr" sz="quarter" idx="11"/>
          </p:nvPr>
        </p:nvSpPr>
        <p:spPr/>
        <p:txBody>
          <a:bodyPr/>
          <a:lstStyle/>
          <a:p>
            <a:endParaRPr lang="en-US">
              <a:solidFill>
                <a:srgbClr val="1CADE4"/>
              </a:solidFill>
            </a:endParaRPr>
          </a:p>
        </p:txBody>
      </p:sp>
      <p:sp>
        <p:nvSpPr>
          <p:cNvPr id="6" name="Slide Number Placeholder 5"/>
          <p:cNvSpPr>
            <a:spLocks noGrp="1"/>
          </p:cNvSpPr>
          <p:nvPr>
            <p:ph type="sldNum" sz="quarter" idx="12"/>
          </p:nvPr>
        </p:nvSpPr>
        <p:spPr/>
        <p:txBody>
          <a:bodyPr/>
          <a:lstStyle/>
          <a:p>
            <a:fld id="{98EB1EA3-488F-41F1-B91E-F99E33213284}" type="slidenum">
              <a:rPr lang="en-US" smtClean="0">
                <a:solidFill>
                  <a:srgbClr val="1CADE4"/>
                </a:solidFill>
              </a:rPr>
              <a:pPr/>
              <a:t>‹#›</a:t>
            </a:fld>
            <a:endParaRPr lang="en-US">
              <a:solidFill>
                <a:srgbClr val="1CADE4"/>
              </a:solidFill>
            </a:endParaRPr>
          </a:p>
        </p:txBody>
      </p:sp>
    </p:spTree>
    <p:extLst>
      <p:ext uri="{BB962C8B-B14F-4D97-AF65-F5344CB8AC3E}">
        <p14:creationId xmlns:p14="http://schemas.microsoft.com/office/powerpoint/2010/main" val="17886149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A62C5B8-2E31-4E0E-A8A2-5C53CE9B006C}" type="datetime1">
              <a:rPr lang="en-US" smtClean="0">
                <a:solidFill>
                  <a:srgbClr val="1CADE4"/>
                </a:solidFill>
              </a:rPr>
              <a:pPr/>
              <a:t>2/17/2020</a:t>
            </a:fld>
            <a:endParaRPr lang="en-US">
              <a:solidFill>
                <a:srgbClr val="1CADE4"/>
              </a:solidFill>
            </a:endParaRPr>
          </a:p>
        </p:txBody>
      </p:sp>
      <p:sp>
        <p:nvSpPr>
          <p:cNvPr id="5" name="Footer Placeholder 4"/>
          <p:cNvSpPr>
            <a:spLocks noGrp="1"/>
          </p:cNvSpPr>
          <p:nvPr>
            <p:ph type="ftr" sz="quarter" idx="11"/>
          </p:nvPr>
        </p:nvSpPr>
        <p:spPr/>
        <p:txBody>
          <a:bodyPr/>
          <a:lstStyle/>
          <a:p>
            <a:endParaRPr lang="en-US">
              <a:solidFill>
                <a:srgbClr val="1CADE4"/>
              </a:solidFill>
            </a:endParaRPr>
          </a:p>
        </p:txBody>
      </p:sp>
      <p:sp>
        <p:nvSpPr>
          <p:cNvPr id="6" name="Slide Number Placeholder 5"/>
          <p:cNvSpPr>
            <a:spLocks noGrp="1"/>
          </p:cNvSpPr>
          <p:nvPr>
            <p:ph type="sldNum" sz="quarter" idx="12"/>
          </p:nvPr>
        </p:nvSpPr>
        <p:spPr/>
        <p:txBody>
          <a:bodyPr/>
          <a:lstStyle/>
          <a:p>
            <a:fld id="{98EB1EA3-488F-41F1-B91E-F99E33213284}" type="slidenum">
              <a:rPr lang="en-US" smtClean="0">
                <a:solidFill>
                  <a:srgbClr val="1CADE4"/>
                </a:solidFill>
              </a:rPr>
              <a:pPr/>
              <a:t>‹#›</a:t>
            </a:fld>
            <a:endParaRPr lang="en-US">
              <a:solidFill>
                <a:srgbClr val="1CADE4"/>
              </a:solidFill>
            </a:endParaRPr>
          </a:p>
        </p:txBody>
      </p:sp>
    </p:spTree>
    <p:extLst>
      <p:ext uri="{BB962C8B-B14F-4D97-AF65-F5344CB8AC3E}">
        <p14:creationId xmlns:p14="http://schemas.microsoft.com/office/powerpoint/2010/main" val="22232565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06424" y="1173575"/>
            <a:ext cx="9966960" cy="2926080"/>
          </a:xfrm>
        </p:spPr>
        <p:txBody>
          <a:bodyPr anchor="b">
            <a:noAutofit/>
          </a:bodyPr>
          <a:lstStyle>
            <a:lvl1pPr algn="ctr">
              <a:lnSpc>
                <a:spcPct val="85000"/>
              </a:lnSpc>
              <a:defRPr sz="7200" b="0" cap="all" baseline="0"/>
            </a:lvl1pPr>
          </a:lstStyle>
          <a:p>
            <a:r>
              <a:rPr lang="en-US"/>
              <a:t>Click to edit Master title style</a:t>
            </a:r>
            <a:endParaRPr lang="en-US" dirty="0"/>
          </a:p>
        </p:txBody>
      </p:sp>
      <p:sp>
        <p:nvSpPr>
          <p:cNvPr id="3" name="Text Placeholder 2"/>
          <p:cNvSpPr>
            <a:spLocks noGrp="1"/>
          </p:cNvSpPr>
          <p:nvPr>
            <p:ph type="body" idx="1"/>
          </p:nvPr>
        </p:nvSpPr>
        <p:spPr>
          <a:xfrm>
            <a:off x="1709928" y="4154520"/>
            <a:ext cx="8769096" cy="1363806"/>
          </a:xfrm>
        </p:spPr>
        <p:txBody>
          <a:bodyPr anchor="t">
            <a:normAutofit/>
          </a:bodyPr>
          <a:lstStyle>
            <a:lvl1pPr marL="0" indent="0" algn="ctr">
              <a:buNone/>
              <a:defRPr sz="2200">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1D931D3-FE78-47B2-8D71-98FE7B24EB99}" type="datetime1">
              <a:rPr lang="en-US" smtClean="0">
                <a:solidFill>
                  <a:srgbClr val="1CADE4"/>
                </a:solidFill>
              </a:rPr>
              <a:pPr/>
              <a:t>2/17/2020</a:t>
            </a:fld>
            <a:endParaRPr lang="en-US">
              <a:solidFill>
                <a:srgbClr val="1CADE4"/>
              </a:solidFill>
            </a:endParaRPr>
          </a:p>
        </p:txBody>
      </p:sp>
      <p:sp>
        <p:nvSpPr>
          <p:cNvPr id="5" name="Footer Placeholder 4"/>
          <p:cNvSpPr>
            <a:spLocks noGrp="1"/>
          </p:cNvSpPr>
          <p:nvPr>
            <p:ph type="ftr" sz="quarter" idx="11"/>
          </p:nvPr>
        </p:nvSpPr>
        <p:spPr/>
        <p:txBody>
          <a:bodyPr/>
          <a:lstStyle/>
          <a:p>
            <a:endParaRPr lang="en-US">
              <a:solidFill>
                <a:srgbClr val="1CADE4"/>
              </a:solidFill>
            </a:endParaRPr>
          </a:p>
        </p:txBody>
      </p:sp>
      <p:sp>
        <p:nvSpPr>
          <p:cNvPr id="6" name="Slide Number Placeholder 5"/>
          <p:cNvSpPr>
            <a:spLocks noGrp="1"/>
          </p:cNvSpPr>
          <p:nvPr>
            <p:ph type="sldNum" sz="quarter" idx="12"/>
          </p:nvPr>
        </p:nvSpPr>
        <p:spPr/>
        <p:txBody>
          <a:bodyPr/>
          <a:lstStyle/>
          <a:p>
            <a:fld id="{98EB1EA3-488F-41F1-B91E-F99E33213284}" type="slidenum">
              <a:rPr lang="en-US" smtClean="0">
                <a:solidFill>
                  <a:srgbClr val="1CADE4"/>
                </a:solidFill>
              </a:rPr>
              <a:pPr/>
              <a:t>‹#›</a:t>
            </a:fld>
            <a:endParaRPr lang="en-US">
              <a:solidFill>
                <a:srgbClr val="1CADE4"/>
              </a:solidFill>
            </a:endParaRPr>
          </a:p>
        </p:txBody>
      </p:sp>
      <p:cxnSp>
        <p:nvCxnSpPr>
          <p:cNvPr id="7" name="Straight Connector 6"/>
          <p:cNvCxnSpPr/>
          <p:nvPr/>
        </p:nvCxnSpPr>
        <p:spPr>
          <a:xfrm>
            <a:off x="1981200" y="4020408"/>
            <a:ext cx="8229601"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867038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43000" y="2057399"/>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67612" y="2057400"/>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AC13C8F-1485-4BD7-A373-608694A9B089}" type="datetime1">
              <a:rPr lang="en-US" smtClean="0">
                <a:solidFill>
                  <a:srgbClr val="1CADE4"/>
                </a:solidFill>
              </a:rPr>
              <a:pPr/>
              <a:t>2/17/2020</a:t>
            </a:fld>
            <a:endParaRPr lang="en-US">
              <a:solidFill>
                <a:srgbClr val="1CADE4"/>
              </a:solidFill>
            </a:endParaRPr>
          </a:p>
        </p:txBody>
      </p:sp>
      <p:sp>
        <p:nvSpPr>
          <p:cNvPr id="6" name="Footer Placeholder 5"/>
          <p:cNvSpPr>
            <a:spLocks noGrp="1"/>
          </p:cNvSpPr>
          <p:nvPr>
            <p:ph type="ftr" sz="quarter" idx="11"/>
          </p:nvPr>
        </p:nvSpPr>
        <p:spPr/>
        <p:txBody>
          <a:bodyPr/>
          <a:lstStyle/>
          <a:p>
            <a:endParaRPr lang="en-US">
              <a:solidFill>
                <a:srgbClr val="1CADE4"/>
              </a:solidFill>
            </a:endParaRPr>
          </a:p>
        </p:txBody>
      </p:sp>
      <p:sp>
        <p:nvSpPr>
          <p:cNvPr id="7" name="Slide Number Placeholder 6"/>
          <p:cNvSpPr>
            <a:spLocks noGrp="1"/>
          </p:cNvSpPr>
          <p:nvPr>
            <p:ph type="sldNum" sz="quarter" idx="12"/>
          </p:nvPr>
        </p:nvSpPr>
        <p:spPr/>
        <p:txBody>
          <a:bodyPr/>
          <a:lstStyle/>
          <a:p>
            <a:fld id="{98EB1EA3-488F-41F1-B91E-F99E33213284}" type="slidenum">
              <a:rPr lang="en-US" smtClean="0">
                <a:solidFill>
                  <a:srgbClr val="1CADE4"/>
                </a:solidFill>
              </a:rPr>
              <a:pPr/>
              <a:t>‹#›</a:t>
            </a:fld>
            <a:endParaRPr lang="en-US">
              <a:solidFill>
                <a:srgbClr val="1CADE4"/>
              </a:solidFill>
            </a:endParaRPr>
          </a:p>
        </p:txBody>
      </p:sp>
    </p:spTree>
    <p:extLst>
      <p:ext uri="{BB962C8B-B14F-4D97-AF65-F5344CB8AC3E}">
        <p14:creationId xmlns:p14="http://schemas.microsoft.com/office/powerpoint/2010/main" val="2868777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143000" y="2001511"/>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143000" y="2721483"/>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69173" y="1999032"/>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269173" y="2719322"/>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D891C13-429F-4E10-B257-643D9E989AA8}" type="datetime1">
              <a:rPr lang="en-US" smtClean="0">
                <a:solidFill>
                  <a:srgbClr val="1CADE4"/>
                </a:solidFill>
              </a:rPr>
              <a:pPr/>
              <a:t>2/17/2020</a:t>
            </a:fld>
            <a:endParaRPr lang="en-US">
              <a:solidFill>
                <a:srgbClr val="1CADE4"/>
              </a:solidFill>
            </a:endParaRPr>
          </a:p>
        </p:txBody>
      </p:sp>
      <p:sp>
        <p:nvSpPr>
          <p:cNvPr id="8" name="Footer Placeholder 7"/>
          <p:cNvSpPr>
            <a:spLocks noGrp="1"/>
          </p:cNvSpPr>
          <p:nvPr>
            <p:ph type="ftr" sz="quarter" idx="11"/>
          </p:nvPr>
        </p:nvSpPr>
        <p:spPr/>
        <p:txBody>
          <a:bodyPr/>
          <a:lstStyle/>
          <a:p>
            <a:endParaRPr lang="en-US">
              <a:solidFill>
                <a:srgbClr val="1CADE4"/>
              </a:solidFill>
            </a:endParaRPr>
          </a:p>
        </p:txBody>
      </p:sp>
      <p:sp>
        <p:nvSpPr>
          <p:cNvPr id="9" name="Slide Number Placeholder 8"/>
          <p:cNvSpPr>
            <a:spLocks noGrp="1"/>
          </p:cNvSpPr>
          <p:nvPr>
            <p:ph type="sldNum" sz="quarter" idx="12"/>
          </p:nvPr>
        </p:nvSpPr>
        <p:spPr/>
        <p:txBody>
          <a:bodyPr/>
          <a:lstStyle/>
          <a:p>
            <a:fld id="{98EB1EA3-488F-41F1-B91E-F99E33213284}" type="slidenum">
              <a:rPr lang="en-US" smtClean="0">
                <a:solidFill>
                  <a:srgbClr val="1CADE4"/>
                </a:solidFill>
              </a:rPr>
              <a:pPr/>
              <a:t>‹#›</a:t>
            </a:fld>
            <a:endParaRPr lang="en-US">
              <a:solidFill>
                <a:srgbClr val="1CADE4"/>
              </a:solidFill>
            </a:endParaRPr>
          </a:p>
        </p:txBody>
      </p:sp>
    </p:spTree>
    <p:extLst>
      <p:ext uri="{BB962C8B-B14F-4D97-AF65-F5344CB8AC3E}">
        <p14:creationId xmlns:p14="http://schemas.microsoft.com/office/powerpoint/2010/main" val="11094082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3651865-C386-485F-8E42-DA34EDB54D39}" type="datetime1">
              <a:rPr lang="en-US" smtClean="0">
                <a:solidFill>
                  <a:srgbClr val="1CADE4"/>
                </a:solidFill>
              </a:rPr>
              <a:pPr/>
              <a:t>2/17/2020</a:t>
            </a:fld>
            <a:endParaRPr lang="en-US">
              <a:solidFill>
                <a:srgbClr val="1CADE4"/>
              </a:solidFill>
            </a:endParaRPr>
          </a:p>
        </p:txBody>
      </p:sp>
      <p:sp>
        <p:nvSpPr>
          <p:cNvPr id="4" name="Footer Placeholder 3"/>
          <p:cNvSpPr>
            <a:spLocks noGrp="1"/>
          </p:cNvSpPr>
          <p:nvPr>
            <p:ph type="ftr" sz="quarter" idx="11"/>
          </p:nvPr>
        </p:nvSpPr>
        <p:spPr/>
        <p:txBody>
          <a:bodyPr/>
          <a:lstStyle/>
          <a:p>
            <a:endParaRPr lang="en-US">
              <a:solidFill>
                <a:srgbClr val="1CADE4"/>
              </a:solidFill>
            </a:endParaRPr>
          </a:p>
        </p:txBody>
      </p:sp>
      <p:sp>
        <p:nvSpPr>
          <p:cNvPr id="5" name="Slide Number Placeholder 4"/>
          <p:cNvSpPr>
            <a:spLocks noGrp="1"/>
          </p:cNvSpPr>
          <p:nvPr>
            <p:ph type="sldNum" sz="quarter" idx="12"/>
          </p:nvPr>
        </p:nvSpPr>
        <p:spPr/>
        <p:txBody>
          <a:bodyPr/>
          <a:lstStyle/>
          <a:p>
            <a:fld id="{98EB1EA3-488F-41F1-B91E-F99E33213284}" type="slidenum">
              <a:rPr lang="en-US" smtClean="0">
                <a:solidFill>
                  <a:srgbClr val="1CADE4"/>
                </a:solidFill>
              </a:rPr>
              <a:pPr/>
              <a:t>‹#›</a:t>
            </a:fld>
            <a:endParaRPr lang="en-US">
              <a:solidFill>
                <a:srgbClr val="1CADE4"/>
              </a:solidFill>
            </a:endParaRPr>
          </a:p>
        </p:txBody>
      </p:sp>
    </p:spTree>
    <p:extLst>
      <p:ext uri="{BB962C8B-B14F-4D97-AF65-F5344CB8AC3E}">
        <p14:creationId xmlns:p14="http://schemas.microsoft.com/office/powerpoint/2010/main" val="3257122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12A4BF1-E997-4A6C-87CC-1EE9FF60EE6F}" type="datetime1">
              <a:rPr lang="en-US" smtClean="0">
                <a:solidFill>
                  <a:srgbClr val="1CADE4"/>
                </a:solidFill>
              </a:rPr>
              <a:pPr/>
              <a:t>2/17/2020</a:t>
            </a:fld>
            <a:endParaRPr lang="en-US">
              <a:solidFill>
                <a:srgbClr val="1CADE4"/>
              </a:solidFill>
            </a:endParaRPr>
          </a:p>
        </p:txBody>
      </p:sp>
      <p:sp>
        <p:nvSpPr>
          <p:cNvPr id="3" name="Footer Placeholder 2"/>
          <p:cNvSpPr>
            <a:spLocks noGrp="1"/>
          </p:cNvSpPr>
          <p:nvPr>
            <p:ph type="ftr" sz="quarter" idx="11"/>
          </p:nvPr>
        </p:nvSpPr>
        <p:spPr/>
        <p:txBody>
          <a:bodyPr/>
          <a:lstStyle/>
          <a:p>
            <a:endParaRPr lang="en-US">
              <a:solidFill>
                <a:srgbClr val="1CADE4"/>
              </a:solidFill>
            </a:endParaRPr>
          </a:p>
        </p:txBody>
      </p:sp>
      <p:sp>
        <p:nvSpPr>
          <p:cNvPr id="4" name="Slide Number Placeholder 3"/>
          <p:cNvSpPr>
            <a:spLocks noGrp="1"/>
          </p:cNvSpPr>
          <p:nvPr>
            <p:ph type="sldNum" sz="quarter" idx="12"/>
          </p:nvPr>
        </p:nvSpPr>
        <p:spPr/>
        <p:txBody>
          <a:bodyPr/>
          <a:lstStyle/>
          <a:p>
            <a:fld id="{98EB1EA3-488F-41F1-B91E-F99E33213284}" type="slidenum">
              <a:rPr lang="en-US" smtClean="0">
                <a:solidFill>
                  <a:srgbClr val="1CADE4"/>
                </a:solidFill>
              </a:rPr>
              <a:pPr/>
              <a:t>‹#›</a:t>
            </a:fld>
            <a:endParaRPr lang="en-US">
              <a:solidFill>
                <a:srgbClr val="1CADE4"/>
              </a:solidFill>
            </a:endParaRPr>
          </a:p>
        </p:txBody>
      </p:sp>
    </p:spTree>
    <p:extLst>
      <p:ext uri="{BB962C8B-B14F-4D97-AF65-F5344CB8AC3E}">
        <p14:creationId xmlns:p14="http://schemas.microsoft.com/office/powerpoint/2010/main" val="36354737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en-US"/>
              <a:t>Click to edit Master title style</a:t>
            </a:r>
            <a:endParaRPr lang="en-US" dirty="0"/>
          </a:p>
        </p:txBody>
      </p:sp>
      <p:sp>
        <p:nvSpPr>
          <p:cNvPr id="3" name="Content Placeholder 2"/>
          <p:cNvSpPr>
            <a:spLocks noGrp="1"/>
          </p:cNvSpPr>
          <p:nvPr>
            <p:ph idx="1"/>
          </p:nvPr>
        </p:nvSpPr>
        <p:spPr>
          <a:xfrm>
            <a:off x="5852159" y="1097280"/>
            <a:ext cx="5212080" cy="46634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43000" y="2834640"/>
            <a:ext cx="3931920" cy="301752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23B47733-4C33-4C53-BADB-433F92869675}" type="datetime1">
              <a:rPr lang="en-US" smtClean="0">
                <a:solidFill>
                  <a:srgbClr val="1CADE4"/>
                </a:solidFill>
              </a:rPr>
              <a:pPr/>
              <a:t>2/17/2020</a:t>
            </a:fld>
            <a:endParaRPr lang="en-US">
              <a:solidFill>
                <a:srgbClr val="1CADE4"/>
              </a:solidFill>
            </a:endParaRPr>
          </a:p>
        </p:txBody>
      </p:sp>
      <p:sp>
        <p:nvSpPr>
          <p:cNvPr id="6" name="Footer Placeholder 5"/>
          <p:cNvSpPr>
            <a:spLocks noGrp="1"/>
          </p:cNvSpPr>
          <p:nvPr>
            <p:ph type="ftr" sz="quarter" idx="11"/>
          </p:nvPr>
        </p:nvSpPr>
        <p:spPr/>
        <p:txBody>
          <a:bodyPr/>
          <a:lstStyle/>
          <a:p>
            <a:endParaRPr lang="en-US">
              <a:solidFill>
                <a:srgbClr val="1CADE4"/>
              </a:solidFill>
            </a:endParaRPr>
          </a:p>
        </p:txBody>
      </p:sp>
      <p:sp>
        <p:nvSpPr>
          <p:cNvPr id="7" name="Slide Number Placeholder 6"/>
          <p:cNvSpPr>
            <a:spLocks noGrp="1"/>
          </p:cNvSpPr>
          <p:nvPr>
            <p:ph type="sldNum" sz="quarter" idx="12"/>
          </p:nvPr>
        </p:nvSpPr>
        <p:spPr/>
        <p:txBody>
          <a:bodyPr/>
          <a:lstStyle/>
          <a:p>
            <a:fld id="{98EB1EA3-488F-41F1-B91E-F99E33213284}" type="slidenum">
              <a:rPr lang="en-US" smtClean="0">
                <a:solidFill>
                  <a:srgbClr val="1CADE4"/>
                </a:solidFill>
              </a:rPr>
              <a:pPr/>
              <a:t>‹#›</a:t>
            </a:fld>
            <a:endParaRPr lang="en-US">
              <a:solidFill>
                <a:srgbClr val="1CADE4"/>
              </a:solidFill>
            </a:endParaRPr>
          </a:p>
        </p:txBody>
      </p:sp>
    </p:spTree>
    <p:extLst>
      <p:ext uri="{BB962C8B-B14F-4D97-AF65-F5344CB8AC3E}">
        <p14:creationId xmlns:p14="http://schemas.microsoft.com/office/powerpoint/2010/main" val="9079571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5413248" y="1069847"/>
            <a:ext cx="6099048" cy="4800600"/>
          </a:xfrm>
        </p:spPr>
        <p:txBody>
          <a:bodyPr lIns="274320" tIns="182880" anchor="t">
            <a:normAutofit/>
          </a:bodyPr>
          <a:lstStyle>
            <a:lvl1pPr marL="0" indent="0">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43000" y="2834640"/>
            <a:ext cx="3931920" cy="288036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62F08558-ECFC-4D5E-AC48-F6ABA99DC23D}" type="datetime1">
              <a:rPr lang="en-US" smtClean="0">
                <a:solidFill>
                  <a:srgbClr val="1CADE4"/>
                </a:solidFill>
              </a:rPr>
              <a:pPr/>
              <a:t>2/17/2020</a:t>
            </a:fld>
            <a:endParaRPr lang="en-US">
              <a:solidFill>
                <a:srgbClr val="1CADE4"/>
              </a:solidFill>
            </a:endParaRPr>
          </a:p>
        </p:txBody>
      </p:sp>
      <p:sp>
        <p:nvSpPr>
          <p:cNvPr id="6" name="Footer Placeholder 5"/>
          <p:cNvSpPr>
            <a:spLocks noGrp="1"/>
          </p:cNvSpPr>
          <p:nvPr>
            <p:ph type="ftr" sz="quarter" idx="11"/>
          </p:nvPr>
        </p:nvSpPr>
        <p:spPr/>
        <p:txBody>
          <a:bodyPr/>
          <a:lstStyle/>
          <a:p>
            <a:endParaRPr lang="en-US">
              <a:solidFill>
                <a:srgbClr val="1CADE4"/>
              </a:solidFill>
            </a:endParaRPr>
          </a:p>
        </p:txBody>
      </p:sp>
      <p:sp>
        <p:nvSpPr>
          <p:cNvPr id="7" name="Slide Number Placeholder 6"/>
          <p:cNvSpPr>
            <a:spLocks noGrp="1"/>
          </p:cNvSpPr>
          <p:nvPr>
            <p:ph type="sldNum" sz="quarter" idx="12"/>
          </p:nvPr>
        </p:nvSpPr>
        <p:spPr/>
        <p:txBody>
          <a:bodyPr/>
          <a:lstStyle/>
          <a:p>
            <a:fld id="{98EB1EA3-488F-41F1-B91E-F99E33213284}" type="slidenum">
              <a:rPr lang="en-US" smtClean="0">
                <a:solidFill>
                  <a:srgbClr val="1CADE4"/>
                </a:solidFill>
              </a:rPr>
              <a:pPr/>
              <a:t>‹#›</a:t>
            </a:fld>
            <a:endParaRPr lang="en-US">
              <a:solidFill>
                <a:srgbClr val="1CADE4"/>
              </a:solidFill>
            </a:endParaRPr>
          </a:p>
        </p:txBody>
      </p:sp>
    </p:spTree>
    <p:extLst>
      <p:ext uri="{BB962C8B-B14F-4D97-AF65-F5344CB8AC3E}">
        <p14:creationId xmlns:p14="http://schemas.microsoft.com/office/powerpoint/2010/main" val="26589694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143000" y="609600"/>
            <a:ext cx="9875520" cy="135636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143000" y="2057400"/>
            <a:ext cx="9872871" cy="403860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142996" y="6223828"/>
            <a:ext cx="2329074" cy="365125"/>
          </a:xfrm>
          <a:prstGeom prst="rect">
            <a:avLst/>
          </a:prstGeom>
        </p:spPr>
        <p:txBody>
          <a:bodyPr vert="horz" lIns="91440" tIns="45720" rIns="91440" bIns="45720" rtlCol="0" anchor="ctr"/>
          <a:lstStyle>
            <a:lvl1pPr algn="l">
              <a:defRPr sz="1200">
                <a:solidFill>
                  <a:schemeClr val="accent1"/>
                </a:solidFill>
              </a:defRPr>
            </a:lvl1pPr>
          </a:lstStyle>
          <a:p>
            <a:pPr defTabSz="457200"/>
            <a:fld id="{5EAD80AD-FA24-434A-8593-72F10597D6D7}" type="datetime1">
              <a:rPr lang="en-US" smtClean="0">
                <a:solidFill>
                  <a:srgbClr val="1CADE4"/>
                </a:solidFill>
              </a:rPr>
              <a:pPr defTabSz="457200"/>
              <a:t>2/17/2020</a:t>
            </a:fld>
            <a:endParaRPr lang="en-US">
              <a:solidFill>
                <a:srgbClr val="1CADE4"/>
              </a:solidFill>
            </a:endParaRPr>
          </a:p>
        </p:txBody>
      </p:sp>
      <p:sp>
        <p:nvSpPr>
          <p:cNvPr id="5" name="Footer Placeholder 4"/>
          <p:cNvSpPr>
            <a:spLocks noGrp="1"/>
          </p:cNvSpPr>
          <p:nvPr>
            <p:ph type="ftr" sz="quarter" idx="3"/>
          </p:nvPr>
        </p:nvSpPr>
        <p:spPr>
          <a:xfrm>
            <a:off x="3949148" y="6223828"/>
            <a:ext cx="4717774" cy="365125"/>
          </a:xfrm>
          <a:prstGeom prst="rect">
            <a:avLst/>
          </a:prstGeom>
        </p:spPr>
        <p:txBody>
          <a:bodyPr vert="horz" lIns="91440" tIns="45720" rIns="91440" bIns="45720" rtlCol="0" anchor="ctr"/>
          <a:lstStyle>
            <a:lvl1pPr algn="ctr">
              <a:defRPr sz="1200">
                <a:solidFill>
                  <a:schemeClr val="accent1"/>
                </a:solidFill>
              </a:defRPr>
            </a:lvl1pPr>
          </a:lstStyle>
          <a:p>
            <a:pPr defTabSz="457200"/>
            <a:endParaRPr lang="en-US">
              <a:solidFill>
                <a:srgbClr val="1CADE4"/>
              </a:solidFill>
            </a:endParaRPr>
          </a:p>
        </p:txBody>
      </p:sp>
      <p:sp>
        <p:nvSpPr>
          <p:cNvPr id="6" name="Slide Number Placeholder 5"/>
          <p:cNvSpPr>
            <a:spLocks noGrp="1"/>
          </p:cNvSpPr>
          <p:nvPr>
            <p:ph type="sldNum" sz="quarter" idx="4"/>
          </p:nvPr>
        </p:nvSpPr>
        <p:spPr>
          <a:xfrm>
            <a:off x="9329530" y="6223828"/>
            <a:ext cx="1706217" cy="365125"/>
          </a:xfrm>
          <a:prstGeom prst="rect">
            <a:avLst/>
          </a:prstGeom>
        </p:spPr>
        <p:txBody>
          <a:bodyPr vert="horz" lIns="91440" tIns="45720" rIns="91440" bIns="45720" rtlCol="0" anchor="ctr"/>
          <a:lstStyle>
            <a:lvl1pPr algn="r">
              <a:defRPr sz="1200">
                <a:solidFill>
                  <a:schemeClr val="accent1"/>
                </a:solidFill>
              </a:defRPr>
            </a:lvl1pPr>
          </a:lstStyle>
          <a:p>
            <a:pPr defTabSz="457200"/>
            <a:fld id="{98EB1EA3-488F-41F1-B91E-F99E33213284}" type="slidenum">
              <a:rPr lang="en-US" smtClean="0">
                <a:solidFill>
                  <a:srgbClr val="1CADE4"/>
                </a:solidFill>
              </a:rPr>
              <a:pPr defTabSz="457200"/>
              <a:t>‹#›</a:t>
            </a:fld>
            <a:endParaRPr lang="en-US">
              <a:solidFill>
                <a:srgbClr val="1CADE4"/>
              </a:solidFill>
            </a:endParaRPr>
          </a:p>
        </p:txBody>
      </p:sp>
    </p:spTree>
    <p:extLst>
      <p:ext uri="{BB962C8B-B14F-4D97-AF65-F5344CB8AC3E}">
        <p14:creationId xmlns:p14="http://schemas.microsoft.com/office/powerpoint/2010/main" val="275654670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p:titleStyle>
    <p:bodyStyle>
      <a:lvl1pPr marL="228600" indent="-182880" algn="l" defTabSz="914400" rtl="0" eaLnBrk="1" latinLnBrk="0" hangingPunct="1">
        <a:lnSpc>
          <a:spcPct val="90000"/>
        </a:lnSpc>
        <a:spcBef>
          <a:spcPts val="1400"/>
        </a:spcBef>
        <a:buClr>
          <a:schemeClr val="accent1"/>
        </a:buClr>
        <a:buSzPct val="80000"/>
        <a:buFont typeface="Corbel" pitchFamily="34" charset="0"/>
        <a:buChar char="•"/>
        <a:defRPr sz="2200" kern="1200">
          <a:solidFill>
            <a:schemeClr val="accent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000" kern="1200">
          <a:solidFill>
            <a:schemeClr val="accent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800" kern="1200">
          <a:solidFill>
            <a:schemeClr val="accent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microsoft.com/office/2007/relationships/hdphoto" Target="../media/hdphoto1.wdp"/></Relationships>
</file>

<file path=ppt/slides/_rels/slide1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2.png"/><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33.png"/><Relationship Id="rId4" Type="http://schemas.openxmlformats.org/officeDocument/2006/relationships/image" Target="../media/image31.png"/></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microsoft.com/office/2007/relationships/hdphoto" Target="../media/hdphoto2.wdp"/></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5.png"/><Relationship Id="rId1" Type="http://schemas.openxmlformats.org/officeDocument/2006/relationships/slideLayout" Target="../slideLayouts/slideLayout2.xml"/><Relationship Id="rId4" Type="http://schemas.openxmlformats.org/officeDocument/2006/relationships/image" Target="../media/image36.jpeg"/></Relationships>
</file>

<file path=ppt/slides/_rels/slide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image" Target="../media/image3.png"/><Relationship Id="rId7" Type="http://schemas.openxmlformats.org/officeDocument/2006/relationships/hyperlink" Target="https://commons.wikimedia.org/wiki/File:Indian_Rupee_symbol_link_blue.svg"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hyperlink" Target="http://sanchitawahi.blogspot.com/2009_11_01_archive.html" TargetMode="External"/><Relationship Id="rId9"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hyperlink" Target="https://commons.wikimedia.org/wiki/File:Indian_Rupee_symbol_link_blue.svg" TargetMode="External"/><Relationship Id="rId5" Type="http://schemas.openxmlformats.org/officeDocument/2006/relationships/image" Target="../media/image5.png"/><Relationship Id="rId4" Type="http://schemas.openxmlformats.org/officeDocument/2006/relationships/hyperlink" Target="http://sanchitawahi.blogspot.com/2009_11_01_archive.html" TargetMode="External"/></Relationships>
</file>

<file path=ppt/slides/_rels/slide6.xml.rels><?xml version="1.0" encoding="UTF-8" standalone="yes"?>
<Relationships xmlns="http://schemas.openxmlformats.org/package/2006/relationships"><Relationship Id="rId3" Type="http://schemas.openxmlformats.org/officeDocument/2006/relationships/hyperlink" Target="https://www.ncbi.nlm.nih.gov/pubmed/18274171"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hyperlink" Target="https://doi.org/10.1093/cdn/nzz034.P10-117-19"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em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9.xml.rels><?xml version="1.0" encoding="UTF-8" standalone="yes"?>
<Relationships xmlns="http://schemas.openxmlformats.org/package/2006/relationships"><Relationship Id="rId8" Type="http://schemas.openxmlformats.org/officeDocument/2006/relationships/image" Target="../media/image13.emf"/><Relationship Id="rId3" Type="http://schemas.openxmlformats.org/officeDocument/2006/relationships/notesSlide" Target="../notesSlides/notesSlide8.xml"/><Relationship Id="rId7"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16.jpeg"/><Relationship Id="rId5" Type="http://schemas.openxmlformats.org/officeDocument/2006/relationships/image" Target="../media/image15.png"/><Relationship Id="rId10" Type="http://schemas.openxmlformats.org/officeDocument/2006/relationships/image" Target="../media/image18.jpeg"/><Relationship Id="rId4" Type="http://schemas.openxmlformats.org/officeDocument/2006/relationships/image" Target="../media/image14.jpeg"/><Relationship Id="rId9" Type="http://schemas.openxmlformats.org/officeDocument/2006/relationships/image" Target="../media/image17.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51940F7-B70D-4A76-A33F-17055920E96B}"/>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Title 1">
            <a:extLst>
              <a:ext uri="{FF2B5EF4-FFF2-40B4-BE49-F238E27FC236}">
                <a16:creationId xmlns:a16="http://schemas.microsoft.com/office/drawing/2014/main" id="{FE146866-8CCE-4452-8D73-D34A01ECB27A}"/>
              </a:ext>
            </a:extLst>
          </p:cNvPr>
          <p:cNvSpPr>
            <a:spLocks noGrp="1"/>
          </p:cNvSpPr>
          <p:nvPr>
            <p:ph type="title"/>
          </p:nvPr>
        </p:nvSpPr>
        <p:spPr>
          <a:xfrm>
            <a:off x="1330569" y="1589803"/>
            <a:ext cx="9530862" cy="1251346"/>
          </a:xfrm>
        </p:spPr>
        <p:txBody>
          <a:bodyPr vert="horz" lIns="91440" tIns="45720" rIns="91440" bIns="45720" rtlCol="0" anchor="ctr">
            <a:noAutofit/>
          </a:bodyPr>
          <a:lstStyle/>
          <a:p>
            <a:pPr algn="ctr"/>
            <a:r>
              <a:rPr lang="en-IN" sz="3200" b="1" dirty="0">
                <a:solidFill>
                  <a:schemeClr val="tx1">
                    <a:lumMod val="75000"/>
                    <a:lumOff val="25000"/>
                  </a:schemeClr>
                </a:solidFill>
              </a:rPr>
              <a:t>Preventing neural tube defects in Haryana, India:</a:t>
            </a:r>
            <a:br>
              <a:rPr lang="en-IN" sz="3200" b="1" dirty="0">
                <a:solidFill>
                  <a:schemeClr val="tx1">
                    <a:lumMod val="75000"/>
                    <a:lumOff val="25000"/>
                  </a:schemeClr>
                </a:solidFill>
              </a:rPr>
            </a:br>
            <a:r>
              <a:rPr lang="en-IN" sz="2800" dirty="0">
                <a:solidFill>
                  <a:schemeClr val="tx1">
                    <a:lumMod val="75000"/>
                    <a:lumOff val="25000"/>
                  </a:schemeClr>
                </a:solidFill>
              </a:rPr>
              <a:t>A project to implement wheat flour fortification in the Public Distribution System and safety net programs</a:t>
            </a:r>
            <a:endParaRPr lang="en-US" sz="2800" dirty="0">
              <a:solidFill>
                <a:schemeClr val="tx1">
                  <a:lumMod val="75000"/>
                  <a:lumOff val="25000"/>
                </a:schemeClr>
              </a:solidFill>
            </a:endParaRPr>
          </a:p>
        </p:txBody>
      </p:sp>
      <p:sp>
        <p:nvSpPr>
          <p:cNvPr id="7" name="TextBox 6">
            <a:extLst>
              <a:ext uri="{FF2B5EF4-FFF2-40B4-BE49-F238E27FC236}">
                <a16:creationId xmlns:a16="http://schemas.microsoft.com/office/drawing/2014/main" id="{BD4A9FD4-9F67-454C-8C70-59C9284371EB}"/>
              </a:ext>
            </a:extLst>
          </p:cNvPr>
          <p:cNvSpPr txBox="1"/>
          <p:nvPr/>
        </p:nvSpPr>
        <p:spPr>
          <a:xfrm>
            <a:off x="8361367" y="4621576"/>
            <a:ext cx="3417467" cy="1955071"/>
          </a:xfrm>
          <a:prstGeom prst="rect">
            <a:avLst/>
          </a:prstGeom>
        </p:spPr>
        <p:txBody>
          <a:bodyPr vert="horz" lIns="91440" tIns="45720" rIns="91440" bIns="45720" rtlCol="0">
            <a:noAutofit/>
          </a:bodyPr>
          <a:lstStyle/>
          <a:p>
            <a:pPr algn="r">
              <a:lnSpc>
                <a:spcPct val="90000"/>
              </a:lnSpc>
              <a:spcAft>
                <a:spcPts val="600"/>
              </a:spcAft>
              <a:buClr>
                <a:schemeClr val="accent1"/>
              </a:buClr>
              <a:buSzPct val="80000"/>
            </a:pPr>
            <a:r>
              <a:rPr lang="en-US" sz="2200" b="1" dirty="0">
                <a:solidFill>
                  <a:schemeClr val="tx1">
                    <a:lumMod val="75000"/>
                    <a:lumOff val="25000"/>
                  </a:schemeClr>
                </a:solidFill>
              </a:rPr>
              <a:t>Dr. Sonia </a:t>
            </a:r>
            <a:r>
              <a:rPr lang="en-US" sz="2200" b="1" dirty="0" err="1">
                <a:solidFill>
                  <a:schemeClr val="tx1">
                    <a:lumMod val="75000"/>
                    <a:lumOff val="25000"/>
                  </a:schemeClr>
                </a:solidFill>
              </a:rPr>
              <a:t>Trikha</a:t>
            </a:r>
            <a:r>
              <a:rPr lang="en-US" sz="2200" b="1" dirty="0">
                <a:solidFill>
                  <a:schemeClr val="tx1">
                    <a:lumMod val="75000"/>
                    <a:lumOff val="25000"/>
                  </a:schemeClr>
                </a:solidFill>
              </a:rPr>
              <a:t> </a:t>
            </a:r>
          </a:p>
          <a:p>
            <a:pPr indent="-182880" algn="r">
              <a:lnSpc>
                <a:spcPct val="90000"/>
              </a:lnSpc>
              <a:spcAft>
                <a:spcPts val="600"/>
              </a:spcAft>
              <a:buClr>
                <a:schemeClr val="accent1"/>
              </a:buClr>
              <a:buSzPct val="80000"/>
              <a:buFont typeface="Corbel" pitchFamily="34" charset="0"/>
              <a:buChar char="•"/>
            </a:pPr>
            <a:endParaRPr lang="en-US" sz="2200" dirty="0">
              <a:solidFill>
                <a:schemeClr val="tx1">
                  <a:lumMod val="75000"/>
                  <a:lumOff val="25000"/>
                </a:schemeClr>
              </a:solidFill>
            </a:endParaRPr>
          </a:p>
          <a:p>
            <a:pPr algn="r">
              <a:lnSpc>
                <a:spcPct val="90000"/>
              </a:lnSpc>
              <a:spcAft>
                <a:spcPts val="600"/>
              </a:spcAft>
              <a:buClr>
                <a:schemeClr val="accent1"/>
              </a:buClr>
              <a:buSzPct val="80000"/>
            </a:pPr>
            <a:r>
              <a:rPr lang="en-US" sz="2200" dirty="0">
                <a:solidFill>
                  <a:schemeClr val="tx1">
                    <a:lumMod val="75000"/>
                    <a:lumOff val="25000"/>
                  </a:schemeClr>
                </a:solidFill>
              </a:rPr>
              <a:t>Director Health Services</a:t>
            </a:r>
          </a:p>
          <a:p>
            <a:pPr algn="r">
              <a:lnSpc>
                <a:spcPct val="90000"/>
              </a:lnSpc>
              <a:spcAft>
                <a:spcPts val="600"/>
              </a:spcAft>
              <a:buClr>
                <a:schemeClr val="accent1"/>
              </a:buClr>
              <a:buSzPct val="80000"/>
            </a:pPr>
            <a:r>
              <a:rPr lang="en-US" sz="2200" dirty="0">
                <a:solidFill>
                  <a:schemeClr val="tx1">
                    <a:lumMod val="75000"/>
                    <a:lumOff val="25000"/>
                  </a:schemeClr>
                </a:solidFill>
              </a:rPr>
              <a:t>Executive  Director HSHRC</a:t>
            </a:r>
          </a:p>
          <a:p>
            <a:pPr algn="r">
              <a:lnSpc>
                <a:spcPct val="90000"/>
              </a:lnSpc>
              <a:spcAft>
                <a:spcPts val="600"/>
              </a:spcAft>
              <a:buClr>
                <a:schemeClr val="accent1"/>
              </a:buClr>
              <a:buSzPct val="80000"/>
            </a:pPr>
            <a:r>
              <a:rPr lang="en-US" sz="2200" dirty="0">
                <a:solidFill>
                  <a:schemeClr val="tx1">
                    <a:lumMod val="75000"/>
                    <a:lumOff val="25000"/>
                  </a:schemeClr>
                </a:solidFill>
              </a:rPr>
              <a:t>Haryana, India</a:t>
            </a:r>
          </a:p>
        </p:txBody>
      </p:sp>
    </p:spTree>
    <p:extLst>
      <p:ext uri="{BB962C8B-B14F-4D97-AF65-F5344CB8AC3E}">
        <p14:creationId xmlns:p14="http://schemas.microsoft.com/office/powerpoint/2010/main" val="1893687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Rounded Corners 30">
            <a:extLst>
              <a:ext uri="{FF2B5EF4-FFF2-40B4-BE49-F238E27FC236}">
                <a16:creationId xmlns:a16="http://schemas.microsoft.com/office/drawing/2014/main" id="{F552335C-C231-4C7A-98FA-6FA3C6DE2A43}"/>
              </a:ext>
            </a:extLst>
          </p:cNvPr>
          <p:cNvSpPr/>
          <p:nvPr/>
        </p:nvSpPr>
        <p:spPr>
          <a:xfrm>
            <a:off x="271972" y="2468880"/>
            <a:ext cx="3384414" cy="3723789"/>
          </a:xfrm>
          <a:prstGeom prst="roundRect">
            <a:avLst/>
          </a:prstGeom>
          <a:solidFill>
            <a:schemeClr val="accent1">
              <a:alpha val="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2" name="Rectangle: Rounded Corners 31">
            <a:extLst>
              <a:ext uri="{FF2B5EF4-FFF2-40B4-BE49-F238E27FC236}">
                <a16:creationId xmlns:a16="http://schemas.microsoft.com/office/drawing/2014/main" id="{4BE667B8-E676-4DC9-9173-B0C561373507}"/>
              </a:ext>
            </a:extLst>
          </p:cNvPr>
          <p:cNvSpPr/>
          <p:nvPr/>
        </p:nvSpPr>
        <p:spPr>
          <a:xfrm>
            <a:off x="4397102" y="2468880"/>
            <a:ext cx="3384414" cy="3723789"/>
          </a:xfrm>
          <a:prstGeom prst="roundRect">
            <a:avLst/>
          </a:prstGeom>
          <a:solidFill>
            <a:schemeClr val="accent1">
              <a:alpha val="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3" name="Rectangle: Rounded Corners 32">
            <a:extLst>
              <a:ext uri="{FF2B5EF4-FFF2-40B4-BE49-F238E27FC236}">
                <a16:creationId xmlns:a16="http://schemas.microsoft.com/office/drawing/2014/main" id="{6247E8A7-EBEE-4C49-AA42-74BC4B633596}"/>
              </a:ext>
            </a:extLst>
          </p:cNvPr>
          <p:cNvSpPr/>
          <p:nvPr/>
        </p:nvSpPr>
        <p:spPr>
          <a:xfrm>
            <a:off x="8565440" y="2473270"/>
            <a:ext cx="3384414" cy="3723789"/>
          </a:xfrm>
          <a:prstGeom prst="roundRect">
            <a:avLst/>
          </a:prstGeom>
          <a:solidFill>
            <a:schemeClr val="accent1">
              <a:alpha val="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 name="Title 1"/>
          <p:cNvSpPr>
            <a:spLocks noGrp="1"/>
          </p:cNvSpPr>
          <p:nvPr>
            <p:ph type="title"/>
          </p:nvPr>
        </p:nvSpPr>
        <p:spPr>
          <a:xfrm>
            <a:off x="1326104" y="305064"/>
            <a:ext cx="9875520" cy="961623"/>
          </a:xfrm>
        </p:spPr>
        <p:txBody>
          <a:bodyPr>
            <a:normAutofit/>
          </a:bodyPr>
          <a:lstStyle/>
          <a:p>
            <a:pPr algn="ctr"/>
            <a:r>
              <a:rPr lang="en-US" sz="3600" b="1" dirty="0">
                <a:solidFill>
                  <a:schemeClr val="tx1"/>
                </a:solidFill>
              </a:rPr>
              <a:t>Three phases over five years (2016-2020)</a:t>
            </a:r>
          </a:p>
        </p:txBody>
      </p:sp>
      <p:sp>
        <p:nvSpPr>
          <p:cNvPr id="3" name="Content Placeholder 2"/>
          <p:cNvSpPr>
            <a:spLocks noGrp="1"/>
          </p:cNvSpPr>
          <p:nvPr>
            <p:ph idx="1"/>
          </p:nvPr>
        </p:nvSpPr>
        <p:spPr>
          <a:xfrm>
            <a:off x="397097" y="1363235"/>
            <a:ext cx="11397805" cy="917873"/>
          </a:xfrm>
        </p:spPr>
        <p:txBody>
          <a:bodyPr>
            <a:noAutofit/>
          </a:bodyPr>
          <a:lstStyle/>
          <a:p>
            <a:pPr marL="45720" indent="0">
              <a:buNone/>
            </a:pPr>
            <a:r>
              <a:rPr lang="en-US" sz="2400" dirty="0">
                <a:solidFill>
                  <a:schemeClr val="tx1"/>
                </a:solidFill>
              </a:rPr>
              <a:t>The pilot aims to assess the feasibility, sustainability and health impact of fortifying wheat flour using existing open market and government systems (PDS, MDM and ICDS)</a:t>
            </a:r>
          </a:p>
          <a:p>
            <a:pPr marL="45720" indent="0">
              <a:buNone/>
            </a:pPr>
            <a:endParaRPr lang="en-US" sz="2400" dirty="0">
              <a:solidFill>
                <a:schemeClr val="tx1"/>
              </a:solidFill>
            </a:endParaRPr>
          </a:p>
          <a:p>
            <a:pPr marL="45720" indent="0">
              <a:buNone/>
            </a:pPr>
            <a:endParaRPr lang="en-US" sz="2400" dirty="0">
              <a:solidFill>
                <a:schemeClr val="tx1"/>
              </a:solidFill>
            </a:endParaRPr>
          </a:p>
          <a:p>
            <a:pPr marL="45720" indent="0">
              <a:buNone/>
            </a:pPr>
            <a:endParaRPr lang="en-US" sz="2400" dirty="0">
              <a:solidFill>
                <a:schemeClr val="tx1"/>
              </a:solidFill>
            </a:endParaRPr>
          </a:p>
          <a:p>
            <a:pPr marL="45720" indent="0">
              <a:buNone/>
            </a:pPr>
            <a:endParaRPr lang="en-US" sz="2400" dirty="0">
              <a:solidFill>
                <a:schemeClr val="tx1"/>
              </a:solidFill>
            </a:endParaRPr>
          </a:p>
          <a:p>
            <a:pPr marL="45720" indent="0">
              <a:buNone/>
            </a:pPr>
            <a:endParaRPr lang="en-US" sz="2400" dirty="0">
              <a:solidFill>
                <a:schemeClr val="tx1"/>
              </a:solidFill>
            </a:endParaRPr>
          </a:p>
          <a:p>
            <a:pPr marL="45720" indent="0">
              <a:buNone/>
            </a:pPr>
            <a:endParaRPr lang="en-US" sz="2400" dirty="0">
              <a:solidFill>
                <a:schemeClr val="tx1"/>
              </a:solidFill>
            </a:endParaRPr>
          </a:p>
        </p:txBody>
      </p:sp>
      <p:sp>
        <p:nvSpPr>
          <p:cNvPr id="4" name="TextBox 3">
            <a:extLst>
              <a:ext uri="{FF2B5EF4-FFF2-40B4-BE49-F238E27FC236}">
                <a16:creationId xmlns:a16="http://schemas.microsoft.com/office/drawing/2014/main" id="{421EA229-91B8-48F6-AEB9-5933757CE2F2}"/>
              </a:ext>
            </a:extLst>
          </p:cNvPr>
          <p:cNvSpPr txBox="1"/>
          <p:nvPr/>
        </p:nvSpPr>
        <p:spPr>
          <a:xfrm>
            <a:off x="397097" y="3982709"/>
            <a:ext cx="1124262" cy="369332"/>
          </a:xfrm>
          <a:prstGeom prst="rect">
            <a:avLst/>
          </a:prstGeom>
          <a:noFill/>
        </p:spPr>
        <p:txBody>
          <a:bodyPr wrap="square" rtlCol="0">
            <a:spAutoFit/>
          </a:bodyPr>
          <a:lstStyle/>
          <a:p>
            <a:r>
              <a:rPr lang="en-IN" b="1" dirty="0"/>
              <a:t>Phase-1</a:t>
            </a:r>
          </a:p>
        </p:txBody>
      </p:sp>
      <p:sp>
        <p:nvSpPr>
          <p:cNvPr id="11" name="TextBox 10">
            <a:extLst>
              <a:ext uri="{FF2B5EF4-FFF2-40B4-BE49-F238E27FC236}">
                <a16:creationId xmlns:a16="http://schemas.microsoft.com/office/drawing/2014/main" id="{28137AA5-CF8C-435C-B183-018AF293CA38}"/>
              </a:ext>
            </a:extLst>
          </p:cNvPr>
          <p:cNvSpPr txBox="1"/>
          <p:nvPr/>
        </p:nvSpPr>
        <p:spPr>
          <a:xfrm>
            <a:off x="4727656" y="3980002"/>
            <a:ext cx="1124262" cy="369332"/>
          </a:xfrm>
          <a:prstGeom prst="rect">
            <a:avLst/>
          </a:prstGeom>
          <a:noFill/>
        </p:spPr>
        <p:txBody>
          <a:bodyPr wrap="square" rtlCol="0">
            <a:spAutoFit/>
          </a:bodyPr>
          <a:lstStyle/>
          <a:p>
            <a:r>
              <a:rPr lang="en-IN" b="1" dirty="0"/>
              <a:t>Phase-2</a:t>
            </a:r>
          </a:p>
        </p:txBody>
      </p:sp>
      <p:sp>
        <p:nvSpPr>
          <p:cNvPr id="12" name="TextBox 11">
            <a:extLst>
              <a:ext uri="{FF2B5EF4-FFF2-40B4-BE49-F238E27FC236}">
                <a16:creationId xmlns:a16="http://schemas.microsoft.com/office/drawing/2014/main" id="{0870E613-E9BB-4E3D-A2C7-BA32012A0EF0}"/>
              </a:ext>
            </a:extLst>
          </p:cNvPr>
          <p:cNvSpPr txBox="1"/>
          <p:nvPr/>
        </p:nvSpPr>
        <p:spPr>
          <a:xfrm>
            <a:off x="9111806" y="4022335"/>
            <a:ext cx="1124262" cy="369332"/>
          </a:xfrm>
          <a:prstGeom prst="rect">
            <a:avLst/>
          </a:prstGeom>
          <a:noFill/>
        </p:spPr>
        <p:txBody>
          <a:bodyPr wrap="square" rtlCol="0">
            <a:spAutoFit/>
          </a:bodyPr>
          <a:lstStyle/>
          <a:p>
            <a:r>
              <a:rPr lang="en-IN" b="1" dirty="0"/>
              <a:t>Phase-3</a:t>
            </a:r>
          </a:p>
        </p:txBody>
      </p:sp>
      <p:pic>
        <p:nvPicPr>
          <p:cNvPr id="14" name="Picture 13" descr="A close up of a logo&#10;&#10;Description automatically generated">
            <a:extLst>
              <a:ext uri="{FF2B5EF4-FFF2-40B4-BE49-F238E27FC236}">
                <a16:creationId xmlns:a16="http://schemas.microsoft.com/office/drawing/2014/main" id="{3AAC9324-C9BB-4A9F-AF57-6C90385E8FD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13003"/>
          <a:stretch/>
        </p:blipFill>
        <p:spPr>
          <a:xfrm>
            <a:off x="1348831" y="3564834"/>
            <a:ext cx="1124262" cy="978074"/>
          </a:xfrm>
          <a:prstGeom prst="rect">
            <a:avLst/>
          </a:prstGeom>
        </p:spPr>
      </p:pic>
      <p:pic>
        <p:nvPicPr>
          <p:cNvPr id="16" name="Picture 15" descr="A close up of a logo&#10;&#10;Description automatically generated">
            <a:extLst>
              <a:ext uri="{FF2B5EF4-FFF2-40B4-BE49-F238E27FC236}">
                <a16:creationId xmlns:a16="http://schemas.microsoft.com/office/drawing/2014/main" id="{166A874E-FDEF-4C0A-AD8A-35DF6AF1493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b="12327"/>
          <a:stretch/>
        </p:blipFill>
        <p:spPr>
          <a:xfrm>
            <a:off x="2609113" y="2935007"/>
            <a:ext cx="860684" cy="754587"/>
          </a:xfrm>
          <a:prstGeom prst="rect">
            <a:avLst/>
          </a:prstGeom>
        </p:spPr>
      </p:pic>
      <p:pic>
        <p:nvPicPr>
          <p:cNvPr id="18" name="Picture 17" descr="A close up of a logo&#10;&#10;Description automatically generated">
            <a:extLst>
              <a:ext uri="{FF2B5EF4-FFF2-40B4-BE49-F238E27FC236}">
                <a16:creationId xmlns:a16="http://schemas.microsoft.com/office/drawing/2014/main" id="{8FD5D2C6-068B-4CCC-97F6-D47E67719730}"/>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b="14511"/>
          <a:stretch/>
        </p:blipFill>
        <p:spPr>
          <a:xfrm>
            <a:off x="2518063" y="3743651"/>
            <a:ext cx="951734" cy="813624"/>
          </a:xfrm>
          <a:prstGeom prst="rect">
            <a:avLst/>
          </a:prstGeom>
        </p:spPr>
      </p:pic>
      <p:pic>
        <p:nvPicPr>
          <p:cNvPr id="20" name="Picture 19" descr="A close up of a logo&#10;&#10;Description automatically generated">
            <a:extLst>
              <a:ext uri="{FF2B5EF4-FFF2-40B4-BE49-F238E27FC236}">
                <a16:creationId xmlns:a16="http://schemas.microsoft.com/office/drawing/2014/main" id="{FD409F4F-7567-46B4-A86C-66921FFEFB14}"/>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b="12350"/>
          <a:stretch/>
        </p:blipFill>
        <p:spPr>
          <a:xfrm>
            <a:off x="2787378" y="4600231"/>
            <a:ext cx="786525" cy="689391"/>
          </a:xfrm>
          <a:prstGeom prst="rect">
            <a:avLst/>
          </a:prstGeom>
        </p:spPr>
      </p:pic>
      <p:pic>
        <p:nvPicPr>
          <p:cNvPr id="22" name="Picture 21" descr="A close up of a logo&#10;&#10;Description automatically generated">
            <a:extLst>
              <a:ext uri="{FF2B5EF4-FFF2-40B4-BE49-F238E27FC236}">
                <a16:creationId xmlns:a16="http://schemas.microsoft.com/office/drawing/2014/main" id="{D05BB898-D5D2-410B-8E01-9955B85D37FE}"/>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b="13145"/>
          <a:stretch/>
        </p:blipFill>
        <p:spPr>
          <a:xfrm>
            <a:off x="5554027" y="3151414"/>
            <a:ext cx="1971289" cy="1712156"/>
          </a:xfrm>
          <a:prstGeom prst="rect">
            <a:avLst/>
          </a:prstGeom>
        </p:spPr>
      </p:pic>
      <p:pic>
        <p:nvPicPr>
          <p:cNvPr id="23" name="Picture 22" descr="A close up of a logo&#10;&#10;Description automatically generated">
            <a:extLst>
              <a:ext uri="{FF2B5EF4-FFF2-40B4-BE49-F238E27FC236}">
                <a16:creationId xmlns:a16="http://schemas.microsoft.com/office/drawing/2014/main" id="{AED63C77-322C-469F-8B26-C8DDEED8050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13003"/>
          <a:stretch/>
        </p:blipFill>
        <p:spPr>
          <a:xfrm>
            <a:off x="10375883" y="3573319"/>
            <a:ext cx="1124262" cy="978074"/>
          </a:xfrm>
          <a:prstGeom prst="rect">
            <a:avLst/>
          </a:prstGeom>
        </p:spPr>
      </p:pic>
      <p:sp>
        <p:nvSpPr>
          <p:cNvPr id="24" name="TextBox 23">
            <a:extLst>
              <a:ext uri="{FF2B5EF4-FFF2-40B4-BE49-F238E27FC236}">
                <a16:creationId xmlns:a16="http://schemas.microsoft.com/office/drawing/2014/main" id="{158C5829-1E5C-44D2-87E3-CA6A0B033F0A}"/>
              </a:ext>
            </a:extLst>
          </p:cNvPr>
          <p:cNvSpPr txBox="1"/>
          <p:nvPr/>
        </p:nvSpPr>
        <p:spPr>
          <a:xfrm>
            <a:off x="684615" y="5725767"/>
            <a:ext cx="3049247" cy="369332"/>
          </a:xfrm>
          <a:prstGeom prst="rect">
            <a:avLst/>
          </a:prstGeom>
          <a:noFill/>
        </p:spPr>
        <p:txBody>
          <a:bodyPr wrap="square" rtlCol="0">
            <a:spAutoFit/>
          </a:bodyPr>
          <a:lstStyle/>
          <a:p>
            <a:r>
              <a:rPr lang="en-IN" b="1" dirty="0"/>
              <a:t>Completed in Nov. 2017</a:t>
            </a:r>
          </a:p>
        </p:txBody>
      </p:sp>
      <p:sp>
        <p:nvSpPr>
          <p:cNvPr id="25" name="TextBox 24">
            <a:extLst>
              <a:ext uri="{FF2B5EF4-FFF2-40B4-BE49-F238E27FC236}">
                <a16:creationId xmlns:a16="http://schemas.microsoft.com/office/drawing/2014/main" id="{C5FC1B20-B912-4F44-BD5B-B5C808E75D6B}"/>
              </a:ext>
            </a:extLst>
          </p:cNvPr>
          <p:cNvSpPr txBox="1"/>
          <p:nvPr/>
        </p:nvSpPr>
        <p:spPr>
          <a:xfrm>
            <a:off x="5015047" y="5729242"/>
            <a:ext cx="3049247" cy="369332"/>
          </a:xfrm>
          <a:prstGeom prst="rect">
            <a:avLst/>
          </a:prstGeom>
          <a:noFill/>
        </p:spPr>
        <p:txBody>
          <a:bodyPr wrap="square" rtlCol="0">
            <a:spAutoFit/>
          </a:bodyPr>
          <a:lstStyle/>
          <a:p>
            <a:r>
              <a:rPr lang="en-IN" b="1" dirty="0"/>
              <a:t>Started in Mar. 2018</a:t>
            </a:r>
          </a:p>
        </p:txBody>
      </p:sp>
      <p:sp>
        <p:nvSpPr>
          <p:cNvPr id="26" name="TextBox 25">
            <a:extLst>
              <a:ext uri="{FF2B5EF4-FFF2-40B4-BE49-F238E27FC236}">
                <a16:creationId xmlns:a16="http://schemas.microsoft.com/office/drawing/2014/main" id="{F5FDAEBF-1EBE-438D-92DD-A93A1CD66A6A}"/>
              </a:ext>
            </a:extLst>
          </p:cNvPr>
          <p:cNvSpPr txBox="1"/>
          <p:nvPr/>
        </p:nvSpPr>
        <p:spPr>
          <a:xfrm>
            <a:off x="9106491" y="5736892"/>
            <a:ext cx="2783174" cy="369332"/>
          </a:xfrm>
          <a:prstGeom prst="rect">
            <a:avLst/>
          </a:prstGeom>
          <a:noFill/>
        </p:spPr>
        <p:txBody>
          <a:bodyPr wrap="square" rtlCol="0">
            <a:spAutoFit/>
          </a:bodyPr>
          <a:lstStyle/>
          <a:p>
            <a:r>
              <a:rPr lang="en-IN" b="1" dirty="0"/>
              <a:t>Planned for end of 2020</a:t>
            </a:r>
          </a:p>
        </p:txBody>
      </p:sp>
      <p:sp>
        <p:nvSpPr>
          <p:cNvPr id="28" name="Oval 27">
            <a:extLst>
              <a:ext uri="{FF2B5EF4-FFF2-40B4-BE49-F238E27FC236}">
                <a16:creationId xmlns:a16="http://schemas.microsoft.com/office/drawing/2014/main" id="{87E016AC-625D-4748-8F12-D77FF7C16D99}"/>
              </a:ext>
            </a:extLst>
          </p:cNvPr>
          <p:cNvSpPr/>
          <p:nvPr/>
        </p:nvSpPr>
        <p:spPr>
          <a:xfrm>
            <a:off x="379783" y="3656526"/>
            <a:ext cx="951734" cy="900749"/>
          </a:xfrm>
          <a:prstGeom prst="ellipse">
            <a:avLst/>
          </a:prstGeom>
          <a:solidFill>
            <a:schemeClr val="accent1">
              <a:alpha val="2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9" name="Oval 28">
            <a:extLst>
              <a:ext uri="{FF2B5EF4-FFF2-40B4-BE49-F238E27FC236}">
                <a16:creationId xmlns:a16="http://schemas.microsoft.com/office/drawing/2014/main" id="{7F40D6A3-6F2A-4D45-B0EA-BD38578BF3FC}"/>
              </a:ext>
            </a:extLst>
          </p:cNvPr>
          <p:cNvSpPr/>
          <p:nvPr/>
        </p:nvSpPr>
        <p:spPr>
          <a:xfrm>
            <a:off x="4765115" y="3611981"/>
            <a:ext cx="951734" cy="900749"/>
          </a:xfrm>
          <a:prstGeom prst="ellipse">
            <a:avLst/>
          </a:prstGeom>
          <a:solidFill>
            <a:schemeClr val="accent1">
              <a:alpha val="2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0" name="Oval 29">
            <a:extLst>
              <a:ext uri="{FF2B5EF4-FFF2-40B4-BE49-F238E27FC236}">
                <a16:creationId xmlns:a16="http://schemas.microsoft.com/office/drawing/2014/main" id="{43B96F54-7A9B-42E7-8678-DF0E960FCFAB}"/>
              </a:ext>
            </a:extLst>
          </p:cNvPr>
          <p:cNvSpPr/>
          <p:nvPr/>
        </p:nvSpPr>
        <p:spPr>
          <a:xfrm>
            <a:off x="9135336" y="3694490"/>
            <a:ext cx="951734" cy="900749"/>
          </a:xfrm>
          <a:prstGeom prst="ellipse">
            <a:avLst/>
          </a:prstGeom>
          <a:solidFill>
            <a:schemeClr val="accent1">
              <a:alpha val="2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 name="Slide Number Placeholder 4">
            <a:extLst>
              <a:ext uri="{FF2B5EF4-FFF2-40B4-BE49-F238E27FC236}">
                <a16:creationId xmlns:a16="http://schemas.microsoft.com/office/drawing/2014/main" id="{14E28A79-0FE4-4B54-94C7-52E1472E5C71}"/>
              </a:ext>
            </a:extLst>
          </p:cNvPr>
          <p:cNvSpPr>
            <a:spLocks noGrp="1"/>
          </p:cNvSpPr>
          <p:nvPr>
            <p:ph type="sldNum" sz="quarter" idx="12"/>
          </p:nvPr>
        </p:nvSpPr>
        <p:spPr>
          <a:xfrm>
            <a:off x="9382959" y="6308307"/>
            <a:ext cx="1706217" cy="365125"/>
          </a:xfrm>
        </p:spPr>
        <p:txBody>
          <a:bodyPr/>
          <a:lstStyle/>
          <a:p>
            <a:fld id="{98EB1EA3-488F-41F1-B91E-F99E33213284}" type="slidenum">
              <a:rPr lang="en-US" smtClean="0">
                <a:solidFill>
                  <a:srgbClr val="1CADE4"/>
                </a:solidFill>
              </a:rPr>
              <a:pPr/>
              <a:t>10</a:t>
            </a:fld>
            <a:endParaRPr lang="en-US" dirty="0">
              <a:solidFill>
                <a:srgbClr val="1CADE4"/>
              </a:solidFill>
            </a:endParaRPr>
          </a:p>
        </p:txBody>
      </p:sp>
      <p:sp>
        <p:nvSpPr>
          <p:cNvPr id="34" name="Rectangle 33">
            <a:extLst>
              <a:ext uri="{FF2B5EF4-FFF2-40B4-BE49-F238E27FC236}">
                <a16:creationId xmlns:a16="http://schemas.microsoft.com/office/drawing/2014/main" id="{AF1612D5-00E7-4C42-82D7-ED06FC1013F7}"/>
              </a:ext>
            </a:extLst>
          </p:cNvPr>
          <p:cNvSpPr/>
          <p:nvPr/>
        </p:nvSpPr>
        <p:spPr>
          <a:xfrm>
            <a:off x="246621" y="6275425"/>
            <a:ext cx="11210593" cy="430887"/>
          </a:xfrm>
          <a:prstGeom prst="rect">
            <a:avLst/>
          </a:prstGeom>
        </p:spPr>
        <p:txBody>
          <a:bodyPr wrap="square">
            <a:spAutoFit/>
          </a:bodyPr>
          <a:lstStyle/>
          <a:p>
            <a:pPr marL="342900" lvl="0" indent="-342900">
              <a:buFont typeface="Arial" panose="020B0604020202020204" pitchFamily="34" charset="0"/>
              <a:buChar char="•"/>
            </a:pPr>
            <a:endParaRPr lang="en-IN" sz="2200" dirty="0"/>
          </a:p>
        </p:txBody>
      </p:sp>
    </p:spTree>
    <p:extLst>
      <p:ext uri="{BB962C8B-B14F-4D97-AF65-F5344CB8AC3E}">
        <p14:creationId xmlns:p14="http://schemas.microsoft.com/office/powerpoint/2010/main" val="25446579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0" y="188069"/>
            <a:ext cx="12192000" cy="1143000"/>
          </a:xfrm>
        </p:spPr>
        <p:txBody>
          <a:bodyPr>
            <a:normAutofit/>
          </a:bodyPr>
          <a:lstStyle/>
          <a:p>
            <a:pPr algn="ctr">
              <a:buClr>
                <a:schemeClr val="tx1"/>
              </a:buClr>
            </a:pPr>
            <a:r>
              <a:rPr lang="en-US" sz="3600" b="1" dirty="0">
                <a:solidFill>
                  <a:schemeClr val="tx1"/>
                </a:solidFill>
              </a:rPr>
              <a:t>Baseline survey shows moderate to severe deficiency in </a:t>
            </a:r>
            <a:br>
              <a:rPr lang="en-US" sz="3600" b="1" dirty="0">
                <a:solidFill>
                  <a:schemeClr val="tx1"/>
                </a:solidFill>
              </a:rPr>
            </a:br>
            <a:r>
              <a:rPr lang="en-US" sz="3600" b="1" dirty="0">
                <a:solidFill>
                  <a:schemeClr val="tx1"/>
                </a:solidFill>
              </a:rPr>
              <a:t>hemoglobin, serum folate and vitamin B12</a:t>
            </a:r>
          </a:p>
        </p:txBody>
      </p:sp>
      <p:graphicFrame>
        <p:nvGraphicFramePr>
          <p:cNvPr id="4" name="Table 3">
            <a:extLst>
              <a:ext uri="{FF2B5EF4-FFF2-40B4-BE49-F238E27FC236}">
                <a16:creationId xmlns:a16="http://schemas.microsoft.com/office/drawing/2014/main" id="{C788EC1C-FF6A-43AF-9158-1FA9AA47A3AC}"/>
              </a:ext>
            </a:extLst>
          </p:cNvPr>
          <p:cNvGraphicFramePr>
            <a:graphicFrameLocks noGrp="1"/>
          </p:cNvGraphicFramePr>
          <p:nvPr>
            <p:extLst>
              <p:ext uri="{D42A27DB-BD31-4B8C-83A1-F6EECF244321}">
                <p14:modId xmlns:p14="http://schemas.microsoft.com/office/powerpoint/2010/main" val="1608253156"/>
              </p:ext>
            </p:extLst>
          </p:nvPr>
        </p:nvGraphicFramePr>
        <p:xfrm>
          <a:off x="696269" y="1420299"/>
          <a:ext cx="10799462" cy="4625069"/>
        </p:xfrm>
        <a:graphic>
          <a:graphicData uri="http://schemas.openxmlformats.org/drawingml/2006/table">
            <a:tbl>
              <a:tblPr>
                <a:solidFill>
                  <a:schemeClr val="bg1">
                    <a:lumMod val="95000"/>
                  </a:schemeClr>
                </a:solidFill>
                <a:tableStyleId>{5940675A-B579-460E-94D1-54222C63F5DA}</a:tableStyleId>
              </a:tblPr>
              <a:tblGrid>
                <a:gridCol w="3542377">
                  <a:extLst>
                    <a:ext uri="{9D8B030D-6E8A-4147-A177-3AD203B41FA5}">
                      <a16:colId xmlns:a16="http://schemas.microsoft.com/office/drawing/2014/main" val="20000"/>
                    </a:ext>
                  </a:extLst>
                </a:gridCol>
                <a:gridCol w="5205189">
                  <a:extLst>
                    <a:ext uri="{9D8B030D-6E8A-4147-A177-3AD203B41FA5}">
                      <a16:colId xmlns:a16="http://schemas.microsoft.com/office/drawing/2014/main" val="20001"/>
                    </a:ext>
                  </a:extLst>
                </a:gridCol>
                <a:gridCol w="2051896">
                  <a:extLst>
                    <a:ext uri="{9D8B030D-6E8A-4147-A177-3AD203B41FA5}">
                      <a16:colId xmlns:a16="http://schemas.microsoft.com/office/drawing/2014/main" val="20002"/>
                    </a:ext>
                  </a:extLst>
                </a:gridCol>
              </a:tblGrid>
              <a:tr h="489039">
                <a:tc>
                  <a:txBody>
                    <a:bodyPr/>
                    <a:lstStyle>
                      <a:lvl1pPr>
                        <a:spcBef>
                          <a:spcPct val="20000"/>
                        </a:spcBef>
                        <a:buFont typeface="Arial" charset="0"/>
                        <a:defRPr sz="2800">
                          <a:solidFill>
                            <a:schemeClr val="tx1"/>
                          </a:solidFill>
                          <a:latin typeface="Calibri" pitchFamily="34" charset="0"/>
                        </a:defRPr>
                      </a:lvl1pPr>
                      <a:lvl2pPr marL="742950" indent="-285750">
                        <a:spcBef>
                          <a:spcPct val="20000"/>
                        </a:spcBef>
                        <a:buFont typeface="Arial" charset="0"/>
                        <a:defRPr sz="2400">
                          <a:solidFill>
                            <a:schemeClr val="tx1"/>
                          </a:solidFill>
                          <a:latin typeface="Calibri" pitchFamily="34" charset="0"/>
                        </a:defRPr>
                      </a:lvl2pPr>
                      <a:lvl3pPr marL="1143000" indent="-228600">
                        <a:spcBef>
                          <a:spcPct val="20000"/>
                        </a:spcBef>
                        <a:buFont typeface="Arial" charset="0"/>
                        <a:defRPr sz="2000">
                          <a:solidFill>
                            <a:schemeClr val="tx1"/>
                          </a:solidFill>
                          <a:latin typeface="Calibri" pitchFamily="34" charset="0"/>
                        </a:defRPr>
                      </a:lvl3pPr>
                      <a:lvl4pPr marL="1600200" indent="-228600">
                        <a:spcBef>
                          <a:spcPct val="20000"/>
                        </a:spcBef>
                        <a:buFont typeface="Arial" charset="0"/>
                        <a:defRPr>
                          <a:solidFill>
                            <a:schemeClr val="tx1"/>
                          </a:solidFill>
                          <a:latin typeface="Calibri" pitchFamily="34" charset="0"/>
                        </a:defRPr>
                      </a:lvl4pPr>
                      <a:lvl5pPr marL="2057400" indent="-228600">
                        <a:spcBef>
                          <a:spcPct val="20000"/>
                        </a:spcBef>
                        <a:buFont typeface="Arial" charset="0"/>
                        <a:defRPr>
                          <a:solidFill>
                            <a:schemeClr val="tx1"/>
                          </a:solidFill>
                          <a:latin typeface="Calibri" pitchFamily="34" charset="0"/>
                        </a:defRPr>
                      </a:lvl5pPr>
                      <a:lvl6pPr marL="2514600" indent="-228600" eaLnBrk="0" fontAlgn="base" hangingPunct="0">
                        <a:spcBef>
                          <a:spcPct val="20000"/>
                        </a:spcBef>
                        <a:spcAft>
                          <a:spcPct val="0"/>
                        </a:spcAft>
                        <a:buFont typeface="Arial" charset="0"/>
                        <a:defRPr>
                          <a:solidFill>
                            <a:schemeClr val="tx1"/>
                          </a:solidFill>
                          <a:latin typeface="Calibri" pitchFamily="34" charset="0"/>
                        </a:defRPr>
                      </a:lvl6pPr>
                      <a:lvl7pPr marL="2971800" indent="-228600" eaLnBrk="0" fontAlgn="base" hangingPunct="0">
                        <a:spcBef>
                          <a:spcPct val="20000"/>
                        </a:spcBef>
                        <a:spcAft>
                          <a:spcPct val="0"/>
                        </a:spcAft>
                        <a:buFont typeface="Arial" charset="0"/>
                        <a:defRPr>
                          <a:solidFill>
                            <a:schemeClr val="tx1"/>
                          </a:solidFill>
                          <a:latin typeface="Calibri" pitchFamily="34" charset="0"/>
                        </a:defRPr>
                      </a:lvl7pPr>
                      <a:lvl8pPr marL="3429000" indent="-228600" eaLnBrk="0" fontAlgn="base" hangingPunct="0">
                        <a:spcBef>
                          <a:spcPct val="20000"/>
                        </a:spcBef>
                        <a:spcAft>
                          <a:spcPct val="0"/>
                        </a:spcAft>
                        <a:buFont typeface="Arial" charset="0"/>
                        <a:defRPr>
                          <a:solidFill>
                            <a:schemeClr val="tx1"/>
                          </a:solidFill>
                          <a:latin typeface="Calibri" pitchFamily="34" charset="0"/>
                        </a:defRPr>
                      </a:lvl8pPr>
                      <a:lvl9pPr marL="3886200" indent="-228600" eaLnBrk="0" fontAlgn="base" hangingPunct="0">
                        <a:spcBef>
                          <a:spcPct val="20000"/>
                        </a:spcBef>
                        <a:spcAft>
                          <a:spcPct val="0"/>
                        </a:spcAft>
                        <a:buFont typeface="Arial" charset="0"/>
                        <a:defRPr>
                          <a:solidFill>
                            <a:schemeClr val="tx1"/>
                          </a:solidFill>
                          <a:latin typeface="Calibri" pitchFamily="34" charset="0"/>
                        </a:defRPr>
                      </a:lvl9pPr>
                    </a:lstStyle>
                    <a:p>
                      <a:pPr marL="0" marR="0" lvl="0" indent="0" algn="l" defTabSz="914400" rtl="0" eaLnBrk="1" fontAlgn="base" latinLnBrk="0" hangingPunct="1">
                        <a:lnSpc>
                          <a:spcPct val="150000"/>
                        </a:lnSpc>
                        <a:spcBef>
                          <a:spcPct val="0"/>
                        </a:spcBef>
                        <a:spcAft>
                          <a:spcPct val="0"/>
                        </a:spcAft>
                        <a:buClrTx/>
                        <a:buSzTx/>
                        <a:buFontTx/>
                        <a:buNone/>
                        <a:tabLst/>
                      </a:pPr>
                      <a:r>
                        <a:rPr kumimoji="0" lang="en-US" altLang="en-US" sz="2400" b="1" u="none" strike="noStrike" cap="none" normalizeH="0" baseline="0" dirty="0">
                          <a:ln>
                            <a:noFill/>
                          </a:ln>
                          <a:effectLst/>
                          <a:latin typeface="+mj-lt"/>
                        </a:rPr>
                        <a:t>Test parameters </a:t>
                      </a:r>
                      <a:endParaRPr kumimoji="0" lang="en-IN" altLang="en-US" sz="2400" b="1" i="0" u="none" strike="noStrike" cap="none" normalizeH="0" baseline="0" dirty="0">
                        <a:ln>
                          <a:noFill/>
                        </a:ln>
                        <a:solidFill>
                          <a:srgbClr val="FFFFFF"/>
                        </a:solidFill>
                        <a:effectLst/>
                        <a:latin typeface="+mj-lt"/>
                        <a:cs typeface="Arial" charset="0"/>
                      </a:endParaRPr>
                    </a:p>
                  </a:txBody>
                  <a:tcPr marL="91455" marR="91455" marT="45745" marB="45745" horzOverflow="overflow"/>
                </a:tc>
                <a:tc>
                  <a:txBody>
                    <a:bodyPr/>
                    <a:lstStyle>
                      <a:lvl1pPr>
                        <a:spcBef>
                          <a:spcPct val="20000"/>
                        </a:spcBef>
                        <a:buFont typeface="Arial" charset="0"/>
                        <a:defRPr sz="2800">
                          <a:solidFill>
                            <a:schemeClr val="tx1"/>
                          </a:solidFill>
                          <a:latin typeface="Calibri" pitchFamily="34" charset="0"/>
                        </a:defRPr>
                      </a:lvl1pPr>
                      <a:lvl2pPr marL="742950" indent="-285750">
                        <a:spcBef>
                          <a:spcPct val="20000"/>
                        </a:spcBef>
                        <a:buFont typeface="Arial" charset="0"/>
                        <a:defRPr sz="2400">
                          <a:solidFill>
                            <a:schemeClr val="tx1"/>
                          </a:solidFill>
                          <a:latin typeface="Calibri" pitchFamily="34" charset="0"/>
                        </a:defRPr>
                      </a:lvl2pPr>
                      <a:lvl3pPr marL="1143000" indent="-228600">
                        <a:spcBef>
                          <a:spcPct val="20000"/>
                        </a:spcBef>
                        <a:buFont typeface="Arial" charset="0"/>
                        <a:defRPr sz="2000">
                          <a:solidFill>
                            <a:schemeClr val="tx1"/>
                          </a:solidFill>
                          <a:latin typeface="Calibri" pitchFamily="34" charset="0"/>
                        </a:defRPr>
                      </a:lvl3pPr>
                      <a:lvl4pPr marL="1600200" indent="-228600">
                        <a:spcBef>
                          <a:spcPct val="20000"/>
                        </a:spcBef>
                        <a:buFont typeface="Arial" charset="0"/>
                        <a:defRPr>
                          <a:solidFill>
                            <a:schemeClr val="tx1"/>
                          </a:solidFill>
                          <a:latin typeface="Calibri" pitchFamily="34" charset="0"/>
                        </a:defRPr>
                      </a:lvl4pPr>
                      <a:lvl5pPr marL="2057400" indent="-228600">
                        <a:spcBef>
                          <a:spcPct val="20000"/>
                        </a:spcBef>
                        <a:buFont typeface="Arial" charset="0"/>
                        <a:defRPr>
                          <a:solidFill>
                            <a:schemeClr val="tx1"/>
                          </a:solidFill>
                          <a:latin typeface="Calibri" pitchFamily="34" charset="0"/>
                        </a:defRPr>
                      </a:lvl5pPr>
                      <a:lvl6pPr marL="2514600" indent="-228600" eaLnBrk="0" fontAlgn="base" hangingPunct="0">
                        <a:spcBef>
                          <a:spcPct val="20000"/>
                        </a:spcBef>
                        <a:spcAft>
                          <a:spcPct val="0"/>
                        </a:spcAft>
                        <a:buFont typeface="Arial" charset="0"/>
                        <a:defRPr>
                          <a:solidFill>
                            <a:schemeClr val="tx1"/>
                          </a:solidFill>
                          <a:latin typeface="Calibri" pitchFamily="34" charset="0"/>
                        </a:defRPr>
                      </a:lvl6pPr>
                      <a:lvl7pPr marL="2971800" indent="-228600" eaLnBrk="0" fontAlgn="base" hangingPunct="0">
                        <a:spcBef>
                          <a:spcPct val="20000"/>
                        </a:spcBef>
                        <a:spcAft>
                          <a:spcPct val="0"/>
                        </a:spcAft>
                        <a:buFont typeface="Arial" charset="0"/>
                        <a:defRPr>
                          <a:solidFill>
                            <a:schemeClr val="tx1"/>
                          </a:solidFill>
                          <a:latin typeface="Calibri" pitchFamily="34" charset="0"/>
                        </a:defRPr>
                      </a:lvl7pPr>
                      <a:lvl8pPr marL="3429000" indent="-228600" eaLnBrk="0" fontAlgn="base" hangingPunct="0">
                        <a:spcBef>
                          <a:spcPct val="20000"/>
                        </a:spcBef>
                        <a:spcAft>
                          <a:spcPct val="0"/>
                        </a:spcAft>
                        <a:buFont typeface="Arial" charset="0"/>
                        <a:defRPr>
                          <a:solidFill>
                            <a:schemeClr val="tx1"/>
                          </a:solidFill>
                          <a:latin typeface="Calibri" pitchFamily="34" charset="0"/>
                        </a:defRPr>
                      </a:lvl8pPr>
                      <a:lvl9pPr marL="3886200" indent="-228600" eaLnBrk="0" fontAlgn="base" hangingPunct="0">
                        <a:spcBef>
                          <a:spcPct val="20000"/>
                        </a:spcBef>
                        <a:spcAft>
                          <a:spcPct val="0"/>
                        </a:spcAft>
                        <a:buFont typeface="Arial" charset="0"/>
                        <a:defRPr>
                          <a:solidFill>
                            <a:schemeClr val="tx1"/>
                          </a:solidFill>
                          <a:latin typeface="Calibri" pitchFamily="34" charset="0"/>
                        </a:defRPr>
                      </a:lvl9pPr>
                    </a:lstStyle>
                    <a:p>
                      <a:pPr marL="0" marR="0" lvl="0" indent="0" algn="l" defTabSz="914400" rtl="0" eaLnBrk="1" fontAlgn="base" latinLnBrk="0" hangingPunct="1">
                        <a:lnSpc>
                          <a:spcPct val="150000"/>
                        </a:lnSpc>
                        <a:spcBef>
                          <a:spcPct val="0"/>
                        </a:spcBef>
                        <a:spcAft>
                          <a:spcPct val="0"/>
                        </a:spcAft>
                        <a:buClrTx/>
                        <a:buSzTx/>
                        <a:buFontTx/>
                        <a:buNone/>
                        <a:tabLst/>
                      </a:pPr>
                      <a:r>
                        <a:rPr kumimoji="0" lang="en-US" altLang="en-US" sz="2400" b="1" u="none" strike="noStrike" cap="none" normalizeH="0" baseline="0" dirty="0">
                          <a:ln>
                            <a:noFill/>
                          </a:ln>
                          <a:effectLst/>
                          <a:latin typeface="+mj-lt"/>
                        </a:rPr>
                        <a:t>Deficient or insufficient (%)</a:t>
                      </a:r>
                      <a:endParaRPr kumimoji="0" lang="en-IN" altLang="en-US" sz="2400" b="1" i="0" u="none" strike="noStrike" cap="none" normalizeH="0" baseline="0" dirty="0">
                        <a:ln>
                          <a:noFill/>
                        </a:ln>
                        <a:solidFill>
                          <a:srgbClr val="FFFFFF"/>
                        </a:solidFill>
                        <a:effectLst/>
                        <a:latin typeface="+mj-lt"/>
                        <a:cs typeface="Arial" charset="0"/>
                      </a:endParaRPr>
                    </a:p>
                  </a:txBody>
                  <a:tcPr marL="91455" marR="91455" marT="45745" marB="45745" horzOverflow="overflow"/>
                </a:tc>
                <a:tc>
                  <a:txBody>
                    <a:bodyPr/>
                    <a:lstStyle>
                      <a:lvl1pPr>
                        <a:spcBef>
                          <a:spcPct val="20000"/>
                        </a:spcBef>
                        <a:buFont typeface="Arial" charset="0"/>
                        <a:defRPr sz="2800">
                          <a:solidFill>
                            <a:schemeClr val="tx1"/>
                          </a:solidFill>
                          <a:latin typeface="Calibri" pitchFamily="34" charset="0"/>
                        </a:defRPr>
                      </a:lvl1pPr>
                      <a:lvl2pPr marL="742950" indent="-285750">
                        <a:spcBef>
                          <a:spcPct val="20000"/>
                        </a:spcBef>
                        <a:buFont typeface="Arial" charset="0"/>
                        <a:defRPr sz="2400">
                          <a:solidFill>
                            <a:schemeClr val="tx1"/>
                          </a:solidFill>
                          <a:latin typeface="Calibri" pitchFamily="34" charset="0"/>
                        </a:defRPr>
                      </a:lvl2pPr>
                      <a:lvl3pPr marL="1143000" indent="-228600">
                        <a:spcBef>
                          <a:spcPct val="20000"/>
                        </a:spcBef>
                        <a:buFont typeface="Arial" charset="0"/>
                        <a:defRPr sz="2000">
                          <a:solidFill>
                            <a:schemeClr val="tx1"/>
                          </a:solidFill>
                          <a:latin typeface="Calibri" pitchFamily="34" charset="0"/>
                        </a:defRPr>
                      </a:lvl3pPr>
                      <a:lvl4pPr marL="1600200" indent="-228600">
                        <a:spcBef>
                          <a:spcPct val="20000"/>
                        </a:spcBef>
                        <a:buFont typeface="Arial" charset="0"/>
                        <a:defRPr>
                          <a:solidFill>
                            <a:schemeClr val="tx1"/>
                          </a:solidFill>
                          <a:latin typeface="Calibri" pitchFamily="34" charset="0"/>
                        </a:defRPr>
                      </a:lvl4pPr>
                      <a:lvl5pPr marL="2057400" indent="-228600">
                        <a:spcBef>
                          <a:spcPct val="20000"/>
                        </a:spcBef>
                        <a:buFont typeface="Arial" charset="0"/>
                        <a:defRPr>
                          <a:solidFill>
                            <a:schemeClr val="tx1"/>
                          </a:solidFill>
                          <a:latin typeface="Calibri" pitchFamily="34" charset="0"/>
                        </a:defRPr>
                      </a:lvl5pPr>
                      <a:lvl6pPr marL="2514600" indent="-228600" eaLnBrk="0" fontAlgn="base" hangingPunct="0">
                        <a:spcBef>
                          <a:spcPct val="20000"/>
                        </a:spcBef>
                        <a:spcAft>
                          <a:spcPct val="0"/>
                        </a:spcAft>
                        <a:buFont typeface="Arial" charset="0"/>
                        <a:defRPr>
                          <a:solidFill>
                            <a:schemeClr val="tx1"/>
                          </a:solidFill>
                          <a:latin typeface="Calibri" pitchFamily="34" charset="0"/>
                        </a:defRPr>
                      </a:lvl6pPr>
                      <a:lvl7pPr marL="2971800" indent="-228600" eaLnBrk="0" fontAlgn="base" hangingPunct="0">
                        <a:spcBef>
                          <a:spcPct val="20000"/>
                        </a:spcBef>
                        <a:spcAft>
                          <a:spcPct val="0"/>
                        </a:spcAft>
                        <a:buFont typeface="Arial" charset="0"/>
                        <a:defRPr>
                          <a:solidFill>
                            <a:schemeClr val="tx1"/>
                          </a:solidFill>
                          <a:latin typeface="Calibri" pitchFamily="34" charset="0"/>
                        </a:defRPr>
                      </a:lvl7pPr>
                      <a:lvl8pPr marL="3429000" indent="-228600" eaLnBrk="0" fontAlgn="base" hangingPunct="0">
                        <a:spcBef>
                          <a:spcPct val="20000"/>
                        </a:spcBef>
                        <a:spcAft>
                          <a:spcPct val="0"/>
                        </a:spcAft>
                        <a:buFont typeface="Arial" charset="0"/>
                        <a:defRPr>
                          <a:solidFill>
                            <a:schemeClr val="tx1"/>
                          </a:solidFill>
                          <a:latin typeface="Calibri" pitchFamily="34" charset="0"/>
                        </a:defRPr>
                      </a:lvl8pPr>
                      <a:lvl9pPr marL="3886200" indent="-228600" eaLnBrk="0" fontAlgn="base" hangingPunct="0">
                        <a:spcBef>
                          <a:spcPct val="20000"/>
                        </a:spcBef>
                        <a:spcAft>
                          <a:spcPct val="0"/>
                        </a:spcAft>
                        <a:buFont typeface="Arial" charset="0"/>
                        <a:defRPr>
                          <a:solidFill>
                            <a:schemeClr val="tx1"/>
                          </a:solidFill>
                          <a:latin typeface="Calibri" pitchFamily="34" charset="0"/>
                        </a:defRPr>
                      </a:lvl9pPr>
                    </a:lstStyle>
                    <a:p>
                      <a:pPr marL="0" marR="0" lvl="0" indent="0" algn="l" defTabSz="914400" rtl="0" eaLnBrk="1" fontAlgn="base" latinLnBrk="0" hangingPunct="1">
                        <a:lnSpc>
                          <a:spcPct val="150000"/>
                        </a:lnSpc>
                        <a:spcBef>
                          <a:spcPct val="0"/>
                        </a:spcBef>
                        <a:spcAft>
                          <a:spcPct val="0"/>
                        </a:spcAft>
                        <a:buClrTx/>
                        <a:buSzTx/>
                        <a:buFontTx/>
                        <a:buNone/>
                        <a:tabLst/>
                      </a:pPr>
                      <a:r>
                        <a:rPr kumimoji="0" lang="en-US" altLang="en-US" sz="2400" b="1" u="none" strike="noStrike" cap="none" normalizeH="0" baseline="0" dirty="0">
                          <a:ln>
                            <a:noFill/>
                          </a:ln>
                          <a:effectLst/>
                          <a:latin typeface="+mj-lt"/>
                        </a:rPr>
                        <a:t>Normal (%)</a:t>
                      </a:r>
                      <a:endParaRPr kumimoji="0" lang="en-IN" altLang="en-US" sz="2400" b="1" i="0" u="none" strike="noStrike" cap="none" normalizeH="0" baseline="0" dirty="0">
                        <a:ln>
                          <a:noFill/>
                        </a:ln>
                        <a:solidFill>
                          <a:srgbClr val="FFFFFF"/>
                        </a:solidFill>
                        <a:effectLst/>
                        <a:latin typeface="+mj-lt"/>
                        <a:cs typeface="Arial" charset="0"/>
                      </a:endParaRPr>
                    </a:p>
                  </a:txBody>
                  <a:tcPr marL="91455" marR="91455" marT="45745" marB="45745" horzOverflow="overflow"/>
                </a:tc>
                <a:extLst>
                  <a:ext uri="{0D108BD9-81ED-4DB2-BD59-A6C34878D82A}">
                    <a16:rowId xmlns:a16="http://schemas.microsoft.com/office/drawing/2014/main" val="10000"/>
                  </a:ext>
                </a:extLst>
              </a:tr>
              <a:tr h="449231">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2200" dirty="0">
                          <a:latin typeface="+mj-lt"/>
                        </a:rPr>
                        <a:t>Hemoglobin levels  &lt; 11g/dL</a:t>
                      </a:r>
                      <a:endParaRPr lang="en-IN" sz="2200" dirty="0">
                        <a:latin typeface="+mj-lt"/>
                      </a:endParaRPr>
                    </a:p>
                  </a:txBody>
                  <a:tcPr marL="91455" marR="91455" marT="45745" marB="45745" anchor="ctr" horzOverflow="overflow"/>
                </a:tc>
                <a:tc>
                  <a:txBody>
                    <a:bodyPr/>
                    <a:lstStyle/>
                    <a:p>
                      <a:pPr marL="0" marR="0" lvl="0" indent="0" algn="l" defTabSz="914400" rtl="0" eaLnBrk="1" fontAlgn="base" latinLnBrk="0" hangingPunct="1">
                        <a:lnSpc>
                          <a:spcPct val="150000"/>
                        </a:lnSpc>
                        <a:spcBef>
                          <a:spcPct val="0"/>
                        </a:spcBef>
                        <a:spcAft>
                          <a:spcPct val="0"/>
                        </a:spcAft>
                        <a:buClrTx/>
                        <a:buSzTx/>
                        <a:buFontTx/>
                        <a:buNone/>
                        <a:tabLst/>
                        <a:defRPr/>
                      </a:pPr>
                      <a:r>
                        <a:rPr lang="en-US" sz="2200" dirty="0">
                          <a:solidFill>
                            <a:schemeClr val="tx1"/>
                          </a:solidFill>
                          <a:latin typeface="+mj-lt"/>
                        </a:rPr>
                        <a:t>53.3</a:t>
                      </a:r>
                      <a:endParaRPr lang="en-IN" sz="2200" b="1" dirty="0">
                        <a:solidFill>
                          <a:schemeClr val="tx1"/>
                        </a:solidFill>
                        <a:latin typeface="+mj-lt"/>
                      </a:endParaRPr>
                    </a:p>
                  </a:txBody>
                  <a:tcPr marL="91455" marR="91455" marT="45745" marB="45745" anchor="ctr" horzOverflow="overflow"/>
                </a:tc>
                <a:tc>
                  <a:txBody>
                    <a:bodyPr/>
                    <a:lstStyle/>
                    <a:p>
                      <a:pPr marL="0" marR="0" lvl="0" indent="0" algn="l" defTabSz="914400" rtl="0" eaLnBrk="1" fontAlgn="base" latinLnBrk="0" hangingPunct="1">
                        <a:lnSpc>
                          <a:spcPct val="150000"/>
                        </a:lnSpc>
                        <a:spcBef>
                          <a:spcPct val="0"/>
                        </a:spcBef>
                        <a:spcAft>
                          <a:spcPct val="0"/>
                        </a:spcAft>
                        <a:buClrTx/>
                        <a:buSzTx/>
                        <a:buFontTx/>
                        <a:buNone/>
                        <a:tabLst/>
                        <a:defRPr/>
                      </a:pPr>
                      <a:r>
                        <a:rPr lang="en-US" sz="2200" dirty="0">
                          <a:latin typeface="+mj-lt"/>
                        </a:rPr>
                        <a:t>46.7</a:t>
                      </a:r>
                      <a:endParaRPr lang="en-IN" sz="2200" dirty="0">
                        <a:latin typeface="+mj-lt"/>
                      </a:endParaRPr>
                    </a:p>
                  </a:txBody>
                  <a:tcPr marL="91455" marR="91455" marT="45745" marB="45745" anchor="ctr" horzOverflow="overflow"/>
                </a:tc>
                <a:extLst>
                  <a:ext uri="{0D108BD9-81ED-4DB2-BD59-A6C34878D82A}">
                    <a16:rowId xmlns:a16="http://schemas.microsoft.com/office/drawing/2014/main" val="10004"/>
                  </a:ext>
                </a:extLst>
              </a:tr>
              <a:tr h="507512">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2200" dirty="0">
                          <a:latin typeface="+mj-lt"/>
                        </a:rPr>
                        <a:t>Iron stores &lt; 15 ng/mL</a:t>
                      </a:r>
                      <a:endParaRPr lang="en-IN" sz="2200" dirty="0">
                        <a:latin typeface="+mj-lt"/>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lang="en-IN" sz="2200" dirty="0">
                        <a:latin typeface="+mj-lt"/>
                      </a:endParaRPr>
                    </a:p>
                  </a:txBody>
                  <a:tcPr marL="91455" marR="91455" marT="45745" marB="45745" anchor="ctr" horzOverflow="overflow"/>
                </a:tc>
                <a:tc>
                  <a:txBody>
                    <a:bodyPr/>
                    <a:lstStyle/>
                    <a:p>
                      <a:pPr marL="0" marR="0" lvl="0" indent="0" algn="l" defTabSz="914400" rtl="0" eaLnBrk="1" fontAlgn="base" latinLnBrk="0" hangingPunct="1">
                        <a:lnSpc>
                          <a:spcPct val="150000"/>
                        </a:lnSpc>
                        <a:spcBef>
                          <a:spcPct val="0"/>
                        </a:spcBef>
                        <a:spcAft>
                          <a:spcPct val="0"/>
                        </a:spcAft>
                        <a:buClrTx/>
                        <a:buSzTx/>
                        <a:buFontTx/>
                        <a:buNone/>
                        <a:tabLst/>
                        <a:defRPr/>
                      </a:pPr>
                      <a:r>
                        <a:rPr lang="en-US" sz="2200" dirty="0">
                          <a:solidFill>
                            <a:srgbClr val="FF0000"/>
                          </a:solidFill>
                          <a:latin typeface="+mj-lt"/>
                        </a:rPr>
                        <a:t>71.7 (74.94%)</a:t>
                      </a:r>
                      <a:endParaRPr lang="en-IN" sz="2200" b="1" i="0" dirty="0">
                        <a:solidFill>
                          <a:srgbClr val="FF0000"/>
                        </a:solidFill>
                        <a:latin typeface="+mj-lt"/>
                      </a:endParaRPr>
                    </a:p>
                  </a:txBody>
                  <a:tcPr marL="91455" marR="91455" marT="45745" marB="45745" anchor="ctr" horzOverflow="overflow"/>
                </a:tc>
                <a:tc>
                  <a:txBody>
                    <a:bodyPr/>
                    <a:lstStyle/>
                    <a:p>
                      <a:pPr marL="0" marR="0" lvl="0" indent="0" algn="l" defTabSz="914400" rtl="0" eaLnBrk="1" fontAlgn="base" latinLnBrk="0" hangingPunct="1">
                        <a:lnSpc>
                          <a:spcPct val="150000"/>
                        </a:lnSpc>
                        <a:spcBef>
                          <a:spcPct val="0"/>
                        </a:spcBef>
                        <a:spcAft>
                          <a:spcPct val="0"/>
                        </a:spcAft>
                        <a:buClrTx/>
                        <a:buSzTx/>
                        <a:buFontTx/>
                        <a:buNone/>
                        <a:tabLst/>
                        <a:defRPr/>
                      </a:pPr>
                      <a:r>
                        <a:rPr lang="en-US" sz="2200" dirty="0">
                          <a:latin typeface="+mj-lt"/>
                        </a:rPr>
                        <a:t>28.3</a:t>
                      </a:r>
                      <a:endParaRPr lang="en-IN" sz="2200" dirty="0">
                        <a:latin typeface="+mj-lt"/>
                      </a:endParaRPr>
                    </a:p>
                  </a:txBody>
                  <a:tcPr marL="91455" marR="91455" marT="45745" marB="45745" anchor="ctr" horzOverflow="overflow"/>
                </a:tc>
                <a:extLst>
                  <a:ext uri="{0D108BD9-81ED-4DB2-BD59-A6C34878D82A}">
                    <a16:rowId xmlns:a16="http://schemas.microsoft.com/office/drawing/2014/main" val="10005"/>
                  </a:ext>
                </a:extLst>
              </a:tr>
              <a:tr h="449231">
                <a:tc>
                  <a:txBody>
                    <a:bodyPr/>
                    <a:lstStyle>
                      <a:lvl1pPr>
                        <a:spcBef>
                          <a:spcPct val="20000"/>
                        </a:spcBef>
                        <a:buFont typeface="Arial" charset="0"/>
                        <a:defRPr sz="2800">
                          <a:solidFill>
                            <a:schemeClr val="tx1"/>
                          </a:solidFill>
                          <a:latin typeface="Calibri" pitchFamily="34" charset="0"/>
                        </a:defRPr>
                      </a:lvl1pPr>
                      <a:lvl2pPr marL="742950" indent="-285750">
                        <a:spcBef>
                          <a:spcPct val="20000"/>
                        </a:spcBef>
                        <a:buFont typeface="Arial" charset="0"/>
                        <a:defRPr sz="2400">
                          <a:solidFill>
                            <a:schemeClr val="tx1"/>
                          </a:solidFill>
                          <a:latin typeface="Calibri" pitchFamily="34" charset="0"/>
                        </a:defRPr>
                      </a:lvl2pPr>
                      <a:lvl3pPr marL="1143000" indent="-228600">
                        <a:spcBef>
                          <a:spcPct val="20000"/>
                        </a:spcBef>
                        <a:buFont typeface="Arial" charset="0"/>
                        <a:defRPr sz="2000">
                          <a:solidFill>
                            <a:schemeClr val="tx1"/>
                          </a:solidFill>
                          <a:latin typeface="Calibri" pitchFamily="34" charset="0"/>
                        </a:defRPr>
                      </a:lvl3pPr>
                      <a:lvl4pPr marL="1600200" indent="-228600">
                        <a:spcBef>
                          <a:spcPct val="20000"/>
                        </a:spcBef>
                        <a:buFont typeface="Arial" charset="0"/>
                        <a:defRPr>
                          <a:solidFill>
                            <a:schemeClr val="tx1"/>
                          </a:solidFill>
                          <a:latin typeface="Calibri" pitchFamily="34" charset="0"/>
                        </a:defRPr>
                      </a:lvl4pPr>
                      <a:lvl5pPr marL="2057400" indent="-228600">
                        <a:spcBef>
                          <a:spcPct val="20000"/>
                        </a:spcBef>
                        <a:buFont typeface="Arial" charset="0"/>
                        <a:defRPr>
                          <a:solidFill>
                            <a:schemeClr val="tx1"/>
                          </a:solidFill>
                          <a:latin typeface="Calibri" pitchFamily="34" charset="0"/>
                        </a:defRPr>
                      </a:lvl5pPr>
                      <a:lvl6pPr marL="2514600" indent="-228600" eaLnBrk="0" fontAlgn="base" hangingPunct="0">
                        <a:spcBef>
                          <a:spcPct val="20000"/>
                        </a:spcBef>
                        <a:spcAft>
                          <a:spcPct val="0"/>
                        </a:spcAft>
                        <a:buFont typeface="Arial" charset="0"/>
                        <a:defRPr>
                          <a:solidFill>
                            <a:schemeClr val="tx1"/>
                          </a:solidFill>
                          <a:latin typeface="Calibri" pitchFamily="34" charset="0"/>
                        </a:defRPr>
                      </a:lvl6pPr>
                      <a:lvl7pPr marL="2971800" indent="-228600" eaLnBrk="0" fontAlgn="base" hangingPunct="0">
                        <a:spcBef>
                          <a:spcPct val="20000"/>
                        </a:spcBef>
                        <a:spcAft>
                          <a:spcPct val="0"/>
                        </a:spcAft>
                        <a:buFont typeface="Arial" charset="0"/>
                        <a:defRPr>
                          <a:solidFill>
                            <a:schemeClr val="tx1"/>
                          </a:solidFill>
                          <a:latin typeface="Calibri" pitchFamily="34" charset="0"/>
                        </a:defRPr>
                      </a:lvl7pPr>
                      <a:lvl8pPr marL="3429000" indent="-228600" eaLnBrk="0" fontAlgn="base" hangingPunct="0">
                        <a:spcBef>
                          <a:spcPct val="20000"/>
                        </a:spcBef>
                        <a:spcAft>
                          <a:spcPct val="0"/>
                        </a:spcAft>
                        <a:buFont typeface="Arial" charset="0"/>
                        <a:defRPr>
                          <a:solidFill>
                            <a:schemeClr val="tx1"/>
                          </a:solidFill>
                          <a:latin typeface="Calibri" pitchFamily="34" charset="0"/>
                        </a:defRPr>
                      </a:lvl8pPr>
                      <a:lvl9pPr marL="3886200" indent="-228600" eaLnBrk="0" fontAlgn="base" hangingPunct="0">
                        <a:spcBef>
                          <a:spcPct val="20000"/>
                        </a:spcBef>
                        <a:spcAft>
                          <a:spcPct val="0"/>
                        </a:spcAft>
                        <a:buFont typeface="Arial" charset="0"/>
                        <a:defRPr>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200" u="none" strike="noStrike" cap="none" normalizeH="0" baseline="0" dirty="0">
                          <a:ln>
                            <a:noFill/>
                          </a:ln>
                          <a:effectLst/>
                          <a:latin typeface="+mj-lt"/>
                        </a:rPr>
                        <a:t>Serum folate &lt;</a:t>
                      </a:r>
                      <a:r>
                        <a:rPr kumimoji="0" lang="en-IN" altLang="en-US" sz="2200" u="none" strike="noStrike" cap="none" normalizeH="0" baseline="0" dirty="0">
                          <a:ln>
                            <a:noFill/>
                          </a:ln>
                          <a:effectLst/>
                          <a:latin typeface="+mj-lt"/>
                        </a:rPr>
                        <a:t>7 </a:t>
                      </a:r>
                      <a:r>
                        <a:rPr kumimoji="0" lang="en-IN" altLang="en-US" sz="2200" u="none" strike="noStrike" cap="none" normalizeH="0" baseline="0" dirty="0" err="1">
                          <a:ln>
                            <a:noFill/>
                          </a:ln>
                          <a:effectLst/>
                          <a:latin typeface="+mj-lt"/>
                        </a:rPr>
                        <a:t>nmol</a:t>
                      </a:r>
                      <a:r>
                        <a:rPr kumimoji="0" lang="en-IN" altLang="en-US" sz="2200" u="none" strike="noStrike" cap="none" normalizeH="0" baseline="0" dirty="0">
                          <a:ln>
                            <a:noFill/>
                          </a:ln>
                          <a:effectLst/>
                          <a:latin typeface="+mj-lt"/>
                        </a:rPr>
                        <a:t>/L</a:t>
                      </a:r>
                      <a:endParaRPr kumimoji="0" lang="en-IN" altLang="en-US" sz="2200" b="0" i="0" u="none" strike="noStrike" cap="none" normalizeH="0" baseline="0" dirty="0">
                        <a:ln>
                          <a:noFill/>
                        </a:ln>
                        <a:solidFill>
                          <a:srgbClr val="000000"/>
                        </a:solidFill>
                        <a:effectLst/>
                        <a:latin typeface="+mj-lt"/>
                        <a:cs typeface="Arial" charset="0"/>
                      </a:endParaRPr>
                    </a:p>
                  </a:txBody>
                  <a:tcPr marL="91455" marR="91455" marT="45745" marB="45745" anchor="ctr" horzOverflow="overflow"/>
                </a:tc>
                <a:tc>
                  <a:txBody>
                    <a:bodyPr/>
                    <a:lstStyle>
                      <a:lvl1pPr>
                        <a:spcBef>
                          <a:spcPct val="20000"/>
                        </a:spcBef>
                        <a:buFont typeface="Arial" charset="0"/>
                        <a:defRPr sz="2800">
                          <a:solidFill>
                            <a:schemeClr val="tx1"/>
                          </a:solidFill>
                          <a:latin typeface="Calibri" pitchFamily="34" charset="0"/>
                        </a:defRPr>
                      </a:lvl1pPr>
                      <a:lvl2pPr marL="742950" indent="-285750">
                        <a:spcBef>
                          <a:spcPct val="20000"/>
                        </a:spcBef>
                        <a:buFont typeface="Arial" charset="0"/>
                        <a:defRPr sz="2400">
                          <a:solidFill>
                            <a:schemeClr val="tx1"/>
                          </a:solidFill>
                          <a:latin typeface="Calibri" pitchFamily="34" charset="0"/>
                        </a:defRPr>
                      </a:lvl2pPr>
                      <a:lvl3pPr marL="1143000" indent="-228600">
                        <a:spcBef>
                          <a:spcPct val="20000"/>
                        </a:spcBef>
                        <a:buFont typeface="Arial" charset="0"/>
                        <a:defRPr sz="2000">
                          <a:solidFill>
                            <a:schemeClr val="tx1"/>
                          </a:solidFill>
                          <a:latin typeface="Calibri" pitchFamily="34" charset="0"/>
                        </a:defRPr>
                      </a:lvl3pPr>
                      <a:lvl4pPr marL="1600200" indent="-228600">
                        <a:spcBef>
                          <a:spcPct val="20000"/>
                        </a:spcBef>
                        <a:buFont typeface="Arial" charset="0"/>
                        <a:defRPr>
                          <a:solidFill>
                            <a:schemeClr val="tx1"/>
                          </a:solidFill>
                          <a:latin typeface="Calibri" pitchFamily="34" charset="0"/>
                        </a:defRPr>
                      </a:lvl4pPr>
                      <a:lvl5pPr marL="2057400" indent="-228600">
                        <a:spcBef>
                          <a:spcPct val="20000"/>
                        </a:spcBef>
                        <a:buFont typeface="Arial" charset="0"/>
                        <a:defRPr>
                          <a:solidFill>
                            <a:schemeClr val="tx1"/>
                          </a:solidFill>
                          <a:latin typeface="Calibri" pitchFamily="34" charset="0"/>
                        </a:defRPr>
                      </a:lvl5pPr>
                      <a:lvl6pPr marL="2514600" indent="-228600" eaLnBrk="0" fontAlgn="base" hangingPunct="0">
                        <a:spcBef>
                          <a:spcPct val="20000"/>
                        </a:spcBef>
                        <a:spcAft>
                          <a:spcPct val="0"/>
                        </a:spcAft>
                        <a:buFont typeface="Arial" charset="0"/>
                        <a:defRPr>
                          <a:solidFill>
                            <a:schemeClr val="tx1"/>
                          </a:solidFill>
                          <a:latin typeface="Calibri" pitchFamily="34" charset="0"/>
                        </a:defRPr>
                      </a:lvl6pPr>
                      <a:lvl7pPr marL="2971800" indent="-228600" eaLnBrk="0" fontAlgn="base" hangingPunct="0">
                        <a:spcBef>
                          <a:spcPct val="20000"/>
                        </a:spcBef>
                        <a:spcAft>
                          <a:spcPct val="0"/>
                        </a:spcAft>
                        <a:buFont typeface="Arial" charset="0"/>
                        <a:defRPr>
                          <a:solidFill>
                            <a:schemeClr val="tx1"/>
                          </a:solidFill>
                          <a:latin typeface="Calibri" pitchFamily="34" charset="0"/>
                        </a:defRPr>
                      </a:lvl7pPr>
                      <a:lvl8pPr marL="3429000" indent="-228600" eaLnBrk="0" fontAlgn="base" hangingPunct="0">
                        <a:spcBef>
                          <a:spcPct val="20000"/>
                        </a:spcBef>
                        <a:spcAft>
                          <a:spcPct val="0"/>
                        </a:spcAft>
                        <a:buFont typeface="Arial" charset="0"/>
                        <a:defRPr>
                          <a:solidFill>
                            <a:schemeClr val="tx1"/>
                          </a:solidFill>
                          <a:latin typeface="Calibri" pitchFamily="34" charset="0"/>
                        </a:defRPr>
                      </a:lvl8pPr>
                      <a:lvl9pPr marL="3886200" indent="-228600" eaLnBrk="0" fontAlgn="base" hangingPunct="0">
                        <a:spcBef>
                          <a:spcPct val="20000"/>
                        </a:spcBef>
                        <a:spcAft>
                          <a:spcPct val="0"/>
                        </a:spcAft>
                        <a:buFont typeface="Arial" charset="0"/>
                        <a:defRPr>
                          <a:solidFill>
                            <a:schemeClr val="tx1"/>
                          </a:solidFill>
                          <a:latin typeface="Calibri" pitchFamily="34" charset="0"/>
                        </a:defRPr>
                      </a:lvl9pPr>
                    </a:lstStyle>
                    <a:p>
                      <a:pPr marL="0" marR="0" lvl="0" indent="0" algn="l" defTabSz="914400" rtl="0" eaLnBrk="1" fontAlgn="base" latinLnBrk="0" hangingPunct="1">
                        <a:lnSpc>
                          <a:spcPct val="150000"/>
                        </a:lnSpc>
                        <a:spcBef>
                          <a:spcPct val="0"/>
                        </a:spcBef>
                        <a:spcAft>
                          <a:spcPct val="0"/>
                        </a:spcAft>
                        <a:buClrTx/>
                        <a:buSzTx/>
                        <a:buFontTx/>
                        <a:buNone/>
                        <a:tabLst/>
                      </a:pPr>
                      <a:r>
                        <a:rPr kumimoji="0" lang="en-IN" altLang="en-US" sz="2200" u="none" strike="noStrike" cap="none" normalizeH="0" baseline="0" dirty="0">
                          <a:ln>
                            <a:noFill/>
                          </a:ln>
                          <a:solidFill>
                            <a:schemeClr val="tx1"/>
                          </a:solidFill>
                          <a:effectLst/>
                          <a:latin typeface="+mj-lt"/>
                        </a:rPr>
                        <a:t>11.0 deficient</a:t>
                      </a:r>
                      <a:endParaRPr kumimoji="0" lang="en-IN" altLang="en-US" sz="2200" b="1" i="0" u="none" strike="noStrike" cap="none" normalizeH="0" baseline="0" dirty="0">
                        <a:ln>
                          <a:noFill/>
                        </a:ln>
                        <a:solidFill>
                          <a:schemeClr val="tx1"/>
                        </a:solidFill>
                        <a:effectLst/>
                        <a:latin typeface="+mj-lt"/>
                        <a:cs typeface="Arial" charset="0"/>
                      </a:endParaRPr>
                    </a:p>
                  </a:txBody>
                  <a:tcPr marL="91455" marR="91455" marT="45745" marB="45745" anchor="ctr" horzOverflow="overflow"/>
                </a:tc>
                <a:tc>
                  <a:txBody>
                    <a:bodyPr/>
                    <a:lstStyle>
                      <a:lvl1pPr>
                        <a:spcBef>
                          <a:spcPct val="20000"/>
                        </a:spcBef>
                        <a:buFont typeface="Arial" charset="0"/>
                        <a:defRPr sz="2800">
                          <a:solidFill>
                            <a:schemeClr val="tx1"/>
                          </a:solidFill>
                          <a:latin typeface="Calibri" pitchFamily="34" charset="0"/>
                        </a:defRPr>
                      </a:lvl1pPr>
                      <a:lvl2pPr marL="742950" indent="-285750">
                        <a:spcBef>
                          <a:spcPct val="20000"/>
                        </a:spcBef>
                        <a:buFont typeface="Arial" charset="0"/>
                        <a:defRPr sz="2400">
                          <a:solidFill>
                            <a:schemeClr val="tx1"/>
                          </a:solidFill>
                          <a:latin typeface="Calibri" pitchFamily="34" charset="0"/>
                        </a:defRPr>
                      </a:lvl2pPr>
                      <a:lvl3pPr marL="1143000" indent="-228600">
                        <a:spcBef>
                          <a:spcPct val="20000"/>
                        </a:spcBef>
                        <a:buFont typeface="Arial" charset="0"/>
                        <a:defRPr sz="2000">
                          <a:solidFill>
                            <a:schemeClr val="tx1"/>
                          </a:solidFill>
                          <a:latin typeface="Calibri" pitchFamily="34" charset="0"/>
                        </a:defRPr>
                      </a:lvl3pPr>
                      <a:lvl4pPr marL="1600200" indent="-228600">
                        <a:spcBef>
                          <a:spcPct val="20000"/>
                        </a:spcBef>
                        <a:buFont typeface="Arial" charset="0"/>
                        <a:defRPr>
                          <a:solidFill>
                            <a:schemeClr val="tx1"/>
                          </a:solidFill>
                          <a:latin typeface="Calibri" pitchFamily="34" charset="0"/>
                        </a:defRPr>
                      </a:lvl4pPr>
                      <a:lvl5pPr marL="2057400" indent="-228600">
                        <a:spcBef>
                          <a:spcPct val="20000"/>
                        </a:spcBef>
                        <a:buFont typeface="Arial" charset="0"/>
                        <a:defRPr>
                          <a:solidFill>
                            <a:schemeClr val="tx1"/>
                          </a:solidFill>
                          <a:latin typeface="Calibri" pitchFamily="34" charset="0"/>
                        </a:defRPr>
                      </a:lvl5pPr>
                      <a:lvl6pPr marL="2514600" indent="-228600" eaLnBrk="0" fontAlgn="base" hangingPunct="0">
                        <a:spcBef>
                          <a:spcPct val="20000"/>
                        </a:spcBef>
                        <a:spcAft>
                          <a:spcPct val="0"/>
                        </a:spcAft>
                        <a:buFont typeface="Arial" charset="0"/>
                        <a:defRPr>
                          <a:solidFill>
                            <a:schemeClr val="tx1"/>
                          </a:solidFill>
                          <a:latin typeface="Calibri" pitchFamily="34" charset="0"/>
                        </a:defRPr>
                      </a:lvl6pPr>
                      <a:lvl7pPr marL="2971800" indent="-228600" eaLnBrk="0" fontAlgn="base" hangingPunct="0">
                        <a:spcBef>
                          <a:spcPct val="20000"/>
                        </a:spcBef>
                        <a:spcAft>
                          <a:spcPct val="0"/>
                        </a:spcAft>
                        <a:buFont typeface="Arial" charset="0"/>
                        <a:defRPr>
                          <a:solidFill>
                            <a:schemeClr val="tx1"/>
                          </a:solidFill>
                          <a:latin typeface="Calibri" pitchFamily="34" charset="0"/>
                        </a:defRPr>
                      </a:lvl7pPr>
                      <a:lvl8pPr marL="3429000" indent="-228600" eaLnBrk="0" fontAlgn="base" hangingPunct="0">
                        <a:spcBef>
                          <a:spcPct val="20000"/>
                        </a:spcBef>
                        <a:spcAft>
                          <a:spcPct val="0"/>
                        </a:spcAft>
                        <a:buFont typeface="Arial" charset="0"/>
                        <a:defRPr>
                          <a:solidFill>
                            <a:schemeClr val="tx1"/>
                          </a:solidFill>
                          <a:latin typeface="Calibri" pitchFamily="34" charset="0"/>
                        </a:defRPr>
                      </a:lvl8pPr>
                      <a:lvl9pPr marL="3886200" indent="-228600" eaLnBrk="0" fontAlgn="base" hangingPunct="0">
                        <a:spcBef>
                          <a:spcPct val="20000"/>
                        </a:spcBef>
                        <a:spcAft>
                          <a:spcPct val="0"/>
                        </a:spcAft>
                        <a:buFont typeface="Arial" charset="0"/>
                        <a:defRPr>
                          <a:solidFill>
                            <a:schemeClr val="tx1"/>
                          </a:solidFill>
                          <a:latin typeface="Calibri" pitchFamily="34" charset="0"/>
                        </a:defRPr>
                      </a:lvl9pPr>
                    </a:lstStyle>
                    <a:p>
                      <a:pPr marL="0" marR="0" lvl="0" indent="0" algn="l" defTabSz="914400" rtl="0" eaLnBrk="1" fontAlgn="base" latinLnBrk="0" hangingPunct="1">
                        <a:lnSpc>
                          <a:spcPct val="150000"/>
                        </a:lnSpc>
                        <a:spcBef>
                          <a:spcPct val="0"/>
                        </a:spcBef>
                        <a:spcAft>
                          <a:spcPct val="0"/>
                        </a:spcAft>
                        <a:buClrTx/>
                        <a:buSzTx/>
                        <a:buFontTx/>
                        <a:buNone/>
                        <a:tabLst/>
                      </a:pPr>
                      <a:r>
                        <a:rPr kumimoji="0" lang="en-IN" altLang="en-US" sz="2200" u="none" strike="noStrike" cap="none" normalizeH="0" baseline="0" dirty="0">
                          <a:ln>
                            <a:noFill/>
                          </a:ln>
                          <a:solidFill>
                            <a:schemeClr val="tx1"/>
                          </a:solidFill>
                          <a:effectLst/>
                          <a:latin typeface="+mj-lt"/>
                        </a:rPr>
                        <a:t>89.0</a:t>
                      </a:r>
                      <a:endParaRPr kumimoji="0" lang="en-IN" altLang="en-US" sz="2200" b="1" i="0" u="none" strike="noStrike" cap="none" normalizeH="0" baseline="0" dirty="0">
                        <a:ln>
                          <a:noFill/>
                        </a:ln>
                        <a:solidFill>
                          <a:schemeClr val="tx1"/>
                        </a:solidFill>
                        <a:effectLst/>
                        <a:latin typeface="+mj-lt"/>
                        <a:cs typeface="Arial" charset="0"/>
                      </a:endParaRPr>
                    </a:p>
                  </a:txBody>
                  <a:tcPr marL="91455" marR="91455" marT="45745" marB="45745" anchor="ctr" horzOverflow="overflow"/>
                </a:tc>
                <a:extLst>
                  <a:ext uri="{0D108BD9-81ED-4DB2-BD59-A6C34878D82A}">
                    <a16:rowId xmlns:a16="http://schemas.microsoft.com/office/drawing/2014/main" val="10001"/>
                  </a:ext>
                </a:extLst>
              </a:tr>
              <a:tr h="635969">
                <a:tc>
                  <a:txBody>
                    <a:bodyPr/>
                    <a:lstStyle>
                      <a:lvl1pPr>
                        <a:spcBef>
                          <a:spcPct val="20000"/>
                        </a:spcBef>
                        <a:buFont typeface="Arial" charset="0"/>
                        <a:defRPr sz="2800">
                          <a:solidFill>
                            <a:schemeClr val="tx1"/>
                          </a:solidFill>
                          <a:latin typeface="Calibri" pitchFamily="34" charset="0"/>
                        </a:defRPr>
                      </a:lvl1pPr>
                      <a:lvl2pPr marL="742950" indent="-285750">
                        <a:spcBef>
                          <a:spcPct val="20000"/>
                        </a:spcBef>
                        <a:buFont typeface="Arial" charset="0"/>
                        <a:defRPr sz="2400">
                          <a:solidFill>
                            <a:schemeClr val="tx1"/>
                          </a:solidFill>
                          <a:latin typeface="Calibri" pitchFamily="34" charset="0"/>
                        </a:defRPr>
                      </a:lvl2pPr>
                      <a:lvl3pPr marL="1143000" indent="-228600">
                        <a:spcBef>
                          <a:spcPct val="20000"/>
                        </a:spcBef>
                        <a:buFont typeface="Arial" charset="0"/>
                        <a:defRPr sz="2000">
                          <a:solidFill>
                            <a:schemeClr val="tx1"/>
                          </a:solidFill>
                          <a:latin typeface="Calibri" pitchFamily="34" charset="0"/>
                        </a:defRPr>
                      </a:lvl3pPr>
                      <a:lvl4pPr marL="1600200" indent="-228600">
                        <a:spcBef>
                          <a:spcPct val="20000"/>
                        </a:spcBef>
                        <a:buFont typeface="Arial" charset="0"/>
                        <a:defRPr>
                          <a:solidFill>
                            <a:schemeClr val="tx1"/>
                          </a:solidFill>
                          <a:latin typeface="Calibri" pitchFamily="34" charset="0"/>
                        </a:defRPr>
                      </a:lvl4pPr>
                      <a:lvl5pPr marL="2057400" indent="-228600">
                        <a:spcBef>
                          <a:spcPct val="20000"/>
                        </a:spcBef>
                        <a:buFont typeface="Arial" charset="0"/>
                        <a:defRPr>
                          <a:solidFill>
                            <a:schemeClr val="tx1"/>
                          </a:solidFill>
                          <a:latin typeface="Calibri" pitchFamily="34" charset="0"/>
                        </a:defRPr>
                      </a:lvl5pPr>
                      <a:lvl6pPr marL="2514600" indent="-228600" eaLnBrk="0" fontAlgn="base" hangingPunct="0">
                        <a:spcBef>
                          <a:spcPct val="20000"/>
                        </a:spcBef>
                        <a:spcAft>
                          <a:spcPct val="0"/>
                        </a:spcAft>
                        <a:buFont typeface="Arial" charset="0"/>
                        <a:defRPr>
                          <a:solidFill>
                            <a:schemeClr val="tx1"/>
                          </a:solidFill>
                          <a:latin typeface="Calibri" pitchFamily="34" charset="0"/>
                        </a:defRPr>
                      </a:lvl6pPr>
                      <a:lvl7pPr marL="2971800" indent="-228600" eaLnBrk="0" fontAlgn="base" hangingPunct="0">
                        <a:spcBef>
                          <a:spcPct val="20000"/>
                        </a:spcBef>
                        <a:spcAft>
                          <a:spcPct val="0"/>
                        </a:spcAft>
                        <a:buFont typeface="Arial" charset="0"/>
                        <a:defRPr>
                          <a:solidFill>
                            <a:schemeClr val="tx1"/>
                          </a:solidFill>
                          <a:latin typeface="Calibri" pitchFamily="34" charset="0"/>
                        </a:defRPr>
                      </a:lvl7pPr>
                      <a:lvl8pPr marL="3429000" indent="-228600" eaLnBrk="0" fontAlgn="base" hangingPunct="0">
                        <a:spcBef>
                          <a:spcPct val="20000"/>
                        </a:spcBef>
                        <a:spcAft>
                          <a:spcPct val="0"/>
                        </a:spcAft>
                        <a:buFont typeface="Arial" charset="0"/>
                        <a:defRPr>
                          <a:solidFill>
                            <a:schemeClr val="tx1"/>
                          </a:solidFill>
                          <a:latin typeface="Calibri" pitchFamily="34" charset="0"/>
                        </a:defRPr>
                      </a:lvl8pPr>
                      <a:lvl9pPr marL="3886200" indent="-228600" eaLnBrk="0" fontAlgn="base" hangingPunct="0">
                        <a:spcBef>
                          <a:spcPct val="20000"/>
                        </a:spcBef>
                        <a:spcAft>
                          <a:spcPct val="0"/>
                        </a:spcAft>
                        <a:buFont typeface="Arial" charset="0"/>
                        <a:defRPr>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200" u="none" strike="noStrike" cap="none" normalizeH="0" baseline="0" dirty="0">
                          <a:ln>
                            <a:noFill/>
                          </a:ln>
                          <a:effectLst/>
                          <a:latin typeface="+mj-lt"/>
                        </a:rPr>
                        <a:t>RBC folate &lt;305 </a:t>
                      </a:r>
                      <a:r>
                        <a:rPr kumimoji="0" lang="en-US" altLang="en-US" sz="2200" u="none" strike="noStrike" cap="none" normalizeH="0" baseline="0" dirty="0" err="1">
                          <a:ln>
                            <a:noFill/>
                          </a:ln>
                          <a:effectLst/>
                          <a:latin typeface="+mj-lt"/>
                        </a:rPr>
                        <a:t>nmol</a:t>
                      </a:r>
                      <a:r>
                        <a:rPr kumimoji="0" lang="en-US" altLang="en-US" sz="2200" u="none" strike="noStrike" cap="none" normalizeH="0" baseline="0" dirty="0">
                          <a:ln>
                            <a:noFill/>
                          </a:ln>
                          <a:effectLst/>
                          <a:latin typeface="+mj-lt"/>
                        </a:rPr>
                        <a:t>/L</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200" u="none" strike="noStrike" cap="none" normalizeH="0" baseline="0" dirty="0">
                          <a:ln>
                            <a:noFill/>
                          </a:ln>
                          <a:effectLst/>
                          <a:latin typeface="+mj-lt"/>
                        </a:rPr>
                        <a:t>RBC folate &lt;748 </a:t>
                      </a:r>
                      <a:r>
                        <a:rPr kumimoji="0" lang="en-US" altLang="en-US" sz="2200" u="none" strike="noStrike" cap="none" normalizeH="0" baseline="0" dirty="0" err="1">
                          <a:ln>
                            <a:noFill/>
                          </a:ln>
                          <a:effectLst/>
                          <a:latin typeface="+mj-lt"/>
                        </a:rPr>
                        <a:t>nmol</a:t>
                      </a:r>
                      <a:r>
                        <a:rPr kumimoji="0" lang="en-US" altLang="en-US" sz="2200" u="none" strike="noStrike" cap="none" normalizeH="0" baseline="0" dirty="0">
                          <a:ln>
                            <a:noFill/>
                          </a:ln>
                          <a:effectLst/>
                          <a:latin typeface="+mj-lt"/>
                        </a:rPr>
                        <a:t>/L</a:t>
                      </a:r>
                    </a:p>
                  </a:txBody>
                  <a:tcPr marL="91455" marR="91455" marT="45745" marB="45745" horzOverflow="overflow"/>
                </a:tc>
                <a:tc>
                  <a:txBody>
                    <a:bodyPr/>
                    <a:lstStyle>
                      <a:lvl1pPr>
                        <a:spcBef>
                          <a:spcPct val="20000"/>
                        </a:spcBef>
                        <a:buFont typeface="Arial" charset="0"/>
                        <a:defRPr sz="2800">
                          <a:solidFill>
                            <a:schemeClr val="tx1"/>
                          </a:solidFill>
                          <a:latin typeface="Calibri" pitchFamily="34" charset="0"/>
                        </a:defRPr>
                      </a:lvl1pPr>
                      <a:lvl2pPr marL="742950" indent="-285750">
                        <a:spcBef>
                          <a:spcPct val="20000"/>
                        </a:spcBef>
                        <a:buFont typeface="Arial" charset="0"/>
                        <a:defRPr sz="2400">
                          <a:solidFill>
                            <a:schemeClr val="tx1"/>
                          </a:solidFill>
                          <a:latin typeface="Calibri" pitchFamily="34" charset="0"/>
                        </a:defRPr>
                      </a:lvl2pPr>
                      <a:lvl3pPr marL="1143000" indent="-228600">
                        <a:spcBef>
                          <a:spcPct val="20000"/>
                        </a:spcBef>
                        <a:buFont typeface="Arial" charset="0"/>
                        <a:defRPr sz="2000">
                          <a:solidFill>
                            <a:schemeClr val="tx1"/>
                          </a:solidFill>
                          <a:latin typeface="Calibri" pitchFamily="34" charset="0"/>
                        </a:defRPr>
                      </a:lvl3pPr>
                      <a:lvl4pPr marL="1600200" indent="-228600">
                        <a:spcBef>
                          <a:spcPct val="20000"/>
                        </a:spcBef>
                        <a:buFont typeface="Arial" charset="0"/>
                        <a:defRPr>
                          <a:solidFill>
                            <a:schemeClr val="tx1"/>
                          </a:solidFill>
                          <a:latin typeface="Calibri" pitchFamily="34" charset="0"/>
                        </a:defRPr>
                      </a:lvl4pPr>
                      <a:lvl5pPr marL="2057400" indent="-228600">
                        <a:spcBef>
                          <a:spcPct val="20000"/>
                        </a:spcBef>
                        <a:buFont typeface="Arial" charset="0"/>
                        <a:defRPr>
                          <a:solidFill>
                            <a:schemeClr val="tx1"/>
                          </a:solidFill>
                          <a:latin typeface="Calibri" pitchFamily="34" charset="0"/>
                        </a:defRPr>
                      </a:lvl5pPr>
                      <a:lvl6pPr marL="2514600" indent="-228600" eaLnBrk="0" fontAlgn="base" hangingPunct="0">
                        <a:spcBef>
                          <a:spcPct val="20000"/>
                        </a:spcBef>
                        <a:spcAft>
                          <a:spcPct val="0"/>
                        </a:spcAft>
                        <a:buFont typeface="Arial" charset="0"/>
                        <a:defRPr>
                          <a:solidFill>
                            <a:schemeClr val="tx1"/>
                          </a:solidFill>
                          <a:latin typeface="Calibri" pitchFamily="34" charset="0"/>
                        </a:defRPr>
                      </a:lvl6pPr>
                      <a:lvl7pPr marL="2971800" indent="-228600" eaLnBrk="0" fontAlgn="base" hangingPunct="0">
                        <a:spcBef>
                          <a:spcPct val="20000"/>
                        </a:spcBef>
                        <a:spcAft>
                          <a:spcPct val="0"/>
                        </a:spcAft>
                        <a:buFont typeface="Arial" charset="0"/>
                        <a:defRPr>
                          <a:solidFill>
                            <a:schemeClr val="tx1"/>
                          </a:solidFill>
                          <a:latin typeface="Calibri" pitchFamily="34" charset="0"/>
                        </a:defRPr>
                      </a:lvl7pPr>
                      <a:lvl8pPr marL="3429000" indent="-228600" eaLnBrk="0" fontAlgn="base" hangingPunct="0">
                        <a:spcBef>
                          <a:spcPct val="20000"/>
                        </a:spcBef>
                        <a:spcAft>
                          <a:spcPct val="0"/>
                        </a:spcAft>
                        <a:buFont typeface="Arial" charset="0"/>
                        <a:defRPr>
                          <a:solidFill>
                            <a:schemeClr val="tx1"/>
                          </a:solidFill>
                          <a:latin typeface="Calibri" pitchFamily="34" charset="0"/>
                        </a:defRPr>
                      </a:lvl8pPr>
                      <a:lvl9pPr marL="3886200" indent="-228600" eaLnBrk="0" fontAlgn="base" hangingPunct="0">
                        <a:spcBef>
                          <a:spcPct val="20000"/>
                        </a:spcBef>
                        <a:spcAft>
                          <a:spcPct val="0"/>
                        </a:spcAft>
                        <a:buFont typeface="Arial" charset="0"/>
                        <a:defRPr>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200" u="none" strike="noStrike" cap="none" normalizeH="0" baseline="0" dirty="0">
                          <a:ln>
                            <a:noFill/>
                          </a:ln>
                          <a:solidFill>
                            <a:schemeClr val="tx1"/>
                          </a:solidFill>
                          <a:effectLst/>
                          <a:latin typeface="+mj-lt"/>
                        </a:rPr>
                        <a:t>10.2 deficient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200" u="none" strike="noStrike" cap="none" normalizeH="0" baseline="0" dirty="0">
                          <a:ln>
                            <a:noFill/>
                          </a:ln>
                          <a:solidFill>
                            <a:srgbClr val="FF0000"/>
                          </a:solidFill>
                          <a:effectLst/>
                          <a:latin typeface="+mj-lt"/>
                        </a:rPr>
                        <a:t>79.8 insufficient</a:t>
                      </a:r>
                    </a:p>
                  </a:txBody>
                  <a:tcPr marL="91455" marR="91455" marT="45745" marB="45745" horzOverflow="overflow"/>
                </a:tc>
                <a:tc>
                  <a:txBody>
                    <a:bodyPr/>
                    <a:lstStyle>
                      <a:lvl1pPr>
                        <a:spcBef>
                          <a:spcPct val="20000"/>
                        </a:spcBef>
                        <a:buFont typeface="Arial" charset="0"/>
                        <a:defRPr sz="2800">
                          <a:solidFill>
                            <a:schemeClr val="tx1"/>
                          </a:solidFill>
                          <a:latin typeface="Calibri" pitchFamily="34" charset="0"/>
                        </a:defRPr>
                      </a:lvl1pPr>
                      <a:lvl2pPr marL="742950" indent="-285750">
                        <a:spcBef>
                          <a:spcPct val="20000"/>
                        </a:spcBef>
                        <a:buFont typeface="Arial" charset="0"/>
                        <a:defRPr sz="2400">
                          <a:solidFill>
                            <a:schemeClr val="tx1"/>
                          </a:solidFill>
                          <a:latin typeface="Calibri" pitchFamily="34" charset="0"/>
                        </a:defRPr>
                      </a:lvl2pPr>
                      <a:lvl3pPr marL="1143000" indent="-228600">
                        <a:spcBef>
                          <a:spcPct val="20000"/>
                        </a:spcBef>
                        <a:buFont typeface="Arial" charset="0"/>
                        <a:defRPr sz="2000">
                          <a:solidFill>
                            <a:schemeClr val="tx1"/>
                          </a:solidFill>
                          <a:latin typeface="Calibri" pitchFamily="34" charset="0"/>
                        </a:defRPr>
                      </a:lvl3pPr>
                      <a:lvl4pPr marL="1600200" indent="-228600">
                        <a:spcBef>
                          <a:spcPct val="20000"/>
                        </a:spcBef>
                        <a:buFont typeface="Arial" charset="0"/>
                        <a:defRPr>
                          <a:solidFill>
                            <a:schemeClr val="tx1"/>
                          </a:solidFill>
                          <a:latin typeface="Calibri" pitchFamily="34" charset="0"/>
                        </a:defRPr>
                      </a:lvl4pPr>
                      <a:lvl5pPr marL="2057400" indent="-228600">
                        <a:spcBef>
                          <a:spcPct val="20000"/>
                        </a:spcBef>
                        <a:buFont typeface="Arial" charset="0"/>
                        <a:defRPr>
                          <a:solidFill>
                            <a:schemeClr val="tx1"/>
                          </a:solidFill>
                          <a:latin typeface="Calibri" pitchFamily="34" charset="0"/>
                        </a:defRPr>
                      </a:lvl5pPr>
                      <a:lvl6pPr marL="2514600" indent="-228600" eaLnBrk="0" fontAlgn="base" hangingPunct="0">
                        <a:spcBef>
                          <a:spcPct val="20000"/>
                        </a:spcBef>
                        <a:spcAft>
                          <a:spcPct val="0"/>
                        </a:spcAft>
                        <a:buFont typeface="Arial" charset="0"/>
                        <a:defRPr>
                          <a:solidFill>
                            <a:schemeClr val="tx1"/>
                          </a:solidFill>
                          <a:latin typeface="Calibri" pitchFamily="34" charset="0"/>
                        </a:defRPr>
                      </a:lvl6pPr>
                      <a:lvl7pPr marL="2971800" indent="-228600" eaLnBrk="0" fontAlgn="base" hangingPunct="0">
                        <a:spcBef>
                          <a:spcPct val="20000"/>
                        </a:spcBef>
                        <a:spcAft>
                          <a:spcPct val="0"/>
                        </a:spcAft>
                        <a:buFont typeface="Arial" charset="0"/>
                        <a:defRPr>
                          <a:solidFill>
                            <a:schemeClr val="tx1"/>
                          </a:solidFill>
                          <a:latin typeface="Calibri" pitchFamily="34" charset="0"/>
                        </a:defRPr>
                      </a:lvl7pPr>
                      <a:lvl8pPr marL="3429000" indent="-228600" eaLnBrk="0" fontAlgn="base" hangingPunct="0">
                        <a:spcBef>
                          <a:spcPct val="20000"/>
                        </a:spcBef>
                        <a:spcAft>
                          <a:spcPct val="0"/>
                        </a:spcAft>
                        <a:buFont typeface="Arial" charset="0"/>
                        <a:defRPr>
                          <a:solidFill>
                            <a:schemeClr val="tx1"/>
                          </a:solidFill>
                          <a:latin typeface="Calibri" pitchFamily="34" charset="0"/>
                        </a:defRPr>
                      </a:lvl8pPr>
                      <a:lvl9pPr marL="3886200" indent="-228600" eaLnBrk="0" fontAlgn="base" hangingPunct="0">
                        <a:spcBef>
                          <a:spcPct val="20000"/>
                        </a:spcBef>
                        <a:spcAft>
                          <a:spcPct val="0"/>
                        </a:spcAft>
                        <a:buFont typeface="Arial" charset="0"/>
                        <a:defRPr>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200" b="0" i="0" u="none" strike="noStrike" cap="none" normalizeH="0" baseline="0" dirty="0">
                          <a:ln>
                            <a:noFill/>
                          </a:ln>
                          <a:solidFill>
                            <a:schemeClr val="tx1"/>
                          </a:solidFill>
                          <a:effectLst/>
                          <a:latin typeface="+mj-lt"/>
                          <a:cs typeface="+mn-cs"/>
                        </a:rPr>
                        <a:t>89.8</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200" u="none" strike="noStrike" cap="none" normalizeH="0" baseline="0" dirty="0">
                          <a:ln>
                            <a:noFill/>
                          </a:ln>
                          <a:solidFill>
                            <a:schemeClr val="tx1"/>
                          </a:solidFill>
                          <a:effectLst/>
                          <a:latin typeface="+mj-lt"/>
                        </a:rPr>
                        <a:t>20.2</a:t>
                      </a:r>
                      <a:endParaRPr kumimoji="0" lang="en-IN" altLang="en-US" sz="2200" b="0" i="0" u="none" strike="noStrike" cap="none" normalizeH="0" baseline="0" dirty="0">
                        <a:ln>
                          <a:noFill/>
                        </a:ln>
                        <a:solidFill>
                          <a:schemeClr val="tx1"/>
                        </a:solidFill>
                        <a:effectLst/>
                        <a:latin typeface="+mj-lt"/>
                        <a:cs typeface="Arial" charset="0"/>
                      </a:endParaRPr>
                    </a:p>
                  </a:txBody>
                  <a:tcPr marL="91455" marR="91455" marT="45745" marB="45745" horzOverflow="overflow"/>
                </a:tc>
                <a:extLst>
                  <a:ext uri="{0D108BD9-81ED-4DB2-BD59-A6C34878D82A}">
                    <a16:rowId xmlns:a16="http://schemas.microsoft.com/office/drawing/2014/main" val="10002"/>
                  </a:ext>
                </a:extLst>
              </a:tr>
              <a:tr h="1181042">
                <a:tc>
                  <a:txBody>
                    <a:bodyPr/>
                    <a:lstStyle>
                      <a:lvl1pPr>
                        <a:spcBef>
                          <a:spcPct val="20000"/>
                        </a:spcBef>
                        <a:buFont typeface="Arial" charset="0"/>
                        <a:defRPr sz="2800">
                          <a:solidFill>
                            <a:schemeClr val="tx1"/>
                          </a:solidFill>
                          <a:latin typeface="Calibri" pitchFamily="34" charset="0"/>
                        </a:defRPr>
                      </a:lvl1pPr>
                      <a:lvl2pPr marL="742950" indent="-285750">
                        <a:spcBef>
                          <a:spcPct val="20000"/>
                        </a:spcBef>
                        <a:buFont typeface="Arial" charset="0"/>
                        <a:defRPr sz="2400">
                          <a:solidFill>
                            <a:schemeClr val="tx1"/>
                          </a:solidFill>
                          <a:latin typeface="Calibri" pitchFamily="34" charset="0"/>
                        </a:defRPr>
                      </a:lvl2pPr>
                      <a:lvl3pPr marL="1143000" indent="-228600">
                        <a:spcBef>
                          <a:spcPct val="20000"/>
                        </a:spcBef>
                        <a:buFont typeface="Arial" charset="0"/>
                        <a:defRPr sz="2000">
                          <a:solidFill>
                            <a:schemeClr val="tx1"/>
                          </a:solidFill>
                          <a:latin typeface="Calibri" pitchFamily="34" charset="0"/>
                        </a:defRPr>
                      </a:lvl3pPr>
                      <a:lvl4pPr marL="1600200" indent="-228600">
                        <a:spcBef>
                          <a:spcPct val="20000"/>
                        </a:spcBef>
                        <a:buFont typeface="Arial" charset="0"/>
                        <a:defRPr>
                          <a:solidFill>
                            <a:schemeClr val="tx1"/>
                          </a:solidFill>
                          <a:latin typeface="Calibri" pitchFamily="34" charset="0"/>
                        </a:defRPr>
                      </a:lvl4pPr>
                      <a:lvl5pPr marL="2057400" indent="-228600">
                        <a:spcBef>
                          <a:spcPct val="20000"/>
                        </a:spcBef>
                        <a:buFont typeface="Arial" charset="0"/>
                        <a:defRPr>
                          <a:solidFill>
                            <a:schemeClr val="tx1"/>
                          </a:solidFill>
                          <a:latin typeface="Calibri" pitchFamily="34" charset="0"/>
                        </a:defRPr>
                      </a:lvl5pPr>
                      <a:lvl6pPr marL="2514600" indent="-228600" eaLnBrk="0" fontAlgn="base" hangingPunct="0">
                        <a:spcBef>
                          <a:spcPct val="20000"/>
                        </a:spcBef>
                        <a:spcAft>
                          <a:spcPct val="0"/>
                        </a:spcAft>
                        <a:buFont typeface="Arial" charset="0"/>
                        <a:defRPr>
                          <a:solidFill>
                            <a:schemeClr val="tx1"/>
                          </a:solidFill>
                          <a:latin typeface="Calibri" pitchFamily="34" charset="0"/>
                        </a:defRPr>
                      </a:lvl6pPr>
                      <a:lvl7pPr marL="2971800" indent="-228600" eaLnBrk="0" fontAlgn="base" hangingPunct="0">
                        <a:spcBef>
                          <a:spcPct val="20000"/>
                        </a:spcBef>
                        <a:spcAft>
                          <a:spcPct val="0"/>
                        </a:spcAft>
                        <a:buFont typeface="Arial" charset="0"/>
                        <a:defRPr>
                          <a:solidFill>
                            <a:schemeClr val="tx1"/>
                          </a:solidFill>
                          <a:latin typeface="Calibri" pitchFamily="34" charset="0"/>
                        </a:defRPr>
                      </a:lvl7pPr>
                      <a:lvl8pPr marL="3429000" indent="-228600" eaLnBrk="0" fontAlgn="base" hangingPunct="0">
                        <a:spcBef>
                          <a:spcPct val="20000"/>
                        </a:spcBef>
                        <a:spcAft>
                          <a:spcPct val="0"/>
                        </a:spcAft>
                        <a:buFont typeface="Arial" charset="0"/>
                        <a:defRPr>
                          <a:solidFill>
                            <a:schemeClr val="tx1"/>
                          </a:solidFill>
                          <a:latin typeface="Calibri" pitchFamily="34" charset="0"/>
                        </a:defRPr>
                      </a:lvl8pPr>
                      <a:lvl9pPr marL="3886200" indent="-228600" eaLnBrk="0" fontAlgn="base" hangingPunct="0">
                        <a:spcBef>
                          <a:spcPct val="20000"/>
                        </a:spcBef>
                        <a:spcAft>
                          <a:spcPct val="0"/>
                        </a:spcAft>
                        <a:buFont typeface="Arial" charset="0"/>
                        <a:defRPr>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200" u="none" strike="noStrike" cap="none" normalizeH="0" baseline="0" dirty="0">
                          <a:ln>
                            <a:noFill/>
                          </a:ln>
                          <a:effectLst/>
                          <a:latin typeface="+mj-lt"/>
                        </a:rPr>
                        <a:t>Vitamin B12  &lt;201 </a:t>
                      </a:r>
                      <a:r>
                        <a:rPr kumimoji="0" lang="en-US" altLang="en-US" sz="2200" u="none" strike="noStrike" cap="none" normalizeH="0" baseline="0" dirty="0" err="1">
                          <a:ln>
                            <a:noFill/>
                          </a:ln>
                          <a:effectLst/>
                          <a:latin typeface="+mj-lt"/>
                        </a:rPr>
                        <a:t>pg</a:t>
                      </a:r>
                      <a:r>
                        <a:rPr kumimoji="0" lang="en-US" altLang="en-US" sz="2200" u="none" strike="noStrike" cap="none" normalizeH="0" baseline="0" dirty="0">
                          <a:ln>
                            <a:noFill/>
                          </a:ln>
                          <a:effectLst/>
                          <a:latin typeface="+mj-lt"/>
                        </a:rPr>
                        <a:t>/mL</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2200" u="none" strike="noStrike" cap="none" normalizeH="0" baseline="0" dirty="0">
                        <a:ln>
                          <a:noFill/>
                        </a:ln>
                        <a:effectLst/>
                        <a:latin typeface="+mj-lt"/>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200" u="none" strike="noStrike" cap="none" normalizeH="0" baseline="0" dirty="0">
                          <a:ln>
                            <a:noFill/>
                          </a:ln>
                          <a:effectLst/>
                          <a:latin typeface="+mj-lt"/>
                        </a:rPr>
                        <a:t>Vitamin B12 &lt;301 </a:t>
                      </a:r>
                      <a:r>
                        <a:rPr kumimoji="0" lang="en-US" altLang="en-US" sz="2200" u="none" strike="noStrike" cap="none" normalizeH="0" baseline="0" dirty="0" err="1">
                          <a:ln>
                            <a:noFill/>
                          </a:ln>
                          <a:effectLst/>
                          <a:latin typeface="+mj-lt"/>
                        </a:rPr>
                        <a:t>pg</a:t>
                      </a:r>
                      <a:r>
                        <a:rPr kumimoji="0" lang="en-US" altLang="en-US" sz="2200" u="none" strike="noStrike" cap="none" normalizeH="0" baseline="0" dirty="0">
                          <a:ln>
                            <a:noFill/>
                          </a:ln>
                          <a:effectLst/>
                          <a:latin typeface="+mj-lt"/>
                        </a:rPr>
                        <a:t>/mL</a:t>
                      </a:r>
                      <a:endParaRPr kumimoji="0" lang="en-IN" altLang="en-US" sz="2200" b="0" i="0" u="none" strike="noStrike" cap="none" normalizeH="0" baseline="0" dirty="0">
                        <a:ln>
                          <a:noFill/>
                        </a:ln>
                        <a:solidFill>
                          <a:srgbClr val="000000"/>
                        </a:solidFill>
                        <a:effectLst/>
                        <a:latin typeface="+mj-lt"/>
                        <a:cs typeface="Arial" charset="0"/>
                      </a:endParaRPr>
                    </a:p>
                  </a:txBody>
                  <a:tcPr marL="91455" marR="91455" marT="45745" marB="45745" horzOverflow="overflow"/>
                </a:tc>
                <a:tc>
                  <a:txBody>
                    <a:bodyPr/>
                    <a:lstStyle>
                      <a:lvl1pPr>
                        <a:spcBef>
                          <a:spcPct val="20000"/>
                        </a:spcBef>
                        <a:buFont typeface="Arial" charset="0"/>
                        <a:defRPr sz="2800">
                          <a:solidFill>
                            <a:schemeClr val="tx1"/>
                          </a:solidFill>
                          <a:latin typeface="Calibri" pitchFamily="34" charset="0"/>
                        </a:defRPr>
                      </a:lvl1pPr>
                      <a:lvl2pPr marL="742950" indent="-285750">
                        <a:spcBef>
                          <a:spcPct val="20000"/>
                        </a:spcBef>
                        <a:buFont typeface="Arial" charset="0"/>
                        <a:defRPr sz="2400">
                          <a:solidFill>
                            <a:schemeClr val="tx1"/>
                          </a:solidFill>
                          <a:latin typeface="Calibri" pitchFamily="34" charset="0"/>
                        </a:defRPr>
                      </a:lvl2pPr>
                      <a:lvl3pPr marL="1143000" indent="-228600">
                        <a:spcBef>
                          <a:spcPct val="20000"/>
                        </a:spcBef>
                        <a:buFont typeface="Arial" charset="0"/>
                        <a:defRPr sz="2000">
                          <a:solidFill>
                            <a:schemeClr val="tx1"/>
                          </a:solidFill>
                          <a:latin typeface="Calibri" pitchFamily="34" charset="0"/>
                        </a:defRPr>
                      </a:lvl3pPr>
                      <a:lvl4pPr marL="1600200" indent="-228600">
                        <a:spcBef>
                          <a:spcPct val="20000"/>
                        </a:spcBef>
                        <a:buFont typeface="Arial" charset="0"/>
                        <a:defRPr>
                          <a:solidFill>
                            <a:schemeClr val="tx1"/>
                          </a:solidFill>
                          <a:latin typeface="Calibri" pitchFamily="34" charset="0"/>
                        </a:defRPr>
                      </a:lvl4pPr>
                      <a:lvl5pPr marL="2057400" indent="-228600">
                        <a:spcBef>
                          <a:spcPct val="20000"/>
                        </a:spcBef>
                        <a:buFont typeface="Arial" charset="0"/>
                        <a:defRPr>
                          <a:solidFill>
                            <a:schemeClr val="tx1"/>
                          </a:solidFill>
                          <a:latin typeface="Calibri" pitchFamily="34" charset="0"/>
                        </a:defRPr>
                      </a:lvl5pPr>
                      <a:lvl6pPr marL="2514600" indent="-228600" eaLnBrk="0" fontAlgn="base" hangingPunct="0">
                        <a:spcBef>
                          <a:spcPct val="20000"/>
                        </a:spcBef>
                        <a:spcAft>
                          <a:spcPct val="0"/>
                        </a:spcAft>
                        <a:buFont typeface="Arial" charset="0"/>
                        <a:defRPr>
                          <a:solidFill>
                            <a:schemeClr val="tx1"/>
                          </a:solidFill>
                          <a:latin typeface="Calibri" pitchFamily="34" charset="0"/>
                        </a:defRPr>
                      </a:lvl6pPr>
                      <a:lvl7pPr marL="2971800" indent="-228600" eaLnBrk="0" fontAlgn="base" hangingPunct="0">
                        <a:spcBef>
                          <a:spcPct val="20000"/>
                        </a:spcBef>
                        <a:spcAft>
                          <a:spcPct val="0"/>
                        </a:spcAft>
                        <a:buFont typeface="Arial" charset="0"/>
                        <a:defRPr>
                          <a:solidFill>
                            <a:schemeClr val="tx1"/>
                          </a:solidFill>
                          <a:latin typeface="Calibri" pitchFamily="34" charset="0"/>
                        </a:defRPr>
                      </a:lvl7pPr>
                      <a:lvl8pPr marL="3429000" indent="-228600" eaLnBrk="0" fontAlgn="base" hangingPunct="0">
                        <a:spcBef>
                          <a:spcPct val="20000"/>
                        </a:spcBef>
                        <a:spcAft>
                          <a:spcPct val="0"/>
                        </a:spcAft>
                        <a:buFont typeface="Arial" charset="0"/>
                        <a:defRPr>
                          <a:solidFill>
                            <a:schemeClr val="tx1"/>
                          </a:solidFill>
                          <a:latin typeface="Calibri" pitchFamily="34" charset="0"/>
                        </a:defRPr>
                      </a:lvl8pPr>
                      <a:lvl9pPr marL="3886200" indent="-228600" eaLnBrk="0" fontAlgn="base" hangingPunct="0">
                        <a:spcBef>
                          <a:spcPct val="20000"/>
                        </a:spcBef>
                        <a:spcAft>
                          <a:spcPct val="0"/>
                        </a:spcAft>
                        <a:buFont typeface="Arial" charset="0"/>
                        <a:defRPr>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200" u="none" strike="noStrike" cap="none" normalizeH="0" baseline="0" dirty="0">
                          <a:ln>
                            <a:noFill/>
                          </a:ln>
                          <a:solidFill>
                            <a:schemeClr val="tx1"/>
                          </a:solidFill>
                          <a:effectLst/>
                          <a:latin typeface="+mj-lt"/>
                        </a:rPr>
                        <a:t>60.4 (severe and moderate deficiency)</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2200" u="none" strike="noStrike" cap="none" normalizeH="0" baseline="0" dirty="0">
                        <a:ln>
                          <a:noFill/>
                        </a:ln>
                        <a:solidFill>
                          <a:schemeClr val="tx1"/>
                        </a:solidFill>
                        <a:effectLst/>
                        <a:latin typeface="+mj-lt"/>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IN" altLang="en-US" sz="2200" u="none" strike="noStrike" cap="none" normalizeH="0" baseline="0" dirty="0">
                          <a:ln>
                            <a:noFill/>
                          </a:ln>
                          <a:solidFill>
                            <a:srgbClr val="FF0000"/>
                          </a:solidFill>
                          <a:effectLst/>
                          <a:latin typeface="+mj-lt"/>
                        </a:rPr>
                        <a:t>82.2 (severe, moderate and marginal deficiency)</a:t>
                      </a:r>
                      <a:endParaRPr kumimoji="0" lang="en-IN" altLang="en-US" sz="2200" b="1" i="0" u="none" strike="noStrike" cap="none" normalizeH="0" baseline="0" dirty="0">
                        <a:ln>
                          <a:noFill/>
                        </a:ln>
                        <a:solidFill>
                          <a:srgbClr val="FF0000"/>
                        </a:solidFill>
                        <a:effectLst/>
                        <a:latin typeface="+mj-lt"/>
                        <a:cs typeface="Arial" charset="0"/>
                      </a:endParaRPr>
                    </a:p>
                  </a:txBody>
                  <a:tcPr marL="91455" marR="91455" marT="45745" marB="45745" horzOverflow="overflow"/>
                </a:tc>
                <a:tc>
                  <a:txBody>
                    <a:bodyPr/>
                    <a:lstStyle>
                      <a:lvl1pPr>
                        <a:spcBef>
                          <a:spcPct val="20000"/>
                        </a:spcBef>
                        <a:buFont typeface="Arial" charset="0"/>
                        <a:defRPr sz="2800">
                          <a:solidFill>
                            <a:schemeClr val="tx1"/>
                          </a:solidFill>
                          <a:latin typeface="Calibri" pitchFamily="34" charset="0"/>
                        </a:defRPr>
                      </a:lvl1pPr>
                      <a:lvl2pPr marL="742950" indent="-285750">
                        <a:spcBef>
                          <a:spcPct val="20000"/>
                        </a:spcBef>
                        <a:buFont typeface="Arial" charset="0"/>
                        <a:defRPr sz="2400">
                          <a:solidFill>
                            <a:schemeClr val="tx1"/>
                          </a:solidFill>
                          <a:latin typeface="Calibri" pitchFamily="34" charset="0"/>
                        </a:defRPr>
                      </a:lvl2pPr>
                      <a:lvl3pPr marL="1143000" indent="-228600">
                        <a:spcBef>
                          <a:spcPct val="20000"/>
                        </a:spcBef>
                        <a:buFont typeface="Arial" charset="0"/>
                        <a:defRPr sz="2000">
                          <a:solidFill>
                            <a:schemeClr val="tx1"/>
                          </a:solidFill>
                          <a:latin typeface="Calibri" pitchFamily="34" charset="0"/>
                        </a:defRPr>
                      </a:lvl3pPr>
                      <a:lvl4pPr marL="1600200" indent="-228600">
                        <a:spcBef>
                          <a:spcPct val="20000"/>
                        </a:spcBef>
                        <a:buFont typeface="Arial" charset="0"/>
                        <a:defRPr>
                          <a:solidFill>
                            <a:schemeClr val="tx1"/>
                          </a:solidFill>
                          <a:latin typeface="Calibri" pitchFamily="34" charset="0"/>
                        </a:defRPr>
                      </a:lvl4pPr>
                      <a:lvl5pPr marL="2057400" indent="-228600">
                        <a:spcBef>
                          <a:spcPct val="20000"/>
                        </a:spcBef>
                        <a:buFont typeface="Arial" charset="0"/>
                        <a:defRPr>
                          <a:solidFill>
                            <a:schemeClr val="tx1"/>
                          </a:solidFill>
                          <a:latin typeface="Calibri" pitchFamily="34" charset="0"/>
                        </a:defRPr>
                      </a:lvl5pPr>
                      <a:lvl6pPr marL="2514600" indent="-228600" eaLnBrk="0" fontAlgn="base" hangingPunct="0">
                        <a:spcBef>
                          <a:spcPct val="20000"/>
                        </a:spcBef>
                        <a:spcAft>
                          <a:spcPct val="0"/>
                        </a:spcAft>
                        <a:buFont typeface="Arial" charset="0"/>
                        <a:defRPr>
                          <a:solidFill>
                            <a:schemeClr val="tx1"/>
                          </a:solidFill>
                          <a:latin typeface="Calibri" pitchFamily="34" charset="0"/>
                        </a:defRPr>
                      </a:lvl6pPr>
                      <a:lvl7pPr marL="2971800" indent="-228600" eaLnBrk="0" fontAlgn="base" hangingPunct="0">
                        <a:spcBef>
                          <a:spcPct val="20000"/>
                        </a:spcBef>
                        <a:spcAft>
                          <a:spcPct val="0"/>
                        </a:spcAft>
                        <a:buFont typeface="Arial" charset="0"/>
                        <a:defRPr>
                          <a:solidFill>
                            <a:schemeClr val="tx1"/>
                          </a:solidFill>
                          <a:latin typeface="Calibri" pitchFamily="34" charset="0"/>
                        </a:defRPr>
                      </a:lvl7pPr>
                      <a:lvl8pPr marL="3429000" indent="-228600" eaLnBrk="0" fontAlgn="base" hangingPunct="0">
                        <a:spcBef>
                          <a:spcPct val="20000"/>
                        </a:spcBef>
                        <a:spcAft>
                          <a:spcPct val="0"/>
                        </a:spcAft>
                        <a:buFont typeface="Arial" charset="0"/>
                        <a:defRPr>
                          <a:solidFill>
                            <a:schemeClr val="tx1"/>
                          </a:solidFill>
                          <a:latin typeface="Calibri" pitchFamily="34" charset="0"/>
                        </a:defRPr>
                      </a:lvl8pPr>
                      <a:lvl9pPr marL="3886200" indent="-228600" eaLnBrk="0" fontAlgn="base" hangingPunct="0">
                        <a:spcBef>
                          <a:spcPct val="20000"/>
                        </a:spcBef>
                        <a:spcAft>
                          <a:spcPct val="0"/>
                        </a:spcAft>
                        <a:buFont typeface="Arial" charset="0"/>
                        <a:defRPr>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200" u="none" strike="noStrike" cap="none" normalizeH="0" baseline="0" dirty="0">
                          <a:ln>
                            <a:noFill/>
                          </a:ln>
                          <a:effectLst/>
                          <a:latin typeface="+mj-lt"/>
                        </a:rPr>
                        <a:t>39.6</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2200" u="none" strike="noStrike" cap="none" normalizeH="0" baseline="0" dirty="0">
                        <a:ln>
                          <a:noFill/>
                        </a:ln>
                        <a:effectLst/>
                        <a:latin typeface="+mj-lt"/>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200" u="none" strike="noStrike" cap="none" normalizeH="0" baseline="0" dirty="0">
                          <a:ln>
                            <a:noFill/>
                          </a:ln>
                          <a:effectLst/>
                          <a:latin typeface="+mj-lt"/>
                        </a:rPr>
                        <a:t>17.8</a:t>
                      </a:r>
                      <a:endParaRPr kumimoji="0" lang="en-IN" altLang="en-US" sz="2200" b="0" i="0" u="none" strike="noStrike" cap="none" normalizeH="0" baseline="0" dirty="0">
                        <a:ln>
                          <a:noFill/>
                        </a:ln>
                        <a:solidFill>
                          <a:srgbClr val="000000"/>
                        </a:solidFill>
                        <a:effectLst/>
                        <a:latin typeface="+mj-lt"/>
                        <a:cs typeface="Arial" charset="0"/>
                      </a:endParaRPr>
                    </a:p>
                  </a:txBody>
                  <a:tcPr marL="91455" marR="91455" marT="45745" marB="45745" horzOverflow="overflow"/>
                </a:tc>
                <a:extLst>
                  <a:ext uri="{0D108BD9-81ED-4DB2-BD59-A6C34878D82A}">
                    <a16:rowId xmlns:a16="http://schemas.microsoft.com/office/drawing/2014/main" val="10003"/>
                  </a:ext>
                </a:extLst>
              </a:tr>
            </a:tbl>
          </a:graphicData>
        </a:graphic>
      </p:graphicFrame>
      <p:sp>
        <p:nvSpPr>
          <p:cNvPr id="2" name="Slide Number Placeholder 1">
            <a:extLst>
              <a:ext uri="{FF2B5EF4-FFF2-40B4-BE49-F238E27FC236}">
                <a16:creationId xmlns:a16="http://schemas.microsoft.com/office/drawing/2014/main" id="{8007FBF6-9574-40EB-A9FE-E7D516776367}"/>
              </a:ext>
            </a:extLst>
          </p:cNvPr>
          <p:cNvSpPr>
            <a:spLocks noGrp="1"/>
          </p:cNvSpPr>
          <p:nvPr>
            <p:ph type="sldNum" sz="quarter" idx="12"/>
          </p:nvPr>
        </p:nvSpPr>
        <p:spPr/>
        <p:txBody>
          <a:bodyPr/>
          <a:lstStyle/>
          <a:p>
            <a:fld id="{98EB1EA3-488F-41F1-B91E-F99E33213284}" type="slidenum">
              <a:rPr lang="en-US" smtClean="0">
                <a:solidFill>
                  <a:schemeClr val="bg1"/>
                </a:solidFill>
              </a:rPr>
              <a:pPr/>
              <a:t>11</a:t>
            </a:fld>
            <a:endParaRPr lang="en-US" dirty="0">
              <a:solidFill>
                <a:schemeClr val="bg1"/>
              </a:solidFill>
            </a:endParaRPr>
          </a:p>
        </p:txBody>
      </p:sp>
    </p:spTree>
    <p:extLst>
      <p:ext uri="{BB962C8B-B14F-4D97-AF65-F5344CB8AC3E}">
        <p14:creationId xmlns:p14="http://schemas.microsoft.com/office/powerpoint/2010/main" val="16171357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outdoor, water, man, woman&#10;&#10;Description automatically generated">
            <a:extLst>
              <a:ext uri="{FF2B5EF4-FFF2-40B4-BE49-F238E27FC236}">
                <a16:creationId xmlns:a16="http://schemas.microsoft.com/office/drawing/2014/main" id="{299AF533-4F19-4877-829C-DE6B4C2AA3C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397126"/>
            <a:ext cx="12192000" cy="7258116"/>
          </a:xfrm>
          <a:prstGeom prst="rect">
            <a:avLst/>
          </a:prstGeom>
        </p:spPr>
      </p:pic>
      <p:sp>
        <p:nvSpPr>
          <p:cNvPr id="2" name="Title 1"/>
          <p:cNvSpPr>
            <a:spLocks noGrp="1"/>
          </p:cNvSpPr>
          <p:nvPr>
            <p:ph type="title"/>
          </p:nvPr>
        </p:nvSpPr>
        <p:spPr>
          <a:xfrm>
            <a:off x="0" y="406903"/>
            <a:ext cx="12192000" cy="961623"/>
          </a:xfrm>
        </p:spPr>
        <p:txBody>
          <a:bodyPr>
            <a:normAutofit/>
          </a:bodyPr>
          <a:lstStyle/>
          <a:p>
            <a:pPr algn="ctr"/>
            <a:r>
              <a:rPr lang="en-US" sz="3600" b="1" dirty="0">
                <a:solidFill>
                  <a:schemeClr val="bg1"/>
                </a:solidFill>
              </a:rPr>
              <a:t>Advocacy and political will</a:t>
            </a:r>
          </a:p>
        </p:txBody>
      </p:sp>
      <p:sp>
        <p:nvSpPr>
          <p:cNvPr id="4" name="TextBox 3">
            <a:extLst>
              <a:ext uri="{FF2B5EF4-FFF2-40B4-BE49-F238E27FC236}">
                <a16:creationId xmlns:a16="http://schemas.microsoft.com/office/drawing/2014/main" id="{A4837A71-41C5-45F3-94FB-ED0ACD8BDE5C}"/>
              </a:ext>
            </a:extLst>
          </p:cNvPr>
          <p:cNvSpPr txBox="1"/>
          <p:nvPr/>
        </p:nvSpPr>
        <p:spPr>
          <a:xfrm>
            <a:off x="118607" y="6192074"/>
            <a:ext cx="7686920" cy="338554"/>
          </a:xfrm>
          <a:prstGeom prst="rect">
            <a:avLst/>
          </a:prstGeom>
          <a:noFill/>
        </p:spPr>
        <p:txBody>
          <a:bodyPr wrap="square" rtlCol="0">
            <a:spAutoFit/>
          </a:bodyPr>
          <a:lstStyle/>
          <a:p>
            <a:r>
              <a:rPr lang="en-US" sz="1600" dirty="0">
                <a:solidFill>
                  <a:schemeClr val="bg1"/>
                </a:solidFill>
              </a:rPr>
              <a:t>HAFED: Haryana State Co-operative Marketing and Supply Federation</a:t>
            </a:r>
          </a:p>
        </p:txBody>
      </p:sp>
      <p:sp>
        <p:nvSpPr>
          <p:cNvPr id="9" name="Rectangle 8">
            <a:extLst>
              <a:ext uri="{FF2B5EF4-FFF2-40B4-BE49-F238E27FC236}">
                <a16:creationId xmlns:a16="http://schemas.microsoft.com/office/drawing/2014/main" id="{A4B2AA93-D5F0-401C-A844-F310AC62A891}"/>
              </a:ext>
            </a:extLst>
          </p:cNvPr>
          <p:cNvSpPr/>
          <p:nvPr/>
        </p:nvSpPr>
        <p:spPr>
          <a:xfrm>
            <a:off x="0" y="1368526"/>
            <a:ext cx="12191998" cy="3849400"/>
          </a:xfrm>
          <a:prstGeom prst="rect">
            <a:avLst/>
          </a:prstGeom>
          <a:solidFill>
            <a:srgbClr val="FFFFF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EE78D3B9-0A69-4293-827B-B348294B3291}"/>
              </a:ext>
            </a:extLst>
          </p:cNvPr>
          <p:cNvSpPr txBox="1"/>
          <p:nvPr/>
        </p:nvSpPr>
        <p:spPr>
          <a:xfrm>
            <a:off x="122903" y="1769831"/>
            <a:ext cx="12069097" cy="3970318"/>
          </a:xfrm>
          <a:prstGeom prst="rect">
            <a:avLst/>
          </a:prstGeom>
          <a:noFill/>
        </p:spPr>
        <p:txBody>
          <a:bodyPr wrap="square" rtlCol="0">
            <a:spAutoFit/>
          </a:bodyPr>
          <a:lstStyle/>
          <a:p>
            <a:pPr marL="342900" indent="-342900">
              <a:spcBef>
                <a:spcPts val="1200"/>
              </a:spcBef>
              <a:buClr>
                <a:schemeClr val="accent2">
                  <a:lumMod val="75000"/>
                </a:schemeClr>
              </a:buClr>
              <a:buFont typeface="Arial" panose="020B0604020202020204" pitchFamily="34" charset="0"/>
              <a:buChar char="•"/>
            </a:pPr>
            <a:r>
              <a:rPr lang="en-US" sz="2400" dirty="0"/>
              <a:t>Series of advocacy meetings and discussions with concerned departments</a:t>
            </a:r>
          </a:p>
          <a:p>
            <a:pPr marL="342900" indent="-342900">
              <a:spcBef>
                <a:spcPts val="1200"/>
              </a:spcBef>
              <a:buClr>
                <a:schemeClr val="accent2">
                  <a:lumMod val="75000"/>
                </a:schemeClr>
              </a:buClr>
              <a:buFont typeface="Arial" panose="020B0604020202020204" pitchFamily="34" charset="0"/>
              <a:buChar char="•"/>
            </a:pPr>
            <a:r>
              <a:rPr lang="en-US" sz="2400" dirty="0"/>
              <a:t>Cost to the beneficiary was one of the major challenges to launch this project</a:t>
            </a:r>
          </a:p>
          <a:p>
            <a:pPr marL="342900" indent="-342900">
              <a:spcBef>
                <a:spcPts val="1200"/>
              </a:spcBef>
              <a:buClr>
                <a:schemeClr val="accent2">
                  <a:lumMod val="75000"/>
                </a:schemeClr>
              </a:buClr>
              <a:buFont typeface="Arial" panose="020B0604020202020204" pitchFamily="34" charset="0"/>
              <a:buChar char="•"/>
            </a:pPr>
            <a:r>
              <a:rPr lang="en-US" sz="2400" dirty="0"/>
              <a:t>Hon’ble Chief Minister made an announcement that the beneficiary will be charged only Rs. 5 per Kg and any cost over and above that will be borne by the state</a:t>
            </a:r>
          </a:p>
          <a:p>
            <a:pPr marL="342900" indent="-342900">
              <a:spcBef>
                <a:spcPts val="1200"/>
              </a:spcBef>
              <a:buClr>
                <a:schemeClr val="accent2">
                  <a:lumMod val="75000"/>
                </a:schemeClr>
              </a:buClr>
              <a:buFont typeface="Arial" panose="020B0604020202020204" pitchFamily="34" charset="0"/>
              <a:buChar char="•"/>
            </a:pPr>
            <a:r>
              <a:rPr lang="en-US" sz="2400" dirty="0"/>
              <a:t>HAFED was chosen as the nodal agency to get the wheat processed</a:t>
            </a:r>
          </a:p>
          <a:p>
            <a:pPr marL="342900" indent="-342900">
              <a:spcBef>
                <a:spcPts val="1200"/>
              </a:spcBef>
              <a:buClr>
                <a:schemeClr val="accent2">
                  <a:lumMod val="75000"/>
                </a:schemeClr>
              </a:buClr>
              <a:buFont typeface="Arial" panose="020B0604020202020204" pitchFamily="34" charset="0"/>
              <a:buChar char="•"/>
            </a:pPr>
            <a:r>
              <a:rPr lang="en-US" sz="2400" dirty="0"/>
              <a:t>FFI provided technical support in supply chain assessment and developing tender document</a:t>
            </a:r>
          </a:p>
          <a:p>
            <a:pPr marL="342900" indent="-342900">
              <a:spcBef>
                <a:spcPts val="1200"/>
              </a:spcBef>
              <a:buClr>
                <a:schemeClr val="accent2">
                  <a:lumMod val="75000"/>
                </a:schemeClr>
              </a:buClr>
              <a:buFont typeface="Arial" panose="020B0604020202020204" pitchFamily="34" charset="0"/>
              <a:buChar char="•"/>
            </a:pPr>
            <a:endParaRPr lang="en-US" sz="2400" dirty="0"/>
          </a:p>
          <a:p>
            <a:pPr marL="342900" indent="-342900">
              <a:spcBef>
                <a:spcPts val="1200"/>
              </a:spcBef>
              <a:buClr>
                <a:schemeClr val="accent2">
                  <a:lumMod val="75000"/>
                </a:schemeClr>
              </a:buClr>
              <a:buFont typeface="Arial" panose="020B0604020202020204" pitchFamily="34" charset="0"/>
              <a:buChar char="•"/>
            </a:pPr>
            <a:endParaRPr lang="en-US" sz="2400" b="1" dirty="0"/>
          </a:p>
        </p:txBody>
      </p:sp>
      <p:sp>
        <p:nvSpPr>
          <p:cNvPr id="11" name="TextBox 10">
            <a:extLst>
              <a:ext uri="{FF2B5EF4-FFF2-40B4-BE49-F238E27FC236}">
                <a16:creationId xmlns:a16="http://schemas.microsoft.com/office/drawing/2014/main" id="{639EC281-1066-4AD9-85A1-006004ABC1C7}"/>
              </a:ext>
            </a:extLst>
          </p:cNvPr>
          <p:cNvSpPr txBox="1"/>
          <p:nvPr/>
        </p:nvSpPr>
        <p:spPr>
          <a:xfrm>
            <a:off x="118607" y="6588087"/>
            <a:ext cx="1380499" cy="215444"/>
          </a:xfrm>
          <a:prstGeom prst="rect">
            <a:avLst/>
          </a:prstGeom>
          <a:noFill/>
        </p:spPr>
        <p:txBody>
          <a:bodyPr wrap="square" rtlCol="0">
            <a:spAutoFit/>
          </a:bodyPr>
          <a:lstStyle/>
          <a:p>
            <a:r>
              <a:rPr lang="en-US" sz="800" dirty="0">
                <a:solidFill>
                  <a:schemeClr val="bg1"/>
                </a:solidFill>
              </a:rPr>
              <a:t>Photo: Ray </a:t>
            </a:r>
            <a:r>
              <a:rPr lang="en-US" sz="800" dirty="0" err="1">
                <a:solidFill>
                  <a:schemeClr val="bg1"/>
                </a:solidFill>
              </a:rPr>
              <a:t>Witlin</a:t>
            </a:r>
            <a:endParaRPr lang="en-US" sz="800" dirty="0">
              <a:solidFill>
                <a:schemeClr val="bg1"/>
              </a:solidFill>
            </a:endParaRPr>
          </a:p>
        </p:txBody>
      </p:sp>
      <p:sp>
        <p:nvSpPr>
          <p:cNvPr id="12" name="Slide Number Placeholder 11">
            <a:extLst>
              <a:ext uri="{FF2B5EF4-FFF2-40B4-BE49-F238E27FC236}">
                <a16:creationId xmlns:a16="http://schemas.microsoft.com/office/drawing/2014/main" id="{7F994D07-66CE-481A-926D-AE93E0C9EFF2}"/>
              </a:ext>
            </a:extLst>
          </p:cNvPr>
          <p:cNvSpPr>
            <a:spLocks noGrp="1"/>
          </p:cNvSpPr>
          <p:nvPr>
            <p:ph type="sldNum" sz="quarter" idx="12"/>
          </p:nvPr>
        </p:nvSpPr>
        <p:spPr/>
        <p:txBody>
          <a:bodyPr/>
          <a:lstStyle/>
          <a:p>
            <a:fld id="{98EB1EA3-488F-41F1-B91E-F99E33213284}" type="slidenum">
              <a:rPr lang="en-US" smtClean="0">
                <a:solidFill>
                  <a:schemeClr val="bg1"/>
                </a:solidFill>
              </a:rPr>
              <a:pPr/>
              <a:t>12</a:t>
            </a:fld>
            <a:endParaRPr lang="en-US" dirty="0">
              <a:solidFill>
                <a:schemeClr val="bg1"/>
              </a:solidFill>
            </a:endParaRPr>
          </a:p>
        </p:txBody>
      </p:sp>
    </p:spTree>
    <p:extLst>
      <p:ext uri="{BB962C8B-B14F-4D97-AF65-F5344CB8AC3E}">
        <p14:creationId xmlns:p14="http://schemas.microsoft.com/office/powerpoint/2010/main" val="26606317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5492"/>
            <a:ext cx="12192001" cy="973015"/>
          </a:xfrm>
        </p:spPr>
        <p:txBody>
          <a:bodyPr>
            <a:normAutofit/>
          </a:bodyPr>
          <a:lstStyle/>
          <a:p>
            <a:pPr algn="ctr"/>
            <a:r>
              <a:rPr lang="en-US" sz="3600" b="1" dirty="0">
                <a:solidFill>
                  <a:schemeClr val="tx1"/>
                </a:solidFill>
              </a:rPr>
              <a:t>The beginning</a:t>
            </a:r>
          </a:p>
        </p:txBody>
      </p:sp>
      <p:pic>
        <p:nvPicPr>
          <p:cNvPr id="4" name="Picture 3" descr="F:\IMG-20180312-WA0003.jpg"/>
          <p:cNvPicPr/>
          <p:nvPr/>
        </p:nvPicPr>
        <p:blipFill>
          <a:blip r:embed="rId3" cstate="screen">
            <a:extLst>
              <a:ext uri="{28A0092B-C50C-407E-A947-70E740481C1C}">
                <a14:useLocalDpi xmlns:a14="http://schemas.microsoft.com/office/drawing/2010/main"/>
              </a:ext>
            </a:extLst>
          </a:blip>
          <a:srcRect/>
          <a:stretch>
            <a:fillRect/>
          </a:stretch>
        </p:blipFill>
        <p:spPr bwMode="auto">
          <a:xfrm>
            <a:off x="7313793" y="1598964"/>
            <a:ext cx="4642338" cy="3643532"/>
          </a:xfrm>
          <a:prstGeom prst="rect">
            <a:avLst/>
          </a:prstGeom>
          <a:noFill/>
          <a:ln>
            <a:noFill/>
          </a:ln>
        </p:spPr>
      </p:pic>
      <p:sp>
        <p:nvSpPr>
          <p:cNvPr id="5" name="TextBox 4">
            <a:extLst>
              <a:ext uri="{FF2B5EF4-FFF2-40B4-BE49-F238E27FC236}">
                <a16:creationId xmlns:a16="http://schemas.microsoft.com/office/drawing/2014/main" id="{56D71A07-6B0A-47FF-A0F2-82F2332D5B7E}"/>
              </a:ext>
            </a:extLst>
          </p:cNvPr>
          <p:cNvSpPr txBox="1"/>
          <p:nvPr/>
        </p:nvSpPr>
        <p:spPr>
          <a:xfrm>
            <a:off x="235869" y="1688123"/>
            <a:ext cx="6859875" cy="3508653"/>
          </a:xfrm>
          <a:prstGeom prst="rect">
            <a:avLst/>
          </a:prstGeom>
          <a:noFill/>
        </p:spPr>
        <p:txBody>
          <a:bodyPr wrap="square" rtlCol="0">
            <a:spAutoFit/>
          </a:bodyPr>
          <a:lstStyle/>
          <a:p>
            <a:pPr marL="342900" indent="-342900" algn="just">
              <a:spcBef>
                <a:spcPts val="1200"/>
              </a:spcBef>
              <a:buClr>
                <a:schemeClr val="accent2">
                  <a:lumMod val="75000"/>
                </a:schemeClr>
              </a:buClr>
              <a:buFont typeface="Arial" panose="020B0604020202020204" pitchFamily="34" charset="0"/>
              <a:buChar char="•"/>
            </a:pPr>
            <a:r>
              <a:rPr lang="en-US" sz="2400" b="1" dirty="0"/>
              <a:t>March 2018:</a:t>
            </a:r>
            <a:r>
              <a:rPr lang="en-US" sz="2400" dirty="0"/>
              <a:t> Distribution of fortified wheat flour (iron, vitamin B12 and folic acid) as per FSSAI’S 2016 standards  under PDS in 2 blocks of Ambala</a:t>
            </a:r>
          </a:p>
          <a:p>
            <a:pPr marL="342900" indent="-342900" algn="just">
              <a:spcBef>
                <a:spcPts val="1200"/>
              </a:spcBef>
              <a:buClr>
                <a:schemeClr val="accent2">
                  <a:lumMod val="75000"/>
                </a:schemeClr>
              </a:buClr>
              <a:buFont typeface="Arial" panose="020B0604020202020204" pitchFamily="34" charset="0"/>
              <a:buChar char="•"/>
            </a:pPr>
            <a:r>
              <a:rPr lang="en-US" sz="2400" dirty="0"/>
              <a:t>1000 MT reaching 177,000 beneficiaries per month </a:t>
            </a:r>
          </a:p>
          <a:p>
            <a:pPr marL="342900" indent="-342900" algn="just">
              <a:spcBef>
                <a:spcPts val="1200"/>
              </a:spcBef>
              <a:buClr>
                <a:schemeClr val="accent2">
                  <a:lumMod val="75000"/>
                </a:schemeClr>
              </a:buClr>
              <a:buFont typeface="Arial" panose="020B0604020202020204" pitchFamily="34" charset="0"/>
              <a:buChar char="•"/>
            </a:pPr>
            <a:r>
              <a:rPr lang="en-US" sz="2400" b="1" dirty="0"/>
              <a:t>June 2018: </a:t>
            </a:r>
            <a:r>
              <a:rPr lang="en-US" sz="2400" dirty="0"/>
              <a:t>Use of fortified wheat flour in ICDS started in 2 blocks of Ambala</a:t>
            </a:r>
          </a:p>
          <a:p>
            <a:pPr marL="342900" indent="-342900" algn="just">
              <a:spcBef>
                <a:spcPts val="1200"/>
              </a:spcBef>
              <a:buClr>
                <a:schemeClr val="accent2">
                  <a:lumMod val="75000"/>
                </a:schemeClr>
              </a:buClr>
              <a:buFont typeface="Arial" panose="020B0604020202020204" pitchFamily="34" charset="0"/>
              <a:buChar char="•"/>
            </a:pPr>
            <a:r>
              <a:rPr lang="en-US" sz="2400" b="1" dirty="0"/>
              <a:t>June 2018: </a:t>
            </a:r>
            <a:r>
              <a:rPr lang="en-US" sz="2400" dirty="0"/>
              <a:t>HAFED started supply of fortified wheat flour in open market</a:t>
            </a:r>
          </a:p>
        </p:txBody>
      </p:sp>
      <p:sp>
        <p:nvSpPr>
          <p:cNvPr id="6" name="Slide Number Placeholder 5">
            <a:extLst>
              <a:ext uri="{FF2B5EF4-FFF2-40B4-BE49-F238E27FC236}">
                <a16:creationId xmlns:a16="http://schemas.microsoft.com/office/drawing/2014/main" id="{5BBA5666-BFE5-4A0F-A74B-4BA664EABDE7}"/>
              </a:ext>
            </a:extLst>
          </p:cNvPr>
          <p:cNvSpPr>
            <a:spLocks noGrp="1"/>
          </p:cNvSpPr>
          <p:nvPr>
            <p:ph type="sldNum" sz="quarter" idx="12"/>
          </p:nvPr>
        </p:nvSpPr>
        <p:spPr/>
        <p:txBody>
          <a:bodyPr/>
          <a:lstStyle/>
          <a:p>
            <a:fld id="{98EB1EA3-488F-41F1-B91E-F99E33213284}" type="slidenum">
              <a:rPr lang="en-US" smtClean="0">
                <a:solidFill>
                  <a:schemeClr val="tx1"/>
                </a:solidFill>
              </a:rPr>
              <a:pPr/>
              <a:t>13</a:t>
            </a:fld>
            <a:endParaRPr lang="en-US" dirty="0">
              <a:solidFill>
                <a:schemeClr val="tx1"/>
              </a:solidFill>
            </a:endParaRPr>
          </a:p>
        </p:txBody>
      </p:sp>
      <p:sp>
        <p:nvSpPr>
          <p:cNvPr id="3" name="Rectangle 2">
            <a:extLst>
              <a:ext uri="{FF2B5EF4-FFF2-40B4-BE49-F238E27FC236}">
                <a16:creationId xmlns:a16="http://schemas.microsoft.com/office/drawing/2014/main" id="{B35C44D6-60C1-4163-A0D6-64013789F99E}"/>
              </a:ext>
            </a:extLst>
          </p:cNvPr>
          <p:cNvSpPr/>
          <p:nvPr/>
        </p:nvSpPr>
        <p:spPr>
          <a:xfrm>
            <a:off x="363926" y="6397842"/>
            <a:ext cx="5140574" cy="369332"/>
          </a:xfrm>
          <a:prstGeom prst="rect">
            <a:avLst/>
          </a:prstGeom>
        </p:spPr>
        <p:txBody>
          <a:bodyPr wrap="none">
            <a:spAutoFit/>
          </a:bodyPr>
          <a:lstStyle/>
          <a:p>
            <a:pPr>
              <a:spcBef>
                <a:spcPts val="1200"/>
              </a:spcBef>
              <a:buClr>
                <a:schemeClr val="accent2">
                  <a:lumMod val="75000"/>
                </a:schemeClr>
              </a:buClr>
            </a:pPr>
            <a:r>
              <a:rPr lang="en-US" dirty="0"/>
              <a:t>FSSAI: Food Safety and Standards Authority of India</a:t>
            </a:r>
          </a:p>
        </p:txBody>
      </p:sp>
    </p:spTree>
    <p:extLst>
      <p:ext uri="{BB962C8B-B14F-4D97-AF65-F5344CB8AC3E}">
        <p14:creationId xmlns:p14="http://schemas.microsoft.com/office/powerpoint/2010/main" val="18196592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indoor, young, sitting, boy&#10;&#10;Description automatically generated">
            <a:extLst>
              <a:ext uri="{FF2B5EF4-FFF2-40B4-BE49-F238E27FC236}">
                <a16:creationId xmlns:a16="http://schemas.microsoft.com/office/drawing/2014/main" id="{DC24B6F0-FE10-4614-8EC6-DA11C22B7A67}"/>
              </a:ext>
            </a:extLst>
          </p:cNvPr>
          <p:cNvPicPr>
            <a:picLocks noChangeAspect="1"/>
          </p:cNvPicPr>
          <p:nvPr/>
        </p:nvPicPr>
        <p:blipFill rotWithShape="1">
          <a:blip r:embed="rId3" cstate="screen">
            <a:alphaModFix/>
            <a:extLst>
              <a:ext uri="{BEBA8EAE-BF5A-486C-A8C5-ECC9F3942E4B}">
                <a14:imgProps xmlns:a14="http://schemas.microsoft.com/office/drawing/2010/main">
                  <a14:imgLayer r:embed="rId4">
                    <a14:imgEffect>
                      <a14:brightnessContrast bright="16000"/>
                    </a14:imgEffect>
                  </a14:imgLayer>
                </a14:imgProps>
              </a:ext>
              <a:ext uri="{28A0092B-C50C-407E-A947-70E740481C1C}">
                <a14:useLocalDpi xmlns:a14="http://schemas.microsoft.com/office/drawing/2010/main"/>
              </a:ext>
            </a:extLst>
          </a:blip>
          <a:srcRect/>
          <a:stretch/>
        </p:blipFill>
        <p:spPr>
          <a:xfrm>
            <a:off x="2" y="0"/>
            <a:ext cx="12191999" cy="6858000"/>
          </a:xfrm>
          <a:prstGeom prst="rect">
            <a:avLst/>
          </a:prstGeom>
        </p:spPr>
      </p:pic>
      <p:sp>
        <p:nvSpPr>
          <p:cNvPr id="2" name="Title 1"/>
          <p:cNvSpPr>
            <a:spLocks noGrp="1"/>
          </p:cNvSpPr>
          <p:nvPr>
            <p:ph type="title"/>
          </p:nvPr>
        </p:nvSpPr>
        <p:spPr>
          <a:xfrm>
            <a:off x="1153947" y="497270"/>
            <a:ext cx="9875520" cy="836314"/>
          </a:xfrm>
        </p:spPr>
        <p:txBody>
          <a:bodyPr>
            <a:normAutofit/>
          </a:bodyPr>
          <a:lstStyle/>
          <a:p>
            <a:pPr algn="ctr"/>
            <a:r>
              <a:rPr lang="en-US" sz="3600" b="1" dirty="0">
                <a:solidFill>
                  <a:schemeClr val="bg1"/>
                </a:solidFill>
              </a:rPr>
              <a:t>Initial learnings </a:t>
            </a:r>
          </a:p>
        </p:txBody>
      </p:sp>
      <p:sp>
        <p:nvSpPr>
          <p:cNvPr id="9" name="Rectangle 8">
            <a:extLst>
              <a:ext uri="{FF2B5EF4-FFF2-40B4-BE49-F238E27FC236}">
                <a16:creationId xmlns:a16="http://schemas.microsoft.com/office/drawing/2014/main" id="{DBDF80BB-2A77-480B-B840-ADB2231F75DF}"/>
              </a:ext>
            </a:extLst>
          </p:cNvPr>
          <p:cNvSpPr/>
          <p:nvPr/>
        </p:nvSpPr>
        <p:spPr>
          <a:xfrm>
            <a:off x="-4293" y="1425985"/>
            <a:ext cx="12191998" cy="3219167"/>
          </a:xfrm>
          <a:prstGeom prst="rect">
            <a:avLst/>
          </a:prstGeom>
          <a:solidFill>
            <a:srgbClr val="FFFFF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04E99CCA-7FBD-4C43-ACD8-DE98BF2DC241}"/>
              </a:ext>
            </a:extLst>
          </p:cNvPr>
          <p:cNvSpPr txBox="1"/>
          <p:nvPr/>
        </p:nvSpPr>
        <p:spPr>
          <a:xfrm>
            <a:off x="-8589" y="1824795"/>
            <a:ext cx="12187705" cy="2400657"/>
          </a:xfrm>
          <a:prstGeom prst="rect">
            <a:avLst/>
          </a:prstGeom>
          <a:noFill/>
        </p:spPr>
        <p:txBody>
          <a:bodyPr wrap="square" rtlCol="0">
            <a:spAutoFit/>
          </a:bodyPr>
          <a:lstStyle/>
          <a:p>
            <a:pPr marL="342900" indent="-342900">
              <a:spcBef>
                <a:spcPts val="1200"/>
              </a:spcBef>
              <a:buClr>
                <a:schemeClr val="accent2">
                  <a:lumMod val="75000"/>
                </a:schemeClr>
              </a:buClr>
              <a:buFont typeface="Arial" panose="020B0604020202020204" pitchFamily="34" charset="0"/>
              <a:buChar char="•"/>
            </a:pPr>
            <a:r>
              <a:rPr lang="en-US" sz="2400" dirty="0"/>
              <a:t>Initial resistance from some pockets in two blocks of Ambala due to vested interests </a:t>
            </a:r>
          </a:p>
          <a:p>
            <a:pPr marL="342900" indent="-342900">
              <a:spcBef>
                <a:spcPts val="1200"/>
              </a:spcBef>
              <a:buClr>
                <a:schemeClr val="accent2">
                  <a:lumMod val="75000"/>
                </a:schemeClr>
              </a:buClr>
              <a:buFont typeface="Arial" panose="020B0604020202020204" pitchFamily="34" charset="0"/>
              <a:buChar char="•"/>
            </a:pPr>
            <a:r>
              <a:rPr lang="en-US" sz="2400" dirty="0"/>
              <a:t>Continuous engagement with beneficiaries and sustained efforts to address their concerns</a:t>
            </a:r>
          </a:p>
          <a:p>
            <a:pPr marL="342900" indent="-342900">
              <a:spcBef>
                <a:spcPts val="1200"/>
              </a:spcBef>
              <a:buClr>
                <a:schemeClr val="accent2">
                  <a:lumMod val="75000"/>
                </a:schemeClr>
              </a:buClr>
              <a:buFont typeface="Arial" panose="020B0604020202020204" pitchFamily="34" charset="0"/>
              <a:buChar char="•"/>
            </a:pPr>
            <a:r>
              <a:rPr lang="en-US" sz="2400" dirty="0"/>
              <a:t>Feedback from beneficiaries and field observation led to shift from roller mill </a:t>
            </a:r>
            <a:r>
              <a:rPr lang="en-US" sz="2400" dirty="0" err="1"/>
              <a:t>atta</a:t>
            </a:r>
            <a:r>
              <a:rPr lang="en-US" sz="2400" dirty="0"/>
              <a:t> to </a:t>
            </a:r>
            <a:r>
              <a:rPr lang="en-US" sz="2400" dirty="0" err="1"/>
              <a:t>chakki</a:t>
            </a:r>
            <a:r>
              <a:rPr lang="en-US" sz="2400" dirty="0"/>
              <a:t> (stone ground) </a:t>
            </a:r>
            <a:r>
              <a:rPr lang="en-US" sz="2400" dirty="0" err="1"/>
              <a:t>atta</a:t>
            </a:r>
            <a:endParaRPr lang="en-US" sz="2400" dirty="0"/>
          </a:p>
          <a:p>
            <a:pPr marL="342900" indent="-342900">
              <a:spcBef>
                <a:spcPts val="1200"/>
              </a:spcBef>
              <a:buClr>
                <a:schemeClr val="accent2">
                  <a:lumMod val="75000"/>
                </a:schemeClr>
              </a:buClr>
              <a:buFont typeface="Arial" panose="020B0604020202020204" pitchFamily="34" charset="0"/>
              <a:buChar char="•"/>
            </a:pPr>
            <a:endParaRPr lang="en-US" sz="2400" b="1" dirty="0"/>
          </a:p>
        </p:txBody>
      </p:sp>
      <p:sp>
        <p:nvSpPr>
          <p:cNvPr id="14" name="Rectangle 13">
            <a:extLst>
              <a:ext uri="{FF2B5EF4-FFF2-40B4-BE49-F238E27FC236}">
                <a16:creationId xmlns:a16="http://schemas.microsoft.com/office/drawing/2014/main" id="{85E7E156-2CCF-46F0-9ABC-B245BF915CEF}"/>
              </a:ext>
            </a:extLst>
          </p:cNvPr>
          <p:cNvSpPr/>
          <p:nvPr/>
        </p:nvSpPr>
        <p:spPr>
          <a:xfrm>
            <a:off x="111674" y="6501618"/>
            <a:ext cx="1042273" cy="215444"/>
          </a:xfrm>
          <a:prstGeom prst="rect">
            <a:avLst/>
          </a:prstGeom>
        </p:spPr>
        <p:txBody>
          <a:bodyPr wrap="none">
            <a:spAutoFit/>
          </a:bodyPr>
          <a:lstStyle/>
          <a:p>
            <a:pPr algn="r"/>
            <a:r>
              <a:rPr lang="en-US" sz="800" dirty="0">
                <a:solidFill>
                  <a:schemeClr val="bg1"/>
                </a:solidFill>
                <a:latin typeface="Proxima Nova"/>
              </a:rPr>
              <a:t>Photo: Arjun Claire</a:t>
            </a:r>
            <a:endParaRPr lang="en-US" sz="800" dirty="0">
              <a:solidFill>
                <a:schemeClr val="bg1"/>
              </a:solidFill>
            </a:endParaRPr>
          </a:p>
        </p:txBody>
      </p:sp>
      <p:sp>
        <p:nvSpPr>
          <p:cNvPr id="10" name="Slide Number Placeholder 9">
            <a:extLst>
              <a:ext uri="{FF2B5EF4-FFF2-40B4-BE49-F238E27FC236}">
                <a16:creationId xmlns:a16="http://schemas.microsoft.com/office/drawing/2014/main" id="{8BFE27DD-AECA-40EF-9110-CAABAF6040F1}"/>
              </a:ext>
            </a:extLst>
          </p:cNvPr>
          <p:cNvSpPr>
            <a:spLocks noGrp="1"/>
          </p:cNvSpPr>
          <p:nvPr>
            <p:ph type="sldNum" sz="quarter" idx="12"/>
          </p:nvPr>
        </p:nvSpPr>
        <p:spPr/>
        <p:txBody>
          <a:bodyPr/>
          <a:lstStyle/>
          <a:p>
            <a:fld id="{98EB1EA3-488F-41F1-B91E-F99E33213284}" type="slidenum">
              <a:rPr lang="en-US" smtClean="0">
                <a:solidFill>
                  <a:schemeClr val="bg1"/>
                </a:solidFill>
              </a:rPr>
              <a:pPr/>
              <a:t>14</a:t>
            </a:fld>
            <a:endParaRPr lang="en-US" dirty="0">
              <a:solidFill>
                <a:schemeClr val="bg1"/>
              </a:solidFill>
            </a:endParaRPr>
          </a:p>
        </p:txBody>
      </p:sp>
    </p:spTree>
    <p:extLst>
      <p:ext uri="{BB962C8B-B14F-4D97-AF65-F5344CB8AC3E}">
        <p14:creationId xmlns:p14="http://schemas.microsoft.com/office/powerpoint/2010/main" val="1775162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group of people in a room&#10;&#10;Description automatically generated">
            <a:extLst>
              <a:ext uri="{FF2B5EF4-FFF2-40B4-BE49-F238E27FC236}">
                <a16:creationId xmlns:a16="http://schemas.microsoft.com/office/drawing/2014/main" id="{DF888744-328A-4FE0-8A35-59139ACBF00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9765" y="-650631"/>
            <a:ext cx="12231765" cy="8132822"/>
          </a:xfrm>
          <a:prstGeom prst="rect">
            <a:avLst/>
          </a:prstGeom>
        </p:spPr>
      </p:pic>
      <p:sp>
        <p:nvSpPr>
          <p:cNvPr id="2" name="Title 1">
            <a:extLst>
              <a:ext uri="{FF2B5EF4-FFF2-40B4-BE49-F238E27FC236}">
                <a16:creationId xmlns:a16="http://schemas.microsoft.com/office/drawing/2014/main" id="{48CC0A4A-D072-496E-9BDC-41008BACF244}"/>
              </a:ext>
            </a:extLst>
          </p:cNvPr>
          <p:cNvSpPr>
            <a:spLocks noGrp="1"/>
          </p:cNvSpPr>
          <p:nvPr>
            <p:ph type="title"/>
          </p:nvPr>
        </p:nvSpPr>
        <p:spPr>
          <a:xfrm>
            <a:off x="0" y="594359"/>
            <a:ext cx="12192000" cy="609600"/>
          </a:xfrm>
        </p:spPr>
        <p:txBody>
          <a:bodyPr>
            <a:normAutofit/>
          </a:bodyPr>
          <a:lstStyle/>
          <a:p>
            <a:pPr algn="ctr"/>
            <a:r>
              <a:rPr lang="en-IN" sz="3600" b="1" dirty="0">
                <a:solidFill>
                  <a:schemeClr val="bg1"/>
                </a:solidFill>
              </a:rPr>
              <a:t>Positive outcomes</a:t>
            </a:r>
          </a:p>
        </p:txBody>
      </p:sp>
      <p:sp>
        <p:nvSpPr>
          <p:cNvPr id="10" name="Rectangle 9">
            <a:extLst>
              <a:ext uri="{FF2B5EF4-FFF2-40B4-BE49-F238E27FC236}">
                <a16:creationId xmlns:a16="http://schemas.microsoft.com/office/drawing/2014/main" id="{5555C875-5F20-44DC-B577-DCEAAB58B9C1}"/>
              </a:ext>
            </a:extLst>
          </p:cNvPr>
          <p:cNvSpPr/>
          <p:nvPr/>
        </p:nvSpPr>
        <p:spPr>
          <a:xfrm>
            <a:off x="-37462" y="1425985"/>
            <a:ext cx="12229462" cy="3219167"/>
          </a:xfrm>
          <a:prstGeom prst="rect">
            <a:avLst/>
          </a:prstGeom>
          <a:solidFill>
            <a:srgbClr val="FFFFF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7D666A82-C54C-410D-A0F2-3184BDC6F56D}"/>
              </a:ext>
            </a:extLst>
          </p:cNvPr>
          <p:cNvSpPr txBox="1"/>
          <p:nvPr/>
        </p:nvSpPr>
        <p:spPr>
          <a:xfrm>
            <a:off x="0" y="1824796"/>
            <a:ext cx="12192000" cy="2400657"/>
          </a:xfrm>
          <a:prstGeom prst="rect">
            <a:avLst/>
          </a:prstGeom>
          <a:noFill/>
        </p:spPr>
        <p:txBody>
          <a:bodyPr wrap="square" rtlCol="0">
            <a:spAutoFit/>
          </a:bodyPr>
          <a:lstStyle/>
          <a:p>
            <a:pPr marL="342900" indent="-342900">
              <a:spcBef>
                <a:spcPts val="1200"/>
              </a:spcBef>
              <a:buClr>
                <a:schemeClr val="accent2">
                  <a:lumMod val="75000"/>
                </a:schemeClr>
              </a:buClr>
              <a:buFont typeface="Arial" panose="020B0604020202020204" pitchFamily="34" charset="0"/>
              <a:buChar char="•"/>
            </a:pPr>
            <a:r>
              <a:rPr lang="en-US" sz="2400" dirty="0"/>
              <a:t>The offtake of fortified </a:t>
            </a:r>
            <a:r>
              <a:rPr lang="en-US" sz="2400" dirty="0" err="1"/>
              <a:t>atta</a:t>
            </a:r>
            <a:r>
              <a:rPr lang="en-US" sz="2400" dirty="0"/>
              <a:t> increased to 96% compared to 80% for wheat grains</a:t>
            </a:r>
          </a:p>
          <a:p>
            <a:pPr marL="342900" indent="-342900">
              <a:spcBef>
                <a:spcPts val="1200"/>
              </a:spcBef>
              <a:buClr>
                <a:schemeClr val="accent2">
                  <a:lumMod val="75000"/>
                </a:schemeClr>
              </a:buClr>
              <a:buFont typeface="Arial" panose="020B0604020202020204" pitchFamily="34" charset="0"/>
              <a:buChar char="•"/>
            </a:pPr>
            <a:r>
              <a:rPr lang="en-US" sz="2400" dirty="0"/>
              <a:t>Many millers installed additional </a:t>
            </a:r>
            <a:r>
              <a:rPr lang="en-US" sz="2400" dirty="0" err="1"/>
              <a:t>chakki</a:t>
            </a:r>
            <a:r>
              <a:rPr lang="en-US" sz="2400" dirty="0"/>
              <a:t> lines and the total production capacity in Haryana has increased by 30-35%</a:t>
            </a:r>
          </a:p>
          <a:p>
            <a:pPr marL="342900" indent="-342900">
              <a:spcBef>
                <a:spcPts val="1200"/>
              </a:spcBef>
              <a:buClr>
                <a:schemeClr val="accent2">
                  <a:lumMod val="75000"/>
                </a:schemeClr>
              </a:buClr>
              <a:buFont typeface="Arial" panose="020B0604020202020204" pitchFamily="34" charset="0"/>
              <a:buChar char="•"/>
            </a:pPr>
            <a:r>
              <a:rPr lang="en-US" sz="2400" dirty="0"/>
              <a:t>More millers have shown interest to get empaneled and work for the state</a:t>
            </a:r>
          </a:p>
          <a:p>
            <a:pPr marL="342900" indent="-342900">
              <a:spcBef>
                <a:spcPts val="1200"/>
              </a:spcBef>
              <a:buClr>
                <a:schemeClr val="accent2">
                  <a:lumMod val="75000"/>
                </a:schemeClr>
              </a:buClr>
              <a:buFont typeface="Arial" panose="020B0604020202020204" pitchFamily="34" charset="0"/>
              <a:buChar char="•"/>
            </a:pPr>
            <a:endParaRPr lang="en-US" sz="2400" b="1" dirty="0"/>
          </a:p>
        </p:txBody>
      </p:sp>
      <p:sp>
        <p:nvSpPr>
          <p:cNvPr id="15" name="Rectangle 14">
            <a:extLst>
              <a:ext uri="{FF2B5EF4-FFF2-40B4-BE49-F238E27FC236}">
                <a16:creationId xmlns:a16="http://schemas.microsoft.com/office/drawing/2014/main" id="{6425DF41-2B8A-480B-B505-24AB00C667D2}"/>
              </a:ext>
            </a:extLst>
          </p:cNvPr>
          <p:cNvSpPr/>
          <p:nvPr/>
        </p:nvSpPr>
        <p:spPr>
          <a:xfrm>
            <a:off x="111674" y="6501618"/>
            <a:ext cx="1042273" cy="215444"/>
          </a:xfrm>
          <a:prstGeom prst="rect">
            <a:avLst/>
          </a:prstGeom>
        </p:spPr>
        <p:txBody>
          <a:bodyPr wrap="none">
            <a:spAutoFit/>
          </a:bodyPr>
          <a:lstStyle/>
          <a:p>
            <a:pPr algn="r"/>
            <a:r>
              <a:rPr lang="en-US" sz="800" dirty="0">
                <a:solidFill>
                  <a:schemeClr val="bg1"/>
                </a:solidFill>
                <a:latin typeface="Proxima Nova"/>
              </a:rPr>
              <a:t>Photo: Arjun Claire</a:t>
            </a:r>
            <a:endParaRPr lang="en-US" sz="800" dirty="0">
              <a:solidFill>
                <a:schemeClr val="bg1"/>
              </a:solidFill>
            </a:endParaRPr>
          </a:p>
        </p:txBody>
      </p:sp>
      <p:sp>
        <p:nvSpPr>
          <p:cNvPr id="16" name="Slide Number Placeholder 15">
            <a:extLst>
              <a:ext uri="{FF2B5EF4-FFF2-40B4-BE49-F238E27FC236}">
                <a16:creationId xmlns:a16="http://schemas.microsoft.com/office/drawing/2014/main" id="{3148EB83-E6CA-4932-B999-641EA856DF9A}"/>
              </a:ext>
            </a:extLst>
          </p:cNvPr>
          <p:cNvSpPr>
            <a:spLocks noGrp="1"/>
          </p:cNvSpPr>
          <p:nvPr>
            <p:ph type="sldNum" sz="quarter" idx="12"/>
          </p:nvPr>
        </p:nvSpPr>
        <p:spPr/>
        <p:txBody>
          <a:bodyPr/>
          <a:lstStyle/>
          <a:p>
            <a:fld id="{98EB1EA3-488F-41F1-B91E-F99E33213284}" type="slidenum">
              <a:rPr lang="en-US" smtClean="0">
                <a:solidFill>
                  <a:schemeClr val="bg1"/>
                </a:solidFill>
              </a:rPr>
              <a:pPr/>
              <a:t>15</a:t>
            </a:fld>
            <a:endParaRPr lang="en-US" dirty="0">
              <a:solidFill>
                <a:schemeClr val="bg1"/>
              </a:solidFill>
            </a:endParaRPr>
          </a:p>
        </p:txBody>
      </p:sp>
    </p:spTree>
    <p:extLst>
      <p:ext uri="{BB962C8B-B14F-4D97-AF65-F5344CB8AC3E}">
        <p14:creationId xmlns:p14="http://schemas.microsoft.com/office/powerpoint/2010/main" val="32170387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EF2FE6-44FD-4900-B293-5489722B1ED2}"/>
              </a:ext>
            </a:extLst>
          </p:cNvPr>
          <p:cNvSpPr>
            <a:spLocks noGrp="1"/>
          </p:cNvSpPr>
          <p:nvPr>
            <p:ph type="title"/>
          </p:nvPr>
        </p:nvSpPr>
        <p:spPr>
          <a:xfrm>
            <a:off x="0" y="445469"/>
            <a:ext cx="12192000" cy="715617"/>
          </a:xfrm>
        </p:spPr>
        <p:txBody>
          <a:bodyPr>
            <a:normAutofit/>
          </a:bodyPr>
          <a:lstStyle/>
          <a:p>
            <a:pPr algn="ctr"/>
            <a:r>
              <a:rPr lang="en-IN" sz="3600" b="1" dirty="0">
                <a:solidFill>
                  <a:schemeClr val="tx1"/>
                </a:solidFill>
              </a:rPr>
              <a:t>Scale-up </a:t>
            </a:r>
            <a:r>
              <a:rPr lang="en-IN" sz="3600" b="1">
                <a:solidFill>
                  <a:schemeClr val="tx1"/>
                </a:solidFill>
              </a:rPr>
              <a:t>of fortification </a:t>
            </a:r>
            <a:endParaRPr lang="en-IN" sz="3600" b="1" dirty="0">
              <a:solidFill>
                <a:schemeClr val="tx1"/>
              </a:solidFill>
            </a:endParaRPr>
          </a:p>
        </p:txBody>
      </p:sp>
      <p:graphicFrame>
        <p:nvGraphicFramePr>
          <p:cNvPr id="13" name="Diagram 12">
            <a:extLst>
              <a:ext uri="{FF2B5EF4-FFF2-40B4-BE49-F238E27FC236}">
                <a16:creationId xmlns:a16="http://schemas.microsoft.com/office/drawing/2014/main" id="{454DC936-A1D2-4FD4-A8C4-B419F67C0904}"/>
              </a:ext>
            </a:extLst>
          </p:cNvPr>
          <p:cNvGraphicFramePr/>
          <p:nvPr>
            <p:extLst>
              <p:ext uri="{D42A27DB-BD31-4B8C-83A1-F6EECF244321}">
                <p14:modId xmlns:p14="http://schemas.microsoft.com/office/powerpoint/2010/main" val="3766973776"/>
              </p:ext>
            </p:extLst>
          </p:nvPr>
        </p:nvGraphicFramePr>
        <p:xfrm>
          <a:off x="489910" y="5300258"/>
          <a:ext cx="11212180" cy="95170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4" name="Rectangle: Rounded Corners 13">
            <a:extLst>
              <a:ext uri="{FF2B5EF4-FFF2-40B4-BE49-F238E27FC236}">
                <a16:creationId xmlns:a16="http://schemas.microsoft.com/office/drawing/2014/main" id="{60EC463B-984D-4459-8250-BD60E6A22913}"/>
              </a:ext>
            </a:extLst>
          </p:cNvPr>
          <p:cNvSpPr/>
          <p:nvPr/>
        </p:nvSpPr>
        <p:spPr>
          <a:xfrm>
            <a:off x="553148" y="1569748"/>
            <a:ext cx="2542478" cy="3226096"/>
          </a:xfrm>
          <a:prstGeom prst="roundRect">
            <a:avLst/>
          </a:prstGeom>
          <a:solidFill>
            <a:schemeClr val="accent1">
              <a:alpha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2200" dirty="0"/>
              <a:t>1</a:t>
            </a:r>
            <a:r>
              <a:rPr lang="en-IN" sz="2200" b="1" dirty="0">
                <a:solidFill>
                  <a:schemeClr val="tx1"/>
                </a:solidFill>
              </a:rPr>
              <a:t>12</a:t>
            </a:r>
            <a:r>
              <a:rPr lang="en-IN" sz="2200" dirty="0">
                <a:solidFill>
                  <a:schemeClr val="tx1"/>
                </a:solidFill>
              </a:rPr>
              <a:t> Millers empanelled  for scale-up</a:t>
            </a:r>
          </a:p>
        </p:txBody>
      </p:sp>
      <p:sp>
        <p:nvSpPr>
          <p:cNvPr id="15" name="Rectangle: Rounded Corners 14">
            <a:extLst>
              <a:ext uri="{FF2B5EF4-FFF2-40B4-BE49-F238E27FC236}">
                <a16:creationId xmlns:a16="http://schemas.microsoft.com/office/drawing/2014/main" id="{B51B7E98-795B-4007-9528-84BA82F950A7}"/>
              </a:ext>
            </a:extLst>
          </p:cNvPr>
          <p:cNvSpPr/>
          <p:nvPr/>
        </p:nvSpPr>
        <p:spPr>
          <a:xfrm>
            <a:off x="3329802" y="1569748"/>
            <a:ext cx="2542478" cy="3226096"/>
          </a:xfrm>
          <a:prstGeom prst="roundRect">
            <a:avLst/>
          </a:prstGeom>
          <a:solidFill>
            <a:schemeClr val="accent1">
              <a:alpha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2200" b="1" dirty="0">
                <a:solidFill>
                  <a:schemeClr val="tx1"/>
                </a:solidFill>
              </a:rPr>
              <a:t>2</a:t>
            </a:r>
            <a:r>
              <a:rPr lang="en-IN" sz="2200" dirty="0">
                <a:solidFill>
                  <a:schemeClr val="tx1"/>
                </a:solidFill>
              </a:rPr>
              <a:t>  districts added under PDS</a:t>
            </a:r>
          </a:p>
        </p:txBody>
      </p:sp>
      <p:sp>
        <p:nvSpPr>
          <p:cNvPr id="16" name="Rectangle: Rounded Corners 15">
            <a:extLst>
              <a:ext uri="{FF2B5EF4-FFF2-40B4-BE49-F238E27FC236}">
                <a16:creationId xmlns:a16="http://schemas.microsoft.com/office/drawing/2014/main" id="{D0A55897-9938-460E-8452-C1458CFEC320}"/>
              </a:ext>
            </a:extLst>
          </p:cNvPr>
          <p:cNvSpPr/>
          <p:nvPr/>
        </p:nvSpPr>
        <p:spPr>
          <a:xfrm>
            <a:off x="6113889" y="1569748"/>
            <a:ext cx="2542478" cy="3226096"/>
          </a:xfrm>
          <a:prstGeom prst="roundRect">
            <a:avLst/>
          </a:prstGeom>
          <a:solidFill>
            <a:schemeClr val="accent1">
              <a:alpha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2200" b="1" dirty="0">
                <a:solidFill>
                  <a:schemeClr val="tx1"/>
                </a:solidFill>
              </a:rPr>
              <a:t>6 </a:t>
            </a:r>
            <a:r>
              <a:rPr lang="en-IN" sz="2200" dirty="0">
                <a:solidFill>
                  <a:schemeClr val="tx1"/>
                </a:solidFill>
              </a:rPr>
              <a:t>Districts added under ICDS and MDM</a:t>
            </a:r>
          </a:p>
        </p:txBody>
      </p:sp>
      <p:sp>
        <p:nvSpPr>
          <p:cNvPr id="19" name="Rectangle: Rounded Corners 18">
            <a:extLst>
              <a:ext uri="{FF2B5EF4-FFF2-40B4-BE49-F238E27FC236}">
                <a16:creationId xmlns:a16="http://schemas.microsoft.com/office/drawing/2014/main" id="{793449FF-136B-49CD-A455-89B5347AEE90}"/>
              </a:ext>
            </a:extLst>
          </p:cNvPr>
          <p:cNvSpPr/>
          <p:nvPr/>
        </p:nvSpPr>
        <p:spPr>
          <a:xfrm>
            <a:off x="8897976" y="1569748"/>
            <a:ext cx="2542478" cy="3226096"/>
          </a:xfrm>
          <a:prstGeom prst="roundRect">
            <a:avLst/>
          </a:prstGeom>
          <a:solidFill>
            <a:schemeClr val="accent1">
              <a:alpha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2200" b="1" dirty="0">
                <a:solidFill>
                  <a:schemeClr val="tx1"/>
                </a:solidFill>
              </a:rPr>
              <a:t>5</a:t>
            </a:r>
            <a:r>
              <a:rPr lang="en-IN" sz="2200" dirty="0">
                <a:solidFill>
                  <a:schemeClr val="tx1"/>
                </a:solidFill>
              </a:rPr>
              <a:t> more districts  roll out Wheat flour fortification for PDS</a:t>
            </a:r>
          </a:p>
        </p:txBody>
      </p:sp>
      <p:sp>
        <p:nvSpPr>
          <p:cNvPr id="3" name="Slide Number Placeholder 2">
            <a:extLst>
              <a:ext uri="{FF2B5EF4-FFF2-40B4-BE49-F238E27FC236}">
                <a16:creationId xmlns:a16="http://schemas.microsoft.com/office/drawing/2014/main" id="{5216DF52-D6E2-411D-9E9D-D449B17D5EC5}"/>
              </a:ext>
            </a:extLst>
          </p:cNvPr>
          <p:cNvSpPr>
            <a:spLocks noGrp="1"/>
          </p:cNvSpPr>
          <p:nvPr>
            <p:ph type="sldNum" sz="quarter" idx="12"/>
          </p:nvPr>
        </p:nvSpPr>
        <p:spPr/>
        <p:txBody>
          <a:bodyPr/>
          <a:lstStyle/>
          <a:p>
            <a:fld id="{98EB1EA3-488F-41F1-B91E-F99E33213284}" type="slidenum">
              <a:rPr lang="en-US" smtClean="0">
                <a:solidFill>
                  <a:schemeClr val="tx1"/>
                </a:solidFill>
              </a:rPr>
              <a:pPr/>
              <a:t>16</a:t>
            </a:fld>
            <a:endParaRPr lang="en-US" dirty="0">
              <a:solidFill>
                <a:schemeClr val="tx1"/>
              </a:solidFill>
            </a:endParaRPr>
          </a:p>
        </p:txBody>
      </p:sp>
    </p:spTree>
    <p:extLst>
      <p:ext uri="{BB962C8B-B14F-4D97-AF65-F5344CB8AC3E}">
        <p14:creationId xmlns:p14="http://schemas.microsoft.com/office/powerpoint/2010/main" val="27472134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C7C1C2-A040-4118-BD6B-4410DF1D07A5}"/>
              </a:ext>
            </a:extLst>
          </p:cNvPr>
          <p:cNvSpPr>
            <a:spLocks noGrp="1"/>
          </p:cNvSpPr>
          <p:nvPr>
            <p:ph type="title"/>
          </p:nvPr>
        </p:nvSpPr>
        <p:spPr>
          <a:xfrm>
            <a:off x="0" y="288384"/>
            <a:ext cx="12192000" cy="1083818"/>
          </a:xfrm>
        </p:spPr>
        <p:txBody>
          <a:bodyPr>
            <a:normAutofit/>
          </a:bodyPr>
          <a:lstStyle/>
          <a:p>
            <a:pPr algn="ctr"/>
            <a:r>
              <a:rPr lang="en-US" sz="3600" b="1" dirty="0">
                <a:solidFill>
                  <a:schemeClr val="tx1"/>
                </a:solidFill>
              </a:rPr>
              <a:t>Fortified Atta under PDS in Haryana</a:t>
            </a:r>
          </a:p>
        </p:txBody>
      </p:sp>
      <p:pic>
        <p:nvPicPr>
          <p:cNvPr id="8" name="Picture 7" descr="A close up of a logo&#10;&#10;Description automatically generated">
            <a:extLst>
              <a:ext uri="{FF2B5EF4-FFF2-40B4-BE49-F238E27FC236}">
                <a16:creationId xmlns:a16="http://schemas.microsoft.com/office/drawing/2014/main" id="{2EF24F20-3784-49BB-9317-49D3FF3308F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16445" b="24444"/>
          <a:stretch/>
        </p:blipFill>
        <p:spPr>
          <a:xfrm>
            <a:off x="921198" y="1985470"/>
            <a:ext cx="1833527" cy="1083818"/>
          </a:xfrm>
          <a:prstGeom prst="rect">
            <a:avLst/>
          </a:prstGeom>
        </p:spPr>
      </p:pic>
      <p:pic>
        <p:nvPicPr>
          <p:cNvPr id="10" name="Picture 9" descr="A close up of a logo&#10;&#10;Description automatically generated">
            <a:extLst>
              <a:ext uri="{FF2B5EF4-FFF2-40B4-BE49-F238E27FC236}">
                <a16:creationId xmlns:a16="http://schemas.microsoft.com/office/drawing/2014/main" id="{53E141B8-B067-4B42-89FD-BD26348F3812}"/>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b="14222"/>
          <a:stretch/>
        </p:blipFill>
        <p:spPr>
          <a:xfrm>
            <a:off x="9534104" y="1892760"/>
            <a:ext cx="1371600" cy="1176528"/>
          </a:xfrm>
          <a:prstGeom prst="rect">
            <a:avLst/>
          </a:prstGeom>
        </p:spPr>
      </p:pic>
      <p:pic>
        <p:nvPicPr>
          <p:cNvPr id="12" name="Picture 11" descr="A close up of a logo&#10;&#10;Description automatically generated">
            <a:extLst>
              <a:ext uri="{FF2B5EF4-FFF2-40B4-BE49-F238E27FC236}">
                <a16:creationId xmlns:a16="http://schemas.microsoft.com/office/drawing/2014/main" id="{01AD5955-F8C1-49BD-8F37-5BFBA9E54940}"/>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b="14000"/>
          <a:stretch/>
        </p:blipFill>
        <p:spPr>
          <a:xfrm>
            <a:off x="6890194" y="1985470"/>
            <a:ext cx="1280159" cy="1100937"/>
          </a:xfrm>
          <a:prstGeom prst="rect">
            <a:avLst/>
          </a:prstGeom>
        </p:spPr>
      </p:pic>
      <p:pic>
        <p:nvPicPr>
          <p:cNvPr id="14" name="Picture 13" descr="A close up of a logo&#10;&#10;Description automatically generated">
            <a:extLst>
              <a:ext uri="{FF2B5EF4-FFF2-40B4-BE49-F238E27FC236}">
                <a16:creationId xmlns:a16="http://schemas.microsoft.com/office/drawing/2014/main" id="{CE27EB1E-8995-490E-BFDF-ED1EB88F5DD2}"/>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b="14445"/>
          <a:stretch/>
        </p:blipFill>
        <p:spPr>
          <a:xfrm>
            <a:off x="4047874" y="1961001"/>
            <a:ext cx="1295400" cy="1108287"/>
          </a:xfrm>
          <a:prstGeom prst="rect">
            <a:avLst/>
          </a:prstGeom>
        </p:spPr>
      </p:pic>
      <p:sp>
        <p:nvSpPr>
          <p:cNvPr id="19" name="TextBox 18">
            <a:extLst>
              <a:ext uri="{FF2B5EF4-FFF2-40B4-BE49-F238E27FC236}">
                <a16:creationId xmlns:a16="http://schemas.microsoft.com/office/drawing/2014/main" id="{9D7238DD-3B57-455C-BAB0-BA238EB0CBD4}"/>
              </a:ext>
            </a:extLst>
          </p:cNvPr>
          <p:cNvSpPr txBox="1"/>
          <p:nvPr/>
        </p:nvSpPr>
        <p:spPr>
          <a:xfrm>
            <a:off x="1488160" y="3651867"/>
            <a:ext cx="502920" cy="677108"/>
          </a:xfrm>
          <a:prstGeom prst="rect">
            <a:avLst/>
          </a:prstGeom>
          <a:noFill/>
        </p:spPr>
        <p:txBody>
          <a:bodyPr wrap="square" rtlCol="0">
            <a:spAutoFit/>
          </a:bodyPr>
          <a:lstStyle/>
          <a:p>
            <a:r>
              <a:rPr lang="en-IN" sz="3800" dirty="0"/>
              <a:t>2</a:t>
            </a:r>
          </a:p>
        </p:txBody>
      </p:sp>
      <p:sp>
        <p:nvSpPr>
          <p:cNvPr id="20" name="TextBox 19">
            <a:extLst>
              <a:ext uri="{FF2B5EF4-FFF2-40B4-BE49-F238E27FC236}">
                <a16:creationId xmlns:a16="http://schemas.microsoft.com/office/drawing/2014/main" id="{C8C351C5-54FA-42F5-BD94-B3BBEF2EC846}"/>
              </a:ext>
            </a:extLst>
          </p:cNvPr>
          <p:cNvSpPr txBox="1"/>
          <p:nvPr/>
        </p:nvSpPr>
        <p:spPr>
          <a:xfrm>
            <a:off x="3631990" y="3651867"/>
            <a:ext cx="2231606" cy="677108"/>
          </a:xfrm>
          <a:prstGeom prst="rect">
            <a:avLst/>
          </a:prstGeom>
          <a:noFill/>
        </p:spPr>
        <p:txBody>
          <a:bodyPr wrap="square" rtlCol="0">
            <a:spAutoFit/>
          </a:bodyPr>
          <a:lstStyle/>
          <a:p>
            <a:r>
              <a:rPr lang="en-IN" sz="3800" dirty="0"/>
              <a:t>7,600 MT</a:t>
            </a:r>
          </a:p>
        </p:txBody>
      </p:sp>
      <p:sp>
        <p:nvSpPr>
          <p:cNvPr id="21" name="TextBox 20">
            <a:extLst>
              <a:ext uri="{FF2B5EF4-FFF2-40B4-BE49-F238E27FC236}">
                <a16:creationId xmlns:a16="http://schemas.microsoft.com/office/drawing/2014/main" id="{86FBAC5B-D022-4488-BEC0-82486D3BB7EC}"/>
              </a:ext>
            </a:extLst>
          </p:cNvPr>
          <p:cNvSpPr txBox="1"/>
          <p:nvPr/>
        </p:nvSpPr>
        <p:spPr>
          <a:xfrm>
            <a:off x="9691665" y="3654427"/>
            <a:ext cx="1518743" cy="677108"/>
          </a:xfrm>
          <a:prstGeom prst="rect">
            <a:avLst/>
          </a:prstGeom>
          <a:noFill/>
        </p:spPr>
        <p:txBody>
          <a:bodyPr wrap="square" rtlCol="0">
            <a:spAutoFit/>
          </a:bodyPr>
          <a:lstStyle/>
          <a:p>
            <a:r>
              <a:rPr lang="en-IN" sz="3800" dirty="0"/>
              <a:t>1.4 m</a:t>
            </a:r>
          </a:p>
        </p:txBody>
      </p:sp>
      <p:sp>
        <p:nvSpPr>
          <p:cNvPr id="22" name="TextBox 21">
            <a:extLst>
              <a:ext uri="{FF2B5EF4-FFF2-40B4-BE49-F238E27FC236}">
                <a16:creationId xmlns:a16="http://schemas.microsoft.com/office/drawing/2014/main" id="{E7200D70-E589-485D-BB21-6B1AC741A289}"/>
              </a:ext>
            </a:extLst>
          </p:cNvPr>
          <p:cNvSpPr txBox="1"/>
          <p:nvPr/>
        </p:nvSpPr>
        <p:spPr>
          <a:xfrm>
            <a:off x="6890194" y="3507107"/>
            <a:ext cx="1404664" cy="677108"/>
          </a:xfrm>
          <a:prstGeom prst="rect">
            <a:avLst/>
          </a:prstGeom>
          <a:noFill/>
        </p:spPr>
        <p:txBody>
          <a:bodyPr wrap="square" rtlCol="0">
            <a:spAutoFit/>
          </a:bodyPr>
          <a:lstStyle/>
          <a:p>
            <a:r>
              <a:rPr lang="en-IN" sz="3800" dirty="0"/>
              <a:t>1,027</a:t>
            </a:r>
          </a:p>
        </p:txBody>
      </p:sp>
      <p:sp>
        <p:nvSpPr>
          <p:cNvPr id="23" name="TextBox 22">
            <a:extLst>
              <a:ext uri="{FF2B5EF4-FFF2-40B4-BE49-F238E27FC236}">
                <a16:creationId xmlns:a16="http://schemas.microsoft.com/office/drawing/2014/main" id="{5E425655-93DA-4A24-9865-9EDA998499BB}"/>
              </a:ext>
            </a:extLst>
          </p:cNvPr>
          <p:cNvSpPr txBox="1"/>
          <p:nvPr/>
        </p:nvSpPr>
        <p:spPr>
          <a:xfrm>
            <a:off x="1474397" y="4670003"/>
            <a:ext cx="502920" cy="677108"/>
          </a:xfrm>
          <a:prstGeom prst="rect">
            <a:avLst/>
          </a:prstGeom>
          <a:noFill/>
        </p:spPr>
        <p:txBody>
          <a:bodyPr wrap="square" rtlCol="0">
            <a:spAutoFit/>
          </a:bodyPr>
          <a:lstStyle/>
          <a:p>
            <a:r>
              <a:rPr lang="en-IN" sz="3800" dirty="0"/>
              <a:t>5</a:t>
            </a:r>
          </a:p>
        </p:txBody>
      </p:sp>
      <p:sp>
        <p:nvSpPr>
          <p:cNvPr id="24" name="TextBox 23">
            <a:extLst>
              <a:ext uri="{FF2B5EF4-FFF2-40B4-BE49-F238E27FC236}">
                <a16:creationId xmlns:a16="http://schemas.microsoft.com/office/drawing/2014/main" id="{1A7D09BF-DB82-444B-9C5D-E5B19746E5D0}"/>
              </a:ext>
            </a:extLst>
          </p:cNvPr>
          <p:cNvSpPr txBox="1"/>
          <p:nvPr/>
        </p:nvSpPr>
        <p:spPr>
          <a:xfrm>
            <a:off x="3527551" y="4670003"/>
            <a:ext cx="2336045" cy="677108"/>
          </a:xfrm>
          <a:prstGeom prst="rect">
            <a:avLst/>
          </a:prstGeom>
          <a:noFill/>
        </p:spPr>
        <p:txBody>
          <a:bodyPr wrap="square" rtlCol="0">
            <a:spAutoFit/>
          </a:bodyPr>
          <a:lstStyle/>
          <a:p>
            <a:r>
              <a:rPr lang="en-IN" sz="3800" dirty="0"/>
              <a:t>17,500 MT</a:t>
            </a:r>
          </a:p>
        </p:txBody>
      </p:sp>
      <p:sp>
        <p:nvSpPr>
          <p:cNvPr id="25" name="TextBox 24">
            <a:extLst>
              <a:ext uri="{FF2B5EF4-FFF2-40B4-BE49-F238E27FC236}">
                <a16:creationId xmlns:a16="http://schemas.microsoft.com/office/drawing/2014/main" id="{753C1955-F401-430D-9167-3993BD07E91E}"/>
              </a:ext>
            </a:extLst>
          </p:cNvPr>
          <p:cNvSpPr txBox="1"/>
          <p:nvPr/>
        </p:nvSpPr>
        <p:spPr>
          <a:xfrm>
            <a:off x="6890194" y="4563427"/>
            <a:ext cx="1404664" cy="677108"/>
          </a:xfrm>
          <a:prstGeom prst="rect">
            <a:avLst/>
          </a:prstGeom>
          <a:noFill/>
        </p:spPr>
        <p:txBody>
          <a:bodyPr wrap="square" rtlCol="0">
            <a:spAutoFit/>
          </a:bodyPr>
          <a:lstStyle/>
          <a:p>
            <a:r>
              <a:rPr lang="en-IN" sz="3800" dirty="0"/>
              <a:t>2,599</a:t>
            </a:r>
          </a:p>
        </p:txBody>
      </p:sp>
      <p:sp>
        <p:nvSpPr>
          <p:cNvPr id="26" name="TextBox 25">
            <a:extLst>
              <a:ext uri="{FF2B5EF4-FFF2-40B4-BE49-F238E27FC236}">
                <a16:creationId xmlns:a16="http://schemas.microsoft.com/office/drawing/2014/main" id="{E9986B20-0002-448C-BF3A-23E2B28745D7}"/>
              </a:ext>
            </a:extLst>
          </p:cNvPr>
          <p:cNvSpPr txBox="1"/>
          <p:nvPr/>
        </p:nvSpPr>
        <p:spPr>
          <a:xfrm>
            <a:off x="9691665" y="4670003"/>
            <a:ext cx="1518743" cy="677108"/>
          </a:xfrm>
          <a:prstGeom prst="rect">
            <a:avLst/>
          </a:prstGeom>
          <a:noFill/>
        </p:spPr>
        <p:txBody>
          <a:bodyPr wrap="square" rtlCol="0">
            <a:spAutoFit/>
          </a:bodyPr>
          <a:lstStyle/>
          <a:p>
            <a:r>
              <a:rPr lang="en-IN" sz="3800" dirty="0"/>
              <a:t>3.3 m</a:t>
            </a:r>
          </a:p>
        </p:txBody>
      </p:sp>
      <p:sp>
        <p:nvSpPr>
          <p:cNvPr id="3" name="TextBox 2">
            <a:extLst>
              <a:ext uri="{FF2B5EF4-FFF2-40B4-BE49-F238E27FC236}">
                <a16:creationId xmlns:a16="http://schemas.microsoft.com/office/drawing/2014/main" id="{0741E386-24A4-47DC-A037-5D2116CD2824}"/>
              </a:ext>
            </a:extLst>
          </p:cNvPr>
          <p:cNvSpPr txBox="1"/>
          <p:nvPr/>
        </p:nvSpPr>
        <p:spPr>
          <a:xfrm>
            <a:off x="106713" y="6488668"/>
            <a:ext cx="3291840" cy="369332"/>
          </a:xfrm>
          <a:prstGeom prst="rect">
            <a:avLst/>
          </a:prstGeom>
          <a:noFill/>
        </p:spPr>
        <p:txBody>
          <a:bodyPr wrap="square" rtlCol="0">
            <a:spAutoFit/>
          </a:bodyPr>
          <a:lstStyle/>
          <a:p>
            <a:r>
              <a:rPr lang="en-IN" dirty="0"/>
              <a:t>PDS: Public Distribution System</a:t>
            </a:r>
          </a:p>
        </p:txBody>
      </p:sp>
      <p:sp>
        <p:nvSpPr>
          <p:cNvPr id="4" name="Slide Number Placeholder 3">
            <a:extLst>
              <a:ext uri="{FF2B5EF4-FFF2-40B4-BE49-F238E27FC236}">
                <a16:creationId xmlns:a16="http://schemas.microsoft.com/office/drawing/2014/main" id="{DF44E942-04E7-46DC-9765-90DAA83498DC}"/>
              </a:ext>
            </a:extLst>
          </p:cNvPr>
          <p:cNvSpPr>
            <a:spLocks noGrp="1"/>
          </p:cNvSpPr>
          <p:nvPr>
            <p:ph type="sldNum" sz="quarter" idx="12"/>
          </p:nvPr>
        </p:nvSpPr>
        <p:spPr/>
        <p:txBody>
          <a:bodyPr/>
          <a:lstStyle/>
          <a:p>
            <a:fld id="{98EB1EA3-488F-41F1-B91E-F99E33213284}" type="slidenum">
              <a:rPr lang="en-US" smtClean="0">
                <a:solidFill>
                  <a:schemeClr val="tx1"/>
                </a:solidFill>
              </a:rPr>
              <a:pPr/>
              <a:t>17</a:t>
            </a:fld>
            <a:endParaRPr lang="en-US">
              <a:solidFill>
                <a:schemeClr val="tx1"/>
              </a:solidFill>
            </a:endParaRPr>
          </a:p>
        </p:txBody>
      </p:sp>
    </p:spTree>
    <p:extLst>
      <p:ext uri="{BB962C8B-B14F-4D97-AF65-F5344CB8AC3E}">
        <p14:creationId xmlns:p14="http://schemas.microsoft.com/office/powerpoint/2010/main" val="26857153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1" grpId="0"/>
      <p:bldP spid="22" grpId="0"/>
      <p:bldP spid="23" grpId="0"/>
      <p:bldP spid="24" grpId="0"/>
      <p:bldP spid="25" grpId="0"/>
      <p:bldP spid="2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C7C1C2-A040-4118-BD6B-4410DF1D07A5}"/>
              </a:ext>
            </a:extLst>
          </p:cNvPr>
          <p:cNvSpPr>
            <a:spLocks noGrp="1"/>
          </p:cNvSpPr>
          <p:nvPr>
            <p:ph type="title"/>
          </p:nvPr>
        </p:nvSpPr>
        <p:spPr>
          <a:xfrm>
            <a:off x="0" y="361026"/>
            <a:ext cx="12192000" cy="1083818"/>
          </a:xfrm>
        </p:spPr>
        <p:txBody>
          <a:bodyPr>
            <a:normAutofit/>
          </a:bodyPr>
          <a:lstStyle/>
          <a:p>
            <a:pPr algn="ctr"/>
            <a:r>
              <a:rPr lang="en-US" sz="3600" b="1" dirty="0">
                <a:solidFill>
                  <a:schemeClr val="tx1"/>
                </a:solidFill>
              </a:rPr>
              <a:t>Fortified Atta under MDM and ICDS in Haryana</a:t>
            </a:r>
          </a:p>
        </p:txBody>
      </p:sp>
      <p:pic>
        <p:nvPicPr>
          <p:cNvPr id="8" name="Picture 7" descr="A close up of a logo&#10;&#10;Description automatically generated">
            <a:extLst>
              <a:ext uri="{FF2B5EF4-FFF2-40B4-BE49-F238E27FC236}">
                <a16:creationId xmlns:a16="http://schemas.microsoft.com/office/drawing/2014/main" id="{2EF24F20-3784-49BB-9317-49D3FF3308F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16445" b="24444"/>
          <a:stretch/>
        </p:blipFill>
        <p:spPr>
          <a:xfrm>
            <a:off x="1301095" y="2846306"/>
            <a:ext cx="1412740" cy="1375240"/>
          </a:xfrm>
          <a:prstGeom prst="rect">
            <a:avLst/>
          </a:prstGeom>
        </p:spPr>
      </p:pic>
      <p:pic>
        <p:nvPicPr>
          <p:cNvPr id="10" name="Picture 9" descr="A close up of a logo&#10;&#10;Description automatically generated">
            <a:extLst>
              <a:ext uri="{FF2B5EF4-FFF2-40B4-BE49-F238E27FC236}">
                <a16:creationId xmlns:a16="http://schemas.microsoft.com/office/drawing/2014/main" id="{53E141B8-B067-4B42-89FD-BD26348F381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14222"/>
          <a:stretch/>
        </p:blipFill>
        <p:spPr>
          <a:xfrm>
            <a:off x="8415184" y="1586397"/>
            <a:ext cx="1371600" cy="1176528"/>
          </a:xfrm>
          <a:prstGeom prst="rect">
            <a:avLst/>
          </a:prstGeom>
        </p:spPr>
      </p:pic>
      <p:pic>
        <p:nvPicPr>
          <p:cNvPr id="14" name="Picture 13" descr="A close up of a logo&#10;&#10;Description automatically generated">
            <a:extLst>
              <a:ext uri="{FF2B5EF4-FFF2-40B4-BE49-F238E27FC236}">
                <a16:creationId xmlns:a16="http://schemas.microsoft.com/office/drawing/2014/main" id="{CE27EB1E-8995-490E-BFDF-ED1EB88F5DD2}"/>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b="14445"/>
          <a:stretch/>
        </p:blipFill>
        <p:spPr>
          <a:xfrm>
            <a:off x="5178647" y="1533295"/>
            <a:ext cx="1295400" cy="1108287"/>
          </a:xfrm>
          <a:prstGeom prst="rect">
            <a:avLst/>
          </a:prstGeom>
        </p:spPr>
      </p:pic>
      <p:sp>
        <p:nvSpPr>
          <p:cNvPr id="19" name="TextBox 18">
            <a:extLst>
              <a:ext uri="{FF2B5EF4-FFF2-40B4-BE49-F238E27FC236}">
                <a16:creationId xmlns:a16="http://schemas.microsoft.com/office/drawing/2014/main" id="{9D7238DD-3B57-455C-BAB0-BA238EB0CBD4}"/>
              </a:ext>
            </a:extLst>
          </p:cNvPr>
          <p:cNvSpPr txBox="1"/>
          <p:nvPr/>
        </p:nvSpPr>
        <p:spPr>
          <a:xfrm>
            <a:off x="3785973" y="3189704"/>
            <a:ext cx="502920" cy="677108"/>
          </a:xfrm>
          <a:prstGeom prst="rect">
            <a:avLst/>
          </a:prstGeom>
          <a:noFill/>
        </p:spPr>
        <p:txBody>
          <a:bodyPr wrap="square" rtlCol="0">
            <a:spAutoFit/>
          </a:bodyPr>
          <a:lstStyle/>
          <a:p>
            <a:r>
              <a:rPr lang="en-IN" sz="3800" dirty="0">
                <a:solidFill>
                  <a:schemeClr val="bg1"/>
                </a:solidFill>
              </a:rPr>
              <a:t>6</a:t>
            </a:r>
          </a:p>
        </p:txBody>
      </p:sp>
      <p:sp>
        <p:nvSpPr>
          <p:cNvPr id="20" name="TextBox 19">
            <a:extLst>
              <a:ext uri="{FF2B5EF4-FFF2-40B4-BE49-F238E27FC236}">
                <a16:creationId xmlns:a16="http://schemas.microsoft.com/office/drawing/2014/main" id="{C8C351C5-54FA-42F5-BD94-B3BBEF2EC846}"/>
              </a:ext>
            </a:extLst>
          </p:cNvPr>
          <p:cNvSpPr txBox="1"/>
          <p:nvPr/>
        </p:nvSpPr>
        <p:spPr>
          <a:xfrm>
            <a:off x="4853873" y="3103354"/>
            <a:ext cx="1746638" cy="677108"/>
          </a:xfrm>
          <a:prstGeom prst="rect">
            <a:avLst/>
          </a:prstGeom>
          <a:noFill/>
        </p:spPr>
        <p:txBody>
          <a:bodyPr wrap="square" rtlCol="0">
            <a:spAutoFit/>
          </a:bodyPr>
          <a:lstStyle/>
          <a:p>
            <a:r>
              <a:rPr lang="en-IN" sz="3800" dirty="0"/>
              <a:t>975 MT</a:t>
            </a:r>
          </a:p>
        </p:txBody>
      </p:sp>
      <p:sp>
        <p:nvSpPr>
          <p:cNvPr id="21" name="TextBox 20">
            <a:extLst>
              <a:ext uri="{FF2B5EF4-FFF2-40B4-BE49-F238E27FC236}">
                <a16:creationId xmlns:a16="http://schemas.microsoft.com/office/drawing/2014/main" id="{86FBAC5B-D022-4488-BEC0-82486D3BB7EC}"/>
              </a:ext>
            </a:extLst>
          </p:cNvPr>
          <p:cNvSpPr txBox="1"/>
          <p:nvPr/>
        </p:nvSpPr>
        <p:spPr>
          <a:xfrm>
            <a:off x="8332829" y="3097005"/>
            <a:ext cx="1821507" cy="677108"/>
          </a:xfrm>
          <a:prstGeom prst="rect">
            <a:avLst/>
          </a:prstGeom>
          <a:noFill/>
        </p:spPr>
        <p:txBody>
          <a:bodyPr wrap="square" rtlCol="0">
            <a:spAutoFit/>
          </a:bodyPr>
          <a:lstStyle/>
          <a:p>
            <a:r>
              <a:rPr lang="en-IN" sz="3800" dirty="0"/>
              <a:t>382,037</a:t>
            </a:r>
          </a:p>
        </p:txBody>
      </p:sp>
      <p:sp>
        <p:nvSpPr>
          <p:cNvPr id="24" name="TextBox 23">
            <a:extLst>
              <a:ext uri="{FF2B5EF4-FFF2-40B4-BE49-F238E27FC236}">
                <a16:creationId xmlns:a16="http://schemas.microsoft.com/office/drawing/2014/main" id="{1A7D09BF-DB82-444B-9C5D-E5B19746E5D0}"/>
              </a:ext>
            </a:extLst>
          </p:cNvPr>
          <p:cNvSpPr txBox="1"/>
          <p:nvPr/>
        </p:nvSpPr>
        <p:spPr>
          <a:xfrm>
            <a:off x="4853873" y="4768213"/>
            <a:ext cx="1746638" cy="677108"/>
          </a:xfrm>
          <a:prstGeom prst="rect">
            <a:avLst/>
          </a:prstGeom>
          <a:noFill/>
        </p:spPr>
        <p:txBody>
          <a:bodyPr wrap="square" rtlCol="0">
            <a:spAutoFit/>
          </a:bodyPr>
          <a:lstStyle/>
          <a:p>
            <a:r>
              <a:rPr lang="en-IN" sz="3800" dirty="0"/>
              <a:t>450 MT</a:t>
            </a:r>
          </a:p>
        </p:txBody>
      </p:sp>
      <p:sp>
        <p:nvSpPr>
          <p:cNvPr id="26" name="TextBox 25">
            <a:extLst>
              <a:ext uri="{FF2B5EF4-FFF2-40B4-BE49-F238E27FC236}">
                <a16:creationId xmlns:a16="http://schemas.microsoft.com/office/drawing/2014/main" id="{E9986B20-0002-448C-BF3A-23E2B28745D7}"/>
              </a:ext>
            </a:extLst>
          </p:cNvPr>
          <p:cNvSpPr txBox="1"/>
          <p:nvPr/>
        </p:nvSpPr>
        <p:spPr>
          <a:xfrm>
            <a:off x="8175934" y="4761864"/>
            <a:ext cx="1838703" cy="677108"/>
          </a:xfrm>
          <a:prstGeom prst="rect">
            <a:avLst/>
          </a:prstGeom>
          <a:noFill/>
        </p:spPr>
        <p:txBody>
          <a:bodyPr wrap="square" rtlCol="0">
            <a:spAutoFit/>
          </a:bodyPr>
          <a:lstStyle/>
          <a:p>
            <a:r>
              <a:rPr lang="en-IN" sz="3800" dirty="0"/>
              <a:t>290,000</a:t>
            </a:r>
          </a:p>
        </p:txBody>
      </p:sp>
      <p:pic>
        <p:nvPicPr>
          <p:cNvPr id="4" name="Picture 3" descr="A close up of a logo&#10;&#10;Description automatically generated">
            <a:extLst>
              <a:ext uri="{FF2B5EF4-FFF2-40B4-BE49-F238E27FC236}">
                <a16:creationId xmlns:a16="http://schemas.microsoft.com/office/drawing/2014/main" id="{D40AC626-955F-4582-BA6B-6A0414C83373}"/>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t="15717" b="26888"/>
          <a:stretch/>
        </p:blipFill>
        <p:spPr>
          <a:xfrm>
            <a:off x="1266771" y="1661270"/>
            <a:ext cx="1687609" cy="968610"/>
          </a:xfrm>
          <a:prstGeom prst="rect">
            <a:avLst/>
          </a:prstGeom>
        </p:spPr>
      </p:pic>
      <p:pic>
        <p:nvPicPr>
          <p:cNvPr id="18" name="Picture 17" descr="A close up of a logo&#10;&#10;Description automatically generated">
            <a:extLst>
              <a:ext uri="{FF2B5EF4-FFF2-40B4-BE49-F238E27FC236}">
                <a16:creationId xmlns:a16="http://schemas.microsoft.com/office/drawing/2014/main" id="{77301986-5A91-49C2-9CA8-1037C028C74B}"/>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b="14000"/>
          <a:stretch/>
        </p:blipFill>
        <p:spPr>
          <a:xfrm>
            <a:off x="1266771" y="4590129"/>
            <a:ext cx="1280159" cy="1100937"/>
          </a:xfrm>
          <a:prstGeom prst="rect">
            <a:avLst/>
          </a:prstGeom>
        </p:spPr>
      </p:pic>
      <p:sp>
        <p:nvSpPr>
          <p:cNvPr id="13" name="TextBox 12">
            <a:extLst>
              <a:ext uri="{FF2B5EF4-FFF2-40B4-BE49-F238E27FC236}">
                <a16:creationId xmlns:a16="http://schemas.microsoft.com/office/drawing/2014/main" id="{1C8D0E29-D559-4CB1-BFB8-B6E07F0849C3}"/>
              </a:ext>
            </a:extLst>
          </p:cNvPr>
          <p:cNvSpPr txBox="1"/>
          <p:nvPr/>
        </p:nvSpPr>
        <p:spPr>
          <a:xfrm>
            <a:off x="199409" y="6188604"/>
            <a:ext cx="4880083" cy="646331"/>
          </a:xfrm>
          <a:prstGeom prst="rect">
            <a:avLst/>
          </a:prstGeom>
          <a:noFill/>
        </p:spPr>
        <p:txBody>
          <a:bodyPr wrap="square" rtlCol="0">
            <a:spAutoFit/>
          </a:bodyPr>
          <a:lstStyle/>
          <a:p>
            <a:r>
              <a:rPr lang="en-IN" dirty="0"/>
              <a:t>MDM: Mid-day Meal</a:t>
            </a:r>
          </a:p>
          <a:p>
            <a:r>
              <a:rPr lang="en-IN" dirty="0"/>
              <a:t>ICDS: Integrated Child Development Scheme</a:t>
            </a:r>
          </a:p>
        </p:txBody>
      </p:sp>
      <p:sp>
        <p:nvSpPr>
          <p:cNvPr id="3" name="Slide Number Placeholder 2">
            <a:extLst>
              <a:ext uri="{FF2B5EF4-FFF2-40B4-BE49-F238E27FC236}">
                <a16:creationId xmlns:a16="http://schemas.microsoft.com/office/drawing/2014/main" id="{0C70EDEB-0210-4404-A045-7F780B645180}"/>
              </a:ext>
            </a:extLst>
          </p:cNvPr>
          <p:cNvSpPr>
            <a:spLocks noGrp="1"/>
          </p:cNvSpPr>
          <p:nvPr>
            <p:ph type="sldNum" sz="quarter" idx="12"/>
          </p:nvPr>
        </p:nvSpPr>
        <p:spPr/>
        <p:txBody>
          <a:bodyPr/>
          <a:lstStyle/>
          <a:p>
            <a:fld id="{98EB1EA3-488F-41F1-B91E-F99E33213284}" type="slidenum">
              <a:rPr lang="en-US" smtClean="0">
                <a:solidFill>
                  <a:schemeClr val="tx1"/>
                </a:solidFill>
              </a:rPr>
              <a:pPr/>
              <a:t>18</a:t>
            </a:fld>
            <a:endParaRPr lang="en-US" dirty="0">
              <a:solidFill>
                <a:schemeClr val="tx1"/>
              </a:solidFill>
            </a:endParaRPr>
          </a:p>
        </p:txBody>
      </p:sp>
    </p:spTree>
    <p:extLst>
      <p:ext uri="{BB962C8B-B14F-4D97-AF65-F5344CB8AC3E}">
        <p14:creationId xmlns:p14="http://schemas.microsoft.com/office/powerpoint/2010/main" val="15095697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1" grpId="0"/>
      <p:bldP spid="24" grpId="0"/>
      <p:bldP spid="2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icture containing person, indoor, table, sitting&#10;&#10;Description automatically generated">
            <a:extLst>
              <a:ext uri="{FF2B5EF4-FFF2-40B4-BE49-F238E27FC236}">
                <a16:creationId xmlns:a16="http://schemas.microsoft.com/office/drawing/2014/main" id="{E303D657-D252-4D5C-BB08-3A1EBB3669CA}"/>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a:ext>
            </a:extLst>
          </a:blip>
          <a:srcRect/>
          <a:stretch/>
        </p:blipFill>
        <p:spPr>
          <a:xfrm>
            <a:off x="-37462" y="-22991"/>
            <a:ext cx="12229462" cy="6880991"/>
          </a:xfrm>
          <a:prstGeom prst="rect">
            <a:avLst/>
          </a:prstGeom>
        </p:spPr>
      </p:pic>
      <p:sp>
        <p:nvSpPr>
          <p:cNvPr id="2" name="Title 1"/>
          <p:cNvSpPr>
            <a:spLocks noGrp="1"/>
          </p:cNvSpPr>
          <p:nvPr>
            <p:ph type="title"/>
          </p:nvPr>
        </p:nvSpPr>
        <p:spPr>
          <a:xfrm>
            <a:off x="1143000" y="447821"/>
            <a:ext cx="9875520" cy="902677"/>
          </a:xfrm>
        </p:spPr>
        <p:txBody>
          <a:bodyPr>
            <a:normAutofit/>
          </a:bodyPr>
          <a:lstStyle/>
          <a:p>
            <a:pPr algn="ctr"/>
            <a:r>
              <a:rPr lang="en-US" sz="3600" b="1" dirty="0">
                <a:solidFill>
                  <a:schemeClr val="bg1"/>
                </a:solidFill>
              </a:rPr>
              <a:t>Way forward</a:t>
            </a:r>
          </a:p>
        </p:txBody>
      </p:sp>
      <p:sp>
        <p:nvSpPr>
          <p:cNvPr id="6" name="Rectangle 5">
            <a:extLst>
              <a:ext uri="{FF2B5EF4-FFF2-40B4-BE49-F238E27FC236}">
                <a16:creationId xmlns:a16="http://schemas.microsoft.com/office/drawing/2014/main" id="{DDAA5084-E656-4F14-A680-4CAD623AFFE4}"/>
              </a:ext>
            </a:extLst>
          </p:cNvPr>
          <p:cNvSpPr/>
          <p:nvPr/>
        </p:nvSpPr>
        <p:spPr>
          <a:xfrm>
            <a:off x="-37462" y="1425985"/>
            <a:ext cx="12229462" cy="4207783"/>
          </a:xfrm>
          <a:prstGeom prst="rect">
            <a:avLst/>
          </a:prstGeom>
          <a:solidFill>
            <a:srgbClr val="FFFFF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8B1F66FF-1D63-4576-B0AF-FB75B5A6CDDD}"/>
              </a:ext>
            </a:extLst>
          </p:cNvPr>
          <p:cNvSpPr txBox="1"/>
          <p:nvPr/>
        </p:nvSpPr>
        <p:spPr>
          <a:xfrm>
            <a:off x="0" y="1786561"/>
            <a:ext cx="12192000" cy="3847207"/>
          </a:xfrm>
          <a:prstGeom prst="rect">
            <a:avLst/>
          </a:prstGeom>
          <a:noFill/>
        </p:spPr>
        <p:txBody>
          <a:bodyPr wrap="square" rtlCol="0">
            <a:spAutoFit/>
          </a:bodyPr>
          <a:lstStyle/>
          <a:p>
            <a:pPr marL="342900" indent="-342900">
              <a:spcBef>
                <a:spcPts val="1200"/>
              </a:spcBef>
              <a:buClr>
                <a:schemeClr val="accent2">
                  <a:lumMod val="75000"/>
                </a:schemeClr>
              </a:buClr>
              <a:buFont typeface="Arial" panose="020B0604020202020204" pitchFamily="34" charset="0"/>
              <a:buChar char="•"/>
            </a:pPr>
            <a:r>
              <a:rPr lang="en-US" sz="2300" dirty="0"/>
              <a:t>Scale up wheat flour fortification in entire state in phase wise manner under all safety net programs (PDS, ICDS and MDM)</a:t>
            </a:r>
          </a:p>
          <a:p>
            <a:pPr marL="342900" indent="-342900">
              <a:spcBef>
                <a:spcPts val="1200"/>
              </a:spcBef>
              <a:buClr>
                <a:schemeClr val="accent2">
                  <a:lumMod val="75000"/>
                </a:schemeClr>
              </a:buClr>
              <a:buFont typeface="Arial" panose="020B0604020202020204" pitchFamily="34" charset="0"/>
              <a:buChar char="•"/>
            </a:pPr>
            <a:r>
              <a:rPr lang="en-US" sz="2300" dirty="0"/>
              <a:t>Revert to FSSAI’s 2016 wheat flour fortification standards (in line with WHO recommendations)</a:t>
            </a:r>
          </a:p>
          <a:p>
            <a:pPr marL="342900" indent="-342900">
              <a:spcBef>
                <a:spcPts val="1200"/>
              </a:spcBef>
              <a:buClr>
                <a:schemeClr val="accent2">
                  <a:lumMod val="75000"/>
                </a:schemeClr>
              </a:buClr>
              <a:buFont typeface="Arial" panose="020B0604020202020204" pitchFamily="34" charset="0"/>
              <a:buChar char="•"/>
            </a:pPr>
            <a:r>
              <a:rPr lang="en-US" sz="2300" dirty="0"/>
              <a:t>Increase awareness among masses for demand generation for fortified food products</a:t>
            </a:r>
          </a:p>
          <a:p>
            <a:pPr marL="342900" indent="-342900">
              <a:spcBef>
                <a:spcPts val="1200"/>
              </a:spcBef>
              <a:buClr>
                <a:schemeClr val="accent2">
                  <a:lumMod val="75000"/>
                </a:schemeClr>
              </a:buClr>
              <a:buFont typeface="Arial" panose="020B0604020202020204" pitchFamily="34" charset="0"/>
              <a:buChar char="•"/>
            </a:pPr>
            <a:r>
              <a:rPr lang="en-US" sz="2300" dirty="0"/>
              <a:t>Augmentation of state food labs and institutionalize quality assurance mechanism</a:t>
            </a:r>
          </a:p>
          <a:p>
            <a:pPr marL="342900" indent="-342900">
              <a:spcBef>
                <a:spcPts val="1200"/>
              </a:spcBef>
              <a:buClr>
                <a:schemeClr val="accent2">
                  <a:lumMod val="75000"/>
                </a:schemeClr>
              </a:buClr>
              <a:buFont typeface="Arial" panose="020B0604020202020204" pitchFamily="34" charset="0"/>
              <a:buChar char="•"/>
            </a:pPr>
            <a:r>
              <a:rPr lang="en-US" sz="2300" dirty="0"/>
              <a:t> Constitute a monitoring mechanism for review of </a:t>
            </a:r>
            <a:r>
              <a:rPr lang="en-US" sz="2300" dirty="0" err="1"/>
              <a:t>programme</a:t>
            </a:r>
            <a:r>
              <a:rPr lang="en-US" sz="2300" dirty="0"/>
              <a:t> activities</a:t>
            </a:r>
          </a:p>
          <a:p>
            <a:pPr marL="342900" indent="-342900">
              <a:spcBef>
                <a:spcPts val="1200"/>
              </a:spcBef>
              <a:buClr>
                <a:schemeClr val="accent2">
                  <a:lumMod val="75000"/>
                </a:schemeClr>
              </a:buClr>
              <a:buFont typeface="Arial" panose="020B0604020202020204" pitchFamily="34" charset="0"/>
              <a:buChar char="•"/>
            </a:pPr>
            <a:r>
              <a:rPr lang="en-US" sz="2300" dirty="0"/>
              <a:t>Explore the possibility of mandatory wheat flour fortification in Haryana</a:t>
            </a:r>
          </a:p>
          <a:p>
            <a:pPr marL="342900" indent="-342900">
              <a:spcBef>
                <a:spcPts val="1200"/>
              </a:spcBef>
              <a:buClr>
                <a:schemeClr val="accent2">
                  <a:lumMod val="75000"/>
                </a:schemeClr>
              </a:buClr>
              <a:buFont typeface="Arial" panose="020B0604020202020204" pitchFamily="34" charset="0"/>
              <a:buChar char="•"/>
            </a:pPr>
            <a:endParaRPr lang="en-US" sz="2300" b="1" dirty="0"/>
          </a:p>
        </p:txBody>
      </p:sp>
      <p:sp>
        <p:nvSpPr>
          <p:cNvPr id="11" name="Rectangle 10">
            <a:extLst>
              <a:ext uri="{FF2B5EF4-FFF2-40B4-BE49-F238E27FC236}">
                <a16:creationId xmlns:a16="http://schemas.microsoft.com/office/drawing/2014/main" id="{E64BBF7C-7650-4DD8-925C-F6A684E4C4A3}"/>
              </a:ext>
            </a:extLst>
          </p:cNvPr>
          <p:cNvSpPr/>
          <p:nvPr/>
        </p:nvSpPr>
        <p:spPr>
          <a:xfrm>
            <a:off x="136057" y="6548343"/>
            <a:ext cx="973343" cy="215444"/>
          </a:xfrm>
          <a:prstGeom prst="rect">
            <a:avLst/>
          </a:prstGeom>
        </p:spPr>
        <p:txBody>
          <a:bodyPr wrap="none">
            <a:spAutoFit/>
          </a:bodyPr>
          <a:lstStyle/>
          <a:p>
            <a:pPr algn="r"/>
            <a:r>
              <a:rPr lang="en-US" sz="800" dirty="0">
                <a:solidFill>
                  <a:schemeClr val="bg1"/>
                </a:solidFill>
              </a:rPr>
              <a:t>Photo: Arjun Claire</a:t>
            </a:r>
          </a:p>
        </p:txBody>
      </p:sp>
      <p:sp>
        <p:nvSpPr>
          <p:cNvPr id="12" name="Slide Number Placeholder 11">
            <a:extLst>
              <a:ext uri="{FF2B5EF4-FFF2-40B4-BE49-F238E27FC236}">
                <a16:creationId xmlns:a16="http://schemas.microsoft.com/office/drawing/2014/main" id="{72EBB78D-0D4F-49C8-B72B-EFC83FDA4722}"/>
              </a:ext>
            </a:extLst>
          </p:cNvPr>
          <p:cNvSpPr>
            <a:spLocks noGrp="1"/>
          </p:cNvSpPr>
          <p:nvPr>
            <p:ph type="sldNum" sz="quarter" idx="12"/>
          </p:nvPr>
        </p:nvSpPr>
        <p:spPr/>
        <p:txBody>
          <a:bodyPr/>
          <a:lstStyle/>
          <a:p>
            <a:fld id="{98EB1EA3-488F-41F1-B91E-F99E33213284}" type="slidenum">
              <a:rPr lang="en-US" smtClean="0">
                <a:solidFill>
                  <a:schemeClr val="bg1"/>
                </a:solidFill>
              </a:rPr>
              <a:pPr/>
              <a:t>19</a:t>
            </a:fld>
            <a:endParaRPr lang="en-US" dirty="0">
              <a:solidFill>
                <a:schemeClr val="bg1"/>
              </a:solidFill>
            </a:endParaRPr>
          </a:p>
        </p:txBody>
      </p:sp>
    </p:spTree>
    <p:extLst>
      <p:ext uri="{BB962C8B-B14F-4D97-AF65-F5344CB8AC3E}">
        <p14:creationId xmlns:p14="http://schemas.microsoft.com/office/powerpoint/2010/main" val="19757844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E67AED2B-746B-4761-98BE-E7E6E4DCCE12}"/>
              </a:ext>
            </a:extLst>
          </p:cNvPr>
          <p:cNvGrpSpPr/>
          <p:nvPr/>
        </p:nvGrpSpPr>
        <p:grpSpPr>
          <a:xfrm>
            <a:off x="6705964" y="1431549"/>
            <a:ext cx="4966574" cy="1191338"/>
            <a:chOff x="3123072" y="1595511"/>
            <a:chExt cx="5957837" cy="1453630"/>
          </a:xfrm>
        </p:grpSpPr>
        <p:sp>
          <p:nvSpPr>
            <p:cNvPr id="7" name="Parallelogram 6">
              <a:extLst>
                <a:ext uri="{FF2B5EF4-FFF2-40B4-BE49-F238E27FC236}">
                  <a16:creationId xmlns:a16="http://schemas.microsoft.com/office/drawing/2014/main" id="{EA4B7DB6-0046-4672-A8A0-9DF0723DCF90}"/>
                </a:ext>
              </a:extLst>
            </p:cNvPr>
            <p:cNvSpPr/>
            <p:nvPr/>
          </p:nvSpPr>
          <p:spPr>
            <a:xfrm>
              <a:off x="3820847" y="1935564"/>
              <a:ext cx="5260062" cy="1113577"/>
            </a:xfrm>
            <a:prstGeom prst="parallelogram">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8" name="Parallelogram 7">
              <a:extLst>
                <a:ext uri="{FF2B5EF4-FFF2-40B4-BE49-F238E27FC236}">
                  <a16:creationId xmlns:a16="http://schemas.microsoft.com/office/drawing/2014/main" id="{76315A42-3D94-4FA4-9529-B56BD8C58D13}"/>
                </a:ext>
              </a:extLst>
            </p:cNvPr>
            <p:cNvSpPr/>
            <p:nvPr/>
          </p:nvSpPr>
          <p:spPr>
            <a:xfrm>
              <a:off x="3123072" y="1595511"/>
              <a:ext cx="5579667" cy="1113577"/>
            </a:xfrm>
            <a:prstGeom prst="parallelogram">
              <a:avLst/>
            </a:prstGeom>
            <a:solidFill>
              <a:schemeClr val="accent2">
                <a:lumMod val="20000"/>
                <a:lumOff val="80000"/>
              </a:schemeClr>
            </a:solidFill>
            <a:ln w="28575">
              <a:solidFill>
                <a:schemeClr val="bg1">
                  <a:lumMod val="95000"/>
                </a:schemeClr>
              </a:solidFill>
            </a:ln>
            <a:effectLst>
              <a:outerShdw blurRad="50800" dist="38100" dir="2700000" algn="tl" rotWithShape="0">
                <a:prstClr val="black">
                  <a:alpha val="40000"/>
                </a:prstClr>
              </a:outerShdw>
            </a:effectLst>
          </p:spPr>
          <p:style>
            <a:lnRef idx="1">
              <a:schemeClr val="accent3"/>
            </a:lnRef>
            <a:fillRef idx="2">
              <a:schemeClr val="accent3"/>
            </a:fillRef>
            <a:effectRef idx="1">
              <a:schemeClr val="accent3"/>
            </a:effectRef>
            <a:fontRef idx="minor">
              <a:schemeClr val="dk1"/>
            </a:fontRef>
          </p:style>
          <p:txBody>
            <a:bodyPr rtlCol="0" anchor="t"/>
            <a:lstStyle/>
            <a:p>
              <a:pPr algn="ctr" defTabSz="457200"/>
              <a:r>
                <a:rPr lang="en-US" b="1" dirty="0">
                  <a:solidFill>
                    <a:srgbClr val="335B74">
                      <a:lumMod val="75000"/>
                    </a:srgbClr>
                  </a:solidFill>
                </a:rPr>
                <a:t>State with the highest per capita income in India</a:t>
              </a:r>
            </a:p>
            <a:p>
              <a:pPr algn="ctr" defTabSz="457200"/>
              <a:endParaRPr lang="en-US" b="1" dirty="0">
                <a:solidFill>
                  <a:srgbClr val="335B74">
                    <a:lumMod val="75000"/>
                  </a:srgbClr>
                </a:solidFill>
              </a:endParaRPr>
            </a:p>
            <a:p>
              <a:pPr algn="ctr" defTabSz="457200"/>
              <a:r>
                <a:rPr lang="en-US" sz="1200" dirty="0">
                  <a:solidFill>
                    <a:schemeClr val="bg1"/>
                  </a:solidFill>
                </a:rPr>
                <a:t>Source: Central Statistical </a:t>
              </a:r>
              <a:r>
                <a:rPr lang="en-US" sz="1200" dirty="0" err="1">
                  <a:solidFill>
                    <a:schemeClr val="bg1"/>
                  </a:solidFill>
                </a:rPr>
                <a:t>Organisation,Govt</a:t>
              </a:r>
              <a:r>
                <a:rPr lang="en-US" sz="1200" dirty="0">
                  <a:solidFill>
                    <a:schemeClr val="bg1"/>
                  </a:solidFill>
                </a:rPr>
                <a:t>. of India</a:t>
              </a:r>
              <a:endParaRPr lang="en-US" sz="1200" b="1" dirty="0">
                <a:solidFill>
                  <a:schemeClr val="bg1"/>
                </a:solidFill>
              </a:endParaRPr>
            </a:p>
          </p:txBody>
        </p:sp>
      </p:grpSp>
      <p:grpSp>
        <p:nvGrpSpPr>
          <p:cNvPr id="10" name="Group 9">
            <a:extLst>
              <a:ext uri="{FF2B5EF4-FFF2-40B4-BE49-F238E27FC236}">
                <a16:creationId xmlns:a16="http://schemas.microsoft.com/office/drawing/2014/main" id="{E67AED2B-746B-4761-98BE-E7E6E4DCCE12}"/>
              </a:ext>
            </a:extLst>
          </p:cNvPr>
          <p:cNvGrpSpPr/>
          <p:nvPr/>
        </p:nvGrpSpPr>
        <p:grpSpPr>
          <a:xfrm>
            <a:off x="6687676" y="3945272"/>
            <a:ext cx="4934753" cy="1191338"/>
            <a:chOff x="3172199" y="1595510"/>
            <a:chExt cx="5919665" cy="1453631"/>
          </a:xfrm>
          <a:effectLst/>
        </p:grpSpPr>
        <p:sp>
          <p:nvSpPr>
            <p:cNvPr id="12" name="Parallelogram 11">
              <a:extLst>
                <a:ext uri="{FF2B5EF4-FFF2-40B4-BE49-F238E27FC236}">
                  <a16:creationId xmlns:a16="http://schemas.microsoft.com/office/drawing/2014/main" id="{EA4B7DB6-0046-4672-A8A0-9DF0723DCF90}"/>
                </a:ext>
              </a:extLst>
            </p:cNvPr>
            <p:cNvSpPr/>
            <p:nvPr/>
          </p:nvSpPr>
          <p:spPr>
            <a:xfrm>
              <a:off x="3831802" y="1935564"/>
              <a:ext cx="5260062" cy="1113577"/>
            </a:xfrm>
            <a:prstGeom prst="parallelogram">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13" name="Parallelogram 12">
              <a:extLst>
                <a:ext uri="{FF2B5EF4-FFF2-40B4-BE49-F238E27FC236}">
                  <a16:creationId xmlns:a16="http://schemas.microsoft.com/office/drawing/2014/main" id="{76315A42-3D94-4FA4-9529-B56BD8C58D13}"/>
                </a:ext>
              </a:extLst>
            </p:cNvPr>
            <p:cNvSpPr/>
            <p:nvPr/>
          </p:nvSpPr>
          <p:spPr>
            <a:xfrm>
              <a:off x="3172199" y="1595510"/>
              <a:ext cx="5579667" cy="1113577"/>
            </a:xfrm>
            <a:prstGeom prst="parallelogram">
              <a:avLst/>
            </a:prstGeom>
            <a:solidFill>
              <a:schemeClr val="accent2">
                <a:lumMod val="40000"/>
                <a:lumOff val="60000"/>
              </a:schemeClr>
            </a:solidFill>
            <a:ln w="28575">
              <a:solidFill>
                <a:schemeClr val="bg1">
                  <a:lumMod val="95000"/>
                </a:schemeClr>
              </a:solidFill>
            </a:ln>
            <a:effectLst>
              <a:outerShdw blurRad="50800" dist="38100" dir="2700000" algn="tl" rotWithShape="0">
                <a:prstClr val="black">
                  <a:alpha val="40000"/>
                </a:prstClr>
              </a:outerShdw>
            </a:effectLst>
          </p:spPr>
          <p:style>
            <a:lnRef idx="1">
              <a:schemeClr val="accent3"/>
            </a:lnRef>
            <a:fillRef idx="2">
              <a:schemeClr val="accent3"/>
            </a:fillRef>
            <a:effectRef idx="1">
              <a:schemeClr val="accent3"/>
            </a:effectRef>
            <a:fontRef idx="minor">
              <a:schemeClr val="dk1"/>
            </a:fontRef>
          </p:style>
          <p:txBody>
            <a:bodyPr rtlCol="0" anchor="t"/>
            <a:lstStyle/>
            <a:p>
              <a:pPr algn="ctr" defTabSz="457200"/>
              <a:r>
                <a:rPr lang="en-US" b="1" dirty="0">
                  <a:solidFill>
                    <a:schemeClr val="tx1"/>
                  </a:solidFill>
                </a:rPr>
                <a:t>One of the major contributors to the national food basket</a:t>
              </a:r>
            </a:p>
            <a:p>
              <a:pPr algn="ctr" defTabSz="457200"/>
              <a:endParaRPr lang="en-US" b="1" dirty="0">
                <a:solidFill>
                  <a:srgbClr val="335B74">
                    <a:lumMod val="75000"/>
                  </a:srgbClr>
                </a:solidFill>
              </a:endParaRPr>
            </a:p>
            <a:p>
              <a:pPr algn="ctr" defTabSz="457200"/>
              <a:r>
                <a:rPr lang="en-US" sz="1200" dirty="0">
                  <a:solidFill>
                    <a:schemeClr val="bg1"/>
                  </a:solidFill>
                </a:rPr>
                <a:t>Source: Economic survey of Haryana (2017-18)</a:t>
              </a:r>
              <a:endParaRPr lang="en-US" b="1" dirty="0">
                <a:solidFill>
                  <a:srgbClr val="F3591F"/>
                </a:solidFill>
              </a:endParaRPr>
            </a:p>
          </p:txBody>
        </p:sp>
      </p:grpSp>
      <p:sp>
        <p:nvSpPr>
          <p:cNvPr id="2" name="Slide Number Placeholder 1">
            <a:extLst>
              <a:ext uri="{FF2B5EF4-FFF2-40B4-BE49-F238E27FC236}">
                <a16:creationId xmlns:a16="http://schemas.microsoft.com/office/drawing/2014/main" id="{0111918F-76B0-4FCC-B7E1-00F8442796C8}"/>
              </a:ext>
            </a:extLst>
          </p:cNvPr>
          <p:cNvSpPr>
            <a:spLocks noGrp="1"/>
          </p:cNvSpPr>
          <p:nvPr>
            <p:ph type="sldNum" sz="quarter" idx="12"/>
          </p:nvPr>
        </p:nvSpPr>
        <p:spPr/>
        <p:txBody>
          <a:bodyPr/>
          <a:lstStyle/>
          <a:p>
            <a:fld id="{98EB1EA3-488F-41F1-B91E-F99E33213284}" type="slidenum">
              <a:rPr lang="en-US" smtClean="0">
                <a:solidFill>
                  <a:schemeClr val="tx1"/>
                </a:solidFill>
              </a:rPr>
              <a:pPr/>
              <a:t>2</a:t>
            </a:fld>
            <a:endParaRPr lang="en-US" dirty="0">
              <a:solidFill>
                <a:schemeClr val="tx1"/>
              </a:solidFill>
            </a:endParaRPr>
          </a:p>
        </p:txBody>
      </p:sp>
      <p:pic>
        <p:nvPicPr>
          <p:cNvPr id="5" name="Picture 4" descr="A picture containing text, map&#10;&#10;Description automatically generated">
            <a:extLst>
              <a:ext uri="{FF2B5EF4-FFF2-40B4-BE49-F238E27FC236}">
                <a16:creationId xmlns:a16="http://schemas.microsoft.com/office/drawing/2014/main" id="{12C11B29-B53D-4905-9CCB-4FEFF1F36CF3}"/>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86141" y="1110358"/>
            <a:ext cx="4925940" cy="5656201"/>
          </a:xfrm>
          <a:prstGeom prst="rect">
            <a:avLst/>
          </a:prstGeom>
        </p:spPr>
      </p:pic>
      <p:sp>
        <p:nvSpPr>
          <p:cNvPr id="14" name="Title 1">
            <a:extLst>
              <a:ext uri="{FF2B5EF4-FFF2-40B4-BE49-F238E27FC236}">
                <a16:creationId xmlns:a16="http://schemas.microsoft.com/office/drawing/2014/main" id="{00979C47-18DD-481B-BA63-7FFAF6F6066F}"/>
              </a:ext>
            </a:extLst>
          </p:cNvPr>
          <p:cNvSpPr txBox="1">
            <a:spLocks/>
          </p:cNvSpPr>
          <p:nvPr/>
        </p:nvSpPr>
        <p:spPr>
          <a:xfrm>
            <a:off x="1087870" y="241433"/>
            <a:ext cx="10180824" cy="922077"/>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stStyle>
          <a:p>
            <a:pPr algn="ctr"/>
            <a:r>
              <a:rPr lang="en-US" sz="3600" b="1" dirty="0">
                <a:solidFill>
                  <a:schemeClr val="tx1"/>
                </a:solidFill>
              </a:rPr>
              <a:t> About Haryana </a:t>
            </a:r>
          </a:p>
        </p:txBody>
      </p:sp>
    </p:spTree>
    <p:extLst>
      <p:ext uri="{BB962C8B-B14F-4D97-AF65-F5344CB8AC3E}">
        <p14:creationId xmlns:p14="http://schemas.microsoft.com/office/powerpoint/2010/main" val="24610003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BEBA8EAE-BF5A-486C-A8C5-ECC9F3942E4B}">
                <a14:imgProps xmlns:a14="http://schemas.microsoft.com/office/drawing/2010/main">
                  <a14:imgLayer r:embed="rId3">
                    <a14:imgEffect>
                      <a14:sharpenSoften amount="-3000"/>
                    </a14:imgEffect>
                    <a14:imgEffect>
                      <a14:saturation sat="84000"/>
                    </a14:imgEffect>
                    <a14:imgEffect>
                      <a14:brightnessContrast bright="19000"/>
                    </a14:imgEffect>
                  </a14:imgLayer>
                </a14:imgProps>
              </a:ext>
              <a:ext uri="{28A0092B-C50C-407E-A947-70E740481C1C}">
                <a14:useLocalDpi xmlns:a14="http://schemas.microsoft.com/office/drawing/2010/main"/>
              </a:ext>
            </a:extLst>
          </a:blip>
          <a:stretch>
            <a:fillRect/>
          </a:stretch>
        </p:blipFill>
        <p:spPr>
          <a:xfrm>
            <a:off x="542500" y="1244459"/>
            <a:ext cx="4002790" cy="400279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752492" y="1244459"/>
            <a:ext cx="4853353" cy="3635330"/>
          </a:xfrm>
          <a:prstGeom prst="rect">
            <a:avLst/>
          </a:prstGeom>
        </p:spPr>
      </p:pic>
      <p:sp>
        <p:nvSpPr>
          <p:cNvPr id="7" name="TextBox 6"/>
          <p:cNvSpPr txBox="1"/>
          <p:nvPr/>
        </p:nvSpPr>
        <p:spPr>
          <a:xfrm>
            <a:off x="337625" y="393895"/>
            <a:ext cx="11268220" cy="461665"/>
          </a:xfrm>
          <a:prstGeom prst="rect">
            <a:avLst/>
          </a:prstGeom>
          <a:noFill/>
        </p:spPr>
        <p:txBody>
          <a:bodyPr wrap="square" rtlCol="0">
            <a:spAutoFit/>
          </a:bodyPr>
          <a:lstStyle/>
          <a:p>
            <a:r>
              <a:rPr lang="en-US" sz="2400" dirty="0"/>
              <a:t>Government of Haryana is committed to address micronutrient deficiencies in the state</a:t>
            </a:r>
          </a:p>
        </p:txBody>
      </p:sp>
      <p:sp>
        <p:nvSpPr>
          <p:cNvPr id="2" name="Slide Number Placeholder 1">
            <a:extLst>
              <a:ext uri="{FF2B5EF4-FFF2-40B4-BE49-F238E27FC236}">
                <a16:creationId xmlns:a16="http://schemas.microsoft.com/office/drawing/2014/main" id="{D3C48EF7-1540-49A6-A64F-600DD787F5F6}"/>
              </a:ext>
            </a:extLst>
          </p:cNvPr>
          <p:cNvSpPr>
            <a:spLocks noGrp="1"/>
          </p:cNvSpPr>
          <p:nvPr>
            <p:ph type="sldNum" sz="quarter" idx="12"/>
          </p:nvPr>
        </p:nvSpPr>
        <p:spPr/>
        <p:txBody>
          <a:bodyPr/>
          <a:lstStyle/>
          <a:p>
            <a:fld id="{98EB1EA3-488F-41F1-B91E-F99E33213284}" type="slidenum">
              <a:rPr lang="en-US" smtClean="0">
                <a:solidFill>
                  <a:schemeClr val="tx1"/>
                </a:solidFill>
              </a:rPr>
              <a:pPr/>
              <a:t>20</a:t>
            </a:fld>
            <a:endParaRPr lang="en-US" dirty="0">
              <a:solidFill>
                <a:schemeClr val="tx1"/>
              </a:solidFill>
            </a:endParaRPr>
          </a:p>
        </p:txBody>
      </p:sp>
    </p:spTree>
    <p:extLst>
      <p:ext uri="{BB962C8B-B14F-4D97-AF65-F5344CB8AC3E}">
        <p14:creationId xmlns:p14="http://schemas.microsoft.com/office/powerpoint/2010/main" val="39159549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87870" y="241433"/>
            <a:ext cx="10180824" cy="922077"/>
          </a:xfrm>
        </p:spPr>
        <p:txBody>
          <a:bodyPr>
            <a:noAutofit/>
          </a:bodyPr>
          <a:lstStyle/>
          <a:p>
            <a:pPr algn="ctr"/>
            <a:r>
              <a:rPr lang="en-US" sz="3600" b="1" dirty="0">
                <a:solidFill>
                  <a:schemeClr val="tx1"/>
                </a:solidFill>
              </a:rPr>
              <a:t>High prevalence of </a:t>
            </a:r>
            <a:r>
              <a:rPr lang="en-US" sz="3600" b="1" dirty="0" err="1">
                <a:solidFill>
                  <a:schemeClr val="tx1"/>
                </a:solidFill>
              </a:rPr>
              <a:t>anaemia</a:t>
            </a:r>
            <a:r>
              <a:rPr lang="en-US" sz="3600" b="1" dirty="0">
                <a:solidFill>
                  <a:schemeClr val="tx1"/>
                </a:solidFill>
              </a:rPr>
              <a:t> and NTDs</a:t>
            </a:r>
          </a:p>
        </p:txBody>
      </p:sp>
      <p:graphicFrame>
        <p:nvGraphicFramePr>
          <p:cNvPr id="7" name="Chart 6">
            <a:extLst>
              <a:ext uri="{FF2B5EF4-FFF2-40B4-BE49-F238E27FC236}">
                <a16:creationId xmlns:a16="http://schemas.microsoft.com/office/drawing/2014/main" id="{89B5E1C5-05B5-402B-BFFE-CE95B9927682}"/>
              </a:ext>
            </a:extLst>
          </p:cNvPr>
          <p:cNvGraphicFramePr/>
          <p:nvPr>
            <p:extLst>
              <p:ext uri="{D42A27DB-BD31-4B8C-83A1-F6EECF244321}">
                <p14:modId xmlns:p14="http://schemas.microsoft.com/office/powerpoint/2010/main" val="3504876675"/>
              </p:ext>
            </p:extLst>
          </p:nvPr>
        </p:nvGraphicFramePr>
        <p:xfrm>
          <a:off x="6178282" y="1699294"/>
          <a:ext cx="5884928" cy="4186222"/>
        </p:xfrm>
        <a:graphic>
          <a:graphicData uri="http://schemas.openxmlformats.org/drawingml/2006/chart">
            <c:chart xmlns:c="http://schemas.openxmlformats.org/drawingml/2006/chart" xmlns:r="http://schemas.openxmlformats.org/officeDocument/2006/relationships" r:id="rId3"/>
          </a:graphicData>
        </a:graphic>
      </p:graphicFrame>
      <p:grpSp>
        <p:nvGrpSpPr>
          <p:cNvPr id="10" name="Group 9">
            <a:extLst>
              <a:ext uri="{FF2B5EF4-FFF2-40B4-BE49-F238E27FC236}">
                <a16:creationId xmlns:a16="http://schemas.microsoft.com/office/drawing/2014/main" id="{E67AED2B-746B-4761-98BE-E7E6E4DCCE12}"/>
              </a:ext>
            </a:extLst>
          </p:cNvPr>
          <p:cNvGrpSpPr/>
          <p:nvPr/>
        </p:nvGrpSpPr>
        <p:grpSpPr>
          <a:xfrm>
            <a:off x="90153" y="1488708"/>
            <a:ext cx="5795492" cy="1352135"/>
            <a:chOff x="2794029" y="1595510"/>
            <a:chExt cx="6473903" cy="1453631"/>
          </a:xfrm>
        </p:grpSpPr>
        <p:sp>
          <p:nvSpPr>
            <p:cNvPr id="11" name="Parallelogram 10">
              <a:extLst>
                <a:ext uri="{FF2B5EF4-FFF2-40B4-BE49-F238E27FC236}">
                  <a16:creationId xmlns:a16="http://schemas.microsoft.com/office/drawing/2014/main" id="{EA4B7DB6-0046-4672-A8A0-9DF0723DCF90}"/>
                </a:ext>
              </a:extLst>
            </p:cNvPr>
            <p:cNvSpPr/>
            <p:nvPr/>
          </p:nvSpPr>
          <p:spPr>
            <a:xfrm>
              <a:off x="3820847" y="1935564"/>
              <a:ext cx="5447085" cy="1113577"/>
            </a:xfrm>
            <a:prstGeom prst="parallelogram">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prstClr val="white"/>
                </a:solidFill>
              </a:endParaRPr>
            </a:p>
          </p:txBody>
        </p:sp>
        <p:sp>
          <p:nvSpPr>
            <p:cNvPr id="13" name="Parallelogram 12">
              <a:extLst>
                <a:ext uri="{FF2B5EF4-FFF2-40B4-BE49-F238E27FC236}">
                  <a16:creationId xmlns:a16="http://schemas.microsoft.com/office/drawing/2014/main" id="{76315A42-3D94-4FA4-9529-B56BD8C58D13}"/>
                </a:ext>
              </a:extLst>
            </p:cNvPr>
            <p:cNvSpPr/>
            <p:nvPr/>
          </p:nvSpPr>
          <p:spPr>
            <a:xfrm>
              <a:off x="2794029" y="1595510"/>
              <a:ext cx="6135865" cy="1181158"/>
            </a:xfrm>
            <a:prstGeom prst="parallelogram">
              <a:avLst/>
            </a:prstGeom>
            <a:solidFill>
              <a:schemeClr val="accent2">
                <a:lumMod val="20000"/>
                <a:lumOff val="80000"/>
              </a:schemeClr>
            </a:solidFill>
            <a:ln w="28575">
              <a:solidFill>
                <a:schemeClr val="bg1">
                  <a:lumMod val="95000"/>
                </a:schemeClr>
              </a:solidFill>
            </a:ln>
            <a:effectLst>
              <a:outerShdw blurRad="50800" dist="38100" dir="2700000" algn="tl" rotWithShape="0">
                <a:prstClr val="black">
                  <a:alpha val="40000"/>
                </a:prstClr>
              </a:outerShdw>
            </a:effectLst>
          </p:spPr>
          <p:style>
            <a:lnRef idx="1">
              <a:schemeClr val="accent3"/>
            </a:lnRef>
            <a:fillRef idx="2">
              <a:schemeClr val="accent3"/>
            </a:fillRef>
            <a:effectRef idx="1">
              <a:schemeClr val="accent3"/>
            </a:effectRef>
            <a:fontRef idx="minor">
              <a:schemeClr val="dk1"/>
            </a:fontRef>
          </p:style>
          <p:txBody>
            <a:bodyPr rtlCol="0" anchor="t"/>
            <a:lstStyle/>
            <a:p>
              <a:pPr algn="ctr" defTabSz="457200"/>
              <a:r>
                <a:rPr lang="en-US" b="1" dirty="0">
                  <a:solidFill>
                    <a:srgbClr val="335B74">
                      <a:lumMod val="75000"/>
                    </a:srgbClr>
                  </a:solidFill>
                </a:rPr>
                <a:t>Highest percentage of </a:t>
              </a:r>
              <a:r>
                <a:rPr lang="en-US" b="1" dirty="0" err="1">
                  <a:solidFill>
                    <a:srgbClr val="335B74">
                      <a:lumMod val="75000"/>
                    </a:srgbClr>
                  </a:solidFill>
                </a:rPr>
                <a:t>anaemic</a:t>
              </a:r>
              <a:endParaRPr lang="en-US" b="1" dirty="0">
                <a:solidFill>
                  <a:srgbClr val="335B74">
                    <a:lumMod val="75000"/>
                  </a:srgbClr>
                </a:solidFill>
              </a:endParaRPr>
            </a:p>
            <a:p>
              <a:pPr algn="ctr" defTabSz="457200"/>
              <a:r>
                <a:rPr lang="en-US" b="1" dirty="0">
                  <a:solidFill>
                    <a:srgbClr val="335B74">
                      <a:lumMod val="75000"/>
                    </a:srgbClr>
                  </a:solidFill>
                </a:rPr>
                <a:t>children in India</a:t>
              </a:r>
              <a:endParaRPr lang="en-US" b="1" dirty="0">
                <a:solidFill>
                  <a:srgbClr val="F3591F"/>
                </a:solidFill>
              </a:endParaRPr>
            </a:p>
          </p:txBody>
        </p:sp>
      </p:grpSp>
      <p:grpSp>
        <p:nvGrpSpPr>
          <p:cNvPr id="14" name="Group 13">
            <a:extLst>
              <a:ext uri="{FF2B5EF4-FFF2-40B4-BE49-F238E27FC236}">
                <a16:creationId xmlns:a16="http://schemas.microsoft.com/office/drawing/2014/main" id="{B690CBE7-3728-4EA1-ACF8-2D6962023508}"/>
              </a:ext>
            </a:extLst>
          </p:cNvPr>
          <p:cNvGrpSpPr/>
          <p:nvPr/>
        </p:nvGrpSpPr>
        <p:grpSpPr>
          <a:xfrm>
            <a:off x="128790" y="3221527"/>
            <a:ext cx="5477445" cy="1412327"/>
            <a:chOff x="2794030" y="1756970"/>
            <a:chExt cx="6286879" cy="1292171"/>
          </a:xfrm>
        </p:grpSpPr>
        <p:sp>
          <p:nvSpPr>
            <p:cNvPr id="15" name="Parallelogram 14">
              <a:extLst>
                <a:ext uri="{FF2B5EF4-FFF2-40B4-BE49-F238E27FC236}">
                  <a16:creationId xmlns:a16="http://schemas.microsoft.com/office/drawing/2014/main" id="{D0779814-4D68-480E-A77E-06FD5FEF2247}"/>
                </a:ext>
              </a:extLst>
            </p:cNvPr>
            <p:cNvSpPr/>
            <p:nvPr/>
          </p:nvSpPr>
          <p:spPr>
            <a:xfrm>
              <a:off x="3820847" y="1935564"/>
              <a:ext cx="5260062" cy="1113577"/>
            </a:xfrm>
            <a:prstGeom prst="parallelogram">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17" name="Parallelogram 16">
              <a:extLst>
                <a:ext uri="{FF2B5EF4-FFF2-40B4-BE49-F238E27FC236}">
                  <a16:creationId xmlns:a16="http://schemas.microsoft.com/office/drawing/2014/main" id="{0A48D1C6-6676-427D-8359-26151AD6B248}"/>
                </a:ext>
              </a:extLst>
            </p:cNvPr>
            <p:cNvSpPr/>
            <p:nvPr/>
          </p:nvSpPr>
          <p:spPr>
            <a:xfrm>
              <a:off x="2794030" y="1756970"/>
              <a:ext cx="5854774" cy="1030067"/>
            </a:xfrm>
            <a:prstGeom prst="parallelogram">
              <a:avLst/>
            </a:prstGeom>
            <a:solidFill>
              <a:schemeClr val="accent2">
                <a:lumMod val="40000"/>
                <a:lumOff val="60000"/>
              </a:schemeClr>
            </a:solidFill>
            <a:ln w="28575">
              <a:solidFill>
                <a:schemeClr val="bg1">
                  <a:lumMod val="95000"/>
                </a:schemeClr>
              </a:solidFill>
            </a:ln>
            <a:effectLst>
              <a:outerShdw blurRad="50800" dist="38100" dir="2700000" algn="tl" rotWithShape="0">
                <a:prstClr val="black">
                  <a:alpha val="40000"/>
                </a:prstClr>
              </a:outerShdw>
            </a:effectLst>
          </p:spPr>
          <p:style>
            <a:lnRef idx="1">
              <a:schemeClr val="accent3"/>
            </a:lnRef>
            <a:fillRef idx="2">
              <a:schemeClr val="accent3"/>
            </a:fillRef>
            <a:effectRef idx="1">
              <a:schemeClr val="accent3"/>
            </a:effectRef>
            <a:fontRef idx="minor">
              <a:schemeClr val="dk1"/>
            </a:fontRef>
          </p:style>
          <p:txBody>
            <a:bodyPr rtlCol="0" anchor="t"/>
            <a:lstStyle/>
            <a:p>
              <a:pPr algn="ctr" defTabSz="457200"/>
              <a:r>
                <a:rPr lang="en-US" b="1" dirty="0">
                  <a:solidFill>
                    <a:srgbClr val="335B74">
                      <a:lumMod val="75000"/>
                    </a:srgbClr>
                  </a:solidFill>
                </a:rPr>
                <a:t>3</a:t>
              </a:r>
              <a:r>
                <a:rPr lang="en-US" b="1" baseline="30000" dirty="0">
                  <a:solidFill>
                    <a:srgbClr val="335B74">
                      <a:lumMod val="75000"/>
                    </a:srgbClr>
                  </a:solidFill>
                </a:rPr>
                <a:t>rd</a:t>
              </a:r>
              <a:r>
                <a:rPr lang="en-US" b="1" dirty="0">
                  <a:solidFill>
                    <a:srgbClr val="335B74">
                      <a:lumMod val="75000"/>
                    </a:srgbClr>
                  </a:solidFill>
                </a:rPr>
                <a:t> highest percentage of </a:t>
              </a:r>
              <a:r>
                <a:rPr lang="en-US" b="1" dirty="0" err="1">
                  <a:solidFill>
                    <a:srgbClr val="335B74">
                      <a:lumMod val="75000"/>
                    </a:srgbClr>
                  </a:solidFill>
                </a:rPr>
                <a:t>anaemic</a:t>
              </a:r>
              <a:r>
                <a:rPr lang="en-US" b="1" dirty="0">
                  <a:solidFill>
                    <a:srgbClr val="335B74">
                      <a:lumMod val="75000"/>
                    </a:srgbClr>
                  </a:solidFill>
                </a:rPr>
                <a:t> women and pregnant women in India</a:t>
              </a:r>
            </a:p>
          </p:txBody>
        </p:sp>
      </p:grpSp>
      <p:cxnSp>
        <p:nvCxnSpPr>
          <p:cNvPr id="22" name="Straight Connector 21">
            <a:extLst>
              <a:ext uri="{FF2B5EF4-FFF2-40B4-BE49-F238E27FC236}">
                <a16:creationId xmlns:a16="http://schemas.microsoft.com/office/drawing/2014/main" id="{907B918F-E46F-4948-B9EB-1C4E80F10477}"/>
              </a:ext>
            </a:extLst>
          </p:cNvPr>
          <p:cNvCxnSpPr>
            <a:cxnSpLocks/>
          </p:cNvCxnSpPr>
          <p:nvPr/>
        </p:nvCxnSpPr>
        <p:spPr>
          <a:xfrm flipH="1">
            <a:off x="9347200" y="5674559"/>
            <a:ext cx="101600" cy="0"/>
          </a:xfrm>
          <a:prstGeom prst="line">
            <a:avLst/>
          </a:prstGeom>
          <a:ln w="38100">
            <a:solidFill>
              <a:srgbClr val="FFC000"/>
            </a:solidFill>
          </a:ln>
        </p:spPr>
        <p:style>
          <a:lnRef idx="1">
            <a:schemeClr val="accent5"/>
          </a:lnRef>
          <a:fillRef idx="0">
            <a:schemeClr val="accent5"/>
          </a:fillRef>
          <a:effectRef idx="0">
            <a:schemeClr val="accent5"/>
          </a:effectRef>
          <a:fontRef idx="minor">
            <a:schemeClr val="tx1"/>
          </a:fontRef>
        </p:style>
      </p:cxnSp>
      <p:grpSp>
        <p:nvGrpSpPr>
          <p:cNvPr id="16" name="Group 15">
            <a:extLst>
              <a:ext uri="{FF2B5EF4-FFF2-40B4-BE49-F238E27FC236}">
                <a16:creationId xmlns:a16="http://schemas.microsoft.com/office/drawing/2014/main" id="{B690CBE7-3728-4EA1-ACF8-2D6962023508}"/>
              </a:ext>
            </a:extLst>
          </p:cNvPr>
          <p:cNvGrpSpPr/>
          <p:nvPr/>
        </p:nvGrpSpPr>
        <p:grpSpPr>
          <a:xfrm>
            <a:off x="105586" y="4972775"/>
            <a:ext cx="5393610" cy="1412328"/>
            <a:chOff x="2794030" y="1756969"/>
            <a:chExt cx="6190655" cy="1292172"/>
          </a:xfrm>
        </p:grpSpPr>
        <p:sp>
          <p:nvSpPr>
            <p:cNvPr id="20" name="Parallelogram 19">
              <a:extLst>
                <a:ext uri="{FF2B5EF4-FFF2-40B4-BE49-F238E27FC236}">
                  <a16:creationId xmlns:a16="http://schemas.microsoft.com/office/drawing/2014/main" id="{D0779814-4D68-480E-A77E-06FD5FEF2247}"/>
                </a:ext>
              </a:extLst>
            </p:cNvPr>
            <p:cNvSpPr/>
            <p:nvPr/>
          </p:nvSpPr>
          <p:spPr>
            <a:xfrm>
              <a:off x="3820847" y="1935564"/>
              <a:ext cx="5163838" cy="1113577"/>
            </a:xfrm>
            <a:prstGeom prst="parallelogram">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23" name="Parallelogram 22">
              <a:extLst>
                <a:ext uri="{FF2B5EF4-FFF2-40B4-BE49-F238E27FC236}">
                  <a16:creationId xmlns:a16="http://schemas.microsoft.com/office/drawing/2014/main" id="{0A48D1C6-6676-427D-8359-26151AD6B248}"/>
                </a:ext>
              </a:extLst>
            </p:cNvPr>
            <p:cNvSpPr/>
            <p:nvPr/>
          </p:nvSpPr>
          <p:spPr>
            <a:xfrm>
              <a:off x="2794030" y="1756969"/>
              <a:ext cx="5776852" cy="1005214"/>
            </a:xfrm>
            <a:prstGeom prst="parallelogram">
              <a:avLst/>
            </a:prstGeom>
            <a:solidFill>
              <a:schemeClr val="accent2">
                <a:lumMod val="60000"/>
                <a:lumOff val="40000"/>
              </a:schemeClr>
            </a:solidFill>
            <a:ln w="28575">
              <a:solidFill>
                <a:schemeClr val="bg1">
                  <a:lumMod val="95000"/>
                </a:schemeClr>
              </a:solidFill>
            </a:ln>
            <a:effectLst>
              <a:outerShdw blurRad="50800" dist="38100" dir="2700000" algn="tl" rotWithShape="0">
                <a:prstClr val="black">
                  <a:alpha val="40000"/>
                </a:prstClr>
              </a:outerShdw>
            </a:effectLst>
          </p:spPr>
          <p:style>
            <a:lnRef idx="1">
              <a:schemeClr val="accent3"/>
            </a:lnRef>
            <a:fillRef idx="2">
              <a:schemeClr val="accent3"/>
            </a:fillRef>
            <a:effectRef idx="1">
              <a:schemeClr val="accent3"/>
            </a:effectRef>
            <a:fontRef idx="minor">
              <a:schemeClr val="dk1"/>
            </a:fontRef>
          </p:style>
          <p:txBody>
            <a:bodyPr rtlCol="0" anchor="t"/>
            <a:lstStyle/>
            <a:p>
              <a:pPr algn="ctr" defTabSz="457200"/>
              <a:r>
                <a:rPr lang="en-US" b="1" dirty="0">
                  <a:solidFill>
                    <a:srgbClr val="335B74">
                      <a:lumMod val="75000"/>
                    </a:srgbClr>
                  </a:solidFill>
                </a:rPr>
                <a:t>Amongst states with high prevalence of NTDs in India (&gt;4 per 1000 births)</a:t>
              </a:r>
            </a:p>
          </p:txBody>
        </p:sp>
      </p:grpSp>
      <p:sp>
        <p:nvSpPr>
          <p:cNvPr id="3" name="Rectangle 2"/>
          <p:cNvSpPr/>
          <p:nvPr/>
        </p:nvSpPr>
        <p:spPr>
          <a:xfrm>
            <a:off x="1023405" y="6091954"/>
            <a:ext cx="3337388" cy="307777"/>
          </a:xfrm>
          <a:prstGeom prst="rect">
            <a:avLst/>
          </a:prstGeom>
        </p:spPr>
        <p:txBody>
          <a:bodyPr wrap="none">
            <a:spAutoFit/>
          </a:bodyPr>
          <a:lstStyle/>
          <a:p>
            <a:r>
              <a:rPr lang="en-US" sz="1400" dirty="0">
                <a:solidFill>
                  <a:schemeClr val="bg1"/>
                </a:solidFill>
              </a:rPr>
              <a:t>Source: Community Genet 2002;5:192–196</a:t>
            </a:r>
          </a:p>
        </p:txBody>
      </p:sp>
      <p:sp>
        <p:nvSpPr>
          <p:cNvPr id="4" name="Rectangle 3">
            <a:extLst>
              <a:ext uri="{FF2B5EF4-FFF2-40B4-BE49-F238E27FC236}">
                <a16:creationId xmlns:a16="http://schemas.microsoft.com/office/drawing/2014/main" id="{42F5B797-A756-4E51-8949-A3F8D38B2AAB}"/>
              </a:ext>
            </a:extLst>
          </p:cNvPr>
          <p:cNvSpPr/>
          <p:nvPr/>
        </p:nvSpPr>
        <p:spPr>
          <a:xfrm>
            <a:off x="1023405" y="2559142"/>
            <a:ext cx="4475791" cy="307777"/>
          </a:xfrm>
          <a:prstGeom prst="rect">
            <a:avLst/>
          </a:prstGeom>
        </p:spPr>
        <p:txBody>
          <a:bodyPr wrap="square">
            <a:spAutoFit/>
          </a:bodyPr>
          <a:lstStyle/>
          <a:p>
            <a:r>
              <a:rPr lang="en-IN" sz="1400" dirty="0">
                <a:solidFill>
                  <a:schemeClr val="bg1"/>
                </a:solidFill>
              </a:rPr>
              <a:t>Source: National Family Health Survey-4  </a:t>
            </a:r>
          </a:p>
        </p:txBody>
      </p:sp>
      <p:sp>
        <p:nvSpPr>
          <p:cNvPr id="24" name="Rectangle 23">
            <a:extLst>
              <a:ext uri="{FF2B5EF4-FFF2-40B4-BE49-F238E27FC236}">
                <a16:creationId xmlns:a16="http://schemas.microsoft.com/office/drawing/2014/main" id="{0137DA2D-A3F8-48C3-BBF7-F25FCAF3CA6B}"/>
              </a:ext>
            </a:extLst>
          </p:cNvPr>
          <p:cNvSpPr/>
          <p:nvPr/>
        </p:nvSpPr>
        <p:spPr>
          <a:xfrm>
            <a:off x="1039995" y="4336728"/>
            <a:ext cx="4475791" cy="307777"/>
          </a:xfrm>
          <a:prstGeom prst="rect">
            <a:avLst/>
          </a:prstGeom>
        </p:spPr>
        <p:txBody>
          <a:bodyPr wrap="square">
            <a:spAutoFit/>
          </a:bodyPr>
          <a:lstStyle/>
          <a:p>
            <a:r>
              <a:rPr lang="en-IN" sz="1400" dirty="0">
                <a:solidFill>
                  <a:schemeClr val="bg1"/>
                </a:solidFill>
              </a:rPr>
              <a:t>Source: National Family Health Survey-4  </a:t>
            </a:r>
          </a:p>
        </p:txBody>
      </p:sp>
      <p:sp>
        <p:nvSpPr>
          <p:cNvPr id="5" name="Slide Number Placeholder 4">
            <a:extLst>
              <a:ext uri="{FF2B5EF4-FFF2-40B4-BE49-F238E27FC236}">
                <a16:creationId xmlns:a16="http://schemas.microsoft.com/office/drawing/2014/main" id="{C7194E7E-59B2-4CA1-AB2E-7D26EF88C4C9}"/>
              </a:ext>
            </a:extLst>
          </p:cNvPr>
          <p:cNvSpPr>
            <a:spLocks noGrp="1"/>
          </p:cNvSpPr>
          <p:nvPr>
            <p:ph type="sldNum" sz="quarter" idx="12"/>
          </p:nvPr>
        </p:nvSpPr>
        <p:spPr/>
        <p:txBody>
          <a:bodyPr/>
          <a:lstStyle/>
          <a:p>
            <a:fld id="{98EB1EA3-488F-41F1-B91E-F99E33213284}" type="slidenum">
              <a:rPr lang="en-US" smtClean="0">
                <a:solidFill>
                  <a:schemeClr val="tx1"/>
                </a:solidFill>
              </a:rPr>
              <a:pPr/>
              <a:t>3</a:t>
            </a:fld>
            <a:endParaRPr lang="en-US" dirty="0">
              <a:solidFill>
                <a:schemeClr val="tx1"/>
              </a:solidFill>
            </a:endParaRPr>
          </a:p>
        </p:txBody>
      </p:sp>
    </p:spTree>
    <p:extLst>
      <p:ext uri="{BB962C8B-B14F-4D97-AF65-F5344CB8AC3E}">
        <p14:creationId xmlns:p14="http://schemas.microsoft.com/office/powerpoint/2010/main" val="2879857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29B626-86F1-4C66-9AB6-07E2700059AF}"/>
              </a:ext>
            </a:extLst>
          </p:cNvPr>
          <p:cNvSpPr>
            <a:spLocks noGrp="1"/>
          </p:cNvSpPr>
          <p:nvPr>
            <p:ph type="title"/>
          </p:nvPr>
        </p:nvSpPr>
        <p:spPr>
          <a:xfrm>
            <a:off x="1062978" y="257088"/>
            <a:ext cx="9875520" cy="1005180"/>
          </a:xfrm>
        </p:spPr>
        <p:txBody>
          <a:bodyPr>
            <a:normAutofit/>
          </a:bodyPr>
          <a:lstStyle/>
          <a:p>
            <a:pPr algn="ctr"/>
            <a:r>
              <a:rPr lang="en-IN" sz="3600" b="1" dirty="0">
                <a:solidFill>
                  <a:schemeClr val="tx1"/>
                </a:solidFill>
              </a:rPr>
              <a:t>Why focus on anaemia?</a:t>
            </a:r>
          </a:p>
        </p:txBody>
      </p:sp>
      <p:grpSp>
        <p:nvGrpSpPr>
          <p:cNvPr id="3" name="Group 2">
            <a:extLst>
              <a:ext uri="{FF2B5EF4-FFF2-40B4-BE49-F238E27FC236}">
                <a16:creationId xmlns:a16="http://schemas.microsoft.com/office/drawing/2014/main" id="{E5CC253D-82B3-4A6D-BFA6-9F7969C49D3D}"/>
              </a:ext>
            </a:extLst>
          </p:cNvPr>
          <p:cNvGrpSpPr/>
          <p:nvPr/>
        </p:nvGrpSpPr>
        <p:grpSpPr>
          <a:xfrm>
            <a:off x="846450" y="2135229"/>
            <a:ext cx="11046686" cy="4658024"/>
            <a:chOff x="846450" y="2135229"/>
            <a:chExt cx="11046686" cy="4658024"/>
          </a:xfrm>
        </p:grpSpPr>
        <p:sp>
          <p:nvSpPr>
            <p:cNvPr id="5" name="Block Arc 4">
              <a:extLst>
                <a:ext uri="{FF2B5EF4-FFF2-40B4-BE49-F238E27FC236}">
                  <a16:creationId xmlns:a16="http://schemas.microsoft.com/office/drawing/2014/main" id="{A61EEF07-D342-4269-9BA2-90706007ABF8}"/>
                </a:ext>
              </a:extLst>
            </p:cNvPr>
            <p:cNvSpPr/>
            <p:nvPr/>
          </p:nvSpPr>
          <p:spPr>
            <a:xfrm>
              <a:off x="4469068" y="3907509"/>
              <a:ext cx="3289018" cy="2885744"/>
            </a:xfrm>
            <a:prstGeom prst="blockArc">
              <a:avLst>
                <a:gd name="adj1" fmla="val 10830196"/>
                <a:gd name="adj2" fmla="val 21561967"/>
                <a:gd name="adj3" fmla="val 0"/>
              </a:avLst>
            </a:prstGeom>
            <a:ln w="5715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black"/>
                </a:solidFill>
              </a:endParaRPr>
            </a:p>
          </p:txBody>
        </p:sp>
        <p:grpSp>
          <p:nvGrpSpPr>
            <p:cNvPr id="6" name="Group 5">
              <a:extLst>
                <a:ext uri="{FF2B5EF4-FFF2-40B4-BE49-F238E27FC236}">
                  <a16:creationId xmlns:a16="http://schemas.microsoft.com/office/drawing/2014/main" id="{E06497F3-C0D4-45D9-859C-7A6D2D44F535}"/>
                </a:ext>
              </a:extLst>
            </p:cNvPr>
            <p:cNvGrpSpPr/>
            <p:nvPr/>
          </p:nvGrpSpPr>
          <p:grpSpPr>
            <a:xfrm>
              <a:off x="846450" y="2135229"/>
              <a:ext cx="11046686" cy="4109587"/>
              <a:chOff x="826998" y="1402381"/>
              <a:chExt cx="11046686" cy="4683887"/>
            </a:xfrm>
          </p:grpSpPr>
          <p:sp>
            <p:nvSpPr>
              <p:cNvPr id="7" name="Oval 6">
                <a:extLst>
                  <a:ext uri="{FF2B5EF4-FFF2-40B4-BE49-F238E27FC236}">
                    <a16:creationId xmlns:a16="http://schemas.microsoft.com/office/drawing/2014/main" id="{248A831C-7B5B-43FC-BCF6-08BCC50014AC}"/>
                  </a:ext>
                </a:extLst>
              </p:cNvPr>
              <p:cNvSpPr/>
              <p:nvPr/>
            </p:nvSpPr>
            <p:spPr>
              <a:xfrm>
                <a:off x="5079213" y="4047411"/>
                <a:ext cx="2038857" cy="2038857"/>
              </a:xfrm>
              <a:prstGeom prst="ellipse">
                <a:avLst/>
              </a:prstGeom>
              <a:solidFill>
                <a:schemeClr val="tx2">
                  <a:lumMod val="75000"/>
                </a:schemeClr>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defTabSz="457200"/>
                <a:r>
                  <a:rPr lang="en-US" b="1" cap="all" dirty="0">
                    <a:solidFill>
                      <a:schemeClr val="bg1"/>
                    </a:solidFill>
                  </a:rPr>
                  <a:t>ANAEMIA</a:t>
                </a:r>
              </a:p>
            </p:txBody>
          </p:sp>
          <p:sp>
            <p:nvSpPr>
              <p:cNvPr id="8" name="Freeform: Shape 7">
                <a:extLst>
                  <a:ext uri="{FF2B5EF4-FFF2-40B4-BE49-F238E27FC236}">
                    <a16:creationId xmlns:a16="http://schemas.microsoft.com/office/drawing/2014/main" id="{68B82C36-29D3-4CC3-925E-BF4A615BE2D5}"/>
                  </a:ext>
                </a:extLst>
              </p:cNvPr>
              <p:cNvSpPr/>
              <p:nvPr/>
            </p:nvSpPr>
            <p:spPr>
              <a:xfrm>
                <a:off x="3282188" y="2280332"/>
                <a:ext cx="1403670" cy="1382774"/>
              </a:xfrm>
              <a:custGeom>
                <a:avLst/>
                <a:gdLst>
                  <a:gd name="connsiteX0" fmla="*/ 691387 w 1403670"/>
                  <a:gd name="connsiteY0" fmla="*/ 0 h 1382774"/>
                  <a:gd name="connsiteX1" fmla="*/ 1382774 w 1403670"/>
                  <a:gd name="connsiteY1" fmla="*/ 691387 h 1382774"/>
                  <a:gd name="connsiteX2" fmla="*/ 1328442 w 1403670"/>
                  <a:gd name="connsiteY2" fmla="*/ 960506 h 1382774"/>
                  <a:gd name="connsiteX3" fmla="*/ 1303719 w 1403670"/>
                  <a:gd name="connsiteY3" fmla="*/ 1006053 h 1382774"/>
                  <a:gd name="connsiteX4" fmla="*/ 1403670 w 1403670"/>
                  <a:gd name="connsiteY4" fmla="*/ 1382057 h 1382774"/>
                  <a:gd name="connsiteX5" fmla="*/ 1039887 w 1403670"/>
                  <a:gd name="connsiteY5" fmla="*/ 1285355 h 1382774"/>
                  <a:gd name="connsiteX6" fmla="*/ 960506 w 1403670"/>
                  <a:gd name="connsiteY6" fmla="*/ 1328441 h 1382774"/>
                  <a:gd name="connsiteX7" fmla="*/ 691387 w 1403670"/>
                  <a:gd name="connsiteY7" fmla="*/ 1382774 h 1382774"/>
                  <a:gd name="connsiteX8" fmla="*/ 0 w 1403670"/>
                  <a:gd name="connsiteY8" fmla="*/ 691387 h 1382774"/>
                  <a:gd name="connsiteX9" fmla="*/ 691387 w 1403670"/>
                  <a:gd name="connsiteY9" fmla="*/ 0 h 1382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03670" h="1382774">
                    <a:moveTo>
                      <a:pt x="691387" y="0"/>
                    </a:moveTo>
                    <a:cubicBezTo>
                      <a:pt x="1073229" y="0"/>
                      <a:pt x="1382774" y="309545"/>
                      <a:pt x="1382774" y="691387"/>
                    </a:cubicBezTo>
                    <a:cubicBezTo>
                      <a:pt x="1382774" y="786848"/>
                      <a:pt x="1363428" y="877790"/>
                      <a:pt x="1328442" y="960506"/>
                    </a:cubicBezTo>
                    <a:lnTo>
                      <a:pt x="1303719" y="1006053"/>
                    </a:lnTo>
                    <a:lnTo>
                      <a:pt x="1403670" y="1382057"/>
                    </a:lnTo>
                    <a:lnTo>
                      <a:pt x="1039887" y="1285355"/>
                    </a:lnTo>
                    <a:lnTo>
                      <a:pt x="960506" y="1328441"/>
                    </a:lnTo>
                    <a:cubicBezTo>
                      <a:pt x="877790" y="1363428"/>
                      <a:pt x="786848" y="1382774"/>
                      <a:pt x="691387" y="1382774"/>
                    </a:cubicBezTo>
                    <a:cubicBezTo>
                      <a:pt x="309545" y="1382774"/>
                      <a:pt x="0" y="1073229"/>
                      <a:pt x="0" y="691387"/>
                    </a:cubicBezTo>
                    <a:cubicBezTo>
                      <a:pt x="0" y="309545"/>
                      <a:pt x="309545" y="0"/>
                      <a:pt x="691387"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457200"/>
                <a:endParaRPr lang="en-US">
                  <a:solidFill>
                    <a:prstClr val="white"/>
                  </a:solidFill>
                </a:endParaRPr>
              </a:p>
            </p:txBody>
          </p:sp>
          <p:sp>
            <p:nvSpPr>
              <p:cNvPr id="9" name="Freeform: Shape 8">
                <a:extLst>
                  <a:ext uri="{FF2B5EF4-FFF2-40B4-BE49-F238E27FC236}">
                    <a16:creationId xmlns:a16="http://schemas.microsoft.com/office/drawing/2014/main" id="{4F51CC45-2510-4663-B0CD-0C5A7841E357}"/>
                  </a:ext>
                </a:extLst>
              </p:cNvPr>
              <p:cNvSpPr/>
              <p:nvPr/>
            </p:nvSpPr>
            <p:spPr>
              <a:xfrm>
                <a:off x="7497630" y="2280333"/>
                <a:ext cx="1398367" cy="1395725"/>
              </a:xfrm>
              <a:custGeom>
                <a:avLst/>
                <a:gdLst>
                  <a:gd name="connsiteX0" fmla="*/ 706980 w 1398367"/>
                  <a:gd name="connsiteY0" fmla="*/ 0 h 1395725"/>
                  <a:gd name="connsiteX1" fmla="*/ 1398367 w 1398367"/>
                  <a:gd name="connsiteY1" fmla="*/ 691387 h 1395725"/>
                  <a:gd name="connsiteX2" fmla="*/ 706980 w 1398367"/>
                  <a:gd name="connsiteY2" fmla="*/ 1382774 h 1395725"/>
                  <a:gd name="connsiteX3" fmla="*/ 437861 w 1398367"/>
                  <a:gd name="connsiteY3" fmla="*/ 1328441 h 1395725"/>
                  <a:gd name="connsiteX4" fmla="*/ 377128 w 1398367"/>
                  <a:gd name="connsiteY4" fmla="*/ 1295476 h 1395725"/>
                  <a:gd name="connsiteX5" fmla="*/ 0 w 1398367"/>
                  <a:gd name="connsiteY5" fmla="*/ 1395725 h 1395725"/>
                  <a:gd name="connsiteX6" fmla="*/ 100647 w 1398367"/>
                  <a:gd name="connsiteY6" fmla="*/ 1017105 h 1395725"/>
                  <a:gd name="connsiteX7" fmla="*/ 69926 w 1398367"/>
                  <a:gd name="connsiteY7" fmla="*/ 960506 h 1395725"/>
                  <a:gd name="connsiteX8" fmla="*/ 15593 w 1398367"/>
                  <a:gd name="connsiteY8" fmla="*/ 691387 h 1395725"/>
                  <a:gd name="connsiteX9" fmla="*/ 706980 w 1398367"/>
                  <a:gd name="connsiteY9" fmla="*/ 0 h 139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98367" h="1395725">
                    <a:moveTo>
                      <a:pt x="706980" y="0"/>
                    </a:moveTo>
                    <a:cubicBezTo>
                      <a:pt x="1088822" y="0"/>
                      <a:pt x="1398367" y="309545"/>
                      <a:pt x="1398367" y="691387"/>
                    </a:cubicBezTo>
                    <a:cubicBezTo>
                      <a:pt x="1398367" y="1073229"/>
                      <a:pt x="1088822" y="1382774"/>
                      <a:pt x="706980" y="1382774"/>
                    </a:cubicBezTo>
                    <a:cubicBezTo>
                      <a:pt x="611520" y="1382774"/>
                      <a:pt x="520578" y="1363428"/>
                      <a:pt x="437861" y="1328441"/>
                    </a:cubicBezTo>
                    <a:lnTo>
                      <a:pt x="377128" y="1295476"/>
                    </a:lnTo>
                    <a:lnTo>
                      <a:pt x="0" y="1395725"/>
                    </a:lnTo>
                    <a:lnTo>
                      <a:pt x="100647" y="1017105"/>
                    </a:lnTo>
                    <a:lnTo>
                      <a:pt x="69926" y="960506"/>
                    </a:lnTo>
                    <a:cubicBezTo>
                      <a:pt x="34940" y="877790"/>
                      <a:pt x="15593" y="786848"/>
                      <a:pt x="15593" y="691387"/>
                    </a:cubicBezTo>
                    <a:cubicBezTo>
                      <a:pt x="15593" y="309545"/>
                      <a:pt x="325138" y="0"/>
                      <a:pt x="706980"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457200"/>
                <a:endParaRPr lang="en-US">
                  <a:solidFill>
                    <a:prstClr val="white"/>
                  </a:solidFill>
                </a:endParaRPr>
              </a:p>
            </p:txBody>
          </p:sp>
          <p:sp>
            <p:nvSpPr>
              <p:cNvPr id="10" name="Freeform: Shape 9">
                <a:extLst>
                  <a:ext uri="{FF2B5EF4-FFF2-40B4-BE49-F238E27FC236}">
                    <a16:creationId xmlns:a16="http://schemas.microsoft.com/office/drawing/2014/main" id="{9660F3AC-16A1-4326-9CEF-C8B2478FA368}"/>
                  </a:ext>
                </a:extLst>
              </p:cNvPr>
              <p:cNvSpPr/>
              <p:nvPr/>
            </p:nvSpPr>
            <p:spPr>
              <a:xfrm>
                <a:off x="5407317" y="1402381"/>
                <a:ext cx="1382774" cy="1686077"/>
              </a:xfrm>
              <a:custGeom>
                <a:avLst/>
                <a:gdLst>
                  <a:gd name="connsiteX0" fmla="*/ 691387 w 1382774"/>
                  <a:gd name="connsiteY0" fmla="*/ 0 h 1686077"/>
                  <a:gd name="connsiteX1" fmla="*/ 1382774 w 1382774"/>
                  <a:gd name="connsiteY1" fmla="*/ 691387 h 1686077"/>
                  <a:gd name="connsiteX2" fmla="*/ 960506 w 1382774"/>
                  <a:gd name="connsiteY2" fmla="*/ 1328441 h 1686077"/>
                  <a:gd name="connsiteX3" fmla="*/ 879684 w 1382774"/>
                  <a:gd name="connsiteY3" fmla="*/ 1353530 h 1686077"/>
                  <a:gd name="connsiteX4" fmla="*/ 686806 w 1382774"/>
                  <a:gd name="connsiteY4" fmla="*/ 1686077 h 1686077"/>
                  <a:gd name="connsiteX5" fmla="*/ 491918 w 1382774"/>
                  <a:gd name="connsiteY5" fmla="*/ 1350062 h 1686077"/>
                  <a:gd name="connsiteX6" fmla="*/ 422268 w 1382774"/>
                  <a:gd name="connsiteY6" fmla="*/ 1328441 h 1686077"/>
                  <a:gd name="connsiteX7" fmla="*/ 0 w 1382774"/>
                  <a:gd name="connsiteY7" fmla="*/ 691387 h 1686077"/>
                  <a:gd name="connsiteX8" fmla="*/ 691387 w 1382774"/>
                  <a:gd name="connsiteY8" fmla="*/ 0 h 1686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82774" h="1686077">
                    <a:moveTo>
                      <a:pt x="691387" y="0"/>
                    </a:moveTo>
                    <a:cubicBezTo>
                      <a:pt x="1073229" y="0"/>
                      <a:pt x="1382774" y="309545"/>
                      <a:pt x="1382774" y="691387"/>
                    </a:cubicBezTo>
                    <a:cubicBezTo>
                      <a:pt x="1382774" y="977769"/>
                      <a:pt x="1208655" y="1223483"/>
                      <a:pt x="960506" y="1328441"/>
                    </a:cubicBezTo>
                    <a:lnTo>
                      <a:pt x="879684" y="1353530"/>
                    </a:lnTo>
                    <a:lnTo>
                      <a:pt x="686806" y="1686077"/>
                    </a:lnTo>
                    <a:lnTo>
                      <a:pt x="491918" y="1350062"/>
                    </a:lnTo>
                    <a:lnTo>
                      <a:pt x="422268" y="1328441"/>
                    </a:lnTo>
                    <a:cubicBezTo>
                      <a:pt x="174119" y="1223483"/>
                      <a:pt x="0" y="977769"/>
                      <a:pt x="0" y="691387"/>
                    </a:cubicBezTo>
                    <a:cubicBezTo>
                      <a:pt x="0" y="309545"/>
                      <a:pt x="309545" y="0"/>
                      <a:pt x="691387"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457200"/>
                <a:endParaRPr lang="en-US">
                  <a:solidFill>
                    <a:prstClr val="white"/>
                  </a:solidFill>
                </a:endParaRPr>
              </a:p>
            </p:txBody>
          </p:sp>
          <p:sp>
            <p:nvSpPr>
              <p:cNvPr id="11" name="Freeform: Shape 10">
                <a:extLst>
                  <a:ext uri="{FF2B5EF4-FFF2-40B4-BE49-F238E27FC236}">
                    <a16:creationId xmlns:a16="http://schemas.microsoft.com/office/drawing/2014/main" id="{656B41CD-D2E3-4AE2-9E30-540D13B130FE}"/>
                  </a:ext>
                </a:extLst>
              </p:cNvPr>
              <p:cNvSpPr/>
              <p:nvPr/>
            </p:nvSpPr>
            <p:spPr>
              <a:xfrm rot="5400000">
                <a:off x="2585442" y="4211195"/>
                <a:ext cx="1382775" cy="1686674"/>
              </a:xfrm>
              <a:custGeom>
                <a:avLst/>
                <a:gdLst>
                  <a:gd name="connsiteX0" fmla="*/ 0 w 1382775"/>
                  <a:gd name="connsiteY0" fmla="*/ 995287 h 1686674"/>
                  <a:gd name="connsiteX1" fmla="*/ 422268 w 1382775"/>
                  <a:gd name="connsiteY1" fmla="*/ 358232 h 1686674"/>
                  <a:gd name="connsiteX2" fmla="*/ 512092 w 1382775"/>
                  <a:gd name="connsiteY2" fmla="*/ 330350 h 1686674"/>
                  <a:gd name="connsiteX3" fmla="*/ 703695 w 1382775"/>
                  <a:gd name="connsiteY3" fmla="*/ 0 h 1686674"/>
                  <a:gd name="connsiteX4" fmla="*/ 900702 w 1382775"/>
                  <a:gd name="connsiteY4" fmla="*/ 339668 h 1686674"/>
                  <a:gd name="connsiteX5" fmla="*/ 960507 w 1382775"/>
                  <a:gd name="connsiteY5" fmla="*/ 358232 h 1686674"/>
                  <a:gd name="connsiteX6" fmla="*/ 1382775 w 1382775"/>
                  <a:gd name="connsiteY6" fmla="*/ 995287 h 1686674"/>
                  <a:gd name="connsiteX7" fmla="*/ 691388 w 1382775"/>
                  <a:gd name="connsiteY7" fmla="*/ 1686674 h 1686674"/>
                  <a:gd name="connsiteX8" fmla="*/ 0 w 1382775"/>
                  <a:gd name="connsiteY8" fmla="*/ 995287 h 1686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82775" h="1686674">
                    <a:moveTo>
                      <a:pt x="0" y="995287"/>
                    </a:moveTo>
                    <a:cubicBezTo>
                      <a:pt x="0" y="708905"/>
                      <a:pt x="174119" y="463191"/>
                      <a:pt x="422268" y="358232"/>
                    </a:cubicBezTo>
                    <a:lnTo>
                      <a:pt x="512092" y="330350"/>
                    </a:lnTo>
                    <a:lnTo>
                      <a:pt x="703695" y="0"/>
                    </a:lnTo>
                    <a:lnTo>
                      <a:pt x="900702" y="339668"/>
                    </a:lnTo>
                    <a:lnTo>
                      <a:pt x="960507" y="358232"/>
                    </a:lnTo>
                    <a:cubicBezTo>
                      <a:pt x="1208656" y="463191"/>
                      <a:pt x="1382775" y="708905"/>
                      <a:pt x="1382775" y="995287"/>
                    </a:cubicBezTo>
                    <a:cubicBezTo>
                      <a:pt x="1382775" y="1377129"/>
                      <a:pt x="1073230" y="1686674"/>
                      <a:pt x="691388" y="1686674"/>
                    </a:cubicBezTo>
                    <a:cubicBezTo>
                      <a:pt x="309545" y="1686674"/>
                      <a:pt x="0" y="1377129"/>
                      <a:pt x="0" y="995287"/>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12" name="Freeform: Shape 11">
                <a:extLst>
                  <a:ext uri="{FF2B5EF4-FFF2-40B4-BE49-F238E27FC236}">
                    <a16:creationId xmlns:a16="http://schemas.microsoft.com/office/drawing/2014/main" id="{014C070D-2049-4C68-A2B3-709FCBB34CA5}"/>
                  </a:ext>
                </a:extLst>
              </p:cNvPr>
              <p:cNvSpPr/>
              <p:nvPr/>
            </p:nvSpPr>
            <p:spPr>
              <a:xfrm rot="16200000">
                <a:off x="8226317" y="4215925"/>
                <a:ext cx="1382775" cy="1681608"/>
              </a:xfrm>
              <a:custGeom>
                <a:avLst/>
                <a:gdLst>
                  <a:gd name="connsiteX0" fmla="*/ 1382775 w 1382775"/>
                  <a:gd name="connsiteY0" fmla="*/ 990221 h 1681608"/>
                  <a:gd name="connsiteX1" fmla="*/ 691388 w 1382775"/>
                  <a:gd name="connsiteY1" fmla="*/ 1681608 h 1681608"/>
                  <a:gd name="connsiteX2" fmla="*/ 0 w 1382775"/>
                  <a:gd name="connsiteY2" fmla="*/ 990220 h 1681608"/>
                  <a:gd name="connsiteX3" fmla="*/ 422268 w 1382775"/>
                  <a:gd name="connsiteY3" fmla="*/ 353166 h 1681608"/>
                  <a:gd name="connsiteX4" fmla="*/ 484054 w 1382775"/>
                  <a:gd name="connsiteY4" fmla="*/ 333986 h 1681608"/>
                  <a:gd name="connsiteX5" fmla="*/ 677767 w 1382775"/>
                  <a:gd name="connsiteY5" fmla="*/ 0 h 1681608"/>
                  <a:gd name="connsiteX6" fmla="*/ 865498 w 1382775"/>
                  <a:gd name="connsiteY6" fmla="*/ 323674 h 1681608"/>
                  <a:gd name="connsiteX7" fmla="*/ 960507 w 1382775"/>
                  <a:gd name="connsiteY7" fmla="*/ 353167 h 1681608"/>
                  <a:gd name="connsiteX8" fmla="*/ 1382775 w 1382775"/>
                  <a:gd name="connsiteY8" fmla="*/ 990221 h 1681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82775" h="1681608">
                    <a:moveTo>
                      <a:pt x="1382775" y="990221"/>
                    </a:moveTo>
                    <a:cubicBezTo>
                      <a:pt x="1382775" y="1372063"/>
                      <a:pt x="1073230" y="1681608"/>
                      <a:pt x="691388" y="1681608"/>
                    </a:cubicBezTo>
                    <a:cubicBezTo>
                      <a:pt x="309545" y="1681607"/>
                      <a:pt x="0" y="1372062"/>
                      <a:pt x="0" y="990220"/>
                    </a:cubicBezTo>
                    <a:cubicBezTo>
                      <a:pt x="0" y="703839"/>
                      <a:pt x="174119" y="458124"/>
                      <a:pt x="422268" y="353166"/>
                    </a:cubicBezTo>
                    <a:lnTo>
                      <a:pt x="484054" y="333986"/>
                    </a:lnTo>
                    <a:lnTo>
                      <a:pt x="677767" y="0"/>
                    </a:lnTo>
                    <a:lnTo>
                      <a:pt x="865498" y="323674"/>
                    </a:lnTo>
                    <a:lnTo>
                      <a:pt x="960507" y="353167"/>
                    </a:lnTo>
                    <a:cubicBezTo>
                      <a:pt x="1208656" y="458125"/>
                      <a:pt x="1382775" y="703840"/>
                      <a:pt x="1382775" y="990221"/>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13" name="Oval 12">
                <a:extLst>
                  <a:ext uri="{FF2B5EF4-FFF2-40B4-BE49-F238E27FC236}">
                    <a16:creationId xmlns:a16="http://schemas.microsoft.com/office/drawing/2014/main" id="{78C4B9C0-E126-4F63-A00F-29FFD094EACE}"/>
                  </a:ext>
                </a:extLst>
              </p:cNvPr>
              <p:cNvSpPr/>
              <p:nvPr/>
            </p:nvSpPr>
            <p:spPr>
              <a:xfrm>
                <a:off x="4214062" y="4809343"/>
                <a:ext cx="514996" cy="514996"/>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en-US" sz="2800" b="1">
                    <a:solidFill>
                      <a:prstClr val="white"/>
                    </a:solidFill>
                    <a:effectLst>
                      <a:outerShdw blurRad="38100" dist="38100" dir="2700000" algn="tl">
                        <a:srgbClr val="000000">
                          <a:alpha val="43137"/>
                        </a:srgbClr>
                      </a:outerShdw>
                    </a:effectLst>
                  </a:rPr>
                  <a:t>1</a:t>
                </a:r>
              </a:p>
            </p:txBody>
          </p:sp>
          <p:sp>
            <p:nvSpPr>
              <p:cNvPr id="14" name="Oval 13">
                <a:extLst>
                  <a:ext uri="{FF2B5EF4-FFF2-40B4-BE49-F238E27FC236}">
                    <a16:creationId xmlns:a16="http://schemas.microsoft.com/office/drawing/2014/main" id="{8D961AF1-F703-45DF-9E54-C877C3B13810}"/>
                  </a:ext>
                </a:extLst>
              </p:cNvPr>
              <p:cNvSpPr/>
              <p:nvPr/>
            </p:nvSpPr>
            <p:spPr>
              <a:xfrm>
                <a:off x="4703938" y="3664805"/>
                <a:ext cx="514996" cy="51499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en-US" sz="2800" b="1">
                    <a:solidFill>
                      <a:prstClr val="white"/>
                    </a:solidFill>
                    <a:effectLst>
                      <a:outerShdw blurRad="38100" dist="38100" dir="2700000" algn="tl">
                        <a:srgbClr val="000000">
                          <a:alpha val="43137"/>
                        </a:srgbClr>
                      </a:outerShdw>
                    </a:effectLst>
                  </a:rPr>
                  <a:t>2</a:t>
                </a:r>
              </a:p>
            </p:txBody>
          </p:sp>
          <p:sp>
            <p:nvSpPr>
              <p:cNvPr id="15" name="Oval 14">
                <a:extLst>
                  <a:ext uri="{FF2B5EF4-FFF2-40B4-BE49-F238E27FC236}">
                    <a16:creationId xmlns:a16="http://schemas.microsoft.com/office/drawing/2014/main" id="{25DC9A83-C088-4425-B2B0-78F387FE939A}"/>
                  </a:ext>
                </a:extLst>
              </p:cNvPr>
              <p:cNvSpPr/>
              <p:nvPr/>
            </p:nvSpPr>
            <p:spPr>
              <a:xfrm>
                <a:off x="5838136" y="3183584"/>
                <a:ext cx="514996" cy="51499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en-US" sz="2800" b="1">
                    <a:solidFill>
                      <a:prstClr val="white"/>
                    </a:solidFill>
                    <a:effectLst>
                      <a:outerShdw blurRad="38100" dist="38100" dir="2700000" algn="tl">
                        <a:srgbClr val="000000">
                          <a:alpha val="43137"/>
                        </a:srgbClr>
                      </a:outerShdw>
                    </a:effectLst>
                  </a:rPr>
                  <a:t>3</a:t>
                </a:r>
              </a:p>
            </p:txBody>
          </p:sp>
          <p:sp>
            <p:nvSpPr>
              <p:cNvPr id="16" name="Oval 15">
                <a:extLst>
                  <a:ext uri="{FF2B5EF4-FFF2-40B4-BE49-F238E27FC236}">
                    <a16:creationId xmlns:a16="http://schemas.microsoft.com/office/drawing/2014/main" id="{DFB00A53-E509-4FAB-AEDD-B763DAF05F66}"/>
                  </a:ext>
                </a:extLst>
              </p:cNvPr>
              <p:cNvSpPr/>
              <p:nvPr/>
            </p:nvSpPr>
            <p:spPr>
              <a:xfrm>
                <a:off x="6984202" y="3663106"/>
                <a:ext cx="514996" cy="51499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en-US" sz="2800" b="1">
                    <a:solidFill>
                      <a:prstClr val="white"/>
                    </a:solidFill>
                    <a:effectLst>
                      <a:outerShdw blurRad="38100" dist="38100" dir="2700000" algn="tl">
                        <a:srgbClr val="000000">
                          <a:alpha val="43137"/>
                        </a:srgbClr>
                      </a:outerShdw>
                    </a:effectLst>
                  </a:rPr>
                  <a:t>4</a:t>
                </a:r>
              </a:p>
            </p:txBody>
          </p:sp>
          <p:sp>
            <p:nvSpPr>
              <p:cNvPr id="17" name="Oval 16">
                <a:extLst>
                  <a:ext uri="{FF2B5EF4-FFF2-40B4-BE49-F238E27FC236}">
                    <a16:creationId xmlns:a16="http://schemas.microsoft.com/office/drawing/2014/main" id="{88707AD1-69BE-49D1-A36E-9946E083B7FC}"/>
                  </a:ext>
                </a:extLst>
              </p:cNvPr>
              <p:cNvSpPr/>
              <p:nvPr/>
            </p:nvSpPr>
            <p:spPr>
              <a:xfrm>
                <a:off x="7473763" y="4809341"/>
                <a:ext cx="514996" cy="514996"/>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en-US" sz="2800" b="1">
                    <a:solidFill>
                      <a:prstClr val="white"/>
                    </a:solidFill>
                    <a:effectLst>
                      <a:outerShdw blurRad="38100" dist="38100" dir="2700000" algn="tl">
                        <a:srgbClr val="000000">
                          <a:alpha val="43137"/>
                        </a:srgbClr>
                      </a:outerShdw>
                    </a:effectLst>
                  </a:rPr>
                  <a:t>5</a:t>
                </a:r>
              </a:p>
            </p:txBody>
          </p:sp>
          <p:sp>
            <p:nvSpPr>
              <p:cNvPr id="18" name="Oval 17">
                <a:extLst>
                  <a:ext uri="{FF2B5EF4-FFF2-40B4-BE49-F238E27FC236}">
                    <a16:creationId xmlns:a16="http://schemas.microsoft.com/office/drawing/2014/main" id="{AF817D89-5543-4D25-932B-263C0648A7BA}"/>
                  </a:ext>
                </a:extLst>
              </p:cNvPr>
              <p:cNvSpPr/>
              <p:nvPr/>
            </p:nvSpPr>
            <p:spPr>
              <a:xfrm>
                <a:off x="5545860" y="1545502"/>
                <a:ext cx="1096529" cy="1096529"/>
              </a:xfrm>
              <a:prstGeom prst="ellipse">
                <a:avLst/>
              </a:prstGeom>
              <a:solidFill>
                <a:schemeClr val="bg1"/>
              </a:solidFill>
              <a:ln>
                <a:noFill/>
              </a:ln>
              <a:effectLst>
                <a:outerShdw blurRad="127000" dist="1143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19" name="Oval 18">
                <a:extLst>
                  <a:ext uri="{FF2B5EF4-FFF2-40B4-BE49-F238E27FC236}">
                    <a16:creationId xmlns:a16="http://schemas.microsoft.com/office/drawing/2014/main" id="{67CFE723-0624-4C7E-9648-AE79AC42A523}"/>
                  </a:ext>
                </a:extLst>
              </p:cNvPr>
              <p:cNvSpPr/>
              <p:nvPr/>
            </p:nvSpPr>
            <p:spPr>
              <a:xfrm>
                <a:off x="7657017" y="2429931"/>
                <a:ext cx="1096529" cy="1096529"/>
              </a:xfrm>
              <a:prstGeom prst="ellipse">
                <a:avLst/>
              </a:prstGeom>
              <a:solidFill>
                <a:schemeClr val="bg1"/>
              </a:solidFill>
              <a:ln>
                <a:noFill/>
              </a:ln>
              <a:effectLst>
                <a:outerShdw blurRad="127000" dist="1143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20" name="Oval 19">
                <a:extLst>
                  <a:ext uri="{FF2B5EF4-FFF2-40B4-BE49-F238E27FC236}">
                    <a16:creationId xmlns:a16="http://schemas.microsoft.com/office/drawing/2014/main" id="{26D893D8-2AC2-47C0-B1A0-87A6EEB0DA7D}"/>
                  </a:ext>
                </a:extLst>
              </p:cNvPr>
              <p:cNvSpPr/>
              <p:nvPr/>
            </p:nvSpPr>
            <p:spPr>
              <a:xfrm>
                <a:off x="8524303" y="4508465"/>
                <a:ext cx="1096529" cy="1096529"/>
              </a:xfrm>
              <a:prstGeom prst="ellipse">
                <a:avLst/>
              </a:prstGeom>
              <a:solidFill>
                <a:schemeClr val="bg1"/>
              </a:solidFill>
              <a:ln>
                <a:noFill/>
              </a:ln>
              <a:effectLst>
                <a:outerShdw blurRad="127000" dist="1143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21" name="Oval 20">
                <a:extLst>
                  <a:ext uri="{FF2B5EF4-FFF2-40B4-BE49-F238E27FC236}">
                    <a16:creationId xmlns:a16="http://schemas.microsoft.com/office/drawing/2014/main" id="{2F10ACD3-ECDE-4C37-B63B-C6AF69CC4053}"/>
                  </a:ext>
                </a:extLst>
              </p:cNvPr>
              <p:cNvSpPr/>
              <p:nvPr/>
            </p:nvSpPr>
            <p:spPr>
              <a:xfrm>
                <a:off x="3425310" y="2417299"/>
                <a:ext cx="1096529" cy="1096529"/>
              </a:xfrm>
              <a:prstGeom prst="ellipse">
                <a:avLst/>
              </a:prstGeom>
              <a:solidFill>
                <a:schemeClr val="bg1"/>
              </a:solidFill>
              <a:ln>
                <a:noFill/>
              </a:ln>
              <a:effectLst>
                <a:outerShdw blurRad="127000" dist="1143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25" name="Freeform 311">
                <a:extLst>
                  <a:ext uri="{FF2B5EF4-FFF2-40B4-BE49-F238E27FC236}">
                    <a16:creationId xmlns:a16="http://schemas.microsoft.com/office/drawing/2014/main" id="{DF7D0399-88F9-4F06-A1F7-E352C4407DA5}"/>
                  </a:ext>
                </a:extLst>
              </p:cNvPr>
              <p:cNvSpPr/>
              <p:nvPr/>
            </p:nvSpPr>
            <p:spPr>
              <a:xfrm>
                <a:off x="2796663" y="4795736"/>
                <a:ext cx="650739" cy="517592"/>
              </a:xfrm>
              <a:custGeom>
                <a:avLst/>
                <a:gdLst>
                  <a:gd name="connsiteX0" fmla="*/ 227088 w 454178"/>
                  <a:gd name="connsiteY0" fmla="*/ 72963 h 361434"/>
                  <a:gd name="connsiteX1" fmla="*/ 389071 w 454178"/>
                  <a:gd name="connsiteY1" fmla="*/ 206493 h 361434"/>
                  <a:gd name="connsiteX2" fmla="*/ 389353 w 454178"/>
                  <a:gd name="connsiteY2" fmla="*/ 208184 h 361434"/>
                  <a:gd name="connsiteX3" fmla="*/ 389353 w 454178"/>
                  <a:gd name="connsiteY3" fmla="*/ 343405 h 361434"/>
                  <a:gd name="connsiteX4" fmla="*/ 384001 w 454178"/>
                  <a:gd name="connsiteY4" fmla="*/ 356082 h 361434"/>
                  <a:gd name="connsiteX5" fmla="*/ 371324 w 454178"/>
                  <a:gd name="connsiteY5" fmla="*/ 361434 h 361434"/>
                  <a:gd name="connsiteX6" fmla="*/ 263147 w 454178"/>
                  <a:gd name="connsiteY6" fmla="*/ 361434 h 361434"/>
                  <a:gd name="connsiteX7" fmla="*/ 263147 w 454178"/>
                  <a:gd name="connsiteY7" fmla="*/ 253257 h 361434"/>
                  <a:gd name="connsiteX8" fmla="*/ 191030 w 454178"/>
                  <a:gd name="connsiteY8" fmla="*/ 253257 h 361434"/>
                  <a:gd name="connsiteX9" fmla="*/ 191030 w 454178"/>
                  <a:gd name="connsiteY9" fmla="*/ 361434 h 361434"/>
                  <a:gd name="connsiteX10" fmla="*/ 82852 w 454178"/>
                  <a:gd name="connsiteY10" fmla="*/ 361434 h 361434"/>
                  <a:gd name="connsiteX11" fmla="*/ 70175 w 454178"/>
                  <a:gd name="connsiteY11" fmla="*/ 356082 h 361434"/>
                  <a:gd name="connsiteX12" fmla="*/ 64823 w 454178"/>
                  <a:gd name="connsiteY12" fmla="*/ 343405 h 361434"/>
                  <a:gd name="connsiteX13" fmla="*/ 64823 w 454178"/>
                  <a:gd name="connsiteY13" fmla="*/ 208184 h 361434"/>
                  <a:gd name="connsiteX14" fmla="*/ 64963 w 454178"/>
                  <a:gd name="connsiteY14" fmla="*/ 207339 h 361434"/>
                  <a:gd name="connsiteX15" fmla="*/ 65104 w 454178"/>
                  <a:gd name="connsiteY15" fmla="*/ 206493 h 361434"/>
                  <a:gd name="connsiteX16" fmla="*/ 227089 w 454178"/>
                  <a:gd name="connsiteY16" fmla="*/ 0 h 361434"/>
                  <a:gd name="connsiteX17" fmla="*/ 248499 w 454178"/>
                  <a:gd name="connsiteY17" fmla="*/ 7324 h 361434"/>
                  <a:gd name="connsiteX18" fmla="*/ 317236 w 454178"/>
                  <a:gd name="connsiteY18" fmla="*/ 64793 h 361434"/>
                  <a:gd name="connsiteX19" fmla="*/ 317236 w 454178"/>
                  <a:gd name="connsiteY19" fmla="*/ 9860 h 361434"/>
                  <a:gd name="connsiteX20" fmla="*/ 319772 w 454178"/>
                  <a:gd name="connsiteY20" fmla="*/ 3380 h 361434"/>
                  <a:gd name="connsiteX21" fmla="*/ 326251 w 454178"/>
                  <a:gd name="connsiteY21" fmla="*/ 845 h 361434"/>
                  <a:gd name="connsiteX22" fmla="*/ 380340 w 454178"/>
                  <a:gd name="connsiteY22" fmla="*/ 845 h 361434"/>
                  <a:gd name="connsiteX23" fmla="*/ 386819 w 454178"/>
                  <a:gd name="connsiteY23" fmla="*/ 3380 h 361434"/>
                  <a:gd name="connsiteX24" fmla="*/ 389354 w 454178"/>
                  <a:gd name="connsiteY24" fmla="*/ 9860 h 361434"/>
                  <a:gd name="connsiteX25" fmla="*/ 389354 w 454178"/>
                  <a:gd name="connsiteY25" fmla="*/ 124797 h 361434"/>
                  <a:gd name="connsiteX26" fmla="*/ 451049 w 454178"/>
                  <a:gd name="connsiteY26" fmla="*/ 176069 h 361434"/>
                  <a:gd name="connsiteX27" fmla="*/ 454147 w 454178"/>
                  <a:gd name="connsiteY27" fmla="*/ 182126 h 361434"/>
                  <a:gd name="connsiteX28" fmla="*/ 452176 w 454178"/>
                  <a:gd name="connsiteY28" fmla="*/ 188746 h 361434"/>
                  <a:gd name="connsiteX29" fmla="*/ 434709 w 454178"/>
                  <a:gd name="connsiteY29" fmla="*/ 209592 h 361434"/>
                  <a:gd name="connsiteX30" fmla="*/ 428794 w 454178"/>
                  <a:gd name="connsiteY30" fmla="*/ 212691 h 361434"/>
                  <a:gd name="connsiteX31" fmla="*/ 427949 w 454178"/>
                  <a:gd name="connsiteY31" fmla="*/ 212691 h 361434"/>
                  <a:gd name="connsiteX32" fmla="*/ 422032 w 454178"/>
                  <a:gd name="connsiteY32" fmla="*/ 210719 h 361434"/>
                  <a:gd name="connsiteX33" fmla="*/ 227089 w 454178"/>
                  <a:gd name="connsiteY33" fmla="*/ 48172 h 361434"/>
                  <a:gd name="connsiteX34" fmla="*/ 32145 w 454178"/>
                  <a:gd name="connsiteY34" fmla="*/ 210719 h 361434"/>
                  <a:gd name="connsiteX35" fmla="*/ 25385 w 454178"/>
                  <a:gd name="connsiteY35" fmla="*/ 212691 h 361434"/>
                  <a:gd name="connsiteX36" fmla="*/ 19469 w 454178"/>
                  <a:gd name="connsiteY36" fmla="*/ 209592 h 361434"/>
                  <a:gd name="connsiteX37" fmla="*/ 2003 w 454178"/>
                  <a:gd name="connsiteY37" fmla="*/ 188746 h 361434"/>
                  <a:gd name="connsiteX38" fmla="*/ 31 w 454178"/>
                  <a:gd name="connsiteY38" fmla="*/ 182126 h 361434"/>
                  <a:gd name="connsiteX39" fmla="*/ 3129 w 454178"/>
                  <a:gd name="connsiteY39" fmla="*/ 176069 h 361434"/>
                  <a:gd name="connsiteX40" fmla="*/ 205680 w 454178"/>
                  <a:gd name="connsiteY40" fmla="*/ 7324 h 361434"/>
                  <a:gd name="connsiteX41" fmla="*/ 227089 w 454178"/>
                  <a:gd name="connsiteY41" fmla="*/ 0 h 361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54178" h="361434">
                    <a:moveTo>
                      <a:pt x="227088" y="72963"/>
                    </a:moveTo>
                    <a:lnTo>
                      <a:pt x="389071" y="206493"/>
                    </a:lnTo>
                    <a:cubicBezTo>
                      <a:pt x="389259" y="206869"/>
                      <a:pt x="389353" y="207432"/>
                      <a:pt x="389353" y="208184"/>
                    </a:cubicBezTo>
                    <a:lnTo>
                      <a:pt x="389353" y="343405"/>
                    </a:lnTo>
                    <a:cubicBezTo>
                      <a:pt x="389353" y="348288"/>
                      <a:pt x="387570" y="352513"/>
                      <a:pt x="384001" y="356082"/>
                    </a:cubicBezTo>
                    <a:cubicBezTo>
                      <a:pt x="380432" y="359650"/>
                      <a:pt x="376206" y="361434"/>
                      <a:pt x="371324" y="361434"/>
                    </a:cubicBezTo>
                    <a:lnTo>
                      <a:pt x="263147" y="361434"/>
                    </a:lnTo>
                    <a:lnTo>
                      <a:pt x="263147" y="253257"/>
                    </a:lnTo>
                    <a:lnTo>
                      <a:pt x="191030" y="253257"/>
                    </a:lnTo>
                    <a:lnTo>
                      <a:pt x="191030" y="361434"/>
                    </a:lnTo>
                    <a:lnTo>
                      <a:pt x="82852" y="361434"/>
                    </a:lnTo>
                    <a:cubicBezTo>
                      <a:pt x="77970" y="361434"/>
                      <a:pt x="73744" y="359650"/>
                      <a:pt x="70175" y="356082"/>
                    </a:cubicBezTo>
                    <a:cubicBezTo>
                      <a:pt x="66607" y="352513"/>
                      <a:pt x="64823" y="348288"/>
                      <a:pt x="64823" y="343405"/>
                    </a:cubicBezTo>
                    <a:lnTo>
                      <a:pt x="64823" y="208184"/>
                    </a:lnTo>
                    <a:cubicBezTo>
                      <a:pt x="64823" y="207996"/>
                      <a:pt x="64870" y="207714"/>
                      <a:pt x="64963" y="207339"/>
                    </a:cubicBezTo>
                    <a:cubicBezTo>
                      <a:pt x="65058" y="206963"/>
                      <a:pt x="65104" y="206681"/>
                      <a:pt x="65104" y="206493"/>
                    </a:cubicBezTo>
                    <a:close/>
                    <a:moveTo>
                      <a:pt x="227089" y="0"/>
                    </a:moveTo>
                    <a:cubicBezTo>
                      <a:pt x="235353" y="0"/>
                      <a:pt x="242489" y="2441"/>
                      <a:pt x="248499" y="7324"/>
                    </a:cubicBezTo>
                    <a:lnTo>
                      <a:pt x="317236" y="64793"/>
                    </a:lnTo>
                    <a:lnTo>
                      <a:pt x="317236" y="9860"/>
                    </a:lnTo>
                    <a:cubicBezTo>
                      <a:pt x="317236" y="7230"/>
                      <a:pt x="318081" y="5071"/>
                      <a:pt x="319772" y="3380"/>
                    </a:cubicBezTo>
                    <a:cubicBezTo>
                      <a:pt x="321462" y="1690"/>
                      <a:pt x="323622" y="845"/>
                      <a:pt x="326251" y="845"/>
                    </a:cubicBezTo>
                    <a:lnTo>
                      <a:pt x="380340" y="845"/>
                    </a:lnTo>
                    <a:cubicBezTo>
                      <a:pt x="382969" y="845"/>
                      <a:pt x="385128" y="1690"/>
                      <a:pt x="386819" y="3380"/>
                    </a:cubicBezTo>
                    <a:cubicBezTo>
                      <a:pt x="388509" y="5071"/>
                      <a:pt x="389354" y="7230"/>
                      <a:pt x="389354" y="9860"/>
                    </a:cubicBezTo>
                    <a:lnTo>
                      <a:pt x="389354" y="124797"/>
                    </a:lnTo>
                    <a:lnTo>
                      <a:pt x="451049" y="176069"/>
                    </a:lnTo>
                    <a:cubicBezTo>
                      <a:pt x="452926" y="177571"/>
                      <a:pt x="453961" y="179590"/>
                      <a:pt x="454147" y="182126"/>
                    </a:cubicBezTo>
                    <a:cubicBezTo>
                      <a:pt x="454335" y="184661"/>
                      <a:pt x="453678" y="186868"/>
                      <a:pt x="452176" y="188746"/>
                    </a:cubicBezTo>
                    <a:lnTo>
                      <a:pt x="434709" y="209592"/>
                    </a:lnTo>
                    <a:cubicBezTo>
                      <a:pt x="433207" y="211283"/>
                      <a:pt x="431235" y="212315"/>
                      <a:pt x="428794" y="212691"/>
                    </a:cubicBezTo>
                    <a:lnTo>
                      <a:pt x="427949" y="212691"/>
                    </a:lnTo>
                    <a:cubicBezTo>
                      <a:pt x="425506" y="212691"/>
                      <a:pt x="423535" y="212034"/>
                      <a:pt x="422032" y="210719"/>
                    </a:cubicBezTo>
                    <a:lnTo>
                      <a:pt x="227089" y="48172"/>
                    </a:lnTo>
                    <a:lnTo>
                      <a:pt x="32145" y="210719"/>
                    </a:lnTo>
                    <a:cubicBezTo>
                      <a:pt x="29892" y="212222"/>
                      <a:pt x="27638" y="212879"/>
                      <a:pt x="25385" y="212691"/>
                    </a:cubicBezTo>
                    <a:cubicBezTo>
                      <a:pt x="22943" y="212315"/>
                      <a:pt x="20971" y="211283"/>
                      <a:pt x="19469" y="209592"/>
                    </a:cubicBezTo>
                    <a:lnTo>
                      <a:pt x="2003" y="188746"/>
                    </a:lnTo>
                    <a:cubicBezTo>
                      <a:pt x="500" y="186868"/>
                      <a:pt x="-158" y="184661"/>
                      <a:pt x="31" y="182126"/>
                    </a:cubicBezTo>
                    <a:cubicBezTo>
                      <a:pt x="218" y="179590"/>
                      <a:pt x="1251" y="177571"/>
                      <a:pt x="3129" y="176069"/>
                    </a:cubicBezTo>
                    <a:lnTo>
                      <a:pt x="205680" y="7324"/>
                    </a:lnTo>
                    <a:cubicBezTo>
                      <a:pt x="211689" y="2441"/>
                      <a:pt x="218826" y="0"/>
                      <a:pt x="227089" y="0"/>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defRPr/>
                </a:pPr>
                <a:endParaRPr lang="en-US" sz="1350">
                  <a:solidFill>
                    <a:prstClr val="white"/>
                  </a:solidFill>
                  <a:latin typeface="Calibri" panose="020F0502020204030204"/>
                </a:endParaRPr>
              </a:p>
            </p:txBody>
          </p:sp>
          <p:sp>
            <p:nvSpPr>
              <p:cNvPr id="38" name="TextBox 37">
                <a:extLst>
                  <a:ext uri="{FF2B5EF4-FFF2-40B4-BE49-F238E27FC236}">
                    <a16:creationId xmlns:a16="http://schemas.microsoft.com/office/drawing/2014/main" id="{C4A814A2-E395-4BA8-986A-3E756DBE08BE}"/>
                  </a:ext>
                </a:extLst>
              </p:cNvPr>
              <p:cNvSpPr txBox="1"/>
              <p:nvPr/>
            </p:nvSpPr>
            <p:spPr>
              <a:xfrm>
                <a:off x="826998" y="4109378"/>
                <a:ext cx="2027034" cy="806811"/>
              </a:xfrm>
              <a:prstGeom prst="rect">
                <a:avLst/>
              </a:prstGeom>
              <a:noFill/>
            </p:spPr>
            <p:txBody>
              <a:bodyPr wrap="square" lIns="0" rtlCol="0" anchor="ctr">
                <a:spAutoFit/>
              </a:bodyPr>
              <a:lstStyle/>
              <a:p>
                <a:pPr defTabSz="457200"/>
                <a:r>
                  <a:rPr lang="en-US" sz="2000" b="1" dirty="0">
                    <a:solidFill>
                      <a:prstClr val="black"/>
                    </a:solidFill>
                  </a:rPr>
                  <a:t>Impairs physical work capacity</a:t>
                </a:r>
              </a:p>
            </p:txBody>
          </p:sp>
          <p:sp>
            <p:nvSpPr>
              <p:cNvPr id="36" name="TextBox 35">
                <a:extLst>
                  <a:ext uri="{FF2B5EF4-FFF2-40B4-BE49-F238E27FC236}">
                    <a16:creationId xmlns:a16="http://schemas.microsoft.com/office/drawing/2014/main" id="{B7CEA2B9-385E-4DA9-9722-42448D352C3E}"/>
                  </a:ext>
                </a:extLst>
              </p:cNvPr>
              <p:cNvSpPr txBox="1"/>
              <p:nvPr/>
            </p:nvSpPr>
            <p:spPr>
              <a:xfrm>
                <a:off x="1835058" y="1885238"/>
                <a:ext cx="2027034" cy="707887"/>
              </a:xfrm>
              <a:prstGeom prst="rect">
                <a:avLst/>
              </a:prstGeom>
              <a:noFill/>
            </p:spPr>
            <p:txBody>
              <a:bodyPr wrap="square" lIns="0" rtlCol="0" anchor="ctr">
                <a:spAutoFit/>
              </a:bodyPr>
              <a:lstStyle/>
              <a:p>
                <a:pPr defTabSz="457200"/>
                <a:r>
                  <a:rPr lang="en-US" sz="2000" b="1" dirty="0">
                    <a:solidFill>
                      <a:prstClr val="black"/>
                    </a:solidFill>
                  </a:rPr>
                  <a:t>Impairs cognitive development</a:t>
                </a:r>
              </a:p>
            </p:txBody>
          </p:sp>
          <p:sp>
            <p:nvSpPr>
              <p:cNvPr id="34" name="TextBox 33">
                <a:extLst>
                  <a:ext uri="{FF2B5EF4-FFF2-40B4-BE49-F238E27FC236}">
                    <a16:creationId xmlns:a16="http://schemas.microsoft.com/office/drawing/2014/main" id="{85650E32-5260-483F-9E37-22AE5B0DC6F7}"/>
                  </a:ext>
                </a:extLst>
              </p:cNvPr>
              <p:cNvSpPr txBox="1"/>
              <p:nvPr/>
            </p:nvSpPr>
            <p:spPr>
              <a:xfrm>
                <a:off x="8514902" y="1574721"/>
                <a:ext cx="2751267" cy="806811"/>
              </a:xfrm>
              <a:prstGeom prst="rect">
                <a:avLst/>
              </a:prstGeom>
              <a:noFill/>
            </p:spPr>
            <p:txBody>
              <a:bodyPr wrap="square" lIns="0" rtlCol="0" anchor="ctr">
                <a:spAutoFit/>
              </a:bodyPr>
              <a:lstStyle/>
              <a:p>
                <a:pPr defTabSz="457200"/>
                <a:r>
                  <a:rPr lang="en-US" sz="2000" b="1" dirty="0">
                    <a:solidFill>
                      <a:prstClr val="black"/>
                    </a:solidFill>
                  </a:rPr>
                  <a:t>Compromises maternal &amp; child health</a:t>
                </a:r>
              </a:p>
            </p:txBody>
          </p:sp>
          <p:sp>
            <p:nvSpPr>
              <p:cNvPr id="32" name="TextBox 31">
                <a:extLst>
                  <a:ext uri="{FF2B5EF4-FFF2-40B4-BE49-F238E27FC236}">
                    <a16:creationId xmlns:a16="http://schemas.microsoft.com/office/drawing/2014/main" id="{0F87694A-642C-4903-9797-737E4C4F7308}"/>
                  </a:ext>
                </a:extLst>
              </p:cNvPr>
              <p:cNvSpPr txBox="1"/>
              <p:nvPr/>
            </p:nvSpPr>
            <p:spPr>
              <a:xfrm>
                <a:off x="9846649" y="4500611"/>
                <a:ext cx="2027035" cy="806811"/>
              </a:xfrm>
              <a:prstGeom prst="rect">
                <a:avLst/>
              </a:prstGeom>
              <a:noFill/>
            </p:spPr>
            <p:txBody>
              <a:bodyPr wrap="square" lIns="0" rtlCol="0" anchor="ctr">
                <a:spAutoFit/>
              </a:bodyPr>
              <a:lstStyle/>
              <a:p>
                <a:pPr defTabSz="457200"/>
                <a:r>
                  <a:rPr lang="en-US" sz="2000" b="1" dirty="0">
                    <a:solidFill>
                      <a:prstClr val="black"/>
                    </a:solidFill>
                  </a:rPr>
                  <a:t>Hurts economic development</a:t>
                </a:r>
              </a:p>
            </p:txBody>
          </p:sp>
        </p:grpSp>
      </p:grpSp>
      <p:sp>
        <p:nvSpPr>
          <p:cNvPr id="46" name="TextBox 45">
            <a:extLst>
              <a:ext uri="{FF2B5EF4-FFF2-40B4-BE49-F238E27FC236}">
                <a16:creationId xmlns:a16="http://schemas.microsoft.com/office/drawing/2014/main" id="{9570697D-9DFC-41D6-89D9-CA0CCF578954}"/>
              </a:ext>
            </a:extLst>
          </p:cNvPr>
          <p:cNvSpPr txBox="1"/>
          <p:nvPr/>
        </p:nvSpPr>
        <p:spPr>
          <a:xfrm>
            <a:off x="4796267" y="1343436"/>
            <a:ext cx="3428466" cy="621091"/>
          </a:xfrm>
          <a:prstGeom prst="rect">
            <a:avLst/>
          </a:prstGeom>
          <a:noFill/>
        </p:spPr>
        <p:txBody>
          <a:bodyPr wrap="square" lIns="0" rtlCol="0" anchor="ctr">
            <a:spAutoFit/>
          </a:bodyPr>
          <a:lstStyle/>
          <a:p>
            <a:pPr defTabSz="457200"/>
            <a:r>
              <a:rPr lang="en-US" sz="2000" b="1" dirty="0">
                <a:solidFill>
                  <a:prstClr val="black"/>
                </a:solidFill>
              </a:rPr>
              <a:t>Affects all age-groups, economic strata and gender</a:t>
            </a:r>
          </a:p>
        </p:txBody>
      </p:sp>
      <p:sp>
        <p:nvSpPr>
          <p:cNvPr id="45" name="Oval 44">
            <a:extLst>
              <a:ext uri="{FF2B5EF4-FFF2-40B4-BE49-F238E27FC236}">
                <a16:creationId xmlns:a16="http://schemas.microsoft.com/office/drawing/2014/main" id="{F6D1818D-DD1A-4773-A8AD-75CEAE0FA0E3}"/>
              </a:ext>
            </a:extLst>
          </p:cNvPr>
          <p:cNvSpPr/>
          <p:nvPr/>
        </p:nvSpPr>
        <p:spPr>
          <a:xfrm>
            <a:off x="2593219" y="4853579"/>
            <a:ext cx="1096529" cy="917414"/>
          </a:xfrm>
          <a:prstGeom prst="ellipse">
            <a:avLst/>
          </a:prstGeom>
          <a:solidFill>
            <a:schemeClr val="bg1"/>
          </a:solidFill>
          <a:ln>
            <a:noFill/>
          </a:ln>
          <a:effectLst>
            <a:outerShdw blurRad="127000" dist="1143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pic>
        <p:nvPicPr>
          <p:cNvPr id="41" name="Picture 40" descr="A close up of a sign&#10;&#10;Description generated with very high confidence">
            <a:extLst>
              <a:ext uri="{FF2B5EF4-FFF2-40B4-BE49-F238E27FC236}">
                <a16:creationId xmlns:a16="http://schemas.microsoft.com/office/drawing/2014/main" id="{8B1A7340-9F90-4E6F-8E7F-DE0261F3A13B}"/>
              </a:ext>
            </a:extLst>
          </p:cNvPr>
          <p:cNvPicPr>
            <a:picLocks noChangeAspect="1"/>
          </p:cNvPicPr>
          <p:nvPr/>
        </p:nvPicPr>
        <p:blipFill>
          <a:blip r:embed="rId3" cstate="screen">
            <a:extLst>
              <a:ext uri="{28A0092B-C50C-407E-A947-70E740481C1C}">
                <a14:useLocalDpi xmlns:a14="http://schemas.microsoft.com/office/drawing/2010/main"/>
              </a:ext>
              <a:ext uri="{837473B0-CC2E-450A-ABE3-18F120FF3D39}">
                <a1611:picAttrSrcUrl xmlns:a1611="http://schemas.microsoft.com/office/drawing/2016/11/main" r:id="rId4"/>
              </a:ext>
            </a:extLst>
          </a:blip>
          <a:stretch>
            <a:fillRect/>
          </a:stretch>
        </p:blipFill>
        <p:spPr>
          <a:xfrm>
            <a:off x="2716665" y="4917489"/>
            <a:ext cx="849636" cy="744207"/>
          </a:xfrm>
          <a:prstGeom prst="rect">
            <a:avLst/>
          </a:prstGeom>
        </p:spPr>
      </p:pic>
      <p:pic>
        <p:nvPicPr>
          <p:cNvPr id="50" name="Picture 49" descr="A close up of a logo&#10;&#10;Description generated with very high confidence">
            <a:extLst>
              <a:ext uri="{FF2B5EF4-FFF2-40B4-BE49-F238E27FC236}">
                <a16:creationId xmlns:a16="http://schemas.microsoft.com/office/drawing/2014/main" id="{65160821-B4D8-4C3C-8318-6F634A0A347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696535" y="2373332"/>
            <a:ext cx="834081" cy="565753"/>
          </a:xfrm>
          <a:prstGeom prst="rect">
            <a:avLst/>
          </a:prstGeom>
        </p:spPr>
      </p:pic>
      <p:pic>
        <p:nvPicPr>
          <p:cNvPr id="55" name="Picture 54" descr="A close up of a sign&#10;&#10;Description generated with high confidence">
            <a:extLst>
              <a:ext uri="{FF2B5EF4-FFF2-40B4-BE49-F238E27FC236}">
                <a16:creationId xmlns:a16="http://schemas.microsoft.com/office/drawing/2014/main" id="{F2D4984B-50FE-4123-88B9-C7B62DC9DA96}"/>
              </a:ext>
            </a:extLst>
          </p:cNvPr>
          <p:cNvPicPr>
            <a:picLocks noChangeAspect="1"/>
          </p:cNvPicPr>
          <p:nvPr/>
        </p:nvPicPr>
        <p:blipFill>
          <a:blip r:embed="rId6" cstate="screen">
            <a:extLst>
              <a:ext uri="{28A0092B-C50C-407E-A947-70E740481C1C}">
                <a14:useLocalDpi xmlns:a14="http://schemas.microsoft.com/office/drawing/2010/main"/>
              </a:ext>
              <a:ext uri="{837473B0-CC2E-450A-ABE3-18F120FF3D39}">
                <a1611:picAttrSrcUrl xmlns:a1611="http://schemas.microsoft.com/office/drawing/2016/11/main" r:id="rId7"/>
              </a:ext>
            </a:extLst>
          </a:blip>
          <a:stretch>
            <a:fillRect/>
          </a:stretch>
        </p:blipFill>
        <p:spPr>
          <a:xfrm>
            <a:off x="8898080" y="5026950"/>
            <a:ext cx="387878" cy="570671"/>
          </a:xfrm>
          <a:prstGeom prst="rect">
            <a:avLst/>
          </a:prstGeom>
        </p:spPr>
      </p:pic>
      <p:pic>
        <p:nvPicPr>
          <p:cNvPr id="22" name="Picture 21" descr="A picture containing clipart&#10;&#10;Description generated with very high confidence">
            <a:extLst>
              <a:ext uri="{FF2B5EF4-FFF2-40B4-BE49-F238E27FC236}">
                <a16:creationId xmlns:a16="http://schemas.microsoft.com/office/drawing/2014/main" id="{878B26C4-BC93-411F-9B6F-6429A3B1188E}"/>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7871276" y="3122410"/>
            <a:ext cx="663078" cy="790838"/>
          </a:xfrm>
          <a:prstGeom prst="rect">
            <a:avLst/>
          </a:prstGeom>
        </p:spPr>
      </p:pic>
      <p:pic>
        <p:nvPicPr>
          <p:cNvPr id="43" name="Picture 42" descr="A close up of a logo&#10;&#10;Description generated with high confidence">
            <a:extLst>
              <a:ext uri="{FF2B5EF4-FFF2-40B4-BE49-F238E27FC236}">
                <a16:creationId xmlns:a16="http://schemas.microsoft.com/office/drawing/2014/main" id="{C0629DDF-A9FC-4E2F-BBFB-FFDB07740F21}"/>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flipH="1">
            <a:off x="3594361" y="3072015"/>
            <a:ext cx="795306" cy="835494"/>
          </a:xfrm>
          <a:prstGeom prst="rect">
            <a:avLst/>
          </a:prstGeom>
        </p:spPr>
      </p:pic>
      <p:sp>
        <p:nvSpPr>
          <p:cNvPr id="4" name="Slide Number Placeholder 3">
            <a:extLst>
              <a:ext uri="{FF2B5EF4-FFF2-40B4-BE49-F238E27FC236}">
                <a16:creationId xmlns:a16="http://schemas.microsoft.com/office/drawing/2014/main" id="{BF63436B-94A0-45C7-AB6D-7D82EC0A2CA1}"/>
              </a:ext>
            </a:extLst>
          </p:cNvPr>
          <p:cNvSpPr>
            <a:spLocks noGrp="1"/>
          </p:cNvSpPr>
          <p:nvPr>
            <p:ph type="sldNum" sz="quarter" idx="12"/>
          </p:nvPr>
        </p:nvSpPr>
        <p:spPr/>
        <p:txBody>
          <a:bodyPr/>
          <a:lstStyle/>
          <a:p>
            <a:fld id="{98EB1EA3-488F-41F1-B91E-F99E33213284}" type="slidenum">
              <a:rPr lang="en-US" smtClean="0">
                <a:solidFill>
                  <a:schemeClr val="tx1"/>
                </a:solidFill>
              </a:rPr>
              <a:pPr/>
              <a:t>4</a:t>
            </a:fld>
            <a:endParaRPr lang="en-US" dirty="0">
              <a:solidFill>
                <a:schemeClr val="tx1"/>
              </a:solidFill>
            </a:endParaRPr>
          </a:p>
        </p:txBody>
      </p:sp>
    </p:spTree>
    <p:extLst>
      <p:ext uri="{BB962C8B-B14F-4D97-AF65-F5344CB8AC3E}">
        <p14:creationId xmlns:p14="http://schemas.microsoft.com/office/powerpoint/2010/main" val="27037626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29B626-86F1-4C66-9AB6-07E2700059AF}"/>
              </a:ext>
            </a:extLst>
          </p:cNvPr>
          <p:cNvSpPr>
            <a:spLocks noGrp="1"/>
          </p:cNvSpPr>
          <p:nvPr>
            <p:ph type="title"/>
          </p:nvPr>
        </p:nvSpPr>
        <p:spPr>
          <a:xfrm>
            <a:off x="1120321" y="396444"/>
            <a:ext cx="9875520" cy="767421"/>
          </a:xfrm>
        </p:spPr>
        <p:txBody>
          <a:bodyPr>
            <a:normAutofit/>
          </a:bodyPr>
          <a:lstStyle/>
          <a:p>
            <a:pPr algn="ctr"/>
            <a:r>
              <a:rPr lang="en-IN" sz="3600" b="1" dirty="0">
                <a:solidFill>
                  <a:schemeClr val="tx1"/>
                </a:solidFill>
              </a:rPr>
              <a:t>Why focus on NTDs?</a:t>
            </a:r>
          </a:p>
        </p:txBody>
      </p:sp>
      <p:grpSp>
        <p:nvGrpSpPr>
          <p:cNvPr id="3" name="Group 2">
            <a:extLst>
              <a:ext uri="{FF2B5EF4-FFF2-40B4-BE49-F238E27FC236}">
                <a16:creationId xmlns:a16="http://schemas.microsoft.com/office/drawing/2014/main" id="{E5CC253D-82B3-4A6D-BFA6-9F7969C49D3D}"/>
              </a:ext>
            </a:extLst>
          </p:cNvPr>
          <p:cNvGrpSpPr/>
          <p:nvPr/>
        </p:nvGrpSpPr>
        <p:grpSpPr>
          <a:xfrm>
            <a:off x="735799" y="2065726"/>
            <a:ext cx="10818270" cy="4658024"/>
            <a:chOff x="834273" y="2135229"/>
            <a:chExt cx="10818270" cy="4658024"/>
          </a:xfrm>
        </p:grpSpPr>
        <p:sp>
          <p:nvSpPr>
            <p:cNvPr id="5" name="Block Arc 4">
              <a:extLst>
                <a:ext uri="{FF2B5EF4-FFF2-40B4-BE49-F238E27FC236}">
                  <a16:creationId xmlns:a16="http://schemas.microsoft.com/office/drawing/2014/main" id="{A61EEF07-D342-4269-9BA2-90706007ABF8}"/>
                </a:ext>
              </a:extLst>
            </p:cNvPr>
            <p:cNvSpPr/>
            <p:nvPr/>
          </p:nvSpPr>
          <p:spPr>
            <a:xfrm>
              <a:off x="4469068" y="3907509"/>
              <a:ext cx="3289018" cy="2885744"/>
            </a:xfrm>
            <a:prstGeom prst="blockArc">
              <a:avLst>
                <a:gd name="adj1" fmla="val 10830196"/>
                <a:gd name="adj2" fmla="val 21561967"/>
                <a:gd name="adj3" fmla="val 0"/>
              </a:avLst>
            </a:prstGeom>
            <a:ln w="5715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black"/>
                </a:solidFill>
              </a:endParaRPr>
            </a:p>
          </p:txBody>
        </p:sp>
        <p:grpSp>
          <p:nvGrpSpPr>
            <p:cNvPr id="6" name="Group 5">
              <a:extLst>
                <a:ext uri="{FF2B5EF4-FFF2-40B4-BE49-F238E27FC236}">
                  <a16:creationId xmlns:a16="http://schemas.microsoft.com/office/drawing/2014/main" id="{E06497F3-C0D4-45D9-859C-7A6D2D44F535}"/>
                </a:ext>
              </a:extLst>
            </p:cNvPr>
            <p:cNvGrpSpPr/>
            <p:nvPr/>
          </p:nvGrpSpPr>
          <p:grpSpPr>
            <a:xfrm>
              <a:off x="834273" y="2135229"/>
              <a:ext cx="10818270" cy="4109587"/>
              <a:chOff x="814821" y="1402381"/>
              <a:chExt cx="10818270" cy="4683887"/>
            </a:xfrm>
          </p:grpSpPr>
          <p:sp>
            <p:nvSpPr>
              <p:cNvPr id="7" name="Oval 6">
                <a:extLst>
                  <a:ext uri="{FF2B5EF4-FFF2-40B4-BE49-F238E27FC236}">
                    <a16:creationId xmlns:a16="http://schemas.microsoft.com/office/drawing/2014/main" id="{248A831C-7B5B-43FC-BCF6-08BCC50014AC}"/>
                  </a:ext>
                </a:extLst>
              </p:cNvPr>
              <p:cNvSpPr/>
              <p:nvPr/>
            </p:nvSpPr>
            <p:spPr>
              <a:xfrm>
                <a:off x="5079213" y="4047411"/>
                <a:ext cx="2038857" cy="2038857"/>
              </a:xfrm>
              <a:prstGeom prst="ellipse">
                <a:avLst/>
              </a:prstGeom>
              <a:solidFill>
                <a:schemeClr val="bg2">
                  <a:lumMod val="25000"/>
                </a:schemeClr>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defTabSz="457200"/>
                <a:r>
                  <a:rPr lang="en-US" b="1" cap="all" dirty="0">
                    <a:solidFill>
                      <a:schemeClr val="bg1"/>
                    </a:solidFill>
                  </a:rPr>
                  <a:t>Neural tube defects</a:t>
                </a:r>
              </a:p>
            </p:txBody>
          </p:sp>
          <p:sp>
            <p:nvSpPr>
              <p:cNvPr id="10" name="Freeform: Shape 9">
                <a:extLst>
                  <a:ext uri="{FF2B5EF4-FFF2-40B4-BE49-F238E27FC236}">
                    <a16:creationId xmlns:a16="http://schemas.microsoft.com/office/drawing/2014/main" id="{9660F3AC-16A1-4326-9CEF-C8B2478FA368}"/>
                  </a:ext>
                </a:extLst>
              </p:cNvPr>
              <p:cNvSpPr/>
              <p:nvPr/>
            </p:nvSpPr>
            <p:spPr>
              <a:xfrm>
                <a:off x="5407317" y="1402381"/>
                <a:ext cx="1382774" cy="1686077"/>
              </a:xfrm>
              <a:custGeom>
                <a:avLst/>
                <a:gdLst>
                  <a:gd name="connsiteX0" fmla="*/ 691387 w 1382774"/>
                  <a:gd name="connsiteY0" fmla="*/ 0 h 1686077"/>
                  <a:gd name="connsiteX1" fmla="*/ 1382774 w 1382774"/>
                  <a:gd name="connsiteY1" fmla="*/ 691387 h 1686077"/>
                  <a:gd name="connsiteX2" fmla="*/ 960506 w 1382774"/>
                  <a:gd name="connsiteY2" fmla="*/ 1328441 h 1686077"/>
                  <a:gd name="connsiteX3" fmla="*/ 879684 w 1382774"/>
                  <a:gd name="connsiteY3" fmla="*/ 1353530 h 1686077"/>
                  <a:gd name="connsiteX4" fmla="*/ 686806 w 1382774"/>
                  <a:gd name="connsiteY4" fmla="*/ 1686077 h 1686077"/>
                  <a:gd name="connsiteX5" fmla="*/ 491918 w 1382774"/>
                  <a:gd name="connsiteY5" fmla="*/ 1350062 h 1686077"/>
                  <a:gd name="connsiteX6" fmla="*/ 422268 w 1382774"/>
                  <a:gd name="connsiteY6" fmla="*/ 1328441 h 1686077"/>
                  <a:gd name="connsiteX7" fmla="*/ 0 w 1382774"/>
                  <a:gd name="connsiteY7" fmla="*/ 691387 h 1686077"/>
                  <a:gd name="connsiteX8" fmla="*/ 691387 w 1382774"/>
                  <a:gd name="connsiteY8" fmla="*/ 0 h 1686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82774" h="1686077">
                    <a:moveTo>
                      <a:pt x="691387" y="0"/>
                    </a:moveTo>
                    <a:cubicBezTo>
                      <a:pt x="1073229" y="0"/>
                      <a:pt x="1382774" y="309545"/>
                      <a:pt x="1382774" y="691387"/>
                    </a:cubicBezTo>
                    <a:cubicBezTo>
                      <a:pt x="1382774" y="977769"/>
                      <a:pt x="1208655" y="1223483"/>
                      <a:pt x="960506" y="1328441"/>
                    </a:cubicBezTo>
                    <a:lnTo>
                      <a:pt x="879684" y="1353530"/>
                    </a:lnTo>
                    <a:lnTo>
                      <a:pt x="686806" y="1686077"/>
                    </a:lnTo>
                    <a:lnTo>
                      <a:pt x="491918" y="1350062"/>
                    </a:lnTo>
                    <a:lnTo>
                      <a:pt x="422268" y="1328441"/>
                    </a:lnTo>
                    <a:cubicBezTo>
                      <a:pt x="174119" y="1223483"/>
                      <a:pt x="0" y="977769"/>
                      <a:pt x="0" y="691387"/>
                    </a:cubicBezTo>
                    <a:cubicBezTo>
                      <a:pt x="0" y="309545"/>
                      <a:pt x="309545" y="0"/>
                      <a:pt x="691387"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457200"/>
                <a:endParaRPr lang="en-US">
                  <a:solidFill>
                    <a:prstClr val="white"/>
                  </a:solidFill>
                </a:endParaRPr>
              </a:p>
            </p:txBody>
          </p:sp>
          <p:sp>
            <p:nvSpPr>
              <p:cNvPr id="11" name="Freeform: Shape 10">
                <a:extLst>
                  <a:ext uri="{FF2B5EF4-FFF2-40B4-BE49-F238E27FC236}">
                    <a16:creationId xmlns:a16="http://schemas.microsoft.com/office/drawing/2014/main" id="{656B41CD-D2E3-4AE2-9E30-540D13B130FE}"/>
                  </a:ext>
                </a:extLst>
              </p:cNvPr>
              <p:cNvSpPr/>
              <p:nvPr/>
            </p:nvSpPr>
            <p:spPr>
              <a:xfrm rot="6593650">
                <a:off x="2787106" y="3632372"/>
                <a:ext cx="1382775" cy="1686674"/>
              </a:xfrm>
              <a:custGeom>
                <a:avLst/>
                <a:gdLst>
                  <a:gd name="connsiteX0" fmla="*/ 0 w 1382775"/>
                  <a:gd name="connsiteY0" fmla="*/ 995287 h 1686674"/>
                  <a:gd name="connsiteX1" fmla="*/ 422268 w 1382775"/>
                  <a:gd name="connsiteY1" fmla="*/ 358232 h 1686674"/>
                  <a:gd name="connsiteX2" fmla="*/ 512092 w 1382775"/>
                  <a:gd name="connsiteY2" fmla="*/ 330350 h 1686674"/>
                  <a:gd name="connsiteX3" fmla="*/ 703695 w 1382775"/>
                  <a:gd name="connsiteY3" fmla="*/ 0 h 1686674"/>
                  <a:gd name="connsiteX4" fmla="*/ 900702 w 1382775"/>
                  <a:gd name="connsiteY4" fmla="*/ 339668 h 1686674"/>
                  <a:gd name="connsiteX5" fmla="*/ 960507 w 1382775"/>
                  <a:gd name="connsiteY5" fmla="*/ 358232 h 1686674"/>
                  <a:gd name="connsiteX6" fmla="*/ 1382775 w 1382775"/>
                  <a:gd name="connsiteY6" fmla="*/ 995287 h 1686674"/>
                  <a:gd name="connsiteX7" fmla="*/ 691388 w 1382775"/>
                  <a:gd name="connsiteY7" fmla="*/ 1686674 h 1686674"/>
                  <a:gd name="connsiteX8" fmla="*/ 0 w 1382775"/>
                  <a:gd name="connsiteY8" fmla="*/ 995287 h 1686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82775" h="1686674">
                    <a:moveTo>
                      <a:pt x="0" y="995287"/>
                    </a:moveTo>
                    <a:cubicBezTo>
                      <a:pt x="0" y="708905"/>
                      <a:pt x="174119" y="463191"/>
                      <a:pt x="422268" y="358232"/>
                    </a:cubicBezTo>
                    <a:lnTo>
                      <a:pt x="512092" y="330350"/>
                    </a:lnTo>
                    <a:lnTo>
                      <a:pt x="703695" y="0"/>
                    </a:lnTo>
                    <a:lnTo>
                      <a:pt x="900702" y="339668"/>
                    </a:lnTo>
                    <a:lnTo>
                      <a:pt x="960507" y="358232"/>
                    </a:lnTo>
                    <a:cubicBezTo>
                      <a:pt x="1208656" y="463191"/>
                      <a:pt x="1382775" y="708905"/>
                      <a:pt x="1382775" y="995287"/>
                    </a:cubicBezTo>
                    <a:cubicBezTo>
                      <a:pt x="1382775" y="1377129"/>
                      <a:pt x="1073230" y="1686674"/>
                      <a:pt x="691388" y="1686674"/>
                    </a:cubicBezTo>
                    <a:cubicBezTo>
                      <a:pt x="309545" y="1686674"/>
                      <a:pt x="0" y="1377129"/>
                      <a:pt x="0" y="995287"/>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12" name="Freeform: Shape 11">
                <a:extLst>
                  <a:ext uri="{FF2B5EF4-FFF2-40B4-BE49-F238E27FC236}">
                    <a16:creationId xmlns:a16="http://schemas.microsoft.com/office/drawing/2014/main" id="{014C070D-2049-4C68-A2B3-709FCBB34CA5}"/>
                  </a:ext>
                </a:extLst>
              </p:cNvPr>
              <p:cNvSpPr/>
              <p:nvPr/>
            </p:nvSpPr>
            <p:spPr>
              <a:xfrm rot="15339790">
                <a:off x="8146314" y="3857038"/>
                <a:ext cx="1382775" cy="1681608"/>
              </a:xfrm>
              <a:custGeom>
                <a:avLst/>
                <a:gdLst>
                  <a:gd name="connsiteX0" fmla="*/ 1382775 w 1382775"/>
                  <a:gd name="connsiteY0" fmla="*/ 990221 h 1681608"/>
                  <a:gd name="connsiteX1" fmla="*/ 691388 w 1382775"/>
                  <a:gd name="connsiteY1" fmla="*/ 1681608 h 1681608"/>
                  <a:gd name="connsiteX2" fmla="*/ 0 w 1382775"/>
                  <a:gd name="connsiteY2" fmla="*/ 990220 h 1681608"/>
                  <a:gd name="connsiteX3" fmla="*/ 422268 w 1382775"/>
                  <a:gd name="connsiteY3" fmla="*/ 353166 h 1681608"/>
                  <a:gd name="connsiteX4" fmla="*/ 484054 w 1382775"/>
                  <a:gd name="connsiteY4" fmla="*/ 333986 h 1681608"/>
                  <a:gd name="connsiteX5" fmla="*/ 677767 w 1382775"/>
                  <a:gd name="connsiteY5" fmla="*/ 0 h 1681608"/>
                  <a:gd name="connsiteX6" fmla="*/ 865498 w 1382775"/>
                  <a:gd name="connsiteY6" fmla="*/ 323674 h 1681608"/>
                  <a:gd name="connsiteX7" fmla="*/ 960507 w 1382775"/>
                  <a:gd name="connsiteY7" fmla="*/ 353167 h 1681608"/>
                  <a:gd name="connsiteX8" fmla="*/ 1382775 w 1382775"/>
                  <a:gd name="connsiteY8" fmla="*/ 990221 h 1681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82775" h="1681608">
                    <a:moveTo>
                      <a:pt x="1382775" y="990221"/>
                    </a:moveTo>
                    <a:cubicBezTo>
                      <a:pt x="1382775" y="1372063"/>
                      <a:pt x="1073230" y="1681608"/>
                      <a:pt x="691388" y="1681608"/>
                    </a:cubicBezTo>
                    <a:cubicBezTo>
                      <a:pt x="309545" y="1681607"/>
                      <a:pt x="0" y="1372062"/>
                      <a:pt x="0" y="990220"/>
                    </a:cubicBezTo>
                    <a:cubicBezTo>
                      <a:pt x="0" y="703839"/>
                      <a:pt x="174119" y="458124"/>
                      <a:pt x="422268" y="353166"/>
                    </a:cubicBezTo>
                    <a:lnTo>
                      <a:pt x="484054" y="333986"/>
                    </a:lnTo>
                    <a:lnTo>
                      <a:pt x="677767" y="0"/>
                    </a:lnTo>
                    <a:lnTo>
                      <a:pt x="865498" y="323674"/>
                    </a:lnTo>
                    <a:lnTo>
                      <a:pt x="960507" y="353167"/>
                    </a:lnTo>
                    <a:cubicBezTo>
                      <a:pt x="1208656" y="458125"/>
                      <a:pt x="1382775" y="703840"/>
                      <a:pt x="1382775" y="990221"/>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13" name="Oval 12">
                <a:extLst>
                  <a:ext uri="{FF2B5EF4-FFF2-40B4-BE49-F238E27FC236}">
                    <a16:creationId xmlns:a16="http://schemas.microsoft.com/office/drawing/2014/main" id="{78C4B9C0-E126-4F63-A00F-29FFD094EACE}"/>
                  </a:ext>
                </a:extLst>
              </p:cNvPr>
              <p:cNvSpPr/>
              <p:nvPr/>
            </p:nvSpPr>
            <p:spPr>
              <a:xfrm>
                <a:off x="4214062" y="4809343"/>
                <a:ext cx="514996" cy="514996"/>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en-US" sz="2800" b="1" dirty="0">
                    <a:solidFill>
                      <a:prstClr val="white"/>
                    </a:solidFill>
                    <a:effectLst>
                      <a:outerShdw blurRad="38100" dist="38100" dir="2700000" algn="tl">
                        <a:srgbClr val="000000">
                          <a:alpha val="43137"/>
                        </a:srgbClr>
                      </a:outerShdw>
                    </a:effectLst>
                  </a:rPr>
                  <a:t>1</a:t>
                </a:r>
              </a:p>
            </p:txBody>
          </p:sp>
          <p:sp>
            <p:nvSpPr>
              <p:cNvPr id="14" name="Oval 13">
                <a:extLst>
                  <a:ext uri="{FF2B5EF4-FFF2-40B4-BE49-F238E27FC236}">
                    <a16:creationId xmlns:a16="http://schemas.microsoft.com/office/drawing/2014/main" id="{8D961AF1-F703-45DF-9E54-C877C3B13810}"/>
                  </a:ext>
                </a:extLst>
              </p:cNvPr>
              <p:cNvSpPr/>
              <p:nvPr/>
            </p:nvSpPr>
            <p:spPr>
              <a:xfrm>
                <a:off x="5819155" y="3241007"/>
                <a:ext cx="514996" cy="51499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en-US" sz="2800" b="1" dirty="0">
                    <a:solidFill>
                      <a:prstClr val="white"/>
                    </a:solidFill>
                    <a:effectLst>
                      <a:outerShdw blurRad="38100" dist="38100" dir="2700000" algn="tl">
                        <a:srgbClr val="000000">
                          <a:alpha val="43137"/>
                        </a:srgbClr>
                      </a:outerShdw>
                    </a:effectLst>
                  </a:rPr>
                  <a:t>2</a:t>
                </a:r>
              </a:p>
            </p:txBody>
          </p:sp>
          <p:sp>
            <p:nvSpPr>
              <p:cNvPr id="17" name="Oval 16">
                <a:extLst>
                  <a:ext uri="{FF2B5EF4-FFF2-40B4-BE49-F238E27FC236}">
                    <a16:creationId xmlns:a16="http://schemas.microsoft.com/office/drawing/2014/main" id="{88707AD1-69BE-49D1-A36E-9946E083B7FC}"/>
                  </a:ext>
                </a:extLst>
              </p:cNvPr>
              <p:cNvSpPr/>
              <p:nvPr/>
            </p:nvSpPr>
            <p:spPr>
              <a:xfrm>
                <a:off x="7473763" y="4809341"/>
                <a:ext cx="514996" cy="514996"/>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en-US" sz="2800" b="1" dirty="0">
                    <a:solidFill>
                      <a:prstClr val="white"/>
                    </a:solidFill>
                    <a:effectLst>
                      <a:outerShdw blurRad="38100" dist="38100" dir="2700000" algn="tl">
                        <a:srgbClr val="000000">
                          <a:alpha val="43137"/>
                        </a:srgbClr>
                      </a:outerShdw>
                    </a:effectLst>
                  </a:rPr>
                  <a:t>3</a:t>
                </a:r>
              </a:p>
            </p:txBody>
          </p:sp>
          <p:sp>
            <p:nvSpPr>
              <p:cNvPr id="18" name="Oval 17">
                <a:extLst>
                  <a:ext uri="{FF2B5EF4-FFF2-40B4-BE49-F238E27FC236}">
                    <a16:creationId xmlns:a16="http://schemas.microsoft.com/office/drawing/2014/main" id="{AF817D89-5543-4D25-932B-263C0648A7BA}"/>
                  </a:ext>
                </a:extLst>
              </p:cNvPr>
              <p:cNvSpPr/>
              <p:nvPr/>
            </p:nvSpPr>
            <p:spPr>
              <a:xfrm>
                <a:off x="5545860" y="1545502"/>
                <a:ext cx="1096529" cy="1096529"/>
              </a:xfrm>
              <a:prstGeom prst="ellipse">
                <a:avLst/>
              </a:prstGeom>
              <a:solidFill>
                <a:schemeClr val="bg1"/>
              </a:solidFill>
              <a:ln>
                <a:noFill/>
              </a:ln>
              <a:effectLst>
                <a:outerShdw blurRad="127000" dist="1143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20" name="Oval 19">
                <a:extLst>
                  <a:ext uri="{FF2B5EF4-FFF2-40B4-BE49-F238E27FC236}">
                    <a16:creationId xmlns:a16="http://schemas.microsoft.com/office/drawing/2014/main" id="{26D893D8-2AC2-47C0-B1A0-87A6EEB0DA7D}"/>
                  </a:ext>
                </a:extLst>
              </p:cNvPr>
              <p:cNvSpPr/>
              <p:nvPr/>
            </p:nvSpPr>
            <p:spPr>
              <a:xfrm>
                <a:off x="8450384" y="4107328"/>
                <a:ext cx="1096529" cy="1096528"/>
              </a:xfrm>
              <a:prstGeom prst="ellipse">
                <a:avLst/>
              </a:prstGeom>
              <a:solidFill>
                <a:schemeClr val="bg1"/>
              </a:solidFill>
              <a:ln>
                <a:noFill/>
              </a:ln>
              <a:effectLst>
                <a:outerShdw blurRad="127000" dist="1143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38" name="TextBox 37">
                <a:extLst>
                  <a:ext uri="{FF2B5EF4-FFF2-40B4-BE49-F238E27FC236}">
                    <a16:creationId xmlns:a16="http://schemas.microsoft.com/office/drawing/2014/main" id="{C4A814A2-E395-4BA8-986A-3E756DBE08BE}"/>
                  </a:ext>
                </a:extLst>
              </p:cNvPr>
              <p:cNvSpPr txBox="1"/>
              <p:nvPr/>
            </p:nvSpPr>
            <p:spPr>
              <a:xfrm>
                <a:off x="814821" y="3306839"/>
                <a:ext cx="2477431" cy="456024"/>
              </a:xfrm>
              <a:prstGeom prst="rect">
                <a:avLst/>
              </a:prstGeom>
              <a:noFill/>
            </p:spPr>
            <p:txBody>
              <a:bodyPr wrap="square" lIns="0" rtlCol="0" anchor="ctr">
                <a:spAutoFit/>
              </a:bodyPr>
              <a:lstStyle/>
              <a:p>
                <a:pPr defTabSz="457200"/>
                <a:r>
                  <a:rPr lang="en-US" sz="2000" b="1" dirty="0">
                    <a:solidFill>
                      <a:prstClr val="black"/>
                    </a:solidFill>
                  </a:rPr>
                  <a:t>Disability and death</a:t>
                </a:r>
              </a:p>
            </p:txBody>
          </p:sp>
          <p:sp>
            <p:nvSpPr>
              <p:cNvPr id="32" name="TextBox 31">
                <a:extLst>
                  <a:ext uri="{FF2B5EF4-FFF2-40B4-BE49-F238E27FC236}">
                    <a16:creationId xmlns:a16="http://schemas.microsoft.com/office/drawing/2014/main" id="{0F87694A-642C-4903-9797-737E4C4F7308}"/>
                  </a:ext>
                </a:extLst>
              </p:cNvPr>
              <p:cNvSpPr txBox="1"/>
              <p:nvPr/>
            </p:nvSpPr>
            <p:spPr>
              <a:xfrm>
                <a:off x="9606056" y="3451065"/>
                <a:ext cx="2027035" cy="806811"/>
              </a:xfrm>
              <a:prstGeom prst="rect">
                <a:avLst/>
              </a:prstGeom>
              <a:noFill/>
            </p:spPr>
            <p:txBody>
              <a:bodyPr wrap="square" lIns="0" rtlCol="0" anchor="ctr">
                <a:spAutoFit/>
              </a:bodyPr>
              <a:lstStyle/>
              <a:p>
                <a:pPr defTabSz="457200"/>
                <a:r>
                  <a:rPr lang="en-US" sz="2000" b="1" dirty="0">
                    <a:solidFill>
                      <a:prstClr val="black"/>
                    </a:solidFill>
                  </a:rPr>
                  <a:t>High direct and indirect costs</a:t>
                </a:r>
              </a:p>
            </p:txBody>
          </p:sp>
        </p:grpSp>
      </p:grpSp>
      <p:sp>
        <p:nvSpPr>
          <p:cNvPr id="46" name="TextBox 45">
            <a:extLst>
              <a:ext uri="{FF2B5EF4-FFF2-40B4-BE49-F238E27FC236}">
                <a16:creationId xmlns:a16="http://schemas.microsoft.com/office/drawing/2014/main" id="{9570697D-9DFC-41D6-89D9-CA0CCF578954}"/>
              </a:ext>
            </a:extLst>
          </p:cNvPr>
          <p:cNvSpPr txBox="1"/>
          <p:nvPr/>
        </p:nvSpPr>
        <p:spPr>
          <a:xfrm>
            <a:off x="4335842" y="1531771"/>
            <a:ext cx="3756692" cy="400110"/>
          </a:xfrm>
          <a:prstGeom prst="rect">
            <a:avLst/>
          </a:prstGeom>
          <a:noFill/>
        </p:spPr>
        <p:txBody>
          <a:bodyPr wrap="square" lIns="0" rtlCol="0" anchor="ctr">
            <a:spAutoFit/>
          </a:bodyPr>
          <a:lstStyle/>
          <a:p>
            <a:pPr defTabSz="457200"/>
            <a:r>
              <a:rPr lang="en-US" sz="2000" b="1" dirty="0">
                <a:solidFill>
                  <a:prstClr val="black"/>
                </a:solidFill>
              </a:rPr>
              <a:t>High prevalence (4.1/1000 births)</a:t>
            </a:r>
          </a:p>
        </p:txBody>
      </p:sp>
      <p:sp>
        <p:nvSpPr>
          <p:cNvPr id="45" name="Oval 44">
            <a:extLst>
              <a:ext uri="{FF2B5EF4-FFF2-40B4-BE49-F238E27FC236}">
                <a16:creationId xmlns:a16="http://schemas.microsoft.com/office/drawing/2014/main" id="{F6D1818D-DD1A-4773-A8AD-75CEAE0FA0E3}"/>
              </a:ext>
            </a:extLst>
          </p:cNvPr>
          <p:cNvSpPr/>
          <p:nvPr/>
        </p:nvSpPr>
        <p:spPr>
          <a:xfrm>
            <a:off x="2664966" y="4204924"/>
            <a:ext cx="1096529" cy="917414"/>
          </a:xfrm>
          <a:prstGeom prst="ellipse">
            <a:avLst/>
          </a:prstGeom>
          <a:solidFill>
            <a:schemeClr val="bg1"/>
          </a:solidFill>
          <a:ln>
            <a:noFill/>
          </a:ln>
          <a:effectLst>
            <a:outerShdw blurRad="127000" dist="1143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pic>
        <p:nvPicPr>
          <p:cNvPr id="41" name="Picture 40" descr="A close up of a sign&#10;&#10;Description generated with very high confidence">
            <a:extLst>
              <a:ext uri="{FF2B5EF4-FFF2-40B4-BE49-F238E27FC236}">
                <a16:creationId xmlns:a16="http://schemas.microsoft.com/office/drawing/2014/main" id="{8B1A7340-9F90-4E6F-8E7F-DE0261F3A13B}"/>
              </a:ext>
            </a:extLst>
          </p:cNvPr>
          <p:cNvPicPr>
            <a:picLocks noChangeAspect="1"/>
          </p:cNvPicPr>
          <p:nvPr/>
        </p:nvPicPr>
        <p:blipFill>
          <a:blip r:embed="rId3" cstate="screen">
            <a:extLst>
              <a:ext uri="{28A0092B-C50C-407E-A947-70E740481C1C}">
                <a14:useLocalDpi xmlns:a14="http://schemas.microsoft.com/office/drawing/2010/main"/>
              </a:ext>
              <a:ext uri="{837473B0-CC2E-450A-ABE3-18F120FF3D39}">
                <a1611:picAttrSrcUrl xmlns:a1611="http://schemas.microsoft.com/office/drawing/2016/11/main" r:id="rId4"/>
              </a:ext>
            </a:extLst>
          </a:blip>
          <a:stretch>
            <a:fillRect/>
          </a:stretch>
        </p:blipFill>
        <p:spPr>
          <a:xfrm>
            <a:off x="2788413" y="4250633"/>
            <a:ext cx="849636" cy="744207"/>
          </a:xfrm>
          <a:prstGeom prst="rect">
            <a:avLst/>
          </a:prstGeom>
        </p:spPr>
      </p:pic>
      <p:pic>
        <p:nvPicPr>
          <p:cNvPr id="55" name="Picture 54" descr="A close up of a sign&#10;&#10;Description generated with high confidence">
            <a:extLst>
              <a:ext uri="{FF2B5EF4-FFF2-40B4-BE49-F238E27FC236}">
                <a16:creationId xmlns:a16="http://schemas.microsoft.com/office/drawing/2014/main" id="{F2D4984B-50FE-4123-88B9-C7B62DC9DA96}"/>
              </a:ext>
            </a:extLst>
          </p:cNvPr>
          <p:cNvPicPr>
            <a:picLocks noChangeAspect="1"/>
          </p:cNvPicPr>
          <p:nvPr/>
        </p:nvPicPr>
        <p:blipFill>
          <a:blip r:embed="rId5" cstate="screen">
            <a:extLst>
              <a:ext uri="{28A0092B-C50C-407E-A947-70E740481C1C}">
                <a14:useLocalDpi xmlns:a14="http://schemas.microsoft.com/office/drawing/2010/main"/>
              </a:ext>
              <a:ext uri="{837473B0-CC2E-450A-ABE3-18F120FF3D39}">
                <a1611:picAttrSrcUrl xmlns:a1611="http://schemas.microsoft.com/office/drawing/2016/11/main" r:id="rId6"/>
              </a:ext>
            </a:extLst>
          </a:blip>
          <a:stretch>
            <a:fillRect/>
          </a:stretch>
        </p:blipFill>
        <p:spPr>
          <a:xfrm>
            <a:off x="8715067" y="4663631"/>
            <a:ext cx="387878" cy="570671"/>
          </a:xfrm>
          <a:prstGeom prst="rect">
            <a:avLst/>
          </a:prstGeom>
        </p:spPr>
      </p:pic>
      <p:pic>
        <p:nvPicPr>
          <p:cNvPr id="4" name="Picture 3"/>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579194" y="2191299"/>
            <a:ext cx="957775" cy="957775"/>
          </a:xfrm>
          <a:prstGeom prst="rect">
            <a:avLst/>
          </a:prstGeom>
        </p:spPr>
      </p:pic>
      <p:sp>
        <p:nvSpPr>
          <p:cNvPr id="8" name="Slide Number Placeholder 7">
            <a:extLst>
              <a:ext uri="{FF2B5EF4-FFF2-40B4-BE49-F238E27FC236}">
                <a16:creationId xmlns:a16="http://schemas.microsoft.com/office/drawing/2014/main" id="{EBEB8CF9-8076-4C72-B390-0A221E45E9B5}"/>
              </a:ext>
            </a:extLst>
          </p:cNvPr>
          <p:cNvSpPr>
            <a:spLocks noGrp="1"/>
          </p:cNvSpPr>
          <p:nvPr>
            <p:ph type="sldNum" sz="quarter" idx="12"/>
          </p:nvPr>
        </p:nvSpPr>
        <p:spPr/>
        <p:txBody>
          <a:bodyPr/>
          <a:lstStyle/>
          <a:p>
            <a:fld id="{98EB1EA3-488F-41F1-B91E-F99E33213284}" type="slidenum">
              <a:rPr lang="en-US" smtClean="0">
                <a:solidFill>
                  <a:schemeClr val="tx1"/>
                </a:solidFill>
              </a:rPr>
              <a:pPr/>
              <a:t>5</a:t>
            </a:fld>
            <a:endParaRPr lang="en-US" dirty="0">
              <a:solidFill>
                <a:schemeClr val="tx1"/>
              </a:solidFill>
            </a:endParaRPr>
          </a:p>
        </p:txBody>
      </p:sp>
    </p:spTree>
    <p:extLst>
      <p:ext uri="{BB962C8B-B14F-4D97-AF65-F5344CB8AC3E}">
        <p14:creationId xmlns:p14="http://schemas.microsoft.com/office/powerpoint/2010/main" val="25755630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4AF93A7-6324-47FC-80B7-89CAB44FD8A6}"/>
              </a:ext>
            </a:extLst>
          </p:cNvPr>
          <p:cNvSpPr>
            <a:spLocks noGrp="1"/>
          </p:cNvSpPr>
          <p:nvPr>
            <p:ph idx="1"/>
          </p:nvPr>
        </p:nvSpPr>
        <p:spPr>
          <a:xfrm>
            <a:off x="332816" y="1673348"/>
            <a:ext cx="5269614" cy="4550916"/>
          </a:xfrm>
        </p:spPr>
        <p:txBody>
          <a:bodyPr>
            <a:normAutofit/>
          </a:bodyPr>
          <a:lstStyle/>
          <a:p>
            <a:pPr marL="342900" indent="-342900" algn="just">
              <a:lnSpc>
                <a:spcPct val="100000"/>
              </a:lnSpc>
              <a:spcBef>
                <a:spcPts val="1200"/>
              </a:spcBef>
              <a:buClr>
                <a:srgbClr val="2683C6">
                  <a:lumMod val="75000"/>
                </a:srgbClr>
              </a:buClr>
              <a:buSzTx/>
            </a:pPr>
            <a:r>
              <a:rPr lang="en-US" sz="2400" dirty="0">
                <a:solidFill>
                  <a:prstClr val="black"/>
                </a:solidFill>
              </a:rPr>
              <a:t>State has the lowest consumption of iron-rich foods among children (1%)*</a:t>
            </a:r>
          </a:p>
          <a:p>
            <a:pPr marL="0" indent="0">
              <a:lnSpc>
                <a:spcPct val="100000"/>
              </a:lnSpc>
              <a:spcBef>
                <a:spcPts val="1200"/>
              </a:spcBef>
              <a:buClr>
                <a:srgbClr val="2683C6">
                  <a:lumMod val="75000"/>
                </a:srgbClr>
              </a:buClr>
              <a:buSzTx/>
              <a:buNone/>
            </a:pPr>
            <a:endParaRPr lang="en-US" sz="2400" dirty="0">
              <a:solidFill>
                <a:prstClr val="black"/>
              </a:solidFill>
            </a:endParaRPr>
          </a:p>
          <a:p>
            <a:pPr marL="342900" indent="-342900" algn="just">
              <a:lnSpc>
                <a:spcPct val="100000"/>
              </a:lnSpc>
              <a:spcBef>
                <a:spcPts val="1200"/>
              </a:spcBef>
              <a:buClr>
                <a:srgbClr val="2683C6">
                  <a:lumMod val="75000"/>
                </a:srgbClr>
              </a:buClr>
              <a:buSzTx/>
            </a:pPr>
            <a:r>
              <a:rPr lang="en-US" sz="2400" dirty="0">
                <a:solidFill>
                  <a:prstClr val="black"/>
                </a:solidFill>
              </a:rPr>
              <a:t>Studies have shown high prevalence of vitamin B12 deficiency among women and children in Haryana**</a:t>
            </a:r>
          </a:p>
          <a:p>
            <a:pPr marL="45720" indent="0">
              <a:buClr>
                <a:schemeClr val="tx1"/>
              </a:buClr>
              <a:buNone/>
            </a:pPr>
            <a:endParaRPr lang="en-IN" dirty="0">
              <a:solidFill>
                <a:schemeClr val="tx1"/>
              </a:solidFill>
            </a:endParaRPr>
          </a:p>
          <a:p>
            <a:pPr>
              <a:buClr>
                <a:schemeClr val="tx1"/>
              </a:buClr>
            </a:pPr>
            <a:endParaRPr lang="en-IN" dirty="0">
              <a:solidFill>
                <a:schemeClr val="tx1"/>
              </a:solidFill>
            </a:endParaRPr>
          </a:p>
        </p:txBody>
      </p:sp>
      <p:sp>
        <p:nvSpPr>
          <p:cNvPr id="6" name="Title 1">
            <a:extLst>
              <a:ext uri="{FF2B5EF4-FFF2-40B4-BE49-F238E27FC236}">
                <a16:creationId xmlns:a16="http://schemas.microsoft.com/office/drawing/2014/main" id="{6A7FB41D-0C3A-46E7-A2F8-D0BB578E384A}"/>
              </a:ext>
            </a:extLst>
          </p:cNvPr>
          <p:cNvSpPr txBox="1">
            <a:spLocks/>
          </p:cNvSpPr>
          <p:nvPr/>
        </p:nvSpPr>
        <p:spPr>
          <a:xfrm>
            <a:off x="334851" y="276102"/>
            <a:ext cx="11526591" cy="922077"/>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stStyle>
          <a:p>
            <a:pPr algn="ctr"/>
            <a:r>
              <a:rPr lang="en-US" sz="3600" b="1" dirty="0">
                <a:solidFill>
                  <a:schemeClr val="tx1"/>
                </a:solidFill>
              </a:rPr>
              <a:t>Some other worrying indicators</a:t>
            </a:r>
          </a:p>
        </p:txBody>
      </p:sp>
      <p:sp>
        <p:nvSpPr>
          <p:cNvPr id="7" name="Rectangle 6">
            <a:extLst>
              <a:ext uri="{FF2B5EF4-FFF2-40B4-BE49-F238E27FC236}">
                <a16:creationId xmlns:a16="http://schemas.microsoft.com/office/drawing/2014/main" id="{054FB2B8-49B1-47F9-843A-F4A1B30CD43C}"/>
              </a:ext>
            </a:extLst>
          </p:cNvPr>
          <p:cNvSpPr/>
          <p:nvPr/>
        </p:nvSpPr>
        <p:spPr>
          <a:xfrm>
            <a:off x="426568" y="6221615"/>
            <a:ext cx="11872686" cy="523220"/>
          </a:xfrm>
          <a:prstGeom prst="rect">
            <a:avLst/>
          </a:prstGeom>
        </p:spPr>
        <p:txBody>
          <a:bodyPr wrap="square">
            <a:spAutoFit/>
          </a:bodyPr>
          <a:lstStyle/>
          <a:p>
            <a:r>
              <a:rPr lang="en-IN" sz="1400" u="sng" dirty="0">
                <a:hlinkClick r:id="rId3" tooltip="Food and nutrition bulletin.">
                  <a:extLst>
                    <a:ext uri="{A12FA001-AC4F-418D-AE19-62706E023703}">
                      <ahyp:hlinkClr xmlns:ahyp="http://schemas.microsoft.com/office/drawing/2018/hyperlinkcolor" val="tx"/>
                    </a:ext>
                  </a:extLst>
                </a:hlinkClick>
              </a:rPr>
              <a:t>*Comprehensive Nutrition Survey 2018</a:t>
            </a:r>
            <a:r>
              <a:rPr lang="en-IN" sz="1400" i="1" dirty="0">
                <a:hlinkClick r:id="rId3" tooltip="Food and nutrition bulletin.">
                  <a:extLst>
                    <a:ext uri="{A12FA001-AC4F-418D-AE19-62706E023703}">
                      <ahyp:hlinkClr xmlns:ahyp="http://schemas.microsoft.com/office/drawing/2018/hyperlinkcolor" val="tx"/>
                    </a:ext>
                  </a:extLst>
                </a:hlinkClick>
              </a:rPr>
              <a:t>. Food </a:t>
            </a:r>
            <a:r>
              <a:rPr lang="en-IN" sz="1400" i="1" dirty="0" err="1">
                <a:hlinkClick r:id="rId3" tooltip="Food and nutrition bulletin.">
                  <a:extLst>
                    <a:ext uri="{A12FA001-AC4F-418D-AE19-62706E023703}">
                      <ahyp:hlinkClr xmlns:ahyp="http://schemas.microsoft.com/office/drawing/2018/hyperlinkcolor" val="tx"/>
                    </a:ext>
                  </a:extLst>
                </a:hlinkClick>
              </a:rPr>
              <a:t>Nutr</a:t>
            </a:r>
            <a:r>
              <a:rPr lang="en-IN" sz="1400" i="1" dirty="0">
                <a:hlinkClick r:id="rId3" tooltip="Food and nutrition bulletin.">
                  <a:extLst>
                    <a:ext uri="{A12FA001-AC4F-418D-AE19-62706E023703}">
                      <ahyp:hlinkClr xmlns:ahyp="http://schemas.microsoft.com/office/drawing/2018/hyperlinkcolor" val="tx"/>
                    </a:ext>
                  </a:extLst>
                </a:hlinkClick>
              </a:rPr>
              <a:t> Bull.</a:t>
            </a:r>
            <a:r>
              <a:rPr lang="en-IN" sz="1400" i="1" dirty="0"/>
              <a:t> </a:t>
            </a:r>
            <a:r>
              <a:rPr lang="en-IN" sz="1400" dirty="0"/>
              <a:t>2007 Dec;28(4):435-8. DOI: 10.7860/NJLM/2018/36190:2315.</a:t>
            </a:r>
          </a:p>
          <a:p>
            <a:r>
              <a:rPr lang="en-IN" sz="1400" i="1" dirty="0"/>
              <a:t>**Current Developments in Nutrition</a:t>
            </a:r>
            <a:r>
              <a:rPr lang="en-IN" sz="1400" dirty="0"/>
              <a:t>, Volume 3, Issue Supplement_1, June 2019, nzz034.P10-117-19, </a:t>
            </a:r>
            <a:r>
              <a:rPr lang="en-IN" sz="1400" dirty="0">
                <a:hlinkClick r:id="rId4"/>
              </a:rPr>
              <a:t>https://doi.org/10.1093/cdn/nzz034.P10-117-19</a:t>
            </a:r>
            <a:endParaRPr lang="en-IN" sz="1400" b="1" i="0" dirty="0">
              <a:effectLst/>
              <a:latin typeface="arial" panose="020B0604020202020204" pitchFamily="34" charset="0"/>
            </a:endParaRPr>
          </a:p>
        </p:txBody>
      </p:sp>
      <p:grpSp>
        <p:nvGrpSpPr>
          <p:cNvPr id="45" name="Group 44">
            <a:extLst>
              <a:ext uri="{FF2B5EF4-FFF2-40B4-BE49-F238E27FC236}">
                <a16:creationId xmlns:a16="http://schemas.microsoft.com/office/drawing/2014/main" id="{CD98EB5D-E8DB-449E-8277-E769F4F7B8AE}"/>
              </a:ext>
            </a:extLst>
          </p:cNvPr>
          <p:cNvGrpSpPr/>
          <p:nvPr/>
        </p:nvGrpSpPr>
        <p:grpSpPr>
          <a:xfrm>
            <a:off x="6096000" y="-246184"/>
            <a:ext cx="5671480" cy="5737706"/>
            <a:chOff x="338085" y="2119431"/>
            <a:chExt cx="3126128" cy="3327456"/>
          </a:xfrm>
        </p:grpSpPr>
        <p:sp>
          <p:nvSpPr>
            <p:cNvPr id="46" name="Rectangle 45">
              <a:extLst>
                <a:ext uri="{FF2B5EF4-FFF2-40B4-BE49-F238E27FC236}">
                  <a16:creationId xmlns:a16="http://schemas.microsoft.com/office/drawing/2014/main" id="{09BD7BF4-277F-41D0-8953-6FA55C57919D}"/>
                </a:ext>
              </a:extLst>
            </p:cNvPr>
            <p:cNvSpPr/>
            <p:nvPr/>
          </p:nvSpPr>
          <p:spPr>
            <a:xfrm>
              <a:off x="351332" y="2119431"/>
              <a:ext cx="3091504" cy="1104605"/>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8" name="Rectangle 57">
              <a:extLst>
                <a:ext uri="{FF2B5EF4-FFF2-40B4-BE49-F238E27FC236}">
                  <a16:creationId xmlns:a16="http://schemas.microsoft.com/office/drawing/2014/main" id="{CBE16F5E-BFC3-4D7B-A29F-518C04DC2FEB}"/>
                </a:ext>
              </a:extLst>
            </p:cNvPr>
            <p:cNvSpPr/>
            <p:nvPr/>
          </p:nvSpPr>
          <p:spPr>
            <a:xfrm>
              <a:off x="372709" y="3222663"/>
              <a:ext cx="3091504" cy="1104605"/>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9" name="TextBox 58">
              <a:extLst>
                <a:ext uri="{FF2B5EF4-FFF2-40B4-BE49-F238E27FC236}">
                  <a16:creationId xmlns:a16="http://schemas.microsoft.com/office/drawing/2014/main" id="{AD6E14AC-F971-4EB7-9341-5DC0D1804D8A}"/>
                </a:ext>
              </a:extLst>
            </p:cNvPr>
            <p:cNvSpPr txBox="1"/>
            <p:nvPr/>
          </p:nvSpPr>
          <p:spPr>
            <a:xfrm>
              <a:off x="363268" y="3207649"/>
              <a:ext cx="1503142" cy="232035"/>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prstClr val="black"/>
                  </a:solidFill>
                  <a:effectLst/>
                  <a:uLnTx/>
                  <a:uFillTx/>
                  <a:latin typeface="+mj-lt"/>
                  <a:ea typeface="Batang" panose="02030600000101010101" pitchFamily="18" charset="-127"/>
                  <a:cs typeface="+mn-cs"/>
                </a:rPr>
                <a:t>Every 3rd child is stunted</a:t>
              </a:r>
            </a:p>
          </p:txBody>
        </p:sp>
        <p:sp>
          <p:nvSpPr>
            <p:cNvPr id="60" name="Freeform: Shape 176">
              <a:extLst>
                <a:ext uri="{FF2B5EF4-FFF2-40B4-BE49-F238E27FC236}">
                  <a16:creationId xmlns:a16="http://schemas.microsoft.com/office/drawing/2014/main" id="{A1905B6A-9080-4304-ADB6-5B7828987A6E}"/>
                </a:ext>
              </a:extLst>
            </p:cNvPr>
            <p:cNvSpPr>
              <a:spLocks noChangeAspect="1"/>
            </p:cNvSpPr>
            <p:nvPr/>
          </p:nvSpPr>
          <p:spPr>
            <a:xfrm>
              <a:off x="2226564" y="3560303"/>
              <a:ext cx="251030" cy="557937"/>
            </a:xfrm>
            <a:custGeom>
              <a:avLst/>
              <a:gdLst>
                <a:gd name="connsiteX0" fmla="*/ 330610 w 1279418"/>
                <a:gd name="connsiteY0" fmla="*/ 630871 h 2843630"/>
                <a:gd name="connsiteX1" fmla="*/ 950643 w 1279418"/>
                <a:gd name="connsiteY1" fmla="*/ 630871 h 2843630"/>
                <a:gd name="connsiteX2" fmla="*/ 1115094 w 1279418"/>
                <a:gd name="connsiteY2" fmla="*/ 739877 h 2843630"/>
                <a:gd name="connsiteX3" fmla="*/ 1118085 w 1279418"/>
                <a:gd name="connsiteY3" fmla="*/ 754690 h 2843630"/>
                <a:gd name="connsiteX4" fmla="*/ 1127860 w 1279418"/>
                <a:gd name="connsiteY4" fmla="*/ 779369 h 2843630"/>
                <a:gd name="connsiteX5" fmla="*/ 1277697 w 1279418"/>
                <a:gd name="connsiteY5" fmla="*/ 1612696 h 2843630"/>
                <a:gd name="connsiteX6" fmla="*/ 1190578 w 1279418"/>
                <a:gd name="connsiteY6" fmla="*/ 1738012 h 2843630"/>
                <a:gd name="connsiteX7" fmla="*/ 1065262 w 1279418"/>
                <a:gd name="connsiteY7" fmla="*/ 1650893 h 2843630"/>
                <a:gd name="connsiteX8" fmla="*/ 946038 w 1279418"/>
                <a:gd name="connsiteY8" fmla="*/ 987825 h 2843630"/>
                <a:gd name="connsiteX9" fmla="*/ 942594 w 1279418"/>
                <a:gd name="connsiteY9" fmla="*/ 987825 h 2843630"/>
                <a:gd name="connsiteX10" fmla="*/ 942594 w 1279418"/>
                <a:gd name="connsiteY10" fmla="*/ 1501242 h 2843630"/>
                <a:gd name="connsiteX11" fmla="*/ 942594 w 1279418"/>
                <a:gd name="connsiteY11" fmla="*/ 1845442 h 2843630"/>
                <a:gd name="connsiteX12" fmla="*/ 942594 w 1279418"/>
                <a:gd name="connsiteY12" fmla="*/ 2722978 h 2843630"/>
                <a:gd name="connsiteX13" fmla="*/ 821942 w 1279418"/>
                <a:gd name="connsiteY13" fmla="*/ 2843630 h 2843630"/>
                <a:gd name="connsiteX14" fmla="*/ 816225 w 1279418"/>
                <a:gd name="connsiteY14" fmla="*/ 2843630 h 2843630"/>
                <a:gd name="connsiteX15" fmla="*/ 695573 w 1279418"/>
                <a:gd name="connsiteY15" fmla="*/ 2722978 h 2843630"/>
                <a:gd name="connsiteX16" fmla="*/ 695573 w 1279418"/>
                <a:gd name="connsiteY16" fmla="*/ 1845442 h 2843630"/>
                <a:gd name="connsiteX17" fmla="*/ 584764 w 1279418"/>
                <a:gd name="connsiteY17" fmla="*/ 1845442 h 2843630"/>
                <a:gd name="connsiteX18" fmla="*/ 584764 w 1279418"/>
                <a:gd name="connsiteY18" fmla="*/ 2722978 h 2843630"/>
                <a:gd name="connsiteX19" fmla="*/ 464112 w 1279418"/>
                <a:gd name="connsiteY19" fmla="*/ 2843630 h 2843630"/>
                <a:gd name="connsiteX20" fmla="*/ 458395 w 1279418"/>
                <a:gd name="connsiteY20" fmla="*/ 2843630 h 2843630"/>
                <a:gd name="connsiteX21" fmla="*/ 337743 w 1279418"/>
                <a:gd name="connsiteY21" fmla="*/ 2722978 h 2843630"/>
                <a:gd name="connsiteX22" fmla="*/ 337743 w 1279418"/>
                <a:gd name="connsiteY22" fmla="*/ 1845442 h 2843630"/>
                <a:gd name="connsiteX23" fmla="*/ 337743 w 1279418"/>
                <a:gd name="connsiteY23" fmla="*/ 1845442 h 2843630"/>
                <a:gd name="connsiteX24" fmla="*/ 337743 w 1279418"/>
                <a:gd name="connsiteY24" fmla="*/ 987825 h 2843630"/>
                <a:gd name="connsiteX25" fmla="*/ 333380 w 1279418"/>
                <a:gd name="connsiteY25" fmla="*/ 987825 h 2843630"/>
                <a:gd name="connsiteX26" fmla="*/ 214156 w 1279418"/>
                <a:gd name="connsiteY26" fmla="*/ 1650893 h 2843630"/>
                <a:gd name="connsiteX27" fmla="*/ 88840 w 1279418"/>
                <a:gd name="connsiteY27" fmla="*/ 1738012 h 2843630"/>
                <a:gd name="connsiteX28" fmla="*/ 1721 w 1279418"/>
                <a:gd name="connsiteY28" fmla="*/ 1612696 h 2843630"/>
                <a:gd name="connsiteX29" fmla="*/ 151558 w 1279418"/>
                <a:gd name="connsiteY29" fmla="*/ 779369 h 2843630"/>
                <a:gd name="connsiteX30" fmla="*/ 165076 w 1279418"/>
                <a:gd name="connsiteY30" fmla="*/ 745240 h 2843630"/>
                <a:gd name="connsiteX31" fmla="*/ 166159 w 1279418"/>
                <a:gd name="connsiteY31" fmla="*/ 739877 h 2843630"/>
                <a:gd name="connsiteX32" fmla="*/ 330610 w 1279418"/>
                <a:gd name="connsiteY32" fmla="*/ 630871 h 2843630"/>
                <a:gd name="connsiteX33" fmla="*/ 631229 w 1279418"/>
                <a:gd name="connsiteY33" fmla="*/ 0 h 2843630"/>
                <a:gd name="connsiteX34" fmla="*/ 930644 w 1279418"/>
                <a:gd name="connsiteY34" fmla="*/ 299414 h 2843630"/>
                <a:gd name="connsiteX35" fmla="*/ 631229 w 1279418"/>
                <a:gd name="connsiteY35" fmla="*/ 598828 h 2843630"/>
                <a:gd name="connsiteX36" fmla="*/ 331814 w 1279418"/>
                <a:gd name="connsiteY36" fmla="*/ 299414 h 2843630"/>
                <a:gd name="connsiteX37" fmla="*/ 631229 w 1279418"/>
                <a:gd name="connsiteY37" fmla="*/ 0 h 2843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279418" h="2843630">
                  <a:moveTo>
                    <a:pt x="330610" y="630871"/>
                  </a:moveTo>
                  <a:lnTo>
                    <a:pt x="950643" y="630871"/>
                  </a:lnTo>
                  <a:cubicBezTo>
                    <a:pt x="1024571" y="630871"/>
                    <a:pt x="1088000" y="675819"/>
                    <a:pt x="1115094" y="739877"/>
                  </a:cubicBezTo>
                  <a:lnTo>
                    <a:pt x="1118085" y="754690"/>
                  </a:lnTo>
                  <a:lnTo>
                    <a:pt x="1127860" y="779369"/>
                  </a:lnTo>
                  <a:lnTo>
                    <a:pt x="1277697" y="1612696"/>
                  </a:lnTo>
                  <a:cubicBezTo>
                    <a:pt x="1288245" y="1671358"/>
                    <a:pt x="1249241" y="1727464"/>
                    <a:pt x="1190578" y="1738012"/>
                  </a:cubicBezTo>
                  <a:cubicBezTo>
                    <a:pt x="1131916" y="1748560"/>
                    <a:pt x="1075810" y="1709555"/>
                    <a:pt x="1065262" y="1650893"/>
                  </a:cubicBezTo>
                  <a:lnTo>
                    <a:pt x="946038" y="987825"/>
                  </a:lnTo>
                  <a:lnTo>
                    <a:pt x="942594" y="987825"/>
                  </a:lnTo>
                  <a:lnTo>
                    <a:pt x="942594" y="1501242"/>
                  </a:lnTo>
                  <a:lnTo>
                    <a:pt x="942594" y="1845442"/>
                  </a:lnTo>
                  <a:lnTo>
                    <a:pt x="942594" y="2722978"/>
                  </a:lnTo>
                  <a:cubicBezTo>
                    <a:pt x="942594" y="2789612"/>
                    <a:pt x="888576" y="2843630"/>
                    <a:pt x="821942" y="2843630"/>
                  </a:cubicBezTo>
                  <a:lnTo>
                    <a:pt x="816225" y="2843630"/>
                  </a:lnTo>
                  <a:cubicBezTo>
                    <a:pt x="749591" y="2843630"/>
                    <a:pt x="695573" y="2789612"/>
                    <a:pt x="695573" y="2722978"/>
                  </a:cubicBezTo>
                  <a:lnTo>
                    <a:pt x="695573" y="1845442"/>
                  </a:lnTo>
                  <a:lnTo>
                    <a:pt x="584764" y="1845442"/>
                  </a:lnTo>
                  <a:lnTo>
                    <a:pt x="584764" y="2722978"/>
                  </a:lnTo>
                  <a:cubicBezTo>
                    <a:pt x="584764" y="2789612"/>
                    <a:pt x="530746" y="2843630"/>
                    <a:pt x="464112" y="2843630"/>
                  </a:cubicBezTo>
                  <a:lnTo>
                    <a:pt x="458395" y="2843630"/>
                  </a:lnTo>
                  <a:cubicBezTo>
                    <a:pt x="391761" y="2843630"/>
                    <a:pt x="337743" y="2789612"/>
                    <a:pt x="337743" y="2722978"/>
                  </a:cubicBezTo>
                  <a:lnTo>
                    <a:pt x="337743" y="1845442"/>
                  </a:lnTo>
                  <a:lnTo>
                    <a:pt x="337743" y="1845442"/>
                  </a:lnTo>
                  <a:lnTo>
                    <a:pt x="337743" y="987825"/>
                  </a:lnTo>
                  <a:lnTo>
                    <a:pt x="333380" y="987825"/>
                  </a:lnTo>
                  <a:lnTo>
                    <a:pt x="214156" y="1650893"/>
                  </a:lnTo>
                  <a:cubicBezTo>
                    <a:pt x="203608" y="1709555"/>
                    <a:pt x="147502" y="1748560"/>
                    <a:pt x="88840" y="1738012"/>
                  </a:cubicBezTo>
                  <a:cubicBezTo>
                    <a:pt x="30177" y="1727464"/>
                    <a:pt x="-8827" y="1671358"/>
                    <a:pt x="1721" y="1612696"/>
                  </a:cubicBezTo>
                  <a:lnTo>
                    <a:pt x="151558" y="779369"/>
                  </a:lnTo>
                  <a:lnTo>
                    <a:pt x="165076" y="745240"/>
                  </a:lnTo>
                  <a:lnTo>
                    <a:pt x="166159" y="739877"/>
                  </a:lnTo>
                  <a:cubicBezTo>
                    <a:pt x="193253" y="675819"/>
                    <a:pt x="256682" y="630871"/>
                    <a:pt x="330610" y="630871"/>
                  </a:cubicBezTo>
                  <a:close/>
                  <a:moveTo>
                    <a:pt x="631229" y="0"/>
                  </a:moveTo>
                  <a:cubicBezTo>
                    <a:pt x="796591" y="0"/>
                    <a:pt x="930644" y="134052"/>
                    <a:pt x="930644" y="299414"/>
                  </a:cubicBezTo>
                  <a:cubicBezTo>
                    <a:pt x="930644" y="464776"/>
                    <a:pt x="796591" y="598828"/>
                    <a:pt x="631229" y="598828"/>
                  </a:cubicBezTo>
                  <a:cubicBezTo>
                    <a:pt x="465867" y="598828"/>
                    <a:pt x="331814" y="464776"/>
                    <a:pt x="331814" y="299414"/>
                  </a:cubicBezTo>
                  <a:cubicBezTo>
                    <a:pt x="331814" y="134052"/>
                    <a:pt x="465867" y="0"/>
                    <a:pt x="631229" y="0"/>
                  </a:cubicBezTo>
                  <a:close/>
                </a:path>
              </a:pathLst>
            </a:custGeom>
            <a:solidFill>
              <a:schemeClr val="accent4">
                <a:lumMod val="40000"/>
                <a:lumOff val="60000"/>
              </a:schemeClr>
            </a:solidFill>
            <a:ln w="3175">
              <a:noFill/>
              <a:round/>
              <a:headEnd/>
              <a:tailEnd/>
            </a:ln>
          </p:spPr>
          <p:txBody>
            <a:bodyPr vert="horz" wrap="square" lIns="69939" tIns="34970" rIns="69939" bIns="34970" numCol="1" anchor="t" anchorCtr="0" compatLnSpc="1">
              <a:prstTxWarp prst="textNoShape">
                <a:avLst/>
              </a:prstTxWarp>
            </a:bodyPr>
            <a:lstStyle/>
            <a:p>
              <a:pPr defTabSz="699389"/>
              <a:endParaRPr lang="en-US" sz="1454">
                <a:solidFill>
                  <a:prstClr val="black"/>
                </a:solidFill>
                <a:latin typeface="Calibri" panose="020F0502020204030204"/>
              </a:endParaRPr>
            </a:p>
          </p:txBody>
        </p:sp>
        <p:sp>
          <p:nvSpPr>
            <p:cNvPr id="61" name="Freeform: Shape 178">
              <a:extLst>
                <a:ext uri="{FF2B5EF4-FFF2-40B4-BE49-F238E27FC236}">
                  <a16:creationId xmlns:a16="http://schemas.microsoft.com/office/drawing/2014/main" id="{96EEFEB1-9316-4A46-8345-A964E5BB2143}"/>
                </a:ext>
              </a:extLst>
            </p:cNvPr>
            <p:cNvSpPr>
              <a:spLocks noChangeAspect="1"/>
            </p:cNvSpPr>
            <p:nvPr/>
          </p:nvSpPr>
          <p:spPr>
            <a:xfrm>
              <a:off x="1051775" y="3560303"/>
              <a:ext cx="251030" cy="557937"/>
            </a:xfrm>
            <a:custGeom>
              <a:avLst/>
              <a:gdLst>
                <a:gd name="connsiteX0" fmla="*/ 330610 w 1279418"/>
                <a:gd name="connsiteY0" fmla="*/ 630871 h 2843630"/>
                <a:gd name="connsiteX1" fmla="*/ 950643 w 1279418"/>
                <a:gd name="connsiteY1" fmla="*/ 630871 h 2843630"/>
                <a:gd name="connsiteX2" fmla="*/ 1115094 w 1279418"/>
                <a:gd name="connsiteY2" fmla="*/ 739877 h 2843630"/>
                <a:gd name="connsiteX3" fmla="*/ 1118085 w 1279418"/>
                <a:gd name="connsiteY3" fmla="*/ 754690 h 2843630"/>
                <a:gd name="connsiteX4" fmla="*/ 1127860 w 1279418"/>
                <a:gd name="connsiteY4" fmla="*/ 779369 h 2843630"/>
                <a:gd name="connsiteX5" fmla="*/ 1277697 w 1279418"/>
                <a:gd name="connsiteY5" fmla="*/ 1612696 h 2843630"/>
                <a:gd name="connsiteX6" fmla="*/ 1190578 w 1279418"/>
                <a:gd name="connsiteY6" fmla="*/ 1738012 h 2843630"/>
                <a:gd name="connsiteX7" fmla="*/ 1065262 w 1279418"/>
                <a:gd name="connsiteY7" fmla="*/ 1650893 h 2843630"/>
                <a:gd name="connsiteX8" fmla="*/ 946038 w 1279418"/>
                <a:gd name="connsiteY8" fmla="*/ 987825 h 2843630"/>
                <a:gd name="connsiteX9" fmla="*/ 942594 w 1279418"/>
                <a:gd name="connsiteY9" fmla="*/ 987825 h 2843630"/>
                <a:gd name="connsiteX10" fmla="*/ 942594 w 1279418"/>
                <a:gd name="connsiteY10" fmla="*/ 1501242 h 2843630"/>
                <a:gd name="connsiteX11" fmla="*/ 942594 w 1279418"/>
                <a:gd name="connsiteY11" fmla="*/ 1845442 h 2843630"/>
                <a:gd name="connsiteX12" fmla="*/ 942594 w 1279418"/>
                <a:gd name="connsiteY12" fmla="*/ 2722978 h 2843630"/>
                <a:gd name="connsiteX13" fmla="*/ 821942 w 1279418"/>
                <a:gd name="connsiteY13" fmla="*/ 2843630 h 2843630"/>
                <a:gd name="connsiteX14" fmla="*/ 816225 w 1279418"/>
                <a:gd name="connsiteY14" fmla="*/ 2843630 h 2843630"/>
                <a:gd name="connsiteX15" fmla="*/ 695573 w 1279418"/>
                <a:gd name="connsiteY15" fmla="*/ 2722978 h 2843630"/>
                <a:gd name="connsiteX16" fmla="*/ 695573 w 1279418"/>
                <a:gd name="connsiteY16" fmla="*/ 1845442 h 2843630"/>
                <a:gd name="connsiteX17" fmla="*/ 584764 w 1279418"/>
                <a:gd name="connsiteY17" fmla="*/ 1845442 h 2843630"/>
                <a:gd name="connsiteX18" fmla="*/ 584764 w 1279418"/>
                <a:gd name="connsiteY18" fmla="*/ 2722978 h 2843630"/>
                <a:gd name="connsiteX19" fmla="*/ 464112 w 1279418"/>
                <a:gd name="connsiteY19" fmla="*/ 2843630 h 2843630"/>
                <a:gd name="connsiteX20" fmla="*/ 458395 w 1279418"/>
                <a:gd name="connsiteY20" fmla="*/ 2843630 h 2843630"/>
                <a:gd name="connsiteX21" fmla="*/ 337743 w 1279418"/>
                <a:gd name="connsiteY21" fmla="*/ 2722978 h 2843630"/>
                <a:gd name="connsiteX22" fmla="*/ 337743 w 1279418"/>
                <a:gd name="connsiteY22" fmla="*/ 1845442 h 2843630"/>
                <a:gd name="connsiteX23" fmla="*/ 337743 w 1279418"/>
                <a:gd name="connsiteY23" fmla="*/ 1845442 h 2843630"/>
                <a:gd name="connsiteX24" fmla="*/ 337743 w 1279418"/>
                <a:gd name="connsiteY24" fmla="*/ 987825 h 2843630"/>
                <a:gd name="connsiteX25" fmla="*/ 333380 w 1279418"/>
                <a:gd name="connsiteY25" fmla="*/ 987825 h 2843630"/>
                <a:gd name="connsiteX26" fmla="*/ 214156 w 1279418"/>
                <a:gd name="connsiteY26" fmla="*/ 1650893 h 2843630"/>
                <a:gd name="connsiteX27" fmla="*/ 88840 w 1279418"/>
                <a:gd name="connsiteY27" fmla="*/ 1738012 h 2843630"/>
                <a:gd name="connsiteX28" fmla="*/ 1721 w 1279418"/>
                <a:gd name="connsiteY28" fmla="*/ 1612696 h 2843630"/>
                <a:gd name="connsiteX29" fmla="*/ 151558 w 1279418"/>
                <a:gd name="connsiteY29" fmla="*/ 779369 h 2843630"/>
                <a:gd name="connsiteX30" fmla="*/ 165076 w 1279418"/>
                <a:gd name="connsiteY30" fmla="*/ 745240 h 2843630"/>
                <a:gd name="connsiteX31" fmla="*/ 166159 w 1279418"/>
                <a:gd name="connsiteY31" fmla="*/ 739877 h 2843630"/>
                <a:gd name="connsiteX32" fmla="*/ 330610 w 1279418"/>
                <a:gd name="connsiteY32" fmla="*/ 630871 h 2843630"/>
                <a:gd name="connsiteX33" fmla="*/ 631229 w 1279418"/>
                <a:gd name="connsiteY33" fmla="*/ 0 h 2843630"/>
                <a:gd name="connsiteX34" fmla="*/ 930644 w 1279418"/>
                <a:gd name="connsiteY34" fmla="*/ 299414 h 2843630"/>
                <a:gd name="connsiteX35" fmla="*/ 631229 w 1279418"/>
                <a:gd name="connsiteY35" fmla="*/ 598828 h 2843630"/>
                <a:gd name="connsiteX36" fmla="*/ 331814 w 1279418"/>
                <a:gd name="connsiteY36" fmla="*/ 299414 h 2843630"/>
                <a:gd name="connsiteX37" fmla="*/ 631229 w 1279418"/>
                <a:gd name="connsiteY37" fmla="*/ 0 h 2843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279418" h="2843630">
                  <a:moveTo>
                    <a:pt x="330610" y="630871"/>
                  </a:moveTo>
                  <a:lnTo>
                    <a:pt x="950643" y="630871"/>
                  </a:lnTo>
                  <a:cubicBezTo>
                    <a:pt x="1024571" y="630871"/>
                    <a:pt x="1088000" y="675819"/>
                    <a:pt x="1115094" y="739877"/>
                  </a:cubicBezTo>
                  <a:lnTo>
                    <a:pt x="1118085" y="754690"/>
                  </a:lnTo>
                  <a:lnTo>
                    <a:pt x="1127860" y="779369"/>
                  </a:lnTo>
                  <a:lnTo>
                    <a:pt x="1277697" y="1612696"/>
                  </a:lnTo>
                  <a:cubicBezTo>
                    <a:pt x="1288245" y="1671358"/>
                    <a:pt x="1249241" y="1727464"/>
                    <a:pt x="1190578" y="1738012"/>
                  </a:cubicBezTo>
                  <a:cubicBezTo>
                    <a:pt x="1131916" y="1748560"/>
                    <a:pt x="1075810" y="1709555"/>
                    <a:pt x="1065262" y="1650893"/>
                  </a:cubicBezTo>
                  <a:lnTo>
                    <a:pt x="946038" y="987825"/>
                  </a:lnTo>
                  <a:lnTo>
                    <a:pt x="942594" y="987825"/>
                  </a:lnTo>
                  <a:lnTo>
                    <a:pt x="942594" y="1501242"/>
                  </a:lnTo>
                  <a:lnTo>
                    <a:pt x="942594" y="1845442"/>
                  </a:lnTo>
                  <a:lnTo>
                    <a:pt x="942594" y="2722978"/>
                  </a:lnTo>
                  <a:cubicBezTo>
                    <a:pt x="942594" y="2789612"/>
                    <a:pt x="888576" y="2843630"/>
                    <a:pt x="821942" y="2843630"/>
                  </a:cubicBezTo>
                  <a:lnTo>
                    <a:pt x="816225" y="2843630"/>
                  </a:lnTo>
                  <a:cubicBezTo>
                    <a:pt x="749591" y="2843630"/>
                    <a:pt x="695573" y="2789612"/>
                    <a:pt x="695573" y="2722978"/>
                  </a:cubicBezTo>
                  <a:lnTo>
                    <a:pt x="695573" y="1845442"/>
                  </a:lnTo>
                  <a:lnTo>
                    <a:pt x="584764" y="1845442"/>
                  </a:lnTo>
                  <a:lnTo>
                    <a:pt x="584764" y="2722978"/>
                  </a:lnTo>
                  <a:cubicBezTo>
                    <a:pt x="584764" y="2789612"/>
                    <a:pt x="530746" y="2843630"/>
                    <a:pt x="464112" y="2843630"/>
                  </a:cubicBezTo>
                  <a:lnTo>
                    <a:pt x="458395" y="2843630"/>
                  </a:lnTo>
                  <a:cubicBezTo>
                    <a:pt x="391761" y="2843630"/>
                    <a:pt x="337743" y="2789612"/>
                    <a:pt x="337743" y="2722978"/>
                  </a:cubicBezTo>
                  <a:lnTo>
                    <a:pt x="337743" y="1845442"/>
                  </a:lnTo>
                  <a:lnTo>
                    <a:pt x="337743" y="1845442"/>
                  </a:lnTo>
                  <a:lnTo>
                    <a:pt x="337743" y="987825"/>
                  </a:lnTo>
                  <a:lnTo>
                    <a:pt x="333380" y="987825"/>
                  </a:lnTo>
                  <a:lnTo>
                    <a:pt x="214156" y="1650893"/>
                  </a:lnTo>
                  <a:cubicBezTo>
                    <a:pt x="203608" y="1709555"/>
                    <a:pt x="147502" y="1748560"/>
                    <a:pt x="88840" y="1738012"/>
                  </a:cubicBezTo>
                  <a:cubicBezTo>
                    <a:pt x="30177" y="1727464"/>
                    <a:pt x="-8827" y="1671358"/>
                    <a:pt x="1721" y="1612696"/>
                  </a:cubicBezTo>
                  <a:lnTo>
                    <a:pt x="151558" y="779369"/>
                  </a:lnTo>
                  <a:lnTo>
                    <a:pt x="165076" y="745240"/>
                  </a:lnTo>
                  <a:lnTo>
                    <a:pt x="166159" y="739877"/>
                  </a:lnTo>
                  <a:cubicBezTo>
                    <a:pt x="193253" y="675819"/>
                    <a:pt x="256682" y="630871"/>
                    <a:pt x="330610" y="630871"/>
                  </a:cubicBezTo>
                  <a:close/>
                  <a:moveTo>
                    <a:pt x="631229" y="0"/>
                  </a:moveTo>
                  <a:cubicBezTo>
                    <a:pt x="796591" y="0"/>
                    <a:pt x="930644" y="134052"/>
                    <a:pt x="930644" y="299414"/>
                  </a:cubicBezTo>
                  <a:cubicBezTo>
                    <a:pt x="930644" y="464776"/>
                    <a:pt x="796591" y="598828"/>
                    <a:pt x="631229" y="598828"/>
                  </a:cubicBezTo>
                  <a:cubicBezTo>
                    <a:pt x="465867" y="598828"/>
                    <a:pt x="331814" y="464776"/>
                    <a:pt x="331814" y="299414"/>
                  </a:cubicBezTo>
                  <a:cubicBezTo>
                    <a:pt x="331814" y="134052"/>
                    <a:pt x="465867" y="0"/>
                    <a:pt x="631229" y="0"/>
                  </a:cubicBezTo>
                  <a:close/>
                </a:path>
              </a:pathLst>
            </a:custGeom>
            <a:solidFill>
              <a:srgbClr val="FF0000"/>
            </a:solidFill>
            <a:ln w="3175">
              <a:noFill/>
              <a:round/>
              <a:headEnd/>
              <a:tailEnd/>
            </a:ln>
          </p:spPr>
          <p:txBody>
            <a:bodyPr vert="horz" wrap="square" lIns="69939" tIns="34970" rIns="69939" bIns="34970" numCol="1" anchor="t" anchorCtr="0" compatLnSpc="1">
              <a:prstTxWarp prst="textNoShape">
                <a:avLst/>
              </a:prstTxWarp>
            </a:bodyPr>
            <a:lstStyle/>
            <a:p>
              <a:pPr marL="0" marR="0" lvl="0" indent="0" algn="l" defTabSz="699389" rtl="0" eaLnBrk="1" fontAlgn="auto" latinLnBrk="0" hangingPunct="1">
                <a:lnSpc>
                  <a:spcPct val="100000"/>
                </a:lnSpc>
                <a:spcBef>
                  <a:spcPts val="0"/>
                </a:spcBef>
                <a:spcAft>
                  <a:spcPts val="0"/>
                </a:spcAft>
                <a:buClrTx/>
                <a:buSzTx/>
                <a:buFontTx/>
                <a:buNone/>
                <a:tabLst/>
                <a:defRPr/>
              </a:pPr>
              <a:endParaRPr kumimoji="0" lang="en-US" sz="1454"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2" name="Freeform: Shape 179">
              <a:extLst>
                <a:ext uri="{FF2B5EF4-FFF2-40B4-BE49-F238E27FC236}">
                  <a16:creationId xmlns:a16="http://schemas.microsoft.com/office/drawing/2014/main" id="{CA8DCDFF-6207-41F0-B1C2-D891385B8D02}"/>
                </a:ext>
              </a:extLst>
            </p:cNvPr>
            <p:cNvSpPr>
              <a:spLocks noChangeAspect="1"/>
            </p:cNvSpPr>
            <p:nvPr/>
          </p:nvSpPr>
          <p:spPr>
            <a:xfrm>
              <a:off x="757088" y="3560303"/>
              <a:ext cx="251030" cy="557937"/>
            </a:xfrm>
            <a:custGeom>
              <a:avLst/>
              <a:gdLst>
                <a:gd name="connsiteX0" fmla="*/ 330610 w 1279418"/>
                <a:gd name="connsiteY0" fmla="*/ 630871 h 2843630"/>
                <a:gd name="connsiteX1" fmla="*/ 950643 w 1279418"/>
                <a:gd name="connsiteY1" fmla="*/ 630871 h 2843630"/>
                <a:gd name="connsiteX2" fmla="*/ 1115094 w 1279418"/>
                <a:gd name="connsiteY2" fmla="*/ 739877 h 2843630"/>
                <a:gd name="connsiteX3" fmla="*/ 1118085 w 1279418"/>
                <a:gd name="connsiteY3" fmla="*/ 754690 h 2843630"/>
                <a:gd name="connsiteX4" fmla="*/ 1127860 w 1279418"/>
                <a:gd name="connsiteY4" fmla="*/ 779369 h 2843630"/>
                <a:gd name="connsiteX5" fmla="*/ 1277697 w 1279418"/>
                <a:gd name="connsiteY5" fmla="*/ 1612696 h 2843630"/>
                <a:gd name="connsiteX6" fmla="*/ 1190578 w 1279418"/>
                <a:gd name="connsiteY6" fmla="*/ 1738012 h 2843630"/>
                <a:gd name="connsiteX7" fmla="*/ 1065262 w 1279418"/>
                <a:gd name="connsiteY7" fmla="*/ 1650893 h 2843630"/>
                <a:gd name="connsiteX8" fmla="*/ 946038 w 1279418"/>
                <a:gd name="connsiteY8" fmla="*/ 987825 h 2843630"/>
                <a:gd name="connsiteX9" fmla="*/ 942594 w 1279418"/>
                <a:gd name="connsiteY9" fmla="*/ 987825 h 2843630"/>
                <a:gd name="connsiteX10" fmla="*/ 942594 w 1279418"/>
                <a:gd name="connsiteY10" fmla="*/ 1501242 h 2843630"/>
                <a:gd name="connsiteX11" fmla="*/ 942594 w 1279418"/>
                <a:gd name="connsiteY11" fmla="*/ 1845442 h 2843630"/>
                <a:gd name="connsiteX12" fmla="*/ 942594 w 1279418"/>
                <a:gd name="connsiteY12" fmla="*/ 2722978 h 2843630"/>
                <a:gd name="connsiteX13" fmla="*/ 821942 w 1279418"/>
                <a:gd name="connsiteY13" fmla="*/ 2843630 h 2843630"/>
                <a:gd name="connsiteX14" fmla="*/ 816225 w 1279418"/>
                <a:gd name="connsiteY14" fmla="*/ 2843630 h 2843630"/>
                <a:gd name="connsiteX15" fmla="*/ 695573 w 1279418"/>
                <a:gd name="connsiteY15" fmla="*/ 2722978 h 2843630"/>
                <a:gd name="connsiteX16" fmla="*/ 695573 w 1279418"/>
                <a:gd name="connsiteY16" fmla="*/ 1845442 h 2843630"/>
                <a:gd name="connsiteX17" fmla="*/ 584764 w 1279418"/>
                <a:gd name="connsiteY17" fmla="*/ 1845442 h 2843630"/>
                <a:gd name="connsiteX18" fmla="*/ 584764 w 1279418"/>
                <a:gd name="connsiteY18" fmla="*/ 2722978 h 2843630"/>
                <a:gd name="connsiteX19" fmla="*/ 464112 w 1279418"/>
                <a:gd name="connsiteY19" fmla="*/ 2843630 h 2843630"/>
                <a:gd name="connsiteX20" fmla="*/ 458395 w 1279418"/>
                <a:gd name="connsiteY20" fmla="*/ 2843630 h 2843630"/>
                <a:gd name="connsiteX21" fmla="*/ 337743 w 1279418"/>
                <a:gd name="connsiteY21" fmla="*/ 2722978 h 2843630"/>
                <a:gd name="connsiteX22" fmla="*/ 337743 w 1279418"/>
                <a:gd name="connsiteY22" fmla="*/ 1845442 h 2843630"/>
                <a:gd name="connsiteX23" fmla="*/ 337743 w 1279418"/>
                <a:gd name="connsiteY23" fmla="*/ 1845442 h 2843630"/>
                <a:gd name="connsiteX24" fmla="*/ 337743 w 1279418"/>
                <a:gd name="connsiteY24" fmla="*/ 987825 h 2843630"/>
                <a:gd name="connsiteX25" fmla="*/ 333380 w 1279418"/>
                <a:gd name="connsiteY25" fmla="*/ 987825 h 2843630"/>
                <a:gd name="connsiteX26" fmla="*/ 214156 w 1279418"/>
                <a:gd name="connsiteY26" fmla="*/ 1650893 h 2843630"/>
                <a:gd name="connsiteX27" fmla="*/ 88840 w 1279418"/>
                <a:gd name="connsiteY27" fmla="*/ 1738012 h 2843630"/>
                <a:gd name="connsiteX28" fmla="*/ 1721 w 1279418"/>
                <a:gd name="connsiteY28" fmla="*/ 1612696 h 2843630"/>
                <a:gd name="connsiteX29" fmla="*/ 151558 w 1279418"/>
                <a:gd name="connsiteY29" fmla="*/ 779369 h 2843630"/>
                <a:gd name="connsiteX30" fmla="*/ 165076 w 1279418"/>
                <a:gd name="connsiteY30" fmla="*/ 745240 h 2843630"/>
                <a:gd name="connsiteX31" fmla="*/ 166159 w 1279418"/>
                <a:gd name="connsiteY31" fmla="*/ 739877 h 2843630"/>
                <a:gd name="connsiteX32" fmla="*/ 330610 w 1279418"/>
                <a:gd name="connsiteY32" fmla="*/ 630871 h 2843630"/>
                <a:gd name="connsiteX33" fmla="*/ 631229 w 1279418"/>
                <a:gd name="connsiteY33" fmla="*/ 0 h 2843630"/>
                <a:gd name="connsiteX34" fmla="*/ 930644 w 1279418"/>
                <a:gd name="connsiteY34" fmla="*/ 299414 h 2843630"/>
                <a:gd name="connsiteX35" fmla="*/ 631229 w 1279418"/>
                <a:gd name="connsiteY35" fmla="*/ 598828 h 2843630"/>
                <a:gd name="connsiteX36" fmla="*/ 331814 w 1279418"/>
                <a:gd name="connsiteY36" fmla="*/ 299414 h 2843630"/>
                <a:gd name="connsiteX37" fmla="*/ 631229 w 1279418"/>
                <a:gd name="connsiteY37" fmla="*/ 0 h 2843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279418" h="2843630">
                  <a:moveTo>
                    <a:pt x="330610" y="630871"/>
                  </a:moveTo>
                  <a:lnTo>
                    <a:pt x="950643" y="630871"/>
                  </a:lnTo>
                  <a:cubicBezTo>
                    <a:pt x="1024571" y="630871"/>
                    <a:pt x="1088000" y="675819"/>
                    <a:pt x="1115094" y="739877"/>
                  </a:cubicBezTo>
                  <a:lnTo>
                    <a:pt x="1118085" y="754690"/>
                  </a:lnTo>
                  <a:lnTo>
                    <a:pt x="1127860" y="779369"/>
                  </a:lnTo>
                  <a:lnTo>
                    <a:pt x="1277697" y="1612696"/>
                  </a:lnTo>
                  <a:cubicBezTo>
                    <a:pt x="1288245" y="1671358"/>
                    <a:pt x="1249241" y="1727464"/>
                    <a:pt x="1190578" y="1738012"/>
                  </a:cubicBezTo>
                  <a:cubicBezTo>
                    <a:pt x="1131916" y="1748560"/>
                    <a:pt x="1075810" y="1709555"/>
                    <a:pt x="1065262" y="1650893"/>
                  </a:cubicBezTo>
                  <a:lnTo>
                    <a:pt x="946038" y="987825"/>
                  </a:lnTo>
                  <a:lnTo>
                    <a:pt x="942594" y="987825"/>
                  </a:lnTo>
                  <a:lnTo>
                    <a:pt x="942594" y="1501242"/>
                  </a:lnTo>
                  <a:lnTo>
                    <a:pt x="942594" y="1845442"/>
                  </a:lnTo>
                  <a:lnTo>
                    <a:pt x="942594" y="2722978"/>
                  </a:lnTo>
                  <a:cubicBezTo>
                    <a:pt x="942594" y="2789612"/>
                    <a:pt x="888576" y="2843630"/>
                    <a:pt x="821942" y="2843630"/>
                  </a:cubicBezTo>
                  <a:lnTo>
                    <a:pt x="816225" y="2843630"/>
                  </a:lnTo>
                  <a:cubicBezTo>
                    <a:pt x="749591" y="2843630"/>
                    <a:pt x="695573" y="2789612"/>
                    <a:pt x="695573" y="2722978"/>
                  </a:cubicBezTo>
                  <a:lnTo>
                    <a:pt x="695573" y="1845442"/>
                  </a:lnTo>
                  <a:lnTo>
                    <a:pt x="584764" y="1845442"/>
                  </a:lnTo>
                  <a:lnTo>
                    <a:pt x="584764" y="2722978"/>
                  </a:lnTo>
                  <a:cubicBezTo>
                    <a:pt x="584764" y="2789612"/>
                    <a:pt x="530746" y="2843630"/>
                    <a:pt x="464112" y="2843630"/>
                  </a:cubicBezTo>
                  <a:lnTo>
                    <a:pt x="458395" y="2843630"/>
                  </a:lnTo>
                  <a:cubicBezTo>
                    <a:pt x="391761" y="2843630"/>
                    <a:pt x="337743" y="2789612"/>
                    <a:pt x="337743" y="2722978"/>
                  </a:cubicBezTo>
                  <a:lnTo>
                    <a:pt x="337743" y="1845442"/>
                  </a:lnTo>
                  <a:lnTo>
                    <a:pt x="337743" y="1845442"/>
                  </a:lnTo>
                  <a:lnTo>
                    <a:pt x="337743" y="987825"/>
                  </a:lnTo>
                  <a:lnTo>
                    <a:pt x="333380" y="987825"/>
                  </a:lnTo>
                  <a:lnTo>
                    <a:pt x="214156" y="1650893"/>
                  </a:lnTo>
                  <a:cubicBezTo>
                    <a:pt x="203608" y="1709555"/>
                    <a:pt x="147502" y="1748560"/>
                    <a:pt x="88840" y="1738012"/>
                  </a:cubicBezTo>
                  <a:cubicBezTo>
                    <a:pt x="30177" y="1727464"/>
                    <a:pt x="-8827" y="1671358"/>
                    <a:pt x="1721" y="1612696"/>
                  </a:cubicBezTo>
                  <a:lnTo>
                    <a:pt x="151558" y="779369"/>
                  </a:lnTo>
                  <a:lnTo>
                    <a:pt x="165076" y="745240"/>
                  </a:lnTo>
                  <a:lnTo>
                    <a:pt x="166159" y="739877"/>
                  </a:lnTo>
                  <a:cubicBezTo>
                    <a:pt x="193253" y="675819"/>
                    <a:pt x="256682" y="630871"/>
                    <a:pt x="330610" y="630871"/>
                  </a:cubicBezTo>
                  <a:close/>
                  <a:moveTo>
                    <a:pt x="631229" y="0"/>
                  </a:moveTo>
                  <a:cubicBezTo>
                    <a:pt x="796591" y="0"/>
                    <a:pt x="930644" y="134052"/>
                    <a:pt x="930644" y="299414"/>
                  </a:cubicBezTo>
                  <a:cubicBezTo>
                    <a:pt x="930644" y="464776"/>
                    <a:pt x="796591" y="598828"/>
                    <a:pt x="631229" y="598828"/>
                  </a:cubicBezTo>
                  <a:cubicBezTo>
                    <a:pt x="465867" y="598828"/>
                    <a:pt x="331814" y="464776"/>
                    <a:pt x="331814" y="299414"/>
                  </a:cubicBezTo>
                  <a:cubicBezTo>
                    <a:pt x="331814" y="134052"/>
                    <a:pt x="465867" y="0"/>
                    <a:pt x="631229" y="0"/>
                  </a:cubicBezTo>
                  <a:close/>
                </a:path>
              </a:pathLst>
            </a:custGeom>
            <a:solidFill>
              <a:schemeClr val="accent4">
                <a:lumMod val="40000"/>
                <a:lumOff val="60000"/>
              </a:schemeClr>
            </a:solidFill>
            <a:ln w="3175">
              <a:noFill/>
              <a:round/>
              <a:headEnd/>
              <a:tailEnd/>
            </a:ln>
          </p:spPr>
          <p:txBody>
            <a:bodyPr vert="horz" wrap="square" lIns="69939" tIns="34970" rIns="69939" bIns="34970" numCol="1" anchor="t" anchorCtr="0" compatLnSpc="1">
              <a:prstTxWarp prst="textNoShape">
                <a:avLst/>
              </a:prstTxWarp>
            </a:bodyPr>
            <a:lstStyle/>
            <a:p>
              <a:pPr defTabSz="699389"/>
              <a:endParaRPr lang="en-US" sz="1454">
                <a:solidFill>
                  <a:prstClr val="black"/>
                </a:solidFill>
                <a:latin typeface="Calibri" panose="020F0502020204030204"/>
              </a:endParaRPr>
            </a:p>
          </p:txBody>
        </p:sp>
        <p:sp>
          <p:nvSpPr>
            <p:cNvPr id="63" name="Freeform: Shape 180">
              <a:extLst>
                <a:ext uri="{FF2B5EF4-FFF2-40B4-BE49-F238E27FC236}">
                  <a16:creationId xmlns:a16="http://schemas.microsoft.com/office/drawing/2014/main" id="{5E327F50-D9B8-4FD6-BE27-07D02AE89E50}"/>
                </a:ext>
              </a:extLst>
            </p:cNvPr>
            <p:cNvSpPr>
              <a:spLocks noChangeAspect="1"/>
            </p:cNvSpPr>
            <p:nvPr/>
          </p:nvSpPr>
          <p:spPr>
            <a:xfrm>
              <a:off x="462402" y="3560303"/>
              <a:ext cx="251030" cy="557937"/>
            </a:xfrm>
            <a:custGeom>
              <a:avLst/>
              <a:gdLst>
                <a:gd name="connsiteX0" fmla="*/ 330610 w 1279418"/>
                <a:gd name="connsiteY0" fmla="*/ 630871 h 2843630"/>
                <a:gd name="connsiteX1" fmla="*/ 950643 w 1279418"/>
                <a:gd name="connsiteY1" fmla="*/ 630871 h 2843630"/>
                <a:gd name="connsiteX2" fmla="*/ 1115094 w 1279418"/>
                <a:gd name="connsiteY2" fmla="*/ 739877 h 2843630"/>
                <a:gd name="connsiteX3" fmla="*/ 1118085 w 1279418"/>
                <a:gd name="connsiteY3" fmla="*/ 754690 h 2843630"/>
                <a:gd name="connsiteX4" fmla="*/ 1127860 w 1279418"/>
                <a:gd name="connsiteY4" fmla="*/ 779369 h 2843630"/>
                <a:gd name="connsiteX5" fmla="*/ 1277697 w 1279418"/>
                <a:gd name="connsiteY5" fmla="*/ 1612696 h 2843630"/>
                <a:gd name="connsiteX6" fmla="*/ 1190578 w 1279418"/>
                <a:gd name="connsiteY6" fmla="*/ 1738012 h 2843630"/>
                <a:gd name="connsiteX7" fmla="*/ 1065262 w 1279418"/>
                <a:gd name="connsiteY7" fmla="*/ 1650893 h 2843630"/>
                <a:gd name="connsiteX8" fmla="*/ 946038 w 1279418"/>
                <a:gd name="connsiteY8" fmla="*/ 987825 h 2843630"/>
                <a:gd name="connsiteX9" fmla="*/ 942594 w 1279418"/>
                <a:gd name="connsiteY9" fmla="*/ 987825 h 2843630"/>
                <a:gd name="connsiteX10" fmla="*/ 942594 w 1279418"/>
                <a:gd name="connsiteY10" fmla="*/ 1501242 h 2843630"/>
                <a:gd name="connsiteX11" fmla="*/ 942594 w 1279418"/>
                <a:gd name="connsiteY11" fmla="*/ 1845442 h 2843630"/>
                <a:gd name="connsiteX12" fmla="*/ 942594 w 1279418"/>
                <a:gd name="connsiteY12" fmla="*/ 2722978 h 2843630"/>
                <a:gd name="connsiteX13" fmla="*/ 821942 w 1279418"/>
                <a:gd name="connsiteY13" fmla="*/ 2843630 h 2843630"/>
                <a:gd name="connsiteX14" fmla="*/ 816225 w 1279418"/>
                <a:gd name="connsiteY14" fmla="*/ 2843630 h 2843630"/>
                <a:gd name="connsiteX15" fmla="*/ 695573 w 1279418"/>
                <a:gd name="connsiteY15" fmla="*/ 2722978 h 2843630"/>
                <a:gd name="connsiteX16" fmla="*/ 695573 w 1279418"/>
                <a:gd name="connsiteY16" fmla="*/ 1845442 h 2843630"/>
                <a:gd name="connsiteX17" fmla="*/ 584764 w 1279418"/>
                <a:gd name="connsiteY17" fmla="*/ 1845442 h 2843630"/>
                <a:gd name="connsiteX18" fmla="*/ 584764 w 1279418"/>
                <a:gd name="connsiteY18" fmla="*/ 2722978 h 2843630"/>
                <a:gd name="connsiteX19" fmla="*/ 464112 w 1279418"/>
                <a:gd name="connsiteY19" fmla="*/ 2843630 h 2843630"/>
                <a:gd name="connsiteX20" fmla="*/ 458395 w 1279418"/>
                <a:gd name="connsiteY20" fmla="*/ 2843630 h 2843630"/>
                <a:gd name="connsiteX21" fmla="*/ 337743 w 1279418"/>
                <a:gd name="connsiteY21" fmla="*/ 2722978 h 2843630"/>
                <a:gd name="connsiteX22" fmla="*/ 337743 w 1279418"/>
                <a:gd name="connsiteY22" fmla="*/ 1845442 h 2843630"/>
                <a:gd name="connsiteX23" fmla="*/ 337743 w 1279418"/>
                <a:gd name="connsiteY23" fmla="*/ 1845442 h 2843630"/>
                <a:gd name="connsiteX24" fmla="*/ 337743 w 1279418"/>
                <a:gd name="connsiteY24" fmla="*/ 987825 h 2843630"/>
                <a:gd name="connsiteX25" fmla="*/ 333380 w 1279418"/>
                <a:gd name="connsiteY25" fmla="*/ 987825 h 2843630"/>
                <a:gd name="connsiteX26" fmla="*/ 214156 w 1279418"/>
                <a:gd name="connsiteY26" fmla="*/ 1650893 h 2843630"/>
                <a:gd name="connsiteX27" fmla="*/ 88840 w 1279418"/>
                <a:gd name="connsiteY27" fmla="*/ 1738012 h 2843630"/>
                <a:gd name="connsiteX28" fmla="*/ 1721 w 1279418"/>
                <a:gd name="connsiteY28" fmla="*/ 1612696 h 2843630"/>
                <a:gd name="connsiteX29" fmla="*/ 151558 w 1279418"/>
                <a:gd name="connsiteY29" fmla="*/ 779369 h 2843630"/>
                <a:gd name="connsiteX30" fmla="*/ 165076 w 1279418"/>
                <a:gd name="connsiteY30" fmla="*/ 745240 h 2843630"/>
                <a:gd name="connsiteX31" fmla="*/ 166159 w 1279418"/>
                <a:gd name="connsiteY31" fmla="*/ 739877 h 2843630"/>
                <a:gd name="connsiteX32" fmla="*/ 330610 w 1279418"/>
                <a:gd name="connsiteY32" fmla="*/ 630871 h 2843630"/>
                <a:gd name="connsiteX33" fmla="*/ 631229 w 1279418"/>
                <a:gd name="connsiteY33" fmla="*/ 0 h 2843630"/>
                <a:gd name="connsiteX34" fmla="*/ 930644 w 1279418"/>
                <a:gd name="connsiteY34" fmla="*/ 299414 h 2843630"/>
                <a:gd name="connsiteX35" fmla="*/ 631229 w 1279418"/>
                <a:gd name="connsiteY35" fmla="*/ 598828 h 2843630"/>
                <a:gd name="connsiteX36" fmla="*/ 331814 w 1279418"/>
                <a:gd name="connsiteY36" fmla="*/ 299414 h 2843630"/>
                <a:gd name="connsiteX37" fmla="*/ 631229 w 1279418"/>
                <a:gd name="connsiteY37" fmla="*/ 0 h 2843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279418" h="2843630">
                  <a:moveTo>
                    <a:pt x="330610" y="630871"/>
                  </a:moveTo>
                  <a:lnTo>
                    <a:pt x="950643" y="630871"/>
                  </a:lnTo>
                  <a:cubicBezTo>
                    <a:pt x="1024571" y="630871"/>
                    <a:pt x="1088000" y="675819"/>
                    <a:pt x="1115094" y="739877"/>
                  </a:cubicBezTo>
                  <a:lnTo>
                    <a:pt x="1118085" y="754690"/>
                  </a:lnTo>
                  <a:lnTo>
                    <a:pt x="1127860" y="779369"/>
                  </a:lnTo>
                  <a:lnTo>
                    <a:pt x="1277697" y="1612696"/>
                  </a:lnTo>
                  <a:cubicBezTo>
                    <a:pt x="1288245" y="1671358"/>
                    <a:pt x="1249241" y="1727464"/>
                    <a:pt x="1190578" y="1738012"/>
                  </a:cubicBezTo>
                  <a:cubicBezTo>
                    <a:pt x="1131916" y="1748560"/>
                    <a:pt x="1075810" y="1709555"/>
                    <a:pt x="1065262" y="1650893"/>
                  </a:cubicBezTo>
                  <a:lnTo>
                    <a:pt x="946038" y="987825"/>
                  </a:lnTo>
                  <a:lnTo>
                    <a:pt x="942594" y="987825"/>
                  </a:lnTo>
                  <a:lnTo>
                    <a:pt x="942594" y="1501242"/>
                  </a:lnTo>
                  <a:lnTo>
                    <a:pt x="942594" y="1845442"/>
                  </a:lnTo>
                  <a:lnTo>
                    <a:pt x="942594" y="2722978"/>
                  </a:lnTo>
                  <a:cubicBezTo>
                    <a:pt x="942594" y="2789612"/>
                    <a:pt x="888576" y="2843630"/>
                    <a:pt x="821942" y="2843630"/>
                  </a:cubicBezTo>
                  <a:lnTo>
                    <a:pt x="816225" y="2843630"/>
                  </a:lnTo>
                  <a:cubicBezTo>
                    <a:pt x="749591" y="2843630"/>
                    <a:pt x="695573" y="2789612"/>
                    <a:pt x="695573" y="2722978"/>
                  </a:cubicBezTo>
                  <a:lnTo>
                    <a:pt x="695573" y="1845442"/>
                  </a:lnTo>
                  <a:lnTo>
                    <a:pt x="584764" y="1845442"/>
                  </a:lnTo>
                  <a:lnTo>
                    <a:pt x="584764" y="2722978"/>
                  </a:lnTo>
                  <a:cubicBezTo>
                    <a:pt x="584764" y="2789612"/>
                    <a:pt x="530746" y="2843630"/>
                    <a:pt x="464112" y="2843630"/>
                  </a:cubicBezTo>
                  <a:lnTo>
                    <a:pt x="458395" y="2843630"/>
                  </a:lnTo>
                  <a:cubicBezTo>
                    <a:pt x="391761" y="2843630"/>
                    <a:pt x="337743" y="2789612"/>
                    <a:pt x="337743" y="2722978"/>
                  </a:cubicBezTo>
                  <a:lnTo>
                    <a:pt x="337743" y="1845442"/>
                  </a:lnTo>
                  <a:lnTo>
                    <a:pt x="337743" y="1845442"/>
                  </a:lnTo>
                  <a:lnTo>
                    <a:pt x="337743" y="987825"/>
                  </a:lnTo>
                  <a:lnTo>
                    <a:pt x="333380" y="987825"/>
                  </a:lnTo>
                  <a:lnTo>
                    <a:pt x="214156" y="1650893"/>
                  </a:lnTo>
                  <a:cubicBezTo>
                    <a:pt x="203608" y="1709555"/>
                    <a:pt x="147502" y="1748560"/>
                    <a:pt x="88840" y="1738012"/>
                  </a:cubicBezTo>
                  <a:cubicBezTo>
                    <a:pt x="30177" y="1727464"/>
                    <a:pt x="-8827" y="1671358"/>
                    <a:pt x="1721" y="1612696"/>
                  </a:cubicBezTo>
                  <a:lnTo>
                    <a:pt x="151558" y="779369"/>
                  </a:lnTo>
                  <a:lnTo>
                    <a:pt x="165076" y="745240"/>
                  </a:lnTo>
                  <a:lnTo>
                    <a:pt x="166159" y="739877"/>
                  </a:lnTo>
                  <a:cubicBezTo>
                    <a:pt x="193253" y="675819"/>
                    <a:pt x="256682" y="630871"/>
                    <a:pt x="330610" y="630871"/>
                  </a:cubicBezTo>
                  <a:close/>
                  <a:moveTo>
                    <a:pt x="631229" y="0"/>
                  </a:moveTo>
                  <a:cubicBezTo>
                    <a:pt x="796591" y="0"/>
                    <a:pt x="930644" y="134052"/>
                    <a:pt x="930644" y="299414"/>
                  </a:cubicBezTo>
                  <a:cubicBezTo>
                    <a:pt x="930644" y="464776"/>
                    <a:pt x="796591" y="598828"/>
                    <a:pt x="631229" y="598828"/>
                  </a:cubicBezTo>
                  <a:cubicBezTo>
                    <a:pt x="465867" y="598828"/>
                    <a:pt x="331814" y="464776"/>
                    <a:pt x="331814" y="299414"/>
                  </a:cubicBezTo>
                  <a:cubicBezTo>
                    <a:pt x="331814" y="134052"/>
                    <a:pt x="465867" y="0"/>
                    <a:pt x="631229" y="0"/>
                  </a:cubicBezTo>
                  <a:close/>
                </a:path>
              </a:pathLst>
            </a:custGeom>
            <a:solidFill>
              <a:schemeClr val="accent4">
                <a:lumMod val="40000"/>
                <a:lumOff val="60000"/>
              </a:schemeClr>
            </a:solidFill>
            <a:ln w="3175">
              <a:noFill/>
              <a:round/>
              <a:headEnd/>
              <a:tailEnd/>
            </a:ln>
          </p:spPr>
          <p:txBody>
            <a:bodyPr vert="horz" wrap="square" lIns="69939" tIns="34970" rIns="69939" bIns="34970" numCol="1" anchor="t" anchorCtr="0" compatLnSpc="1">
              <a:prstTxWarp prst="textNoShape">
                <a:avLst/>
              </a:prstTxWarp>
            </a:bodyPr>
            <a:lstStyle/>
            <a:p>
              <a:pPr defTabSz="699389"/>
              <a:endParaRPr lang="en-US" sz="1454">
                <a:solidFill>
                  <a:prstClr val="black"/>
                </a:solidFill>
                <a:latin typeface="Calibri" panose="020F0502020204030204"/>
              </a:endParaRPr>
            </a:p>
          </p:txBody>
        </p:sp>
        <p:sp>
          <p:nvSpPr>
            <p:cNvPr id="64" name="Freeform: Shape 182">
              <a:extLst>
                <a:ext uri="{FF2B5EF4-FFF2-40B4-BE49-F238E27FC236}">
                  <a16:creationId xmlns:a16="http://schemas.microsoft.com/office/drawing/2014/main" id="{5D75B696-405A-441B-8DD5-C043E8C32C62}"/>
                </a:ext>
              </a:extLst>
            </p:cNvPr>
            <p:cNvSpPr>
              <a:spLocks noChangeAspect="1"/>
            </p:cNvSpPr>
            <p:nvPr/>
          </p:nvSpPr>
          <p:spPr>
            <a:xfrm>
              <a:off x="1939838" y="3560303"/>
              <a:ext cx="251030" cy="557937"/>
            </a:xfrm>
            <a:custGeom>
              <a:avLst/>
              <a:gdLst>
                <a:gd name="connsiteX0" fmla="*/ 330610 w 1279418"/>
                <a:gd name="connsiteY0" fmla="*/ 630871 h 2843630"/>
                <a:gd name="connsiteX1" fmla="*/ 950643 w 1279418"/>
                <a:gd name="connsiteY1" fmla="*/ 630871 h 2843630"/>
                <a:gd name="connsiteX2" fmla="*/ 1115094 w 1279418"/>
                <a:gd name="connsiteY2" fmla="*/ 739877 h 2843630"/>
                <a:gd name="connsiteX3" fmla="*/ 1118085 w 1279418"/>
                <a:gd name="connsiteY3" fmla="*/ 754690 h 2843630"/>
                <a:gd name="connsiteX4" fmla="*/ 1127860 w 1279418"/>
                <a:gd name="connsiteY4" fmla="*/ 779369 h 2843630"/>
                <a:gd name="connsiteX5" fmla="*/ 1277697 w 1279418"/>
                <a:gd name="connsiteY5" fmla="*/ 1612696 h 2843630"/>
                <a:gd name="connsiteX6" fmla="*/ 1190578 w 1279418"/>
                <a:gd name="connsiteY6" fmla="*/ 1738012 h 2843630"/>
                <a:gd name="connsiteX7" fmla="*/ 1065262 w 1279418"/>
                <a:gd name="connsiteY7" fmla="*/ 1650893 h 2843630"/>
                <a:gd name="connsiteX8" fmla="*/ 946038 w 1279418"/>
                <a:gd name="connsiteY8" fmla="*/ 987825 h 2843630"/>
                <a:gd name="connsiteX9" fmla="*/ 942594 w 1279418"/>
                <a:gd name="connsiteY9" fmla="*/ 987825 h 2843630"/>
                <a:gd name="connsiteX10" fmla="*/ 942594 w 1279418"/>
                <a:gd name="connsiteY10" fmla="*/ 1501242 h 2843630"/>
                <a:gd name="connsiteX11" fmla="*/ 942594 w 1279418"/>
                <a:gd name="connsiteY11" fmla="*/ 1845442 h 2843630"/>
                <a:gd name="connsiteX12" fmla="*/ 942594 w 1279418"/>
                <a:gd name="connsiteY12" fmla="*/ 2722978 h 2843630"/>
                <a:gd name="connsiteX13" fmla="*/ 821942 w 1279418"/>
                <a:gd name="connsiteY13" fmla="*/ 2843630 h 2843630"/>
                <a:gd name="connsiteX14" fmla="*/ 816225 w 1279418"/>
                <a:gd name="connsiteY14" fmla="*/ 2843630 h 2843630"/>
                <a:gd name="connsiteX15" fmla="*/ 695573 w 1279418"/>
                <a:gd name="connsiteY15" fmla="*/ 2722978 h 2843630"/>
                <a:gd name="connsiteX16" fmla="*/ 695573 w 1279418"/>
                <a:gd name="connsiteY16" fmla="*/ 1845442 h 2843630"/>
                <a:gd name="connsiteX17" fmla="*/ 584764 w 1279418"/>
                <a:gd name="connsiteY17" fmla="*/ 1845442 h 2843630"/>
                <a:gd name="connsiteX18" fmla="*/ 584764 w 1279418"/>
                <a:gd name="connsiteY18" fmla="*/ 2722978 h 2843630"/>
                <a:gd name="connsiteX19" fmla="*/ 464112 w 1279418"/>
                <a:gd name="connsiteY19" fmla="*/ 2843630 h 2843630"/>
                <a:gd name="connsiteX20" fmla="*/ 458395 w 1279418"/>
                <a:gd name="connsiteY20" fmla="*/ 2843630 h 2843630"/>
                <a:gd name="connsiteX21" fmla="*/ 337743 w 1279418"/>
                <a:gd name="connsiteY21" fmla="*/ 2722978 h 2843630"/>
                <a:gd name="connsiteX22" fmla="*/ 337743 w 1279418"/>
                <a:gd name="connsiteY22" fmla="*/ 1845442 h 2843630"/>
                <a:gd name="connsiteX23" fmla="*/ 337743 w 1279418"/>
                <a:gd name="connsiteY23" fmla="*/ 1845442 h 2843630"/>
                <a:gd name="connsiteX24" fmla="*/ 337743 w 1279418"/>
                <a:gd name="connsiteY24" fmla="*/ 987825 h 2843630"/>
                <a:gd name="connsiteX25" fmla="*/ 333380 w 1279418"/>
                <a:gd name="connsiteY25" fmla="*/ 987825 h 2843630"/>
                <a:gd name="connsiteX26" fmla="*/ 214156 w 1279418"/>
                <a:gd name="connsiteY26" fmla="*/ 1650893 h 2843630"/>
                <a:gd name="connsiteX27" fmla="*/ 88840 w 1279418"/>
                <a:gd name="connsiteY27" fmla="*/ 1738012 h 2843630"/>
                <a:gd name="connsiteX28" fmla="*/ 1721 w 1279418"/>
                <a:gd name="connsiteY28" fmla="*/ 1612696 h 2843630"/>
                <a:gd name="connsiteX29" fmla="*/ 151558 w 1279418"/>
                <a:gd name="connsiteY29" fmla="*/ 779369 h 2843630"/>
                <a:gd name="connsiteX30" fmla="*/ 165076 w 1279418"/>
                <a:gd name="connsiteY30" fmla="*/ 745240 h 2843630"/>
                <a:gd name="connsiteX31" fmla="*/ 166159 w 1279418"/>
                <a:gd name="connsiteY31" fmla="*/ 739877 h 2843630"/>
                <a:gd name="connsiteX32" fmla="*/ 330610 w 1279418"/>
                <a:gd name="connsiteY32" fmla="*/ 630871 h 2843630"/>
                <a:gd name="connsiteX33" fmla="*/ 631229 w 1279418"/>
                <a:gd name="connsiteY33" fmla="*/ 0 h 2843630"/>
                <a:gd name="connsiteX34" fmla="*/ 930644 w 1279418"/>
                <a:gd name="connsiteY34" fmla="*/ 299414 h 2843630"/>
                <a:gd name="connsiteX35" fmla="*/ 631229 w 1279418"/>
                <a:gd name="connsiteY35" fmla="*/ 598828 h 2843630"/>
                <a:gd name="connsiteX36" fmla="*/ 331814 w 1279418"/>
                <a:gd name="connsiteY36" fmla="*/ 299414 h 2843630"/>
                <a:gd name="connsiteX37" fmla="*/ 631229 w 1279418"/>
                <a:gd name="connsiteY37" fmla="*/ 0 h 2843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279418" h="2843630">
                  <a:moveTo>
                    <a:pt x="330610" y="630871"/>
                  </a:moveTo>
                  <a:lnTo>
                    <a:pt x="950643" y="630871"/>
                  </a:lnTo>
                  <a:cubicBezTo>
                    <a:pt x="1024571" y="630871"/>
                    <a:pt x="1088000" y="675819"/>
                    <a:pt x="1115094" y="739877"/>
                  </a:cubicBezTo>
                  <a:lnTo>
                    <a:pt x="1118085" y="754690"/>
                  </a:lnTo>
                  <a:lnTo>
                    <a:pt x="1127860" y="779369"/>
                  </a:lnTo>
                  <a:lnTo>
                    <a:pt x="1277697" y="1612696"/>
                  </a:lnTo>
                  <a:cubicBezTo>
                    <a:pt x="1288245" y="1671358"/>
                    <a:pt x="1249241" y="1727464"/>
                    <a:pt x="1190578" y="1738012"/>
                  </a:cubicBezTo>
                  <a:cubicBezTo>
                    <a:pt x="1131916" y="1748560"/>
                    <a:pt x="1075810" y="1709555"/>
                    <a:pt x="1065262" y="1650893"/>
                  </a:cubicBezTo>
                  <a:lnTo>
                    <a:pt x="946038" y="987825"/>
                  </a:lnTo>
                  <a:lnTo>
                    <a:pt x="942594" y="987825"/>
                  </a:lnTo>
                  <a:lnTo>
                    <a:pt x="942594" y="1501242"/>
                  </a:lnTo>
                  <a:lnTo>
                    <a:pt x="942594" y="1845442"/>
                  </a:lnTo>
                  <a:lnTo>
                    <a:pt x="942594" y="2722978"/>
                  </a:lnTo>
                  <a:cubicBezTo>
                    <a:pt x="942594" y="2789612"/>
                    <a:pt x="888576" y="2843630"/>
                    <a:pt x="821942" y="2843630"/>
                  </a:cubicBezTo>
                  <a:lnTo>
                    <a:pt x="816225" y="2843630"/>
                  </a:lnTo>
                  <a:cubicBezTo>
                    <a:pt x="749591" y="2843630"/>
                    <a:pt x="695573" y="2789612"/>
                    <a:pt x="695573" y="2722978"/>
                  </a:cubicBezTo>
                  <a:lnTo>
                    <a:pt x="695573" y="1845442"/>
                  </a:lnTo>
                  <a:lnTo>
                    <a:pt x="584764" y="1845442"/>
                  </a:lnTo>
                  <a:lnTo>
                    <a:pt x="584764" y="2722978"/>
                  </a:lnTo>
                  <a:cubicBezTo>
                    <a:pt x="584764" y="2789612"/>
                    <a:pt x="530746" y="2843630"/>
                    <a:pt x="464112" y="2843630"/>
                  </a:cubicBezTo>
                  <a:lnTo>
                    <a:pt x="458395" y="2843630"/>
                  </a:lnTo>
                  <a:cubicBezTo>
                    <a:pt x="391761" y="2843630"/>
                    <a:pt x="337743" y="2789612"/>
                    <a:pt x="337743" y="2722978"/>
                  </a:cubicBezTo>
                  <a:lnTo>
                    <a:pt x="337743" y="1845442"/>
                  </a:lnTo>
                  <a:lnTo>
                    <a:pt x="337743" y="1845442"/>
                  </a:lnTo>
                  <a:lnTo>
                    <a:pt x="337743" y="987825"/>
                  </a:lnTo>
                  <a:lnTo>
                    <a:pt x="333380" y="987825"/>
                  </a:lnTo>
                  <a:lnTo>
                    <a:pt x="214156" y="1650893"/>
                  </a:lnTo>
                  <a:cubicBezTo>
                    <a:pt x="203608" y="1709555"/>
                    <a:pt x="147502" y="1748560"/>
                    <a:pt x="88840" y="1738012"/>
                  </a:cubicBezTo>
                  <a:cubicBezTo>
                    <a:pt x="30177" y="1727464"/>
                    <a:pt x="-8827" y="1671358"/>
                    <a:pt x="1721" y="1612696"/>
                  </a:cubicBezTo>
                  <a:lnTo>
                    <a:pt x="151558" y="779369"/>
                  </a:lnTo>
                  <a:lnTo>
                    <a:pt x="165076" y="745240"/>
                  </a:lnTo>
                  <a:lnTo>
                    <a:pt x="166159" y="739877"/>
                  </a:lnTo>
                  <a:cubicBezTo>
                    <a:pt x="193253" y="675819"/>
                    <a:pt x="256682" y="630871"/>
                    <a:pt x="330610" y="630871"/>
                  </a:cubicBezTo>
                  <a:close/>
                  <a:moveTo>
                    <a:pt x="631229" y="0"/>
                  </a:moveTo>
                  <a:cubicBezTo>
                    <a:pt x="796591" y="0"/>
                    <a:pt x="930644" y="134052"/>
                    <a:pt x="930644" y="299414"/>
                  </a:cubicBezTo>
                  <a:cubicBezTo>
                    <a:pt x="930644" y="464776"/>
                    <a:pt x="796591" y="598828"/>
                    <a:pt x="631229" y="598828"/>
                  </a:cubicBezTo>
                  <a:cubicBezTo>
                    <a:pt x="465867" y="598828"/>
                    <a:pt x="331814" y="464776"/>
                    <a:pt x="331814" y="299414"/>
                  </a:cubicBezTo>
                  <a:cubicBezTo>
                    <a:pt x="331814" y="134052"/>
                    <a:pt x="465867" y="0"/>
                    <a:pt x="631229" y="0"/>
                  </a:cubicBezTo>
                  <a:close/>
                </a:path>
              </a:pathLst>
            </a:custGeom>
            <a:solidFill>
              <a:srgbClr val="FF0000"/>
            </a:solidFill>
            <a:ln w="3175">
              <a:noFill/>
              <a:round/>
              <a:headEnd/>
              <a:tailEnd/>
            </a:ln>
          </p:spPr>
          <p:txBody>
            <a:bodyPr vert="horz" wrap="square" lIns="69939" tIns="34970" rIns="69939" bIns="34970" numCol="1" anchor="t" anchorCtr="0" compatLnSpc="1">
              <a:prstTxWarp prst="textNoShape">
                <a:avLst/>
              </a:prstTxWarp>
            </a:bodyPr>
            <a:lstStyle/>
            <a:p>
              <a:pPr marL="0" marR="0" lvl="0" indent="0" algn="l" defTabSz="699389" rtl="0" eaLnBrk="1" fontAlgn="auto" latinLnBrk="0" hangingPunct="1">
                <a:lnSpc>
                  <a:spcPct val="100000"/>
                </a:lnSpc>
                <a:spcBef>
                  <a:spcPts val="0"/>
                </a:spcBef>
                <a:spcAft>
                  <a:spcPts val="0"/>
                </a:spcAft>
                <a:buClrTx/>
                <a:buSzTx/>
                <a:buFontTx/>
                <a:buNone/>
                <a:tabLst/>
                <a:defRPr/>
              </a:pPr>
              <a:endParaRPr kumimoji="0" lang="en-US" sz="1454"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 name="Freeform: Shape 183">
              <a:extLst>
                <a:ext uri="{FF2B5EF4-FFF2-40B4-BE49-F238E27FC236}">
                  <a16:creationId xmlns:a16="http://schemas.microsoft.com/office/drawing/2014/main" id="{A2F4729C-BEE5-4028-A827-E3BE79515EF3}"/>
                </a:ext>
              </a:extLst>
            </p:cNvPr>
            <p:cNvSpPr>
              <a:spLocks noChangeAspect="1"/>
            </p:cNvSpPr>
            <p:nvPr/>
          </p:nvSpPr>
          <p:spPr>
            <a:xfrm>
              <a:off x="1645152" y="3560303"/>
              <a:ext cx="251030" cy="557937"/>
            </a:xfrm>
            <a:custGeom>
              <a:avLst/>
              <a:gdLst>
                <a:gd name="connsiteX0" fmla="*/ 330610 w 1279418"/>
                <a:gd name="connsiteY0" fmla="*/ 630871 h 2843630"/>
                <a:gd name="connsiteX1" fmla="*/ 950643 w 1279418"/>
                <a:gd name="connsiteY1" fmla="*/ 630871 h 2843630"/>
                <a:gd name="connsiteX2" fmla="*/ 1115094 w 1279418"/>
                <a:gd name="connsiteY2" fmla="*/ 739877 h 2843630"/>
                <a:gd name="connsiteX3" fmla="*/ 1118085 w 1279418"/>
                <a:gd name="connsiteY3" fmla="*/ 754690 h 2843630"/>
                <a:gd name="connsiteX4" fmla="*/ 1127860 w 1279418"/>
                <a:gd name="connsiteY4" fmla="*/ 779369 h 2843630"/>
                <a:gd name="connsiteX5" fmla="*/ 1277697 w 1279418"/>
                <a:gd name="connsiteY5" fmla="*/ 1612696 h 2843630"/>
                <a:gd name="connsiteX6" fmla="*/ 1190578 w 1279418"/>
                <a:gd name="connsiteY6" fmla="*/ 1738012 h 2843630"/>
                <a:gd name="connsiteX7" fmla="*/ 1065262 w 1279418"/>
                <a:gd name="connsiteY7" fmla="*/ 1650893 h 2843630"/>
                <a:gd name="connsiteX8" fmla="*/ 946038 w 1279418"/>
                <a:gd name="connsiteY8" fmla="*/ 987825 h 2843630"/>
                <a:gd name="connsiteX9" fmla="*/ 942594 w 1279418"/>
                <a:gd name="connsiteY9" fmla="*/ 987825 h 2843630"/>
                <a:gd name="connsiteX10" fmla="*/ 942594 w 1279418"/>
                <a:gd name="connsiteY10" fmla="*/ 1501242 h 2843630"/>
                <a:gd name="connsiteX11" fmla="*/ 942594 w 1279418"/>
                <a:gd name="connsiteY11" fmla="*/ 1845442 h 2843630"/>
                <a:gd name="connsiteX12" fmla="*/ 942594 w 1279418"/>
                <a:gd name="connsiteY12" fmla="*/ 2722978 h 2843630"/>
                <a:gd name="connsiteX13" fmla="*/ 821942 w 1279418"/>
                <a:gd name="connsiteY13" fmla="*/ 2843630 h 2843630"/>
                <a:gd name="connsiteX14" fmla="*/ 816225 w 1279418"/>
                <a:gd name="connsiteY14" fmla="*/ 2843630 h 2843630"/>
                <a:gd name="connsiteX15" fmla="*/ 695573 w 1279418"/>
                <a:gd name="connsiteY15" fmla="*/ 2722978 h 2843630"/>
                <a:gd name="connsiteX16" fmla="*/ 695573 w 1279418"/>
                <a:gd name="connsiteY16" fmla="*/ 1845442 h 2843630"/>
                <a:gd name="connsiteX17" fmla="*/ 584764 w 1279418"/>
                <a:gd name="connsiteY17" fmla="*/ 1845442 h 2843630"/>
                <a:gd name="connsiteX18" fmla="*/ 584764 w 1279418"/>
                <a:gd name="connsiteY18" fmla="*/ 2722978 h 2843630"/>
                <a:gd name="connsiteX19" fmla="*/ 464112 w 1279418"/>
                <a:gd name="connsiteY19" fmla="*/ 2843630 h 2843630"/>
                <a:gd name="connsiteX20" fmla="*/ 458395 w 1279418"/>
                <a:gd name="connsiteY20" fmla="*/ 2843630 h 2843630"/>
                <a:gd name="connsiteX21" fmla="*/ 337743 w 1279418"/>
                <a:gd name="connsiteY21" fmla="*/ 2722978 h 2843630"/>
                <a:gd name="connsiteX22" fmla="*/ 337743 w 1279418"/>
                <a:gd name="connsiteY22" fmla="*/ 1845442 h 2843630"/>
                <a:gd name="connsiteX23" fmla="*/ 337743 w 1279418"/>
                <a:gd name="connsiteY23" fmla="*/ 1845442 h 2843630"/>
                <a:gd name="connsiteX24" fmla="*/ 337743 w 1279418"/>
                <a:gd name="connsiteY24" fmla="*/ 987825 h 2843630"/>
                <a:gd name="connsiteX25" fmla="*/ 333380 w 1279418"/>
                <a:gd name="connsiteY25" fmla="*/ 987825 h 2843630"/>
                <a:gd name="connsiteX26" fmla="*/ 214156 w 1279418"/>
                <a:gd name="connsiteY26" fmla="*/ 1650893 h 2843630"/>
                <a:gd name="connsiteX27" fmla="*/ 88840 w 1279418"/>
                <a:gd name="connsiteY27" fmla="*/ 1738012 h 2843630"/>
                <a:gd name="connsiteX28" fmla="*/ 1721 w 1279418"/>
                <a:gd name="connsiteY28" fmla="*/ 1612696 h 2843630"/>
                <a:gd name="connsiteX29" fmla="*/ 151558 w 1279418"/>
                <a:gd name="connsiteY29" fmla="*/ 779369 h 2843630"/>
                <a:gd name="connsiteX30" fmla="*/ 165076 w 1279418"/>
                <a:gd name="connsiteY30" fmla="*/ 745240 h 2843630"/>
                <a:gd name="connsiteX31" fmla="*/ 166159 w 1279418"/>
                <a:gd name="connsiteY31" fmla="*/ 739877 h 2843630"/>
                <a:gd name="connsiteX32" fmla="*/ 330610 w 1279418"/>
                <a:gd name="connsiteY32" fmla="*/ 630871 h 2843630"/>
                <a:gd name="connsiteX33" fmla="*/ 631229 w 1279418"/>
                <a:gd name="connsiteY33" fmla="*/ 0 h 2843630"/>
                <a:gd name="connsiteX34" fmla="*/ 930644 w 1279418"/>
                <a:gd name="connsiteY34" fmla="*/ 299414 h 2843630"/>
                <a:gd name="connsiteX35" fmla="*/ 631229 w 1279418"/>
                <a:gd name="connsiteY35" fmla="*/ 598828 h 2843630"/>
                <a:gd name="connsiteX36" fmla="*/ 331814 w 1279418"/>
                <a:gd name="connsiteY36" fmla="*/ 299414 h 2843630"/>
                <a:gd name="connsiteX37" fmla="*/ 631229 w 1279418"/>
                <a:gd name="connsiteY37" fmla="*/ 0 h 2843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279418" h="2843630">
                  <a:moveTo>
                    <a:pt x="330610" y="630871"/>
                  </a:moveTo>
                  <a:lnTo>
                    <a:pt x="950643" y="630871"/>
                  </a:lnTo>
                  <a:cubicBezTo>
                    <a:pt x="1024571" y="630871"/>
                    <a:pt x="1088000" y="675819"/>
                    <a:pt x="1115094" y="739877"/>
                  </a:cubicBezTo>
                  <a:lnTo>
                    <a:pt x="1118085" y="754690"/>
                  </a:lnTo>
                  <a:lnTo>
                    <a:pt x="1127860" y="779369"/>
                  </a:lnTo>
                  <a:lnTo>
                    <a:pt x="1277697" y="1612696"/>
                  </a:lnTo>
                  <a:cubicBezTo>
                    <a:pt x="1288245" y="1671358"/>
                    <a:pt x="1249241" y="1727464"/>
                    <a:pt x="1190578" y="1738012"/>
                  </a:cubicBezTo>
                  <a:cubicBezTo>
                    <a:pt x="1131916" y="1748560"/>
                    <a:pt x="1075810" y="1709555"/>
                    <a:pt x="1065262" y="1650893"/>
                  </a:cubicBezTo>
                  <a:lnTo>
                    <a:pt x="946038" y="987825"/>
                  </a:lnTo>
                  <a:lnTo>
                    <a:pt x="942594" y="987825"/>
                  </a:lnTo>
                  <a:lnTo>
                    <a:pt x="942594" y="1501242"/>
                  </a:lnTo>
                  <a:lnTo>
                    <a:pt x="942594" y="1845442"/>
                  </a:lnTo>
                  <a:lnTo>
                    <a:pt x="942594" y="2722978"/>
                  </a:lnTo>
                  <a:cubicBezTo>
                    <a:pt x="942594" y="2789612"/>
                    <a:pt x="888576" y="2843630"/>
                    <a:pt x="821942" y="2843630"/>
                  </a:cubicBezTo>
                  <a:lnTo>
                    <a:pt x="816225" y="2843630"/>
                  </a:lnTo>
                  <a:cubicBezTo>
                    <a:pt x="749591" y="2843630"/>
                    <a:pt x="695573" y="2789612"/>
                    <a:pt x="695573" y="2722978"/>
                  </a:cubicBezTo>
                  <a:lnTo>
                    <a:pt x="695573" y="1845442"/>
                  </a:lnTo>
                  <a:lnTo>
                    <a:pt x="584764" y="1845442"/>
                  </a:lnTo>
                  <a:lnTo>
                    <a:pt x="584764" y="2722978"/>
                  </a:lnTo>
                  <a:cubicBezTo>
                    <a:pt x="584764" y="2789612"/>
                    <a:pt x="530746" y="2843630"/>
                    <a:pt x="464112" y="2843630"/>
                  </a:cubicBezTo>
                  <a:lnTo>
                    <a:pt x="458395" y="2843630"/>
                  </a:lnTo>
                  <a:cubicBezTo>
                    <a:pt x="391761" y="2843630"/>
                    <a:pt x="337743" y="2789612"/>
                    <a:pt x="337743" y="2722978"/>
                  </a:cubicBezTo>
                  <a:lnTo>
                    <a:pt x="337743" y="1845442"/>
                  </a:lnTo>
                  <a:lnTo>
                    <a:pt x="337743" y="1845442"/>
                  </a:lnTo>
                  <a:lnTo>
                    <a:pt x="337743" y="987825"/>
                  </a:lnTo>
                  <a:lnTo>
                    <a:pt x="333380" y="987825"/>
                  </a:lnTo>
                  <a:lnTo>
                    <a:pt x="214156" y="1650893"/>
                  </a:lnTo>
                  <a:cubicBezTo>
                    <a:pt x="203608" y="1709555"/>
                    <a:pt x="147502" y="1748560"/>
                    <a:pt x="88840" y="1738012"/>
                  </a:cubicBezTo>
                  <a:cubicBezTo>
                    <a:pt x="30177" y="1727464"/>
                    <a:pt x="-8827" y="1671358"/>
                    <a:pt x="1721" y="1612696"/>
                  </a:cubicBezTo>
                  <a:lnTo>
                    <a:pt x="151558" y="779369"/>
                  </a:lnTo>
                  <a:lnTo>
                    <a:pt x="165076" y="745240"/>
                  </a:lnTo>
                  <a:lnTo>
                    <a:pt x="166159" y="739877"/>
                  </a:lnTo>
                  <a:cubicBezTo>
                    <a:pt x="193253" y="675819"/>
                    <a:pt x="256682" y="630871"/>
                    <a:pt x="330610" y="630871"/>
                  </a:cubicBezTo>
                  <a:close/>
                  <a:moveTo>
                    <a:pt x="631229" y="0"/>
                  </a:moveTo>
                  <a:cubicBezTo>
                    <a:pt x="796591" y="0"/>
                    <a:pt x="930644" y="134052"/>
                    <a:pt x="930644" y="299414"/>
                  </a:cubicBezTo>
                  <a:cubicBezTo>
                    <a:pt x="930644" y="464776"/>
                    <a:pt x="796591" y="598828"/>
                    <a:pt x="631229" y="598828"/>
                  </a:cubicBezTo>
                  <a:cubicBezTo>
                    <a:pt x="465867" y="598828"/>
                    <a:pt x="331814" y="464776"/>
                    <a:pt x="331814" y="299414"/>
                  </a:cubicBezTo>
                  <a:cubicBezTo>
                    <a:pt x="331814" y="134052"/>
                    <a:pt x="465867" y="0"/>
                    <a:pt x="631229" y="0"/>
                  </a:cubicBezTo>
                  <a:close/>
                </a:path>
              </a:pathLst>
            </a:custGeom>
            <a:solidFill>
              <a:schemeClr val="accent4">
                <a:lumMod val="40000"/>
                <a:lumOff val="60000"/>
              </a:schemeClr>
            </a:solidFill>
            <a:ln w="3175">
              <a:noFill/>
              <a:round/>
              <a:headEnd/>
              <a:tailEnd/>
            </a:ln>
          </p:spPr>
          <p:txBody>
            <a:bodyPr vert="horz" wrap="square" lIns="69939" tIns="34970" rIns="69939" bIns="34970" numCol="1" anchor="t" anchorCtr="0" compatLnSpc="1">
              <a:prstTxWarp prst="textNoShape">
                <a:avLst/>
              </a:prstTxWarp>
            </a:bodyPr>
            <a:lstStyle/>
            <a:p>
              <a:pPr defTabSz="699389"/>
              <a:endParaRPr lang="en-US" sz="1454">
                <a:solidFill>
                  <a:prstClr val="black"/>
                </a:solidFill>
                <a:latin typeface="Calibri" panose="020F0502020204030204"/>
              </a:endParaRPr>
            </a:p>
          </p:txBody>
        </p:sp>
        <p:sp>
          <p:nvSpPr>
            <p:cNvPr id="66" name="Freeform: Shape 184">
              <a:extLst>
                <a:ext uri="{FF2B5EF4-FFF2-40B4-BE49-F238E27FC236}">
                  <a16:creationId xmlns:a16="http://schemas.microsoft.com/office/drawing/2014/main" id="{DC043B19-8B79-458F-AC59-7FD5F711C2DD}"/>
                </a:ext>
              </a:extLst>
            </p:cNvPr>
            <p:cNvSpPr>
              <a:spLocks noChangeAspect="1"/>
            </p:cNvSpPr>
            <p:nvPr/>
          </p:nvSpPr>
          <p:spPr>
            <a:xfrm>
              <a:off x="1350465" y="3560303"/>
              <a:ext cx="251030" cy="557937"/>
            </a:xfrm>
            <a:custGeom>
              <a:avLst/>
              <a:gdLst>
                <a:gd name="connsiteX0" fmla="*/ 330610 w 1279418"/>
                <a:gd name="connsiteY0" fmla="*/ 630871 h 2843630"/>
                <a:gd name="connsiteX1" fmla="*/ 950643 w 1279418"/>
                <a:gd name="connsiteY1" fmla="*/ 630871 h 2843630"/>
                <a:gd name="connsiteX2" fmla="*/ 1115094 w 1279418"/>
                <a:gd name="connsiteY2" fmla="*/ 739877 h 2843630"/>
                <a:gd name="connsiteX3" fmla="*/ 1118085 w 1279418"/>
                <a:gd name="connsiteY3" fmla="*/ 754690 h 2843630"/>
                <a:gd name="connsiteX4" fmla="*/ 1127860 w 1279418"/>
                <a:gd name="connsiteY4" fmla="*/ 779369 h 2843630"/>
                <a:gd name="connsiteX5" fmla="*/ 1277697 w 1279418"/>
                <a:gd name="connsiteY5" fmla="*/ 1612696 h 2843630"/>
                <a:gd name="connsiteX6" fmla="*/ 1190578 w 1279418"/>
                <a:gd name="connsiteY6" fmla="*/ 1738012 h 2843630"/>
                <a:gd name="connsiteX7" fmla="*/ 1065262 w 1279418"/>
                <a:gd name="connsiteY7" fmla="*/ 1650893 h 2843630"/>
                <a:gd name="connsiteX8" fmla="*/ 946038 w 1279418"/>
                <a:gd name="connsiteY8" fmla="*/ 987825 h 2843630"/>
                <a:gd name="connsiteX9" fmla="*/ 942594 w 1279418"/>
                <a:gd name="connsiteY9" fmla="*/ 987825 h 2843630"/>
                <a:gd name="connsiteX10" fmla="*/ 942594 w 1279418"/>
                <a:gd name="connsiteY10" fmla="*/ 1501242 h 2843630"/>
                <a:gd name="connsiteX11" fmla="*/ 942594 w 1279418"/>
                <a:gd name="connsiteY11" fmla="*/ 1845442 h 2843630"/>
                <a:gd name="connsiteX12" fmla="*/ 942594 w 1279418"/>
                <a:gd name="connsiteY12" fmla="*/ 2722978 h 2843630"/>
                <a:gd name="connsiteX13" fmla="*/ 821942 w 1279418"/>
                <a:gd name="connsiteY13" fmla="*/ 2843630 h 2843630"/>
                <a:gd name="connsiteX14" fmla="*/ 816225 w 1279418"/>
                <a:gd name="connsiteY14" fmla="*/ 2843630 h 2843630"/>
                <a:gd name="connsiteX15" fmla="*/ 695573 w 1279418"/>
                <a:gd name="connsiteY15" fmla="*/ 2722978 h 2843630"/>
                <a:gd name="connsiteX16" fmla="*/ 695573 w 1279418"/>
                <a:gd name="connsiteY16" fmla="*/ 1845442 h 2843630"/>
                <a:gd name="connsiteX17" fmla="*/ 584764 w 1279418"/>
                <a:gd name="connsiteY17" fmla="*/ 1845442 h 2843630"/>
                <a:gd name="connsiteX18" fmla="*/ 584764 w 1279418"/>
                <a:gd name="connsiteY18" fmla="*/ 2722978 h 2843630"/>
                <a:gd name="connsiteX19" fmla="*/ 464112 w 1279418"/>
                <a:gd name="connsiteY19" fmla="*/ 2843630 h 2843630"/>
                <a:gd name="connsiteX20" fmla="*/ 458395 w 1279418"/>
                <a:gd name="connsiteY20" fmla="*/ 2843630 h 2843630"/>
                <a:gd name="connsiteX21" fmla="*/ 337743 w 1279418"/>
                <a:gd name="connsiteY21" fmla="*/ 2722978 h 2843630"/>
                <a:gd name="connsiteX22" fmla="*/ 337743 w 1279418"/>
                <a:gd name="connsiteY22" fmla="*/ 1845442 h 2843630"/>
                <a:gd name="connsiteX23" fmla="*/ 337743 w 1279418"/>
                <a:gd name="connsiteY23" fmla="*/ 1845442 h 2843630"/>
                <a:gd name="connsiteX24" fmla="*/ 337743 w 1279418"/>
                <a:gd name="connsiteY24" fmla="*/ 987825 h 2843630"/>
                <a:gd name="connsiteX25" fmla="*/ 333380 w 1279418"/>
                <a:gd name="connsiteY25" fmla="*/ 987825 h 2843630"/>
                <a:gd name="connsiteX26" fmla="*/ 214156 w 1279418"/>
                <a:gd name="connsiteY26" fmla="*/ 1650893 h 2843630"/>
                <a:gd name="connsiteX27" fmla="*/ 88840 w 1279418"/>
                <a:gd name="connsiteY27" fmla="*/ 1738012 h 2843630"/>
                <a:gd name="connsiteX28" fmla="*/ 1721 w 1279418"/>
                <a:gd name="connsiteY28" fmla="*/ 1612696 h 2843630"/>
                <a:gd name="connsiteX29" fmla="*/ 151558 w 1279418"/>
                <a:gd name="connsiteY29" fmla="*/ 779369 h 2843630"/>
                <a:gd name="connsiteX30" fmla="*/ 165076 w 1279418"/>
                <a:gd name="connsiteY30" fmla="*/ 745240 h 2843630"/>
                <a:gd name="connsiteX31" fmla="*/ 166159 w 1279418"/>
                <a:gd name="connsiteY31" fmla="*/ 739877 h 2843630"/>
                <a:gd name="connsiteX32" fmla="*/ 330610 w 1279418"/>
                <a:gd name="connsiteY32" fmla="*/ 630871 h 2843630"/>
                <a:gd name="connsiteX33" fmla="*/ 631229 w 1279418"/>
                <a:gd name="connsiteY33" fmla="*/ 0 h 2843630"/>
                <a:gd name="connsiteX34" fmla="*/ 930644 w 1279418"/>
                <a:gd name="connsiteY34" fmla="*/ 299414 h 2843630"/>
                <a:gd name="connsiteX35" fmla="*/ 631229 w 1279418"/>
                <a:gd name="connsiteY35" fmla="*/ 598828 h 2843630"/>
                <a:gd name="connsiteX36" fmla="*/ 331814 w 1279418"/>
                <a:gd name="connsiteY36" fmla="*/ 299414 h 2843630"/>
                <a:gd name="connsiteX37" fmla="*/ 631229 w 1279418"/>
                <a:gd name="connsiteY37" fmla="*/ 0 h 2843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279418" h="2843630">
                  <a:moveTo>
                    <a:pt x="330610" y="630871"/>
                  </a:moveTo>
                  <a:lnTo>
                    <a:pt x="950643" y="630871"/>
                  </a:lnTo>
                  <a:cubicBezTo>
                    <a:pt x="1024571" y="630871"/>
                    <a:pt x="1088000" y="675819"/>
                    <a:pt x="1115094" y="739877"/>
                  </a:cubicBezTo>
                  <a:lnTo>
                    <a:pt x="1118085" y="754690"/>
                  </a:lnTo>
                  <a:lnTo>
                    <a:pt x="1127860" y="779369"/>
                  </a:lnTo>
                  <a:lnTo>
                    <a:pt x="1277697" y="1612696"/>
                  </a:lnTo>
                  <a:cubicBezTo>
                    <a:pt x="1288245" y="1671358"/>
                    <a:pt x="1249241" y="1727464"/>
                    <a:pt x="1190578" y="1738012"/>
                  </a:cubicBezTo>
                  <a:cubicBezTo>
                    <a:pt x="1131916" y="1748560"/>
                    <a:pt x="1075810" y="1709555"/>
                    <a:pt x="1065262" y="1650893"/>
                  </a:cubicBezTo>
                  <a:lnTo>
                    <a:pt x="946038" y="987825"/>
                  </a:lnTo>
                  <a:lnTo>
                    <a:pt x="942594" y="987825"/>
                  </a:lnTo>
                  <a:lnTo>
                    <a:pt x="942594" y="1501242"/>
                  </a:lnTo>
                  <a:lnTo>
                    <a:pt x="942594" y="1845442"/>
                  </a:lnTo>
                  <a:lnTo>
                    <a:pt x="942594" y="2722978"/>
                  </a:lnTo>
                  <a:cubicBezTo>
                    <a:pt x="942594" y="2789612"/>
                    <a:pt x="888576" y="2843630"/>
                    <a:pt x="821942" y="2843630"/>
                  </a:cubicBezTo>
                  <a:lnTo>
                    <a:pt x="816225" y="2843630"/>
                  </a:lnTo>
                  <a:cubicBezTo>
                    <a:pt x="749591" y="2843630"/>
                    <a:pt x="695573" y="2789612"/>
                    <a:pt x="695573" y="2722978"/>
                  </a:cubicBezTo>
                  <a:lnTo>
                    <a:pt x="695573" y="1845442"/>
                  </a:lnTo>
                  <a:lnTo>
                    <a:pt x="584764" y="1845442"/>
                  </a:lnTo>
                  <a:lnTo>
                    <a:pt x="584764" y="2722978"/>
                  </a:lnTo>
                  <a:cubicBezTo>
                    <a:pt x="584764" y="2789612"/>
                    <a:pt x="530746" y="2843630"/>
                    <a:pt x="464112" y="2843630"/>
                  </a:cubicBezTo>
                  <a:lnTo>
                    <a:pt x="458395" y="2843630"/>
                  </a:lnTo>
                  <a:cubicBezTo>
                    <a:pt x="391761" y="2843630"/>
                    <a:pt x="337743" y="2789612"/>
                    <a:pt x="337743" y="2722978"/>
                  </a:cubicBezTo>
                  <a:lnTo>
                    <a:pt x="337743" y="1845442"/>
                  </a:lnTo>
                  <a:lnTo>
                    <a:pt x="337743" y="1845442"/>
                  </a:lnTo>
                  <a:lnTo>
                    <a:pt x="337743" y="987825"/>
                  </a:lnTo>
                  <a:lnTo>
                    <a:pt x="333380" y="987825"/>
                  </a:lnTo>
                  <a:lnTo>
                    <a:pt x="214156" y="1650893"/>
                  </a:lnTo>
                  <a:cubicBezTo>
                    <a:pt x="203608" y="1709555"/>
                    <a:pt x="147502" y="1748560"/>
                    <a:pt x="88840" y="1738012"/>
                  </a:cubicBezTo>
                  <a:cubicBezTo>
                    <a:pt x="30177" y="1727464"/>
                    <a:pt x="-8827" y="1671358"/>
                    <a:pt x="1721" y="1612696"/>
                  </a:cubicBezTo>
                  <a:lnTo>
                    <a:pt x="151558" y="779369"/>
                  </a:lnTo>
                  <a:lnTo>
                    <a:pt x="165076" y="745240"/>
                  </a:lnTo>
                  <a:lnTo>
                    <a:pt x="166159" y="739877"/>
                  </a:lnTo>
                  <a:cubicBezTo>
                    <a:pt x="193253" y="675819"/>
                    <a:pt x="256682" y="630871"/>
                    <a:pt x="330610" y="630871"/>
                  </a:cubicBezTo>
                  <a:close/>
                  <a:moveTo>
                    <a:pt x="631229" y="0"/>
                  </a:moveTo>
                  <a:cubicBezTo>
                    <a:pt x="796591" y="0"/>
                    <a:pt x="930644" y="134052"/>
                    <a:pt x="930644" y="299414"/>
                  </a:cubicBezTo>
                  <a:cubicBezTo>
                    <a:pt x="930644" y="464776"/>
                    <a:pt x="796591" y="598828"/>
                    <a:pt x="631229" y="598828"/>
                  </a:cubicBezTo>
                  <a:cubicBezTo>
                    <a:pt x="465867" y="598828"/>
                    <a:pt x="331814" y="464776"/>
                    <a:pt x="331814" y="299414"/>
                  </a:cubicBezTo>
                  <a:cubicBezTo>
                    <a:pt x="331814" y="134052"/>
                    <a:pt x="465867" y="0"/>
                    <a:pt x="631229" y="0"/>
                  </a:cubicBezTo>
                  <a:close/>
                </a:path>
              </a:pathLst>
            </a:custGeom>
            <a:solidFill>
              <a:schemeClr val="accent4">
                <a:lumMod val="40000"/>
                <a:lumOff val="60000"/>
              </a:schemeClr>
            </a:solidFill>
            <a:ln w="3175">
              <a:noFill/>
              <a:round/>
              <a:headEnd/>
              <a:tailEnd/>
            </a:ln>
          </p:spPr>
          <p:txBody>
            <a:bodyPr vert="horz" wrap="square" lIns="69939" tIns="34970" rIns="69939" bIns="34970" numCol="1" anchor="t" anchorCtr="0" compatLnSpc="1">
              <a:prstTxWarp prst="textNoShape">
                <a:avLst/>
              </a:prstTxWarp>
            </a:bodyPr>
            <a:lstStyle/>
            <a:p>
              <a:pPr defTabSz="699389"/>
              <a:endParaRPr lang="en-US" sz="1454">
                <a:solidFill>
                  <a:prstClr val="black"/>
                </a:solidFill>
                <a:latin typeface="Calibri" panose="020F0502020204030204"/>
              </a:endParaRPr>
            </a:p>
          </p:txBody>
        </p:sp>
        <p:sp>
          <p:nvSpPr>
            <p:cNvPr id="67" name="Freeform: Shape 185">
              <a:extLst>
                <a:ext uri="{FF2B5EF4-FFF2-40B4-BE49-F238E27FC236}">
                  <a16:creationId xmlns:a16="http://schemas.microsoft.com/office/drawing/2014/main" id="{0B1A4915-9B54-4598-B190-C68BCF985345}"/>
                </a:ext>
              </a:extLst>
            </p:cNvPr>
            <p:cNvSpPr>
              <a:spLocks noChangeAspect="1"/>
            </p:cNvSpPr>
            <p:nvPr/>
          </p:nvSpPr>
          <p:spPr>
            <a:xfrm>
              <a:off x="3107178" y="3560303"/>
              <a:ext cx="251030" cy="557937"/>
            </a:xfrm>
            <a:custGeom>
              <a:avLst/>
              <a:gdLst>
                <a:gd name="connsiteX0" fmla="*/ 330610 w 1279418"/>
                <a:gd name="connsiteY0" fmla="*/ 630871 h 2843630"/>
                <a:gd name="connsiteX1" fmla="*/ 950643 w 1279418"/>
                <a:gd name="connsiteY1" fmla="*/ 630871 h 2843630"/>
                <a:gd name="connsiteX2" fmla="*/ 1115094 w 1279418"/>
                <a:gd name="connsiteY2" fmla="*/ 739877 h 2843630"/>
                <a:gd name="connsiteX3" fmla="*/ 1118085 w 1279418"/>
                <a:gd name="connsiteY3" fmla="*/ 754690 h 2843630"/>
                <a:gd name="connsiteX4" fmla="*/ 1127860 w 1279418"/>
                <a:gd name="connsiteY4" fmla="*/ 779369 h 2843630"/>
                <a:gd name="connsiteX5" fmla="*/ 1277697 w 1279418"/>
                <a:gd name="connsiteY5" fmla="*/ 1612696 h 2843630"/>
                <a:gd name="connsiteX6" fmla="*/ 1190578 w 1279418"/>
                <a:gd name="connsiteY6" fmla="*/ 1738012 h 2843630"/>
                <a:gd name="connsiteX7" fmla="*/ 1065262 w 1279418"/>
                <a:gd name="connsiteY7" fmla="*/ 1650893 h 2843630"/>
                <a:gd name="connsiteX8" fmla="*/ 946038 w 1279418"/>
                <a:gd name="connsiteY8" fmla="*/ 987825 h 2843630"/>
                <a:gd name="connsiteX9" fmla="*/ 942594 w 1279418"/>
                <a:gd name="connsiteY9" fmla="*/ 987825 h 2843630"/>
                <a:gd name="connsiteX10" fmla="*/ 942594 w 1279418"/>
                <a:gd name="connsiteY10" fmla="*/ 1501242 h 2843630"/>
                <a:gd name="connsiteX11" fmla="*/ 942594 w 1279418"/>
                <a:gd name="connsiteY11" fmla="*/ 1845442 h 2843630"/>
                <a:gd name="connsiteX12" fmla="*/ 942594 w 1279418"/>
                <a:gd name="connsiteY12" fmla="*/ 2722978 h 2843630"/>
                <a:gd name="connsiteX13" fmla="*/ 821942 w 1279418"/>
                <a:gd name="connsiteY13" fmla="*/ 2843630 h 2843630"/>
                <a:gd name="connsiteX14" fmla="*/ 816225 w 1279418"/>
                <a:gd name="connsiteY14" fmla="*/ 2843630 h 2843630"/>
                <a:gd name="connsiteX15" fmla="*/ 695573 w 1279418"/>
                <a:gd name="connsiteY15" fmla="*/ 2722978 h 2843630"/>
                <a:gd name="connsiteX16" fmla="*/ 695573 w 1279418"/>
                <a:gd name="connsiteY16" fmla="*/ 1845442 h 2843630"/>
                <a:gd name="connsiteX17" fmla="*/ 584764 w 1279418"/>
                <a:gd name="connsiteY17" fmla="*/ 1845442 h 2843630"/>
                <a:gd name="connsiteX18" fmla="*/ 584764 w 1279418"/>
                <a:gd name="connsiteY18" fmla="*/ 2722978 h 2843630"/>
                <a:gd name="connsiteX19" fmla="*/ 464112 w 1279418"/>
                <a:gd name="connsiteY19" fmla="*/ 2843630 h 2843630"/>
                <a:gd name="connsiteX20" fmla="*/ 458395 w 1279418"/>
                <a:gd name="connsiteY20" fmla="*/ 2843630 h 2843630"/>
                <a:gd name="connsiteX21" fmla="*/ 337743 w 1279418"/>
                <a:gd name="connsiteY21" fmla="*/ 2722978 h 2843630"/>
                <a:gd name="connsiteX22" fmla="*/ 337743 w 1279418"/>
                <a:gd name="connsiteY22" fmla="*/ 1845442 h 2843630"/>
                <a:gd name="connsiteX23" fmla="*/ 337743 w 1279418"/>
                <a:gd name="connsiteY23" fmla="*/ 1845442 h 2843630"/>
                <a:gd name="connsiteX24" fmla="*/ 337743 w 1279418"/>
                <a:gd name="connsiteY24" fmla="*/ 987825 h 2843630"/>
                <a:gd name="connsiteX25" fmla="*/ 333380 w 1279418"/>
                <a:gd name="connsiteY25" fmla="*/ 987825 h 2843630"/>
                <a:gd name="connsiteX26" fmla="*/ 214156 w 1279418"/>
                <a:gd name="connsiteY26" fmla="*/ 1650893 h 2843630"/>
                <a:gd name="connsiteX27" fmla="*/ 88840 w 1279418"/>
                <a:gd name="connsiteY27" fmla="*/ 1738012 h 2843630"/>
                <a:gd name="connsiteX28" fmla="*/ 1721 w 1279418"/>
                <a:gd name="connsiteY28" fmla="*/ 1612696 h 2843630"/>
                <a:gd name="connsiteX29" fmla="*/ 151558 w 1279418"/>
                <a:gd name="connsiteY29" fmla="*/ 779369 h 2843630"/>
                <a:gd name="connsiteX30" fmla="*/ 165076 w 1279418"/>
                <a:gd name="connsiteY30" fmla="*/ 745240 h 2843630"/>
                <a:gd name="connsiteX31" fmla="*/ 166159 w 1279418"/>
                <a:gd name="connsiteY31" fmla="*/ 739877 h 2843630"/>
                <a:gd name="connsiteX32" fmla="*/ 330610 w 1279418"/>
                <a:gd name="connsiteY32" fmla="*/ 630871 h 2843630"/>
                <a:gd name="connsiteX33" fmla="*/ 631229 w 1279418"/>
                <a:gd name="connsiteY33" fmla="*/ 0 h 2843630"/>
                <a:gd name="connsiteX34" fmla="*/ 930644 w 1279418"/>
                <a:gd name="connsiteY34" fmla="*/ 299414 h 2843630"/>
                <a:gd name="connsiteX35" fmla="*/ 631229 w 1279418"/>
                <a:gd name="connsiteY35" fmla="*/ 598828 h 2843630"/>
                <a:gd name="connsiteX36" fmla="*/ 331814 w 1279418"/>
                <a:gd name="connsiteY36" fmla="*/ 299414 h 2843630"/>
                <a:gd name="connsiteX37" fmla="*/ 631229 w 1279418"/>
                <a:gd name="connsiteY37" fmla="*/ 0 h 2843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279418" h="2843630">
                  <a:moveTo>
                    <a:pt x="330610" y="630871"/>
                  </a:moveTo>
                  <a:lnTo>
                    <a:pt x="950643" y="630871"/>
                  </a:lnTo>
                  <a:cubicBezTo>
                    <a:pt x="1024571" y="630871"/>
                    <a:pt x="1088000" y="675819"/>
                    <a:pt x="1115094" y="739877"/>
                  </a:cubicBezTo>
                  <a:lnTo>
                    <a:pt x="1118085" y="754690"/>
                  </a:lnTo>
                  <a:lnTo>
                    <a:pt x="1127860" y="779369"/>
                  </a:lnTo>
                  <a:lnTo>
                    <a:pt x="1277697" y="1612696"/>
                  </a:lnTo>
                  <a:cubicBezTo>
                    <a:pt x="1288245" y="1671358"/>
                    <a:pt x="1249241" y="1727464"/>
                    <a:pt x="1190578" y="1738012"/>
                  </a:cubicBezTo>
                  <a:cubicBezTo>
                    <a:pt x="1131916" y="1748560"/>
                    <a:pt x="1075810" y="1709555"/>
                    <a:pt x="1065262" y="1650893"/>
                  </a:cubicBezTo>
                  <a:lnTo>
                    <a:pt x="946038" y="987825"/>
                  </a:lnTo>
                  <a:lnTo>
                    <a:pt x="942594" y="987825"/>
                  </a:lnTo>
                  <a:lnTo>
                    <a:pt x="942594" y="1501242"/>
                  </a:lnTo>
                  <a:lnTo>
                    <a:pt x="942594" y="1845442"/>
                  </a:lnTo>
                  <a:lnTo>
                    <a:pt x="942594" y="2722978"/>
                  </a:lnTo>
                  <a:cubicBezTo>
                    <a:pt x="942594" y="2789612"/>
                    <a:pt x="888576" y="2843630"/>
                    <a:pt x="821942" y="2843630"/>
                  </a:cubicBezTo>
                  <a:lnTo>
                    <a:pt x="816225" y="2843630"/>
                  </a:lnTo>
                  <a:cubicBezTo>
                    <a:pt x="749591" y="2843630"/>
                    <a:pt x="695573" y="2789612"/>
                    <a:pt x="695573" y="2722978"/>
                  </a:cubicBezTo>
                  <a:lnTo>
                    <a:pt x="695573" y="1845442"/>
                  </a:lnTo>
                  <a:lnTo>
                    <a:pt x="584764" y="1845442"/>
                  </a:lnTo>
                  <a:lnTo>
                    <a:pt x="584764" y="2722978"/>
                  </a:lnTo>
                  <a:cubicBezTo>
                    <a:pt x="584764" y="2789612"/>
                    <a:pt x="530746" y="2843630"/>
                    <a:pt x="464112" y="2843630"/>
                  </a:cubicBezTo>
                  <a:lnTo>
                    <a:pt x="458395" y="2843630"/>
                  </a:lnTo>
                  <a:cubicBezTo>
                    <a:pt x="391761" y="2843630"/>
                    <a:pt x="337743" y="2789612"/>
                    <a:pt x="337743" y="2722978"/>
                  </a:cubicBezTo>
                  <a:lnTo>
                    <a:pt x="337743" y="1845442"/>
                  </a:lnTo>
                  <a:lnTo>
                    <a:pt x="337743" y="1845442"/>
                  </a:lnTo>
                  <a:lnTo>
                    <a:pt x="337743" y="987825"/>
                  </a:lnTo>
                  <a:lnTo>
                    <a:pt x="333380" y="987825"/>
                  </a:lnTo>
                  <a:lnTo>
                    <a:pt x="214156" y="1650893"/>
                  </a:lnTo>
                  <a:cubicBezTo>
                    <a:pt x="203608" y="1709555"/>
                    <a:pt x="147502" y="1748560"/>
                    <a:pt x="88840" y="1738012"/>
                  </a:cubicBezTo>
                  <a:cubicBezTo>
                    <a:pt x="30177" y="1727464"/>
                    <a:pt x="-8827" y="1671358"/>
                    <a:pt x="1721" y="1612696"/>
                  </a:cubicBezTo>
                  <a:lnTo>
                    <a:pt x="151558" y="779369"/>
                  </a:lnTo>
                  <a:lnTo>
                    <a:pt x="165076" y="745240"/>
                  </a:lnTo>
                  <a:lnTo>
                    <a:pt x="166159" y="739877"/>
                  </a:lnTo>
                  <a:cubicBezTo>
                    <a:pt x="193253" y="675819"/>
                    <a:pt x="256682" y="630871"/>
                    <a:pt x="330610" y="630871"/>
                  </a:cubicBezTo>
                  <a:close/>
                  <a:moveTo>
                    <a:pt x="631229" y="0"/>
                  </a:moveTo>
                  <a:cubicBezTo>
                    <a:pt x="796591" y="0"/>
                    <a:pt x="930644" y="134052"/>
                    <a:pt x="930644" y="299414"/>
                  </a:cubicBezTo>
                  <a:cubicBezTo>
                    <a:pt x="930644" y="464776"/>
                    <a:pt x="796591" y="598828"/>
                    <a:pt x="631229" y="598828"/>
                  </a:cubicBezTo>
                  <a:cubicBezTo>
                    <a:pt x="465867" y="598828"/>
                    <a:pt x="331814" y="464776"/>
                    <a:pt x="331814" y="299414"/>
                  </a:cubicBezTo>
                  <a:cubicBezTo>
                    <a:pt x="331814" y="134052"/>
                    <a:pt x="465867" y="0"/>
                    <a:pt x="631229" y="0"/>
                  </a:cubicBezTo>
                  <a:close/>
                </a:path>
              </a:pathLst>
            </a:custGeom>
            <a:solidFill>
              <a:schemeClr val="accent4">
                <a:lumMod val="40000"/>
                <a:lumOff val="60000"/>
              </a:schemeClr>
            </a:solidFill>
            <a:ln w="3175">
              <a:noFill/>
              <a:round/>
              <a:headEnd/>
              <a:tailEnd/>
            </a:ln>
          </p:spPr>
          <p:txBody>
            <a:bodyPr vert="horz" wrap="square" lIns="69939" tIns="34970" rIns="69939" bIns="34970" numCol="1" anchor="t" anchorCtr="0" compatLnSpc="1">
              <a:prstTxWarp prst="textNoShape">
                <a:avLst/>
              </a:prstTxWarp>
            </a:bodyPr>
            <a:lstStyle/>
            <a:p>
              <a:pPr defTabSz="699389"/>
              <a:endParaRPr lang="en-US" sz="1454">
                <a:solidFill>
                  <a:prstClr val="black"/>
                </a:solidFill>
                <a:latin typeface="Calibri" panose="020F0502020204030204"/>
              </a:endParaRPr>
            </a:p>
          </p:txBody>
        </p:sp>
        <p:sp>
          <p:nvSpPr>
            <p:cNvPr id="68" name="Freeform: Shape 186">
              <a:extLst>
                <a:ext uri="{FF2B5EF4-FFF2-40B4-BE49-F238E27FC236}">
                  <a16:creationId xmlns:a16="http://schemas.microsoft.com/office/drawing/2014/main" id="{32581C5A-5B86-4AAA-A52B-7AF638DE2227}"/>
                </a:ext>
              </a:extLst>
            </p:cNvPr>
            <p:cNvSpPr>
              <a:spLocks noChangeAspect="1"/>
            </p:cNvSpPr>
            <p:nvPr/>
          </p:nvSpPr>
          <p:spPr>
            <a:xfrm>
              <a:off x="2812491" y="3560303"/>
              <a:ext cx="251030" cy="557937"/>
            </a:xfrm>
            <a:custGeom>
              <a:avLst/>
              <a:gdLst>
                <a:gd name="connsiteX0" fmla="*/ 330610 w 1279418"/>
                <a:gd name="connsiteY0" fmla="*/ 630871 h 2843630"/>
                <a:gd name="connsiteX1" fmla="*/ 950643 w 1279418"/>
                <a:gd name="connsiteY1" fmla="*/ 630871 h 2843630"/>
                <a:gd name="connsiteX2" fmla="*/ 1115094 w 1279418"/>
                <a:gd name="connsiteY2" fmla="*/ 739877 h 2843630"/>
                <a:gd name="connsiteX3" fmla="*/ 1118085 w 1279418"/>
                <a:gd name="connsiteY3" fmla="*/ 754690 h 2843630"/>
                <a:gd name="connsiteX4" fmla="*/ 1127860 w 1279418"/>
                <a:gd name="connsiteY4" fmla="*/ 779369 h 2843630"/>
                <a:gd name="connsiteX5" fmla="*/ 1277697 w 1279418"/>
                <a:gd name="connsiteY5" fmla="*/ 1612696 h 2843630"/>
                <a:gd name="connsiteX6" fmla="*/ 1190578 w 1279418"/>
                <a:gd name="connsiteY6" fmla="*/ 1738012 h 2843630"/>
                <a:gd name="connsiteX7" fmla="*/ 1065262 w 1279418"/>
                <a:gd name="connsiteY7" fmla="*/ 1650893 h 2843630"/>
                <a:gd name="connsiteX8" fmla="*/ 946038 w 1279418"/>
                <a:gd name="connsiteY8" fmla="*/ 987825 h 2843630"/>
                <a:gd name="connsiteX9" fmla="*/ 942594 w 1279418"/>
                <a:gd name="connsiteY9" fmla="*/ 987825 h 2843630"/>
                <a:gd name="connsiteX10" fmla="*/ 942594 w 1279418"/>
                <a:gd name="connsiteY10" fmla="*/ 1501242 h 2843630"/>
                <a:gd name="connsiteX11" fmla="*/ 942594 w 1279418"/>
                <a:gd name="connsiteY11" fmla="*/ 1845442 h 2843630"/>
                <a:gd name="connsiteX12" fmla="*/ 942594 w 1279418"/>
                <a:gd name="connsiteY12" fmla="*/ 2722978 h 2843630"/>
                <a:gd name="connsiteX13" fmla="*/ 821942 w 1279418"/>
                <a:gd name="connsiteY13" fmla="*/ 2843630 h 2843630"/>
                <a:gd name="connsiteX14" fmla="*/ 816225 w 1279418"/>
                <a:gd name="connsiteY14" fmla="*/ 2843630 h 2843630"/>
                <a:gd name="connsiteX15" fmla="*/ 695573 w 1279418"/>
                <a:gd name="connsiteY15" fmla="*/ 2722978 h 2843630"/>
                <a:gd name="connsiteX16" fmla="*/ 695573 w 1279418"/>
                <a:gd name="connsiteY16" fmla="*/ 1845442 h 2843630"/>
                <a:gd name="connsiteX17" fmla="*/ 584764 w 1279418"/>
                <a:gd name="connsiteY17" fmla="*/ 1845442 h 2843630"/>
                <a:gd name="connsiteX18" fmla="*/ 584764 w 1279418"/>
                <a:gd name="connsiteY18" fmla="*/ 2722978 h 2843630"/>
                <a:gd name="connsiteX19" fmla="*/ 464112 w 1279418"/>
                <a:gd name="connsiteY19" fmla="*/ 2843630 h 2843630"/>
                <a:gd name="connsiteX20" fmla="*/ 458395 w 1279418"/>
                <a:gd name="connsiteY20" fmla="*/ 2843630 h 2843630"/>
                <a:gd name="connsiteX21" fmla="*/ 337743 w 1279418"/>
                <a:gd name="connsiteY21" fmla="*/ 2722978 h 2843630"/>
                <a:gd name="connsiteX22" fmla="*/ 337743 w 1279418"/>
                <a:gd name="connsiteY22" fmla="*/ 1845442 h 2843630"/>
                <a:gd name="connsiteX23" fmla="*/ 337743 w 1279418"/>
                <a:gd name="connsiteY23" fmla="*/ 1845442 h 2843630"/>
                <a:gd name="connsiteX24" fmla="*/ 337743 w 1279418"/>
                <a:gd name="connsiteY24" fmla="*/ 987825 h 2843630"/>
                <a:gd name="connsiteX25" fmla="*/ 333380 w 1279418"/>
                <a:gd name="connsiteY25" fmla="*/ 987825 h 2843630"/>
                <a:gd name="connsiteX26" fmla="*/ 214156 w 1279418"/>
                <a:gd name="connsiteY26" fmla="*/ 1650893 h 2843630"/>
                <a:gd name="connsiteX27" fmla="*/ 88840 w 1279418"/>
                <a:gd name="connsiteY27" fmla="*/ 1738012 h 2843630"/>
                <a:gd name="connsiteX28" fmla="*/ 1721 w 1279418"/>
                <a:gd name="connsiteY28" fmla="*/ 1612696 h 2843630"/>
                <a:gd name="connsiteX29" fmla="*/ 151558 w 1279418"/>
                <a:gd name="connsiteY29" fmla="*/ 779369 h 2843630"/>
                <a:gd name="connsiteX30" fmla="*/ 165076 w 1279418"/>
                <a:gd name="connsiteY30" fmla="*/ 745240 h 2843630"/>
                <a:gd name="connsiteX31" fmla="*/ 166159 w 1279418"/>
                <a:gd name="connsiteY31" fmla="*/ 739877 h 2843630"/>
                <a:gd name="connsiteX32" fmla="*/ 330610 w 1279418"/>
                <a:gd name="connsiteY32" fmla="*/ 630871 h 2843630"/>
                <a:gd name="connsiteX33" fmla="*/ 631229 w 1279418"/>
                <a:gd name="connsiteY33" fmla="*/ 0 h 2843630"/>
                <a:gd name="connsiteX34" fmla="*/ 930644 w 1279418"/>
                <a:gd name="connsiteY34" fmla="*/ 299414 h 2843630"/>
                <a:gd name="connsiteX35" fmla="*/ 631229 w 1279418"/>
                <a:gd name="connsiteY35" fmla="*/ 598828 h 2843630"/>
                <a:gd name="connsiteX36" fmla="*/ 331814 w 1279418"/>
                <a:gd name="connsiteY36" fmla="*/ 299414 h 2843630"/>
                <a:gd name="connsiteX37" fmla="*/ 631229 w 1279418"/>
                <a:gd name="connsiteY37" fmla="*/ 0 h 2843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279418" h="2843630">
                  <a:moveTo>
                    <a:pt x="330610" y="630871"/>
                  </a:moveTo>
                  <a:lnTo>
                    <a:pt x="950643" y="630871"/>
                  </a:lnTo>
                  <a:cubicBezTo>
                    <a:pt x="1024571" y="630871"/>
                    <a:pt x="1088000" y="675819"/>
                    <a:pt x="1115094" y="739877"/>
                  </a:cubicBezTo>
                  <a:lnTo>
                    <a:pt x="1118085" y="754690"/>
                  </a:lnTo>
                  <a:lnTo>
                    <a:pt x="1127860" y="779369"/>
                  </a:lnTo>
                  <a:lnTo>
                    <a:pt x="1277697" y="1612696"/>
                  </a:lnTo>
                  <a:cubicBezTo>
                    <a:pt x="1288245" y="1671358"/>
                    <a:pt x="1249241" y="1727464"/>
                    <a:pt x="1190578" y="1738012"/>
                  </a:cubicBezTo>
                  <a:cubicBezTo>
                    <a:pt x="1131916" y="1748560"/>
                    <a:pt x="1075810" y="1709555"/>
                    <a:pt x="1065262" y="1650893"/>
                  </a:cubicBezTo>
                  <a:lnTo>
                    <a:pt x="946038" y="987825"/>
                  </a:lnTo>
                  <a:lnTo>
                    <a:pt x="942594" y="987825"/>
                  </a:lnTo>
                  <a:lnTo>
                    <a:pt x="942594" y="1501242"/>
                  </a:lnTo>
                  <a:lnTo>
                    <a:pt x="942594" y="1845442"/>
                  </a:lnTo>
                  <a:lnTo>
                    <a:pt x="942594" y="2722978"/>
                  </a:lnTo>
                  <a:cubicBezTo>
                    <a:pt x="942594" y="2789612"/>
                    <a:pt x="888576" y="2843630"/>
                    <a:pt x="821942" y="2843630"/>
                  </a:cubicBezTo>
                  <a:lnTo>
                    <a:pt x="816225" y="2843630"/>
                  </a:lnTo>
                  <a:cubicBezTo>
                    <a:pt x="749591" y="2843630"/>
                    <a:pt x="695573" y="2789612"/>
                    <a:pt x="695573" y="2722978"/>
                  </a:cubicBezTo>
                  <a:lnTo>
                    <a:pt x="695573" y="1845442"/>
                  </a:lnTo>
                  <a:lnTo>
                    <a:pt x="584764" y="1845442"/>
                  </a:lnTo>
                  <a:lnTo>
                    <a:pt x="584764" y="2722978"/>
                  </a:lnTo>
                  <a:cubicBezTo>
                    <a:pt x="584764" y="2789612"/>
                    <a:pt x="530746" y="2843630"/>
                    <a:pt x="464112" y="2843630"/>
                  </a:cubicBezTo>
                  <a:lnTo>
                    <a:pt x="458395" y="2843630"/>
                  </a:lnTo>
                  <a:cubicBezTo>
                    <a:pt x="391761" y="2843630"/>
                    <a:pt x="337743" y="2789612"/>
                    <a:pt x="337743" y="2722978"/>
                  </a:cubicBezTo>
                  <a:lnTo>
                    <a:pt x="337743" y="1845442"/>
                  </a:lnTo>
                  <a:lnTo>
                    <a:pt x="337743" y="1845442"/>
                  </a:lnTo>
                  <a:lnTo>
                    <a:pt x="337743" y="987825"/>
                  </a:lnTo>
                  <a:lnTo>
                    <a:pt x="333380" y="987825"/>
                  </a:lnTo>
                  <a:lnTo>
                    <a:pt x="214156" y="1650893"/>
                  </a:lnTo>
                  <a:cubicBezTo>
                    <a:pt x="203608" y="1709555"/>
                    <a:pt x="147502" y="1748560"/>
                    <a:pt x="88840" y="1738012"/>
                  </a:cubicBezTo>
                  <a:cubicBezTo>
                    <a:pt x="30177" y="1727464"/>
                    <a:pt x="-8827" y="1671358"/>
                    <a:pt x="1721" y="1612696"/>
                  </a:cubicBezTo>
                  <a:lnTo>
                    <a:pt x="151558" y="779369"/>
                  </a:lnTo>
                  <a:lnTo>
                    <a:pt x="165076" y="745240"/>
                  </a:lnTo>
                  <a:lnTo>
                    <a:pt x="166159" y="739877"/>
                  </a:lnTo>
                  <a:cubicBezTo>
                    <a:pt x="193253" y="675819"/>
                    <a:pt x="256682" y="630871"/>
                    <a:pt x="330610" y="630871"/>
                  </a:cubicBezTo>
                  <a:close/>
                  <a:moveTo>
                    <a:pt x="631229" y="0"/>
                  </a:moveTo>
                  <a:cubicBezTo>
                    <a:pt x="796591" y="0"/>
                    <a:pt x="930644" y="134052"/>
                    <a:pt x="930644" y="299414"/>
                  </a:cubicBezTo>
                  <a:cubicBezTo>
                    <a:pt x="930644" y="464776"/>
                    <a:pt x="796591" y="598828"/>
                    <a:pt x="631229" y="598828"/>
                  </a:cubicBezTo>
                  <a:cubicBezTo>
                    <a:pt x="465867" y="598828"/>
                    <a:pt x="331814" y="464776"/>
                    <a:pt x="331814" y="299414"/>
                  </a:cubicBezTo>
                  <a:cubicBezTo>
                    <a:pt x="331814" y="134052"/>
                    <a:pt x="465867" y="0"/>
                    <a:pt x="631229" y="0"/>
                  </a:cubicBezTo>
                  <a:close/>
                </a:path>
              </a:pathLst>
            </a:custGeom>
            <a:solidFill>
              <a:srgbClr val="FF0000"/>
            </a:solidFill>
            <a:ln w="3175">
              <a:noFill/>
              <a:round/>
              <a:headEnd/>
              <a:tailEnd/>
            </a:ln>
          </p:spPr>
          <p:txBody>
            <a:bodyPr vert="horz" wrap="square" lIns="69939" tIns="34970" rIns="69939" bIns="34970" numCol="1" anchor="t" anchorCtr="0" compatLnSpc="1">
              <a:prstTxWarp prst="textNoShape">
                <a:avLst/>
              </a:prstTxWarp>
            </a:bodyPr>
            <a:lstStyle/>
            <a:p>
              <a:pPr marL="0" marR="0" lvl="0" indent="0" algn="l" defTabSz="699389" rtl="0" eaLnBrk="1" fontAlgn="auto" latinLnBrk="0" hangingPunct="1">
                <a:lnSpc>
                  <a:spcPct val="100000"/>
                </a:lnSpc>
                <a:spcBef>
                  <a:spcPts val="0"/>
                </a:spcBef>
                <a:spcAft>
                  <a:spcPts val="0"/>
                </a:spcAft>
                <a:buClrTx/>
                <a:buSzTx/>
                <a:buFontTx/>
                <a:buNone/>
                <a:tabLst/>
                <a:defRPr/>
              </a:pPr>
              <a:endParaRPr kumimoji="0" lang="en-US" sz="1454"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 name="Freeform: Shape 187">
              <a:extLst>
                <a:ext uri="{FF2B5EF4-FFF2-40B4-BE49-F238E27FC236}">
                  <a16:creationId xmlns:a16="http://schemas.microsoft.com/office/drawing/2014/main" id="{87043304-C59C-4590-A2B8-47ECAE34FCBB}"/>
                </a:ext>
              </a:extLst>
            </p:cNvPr>
            <p:cNvSpPr>
              <a:spLocks noChangeAspect="1"/>
            </p:cNvSpPr>
            <p:nvPr/>
          </p:nvSpPr>
          <p:spPr>
            <a:xfrm>
              <a:off x="2517805" y="3560303"/>
              <a:ext cx="251030" cy="557937"/>
            </a:xfrm>
            <a:custGeom>
              <a:avLst/>
              <a:gdLst>
                <a:gd name="connsiteX0" fmla="*/ 330610 w 1279418"/>
                <a:gd name="connsiteY0" fmla="*/ 630871 h 2843630"/>
                <a:gd name="connsiteX1" fmla="*/ 950643 w 1279418"/>
                <a:gd name="connsiteY1" fmla="*/ 630871 h 2843630"/>
                <a:gd name="connsiteX2" fmla="*/ 1115094 w 1279418"/>
                <a:gd name="connsiteY2" fmla="*/ 739877 h 2843630"/>
                <a:gd name="connsiteX3" fmla="*/ 1118085 w 1279418"/>
                <a:gd name="connsiteY3" fmla="*/ 754690 h 2843630"/>
                <a:gd name="connsiteX4" fmla="*/ 1127860 w 1279418"/>
                <a:gd name="connsiteY4" fmla="*/ 779369 h 2843630"/>
                <a:gd name="connsiteX5" fmla="*/ 1277697 w 1279418"/>
                <a:gd name="connsiteY5" fmla="*/ 1612696 h 2843630"/>
                <a:gd name="connsiteX6" fmla="*/ 1190578 w 1279418"/>
                <a:gd name="connsiteY6" fmla="*/ 1738012 h 2843630"/>
                <a:gd name="connsiteX7" fmla="*/ 1065262 w 1279418"/>
                <a:gd name="connsiteY7" fmla="*/ 1650893 h 2843630"/>
                <a:gd name="connsiteX8" fmla="*/ 946038 w 1279418"/>
                <a:gd name="connsiteY8" fmla="*/ 987825 h 2843630"/>
                <a:gd name="connsiteX9" fmla="*/ 942594 w 1279418"/>
                <a:gd name="connsiteY9" fmla="*/ 987825 h 2843630"/>
                <a:gd name="connsiteX10" fmla="*/ 942594 w 1279418"/>
                <a:gd name="connsiteY10" fmla="*/ 1501242 h 2843630"/>
                <a:gd name="connsiteX11" fmla="*/ 942594 w 1279418"/>
                <a:gd name="connsiteY11" fmla="*/ 1845442 h 2843630"/>
                <a:gd name="connsiteX12" fmla="*/ 942594 w 1279418"/>
                <a:gd name="connsiteY12" fmla="*/ 2722978 h 2843630"/>
                <a:gd name="connsiteX13" fmla="*/ 821942 w 1279418"/>
                <a:gd name="connsiteY13" fmla="*/ 2843630 h 2843630"/>
                <a:gd name="connsiteX14" fmla="*/ 816225 w 1279418"/>
                <a:gd name="connsiteY14" fmla="*/ 2843630 h 2843630"/>
                <a:gd name="connsiteX15" fmla="*/ 695573 w 1279418"/>
                <a:gd name="connsiteY15" fmla="*/ 2722978 h 2843630"/>
                <a:gd name="connsiteX16" fmla="*/ 695573 w 1279418"/>
                <a:gd name="connsiteY16" fmla="*/ 1845442 h 2843630"/>
                <a:gd name="connsiteX17" fmla="*/ 584764 w 1279418"/>
                <a:gd name="connsiteY17" fmla="*/ 1845442 h 2843630"/>
                <a:gd name="connsiteX18" fmla="*/ 584764 w 1279418"/>
                <a:gd name="connsiteY18" fmla="*/ 2722978 h 2843630"/>
                <a:gd name="connsiteX19" fmla="*/ 464112 w 1279418"/>
                <a:gd name="connsiteY19" fmla="*/ 2843630 h 2843630"/>
                <a:gd name="connsiteX20" fmla="*/ 458395 w 1279418"/>
                <a:gd name="connsiteY20" fmla="*/ 2843630 h 2843630"/>
                <a:gd name="connsiteX21" fmla="*/ 337743 w 1279418"/>
                <a:gd name="connsiteY21" fmla="*/ 2722978 h 2843630"/>
                <a:gd name="connsiteX22" fmla="*/ 337743 w 1279418"/>
                <a:gd name="connsiteY22" fmla="*/ 1845442 h 2843630"/>
                <a:gd name="connsiteX23" fmla="*/ 337743 w 1279418"/>
                <a:gd name="connsiteY23" fmla="*/ 1845442 h 2843630"/>
                <a:gd name="connsiteX24" fmla="*/ 337743 w 1279418"/>
                <a:gd name="connsiteY24" fmla="*/ 987825 h 2843630"/>
                <a:gd name="connsiteX25" fmla="*/ 333380 w 1279418"/>
                <a:gd name="connsiteY25" fmla="*/ 987825 h 2843630"/>
                <a:gd name="connsiteX26" fmla="*/ 214156 w 1279418"/>
                <a:gd name="connsiteY26" fmla="*/ 1650893 h 2843630"/>
                <a:gd name="connsiteX27" fmla="*/ 88840 w 1279418"/>
                <a:gd name="connsiteY27" fmla="*/ 1738012 h 2843630"/>
                <a:gd name="connsiteX28" fmla="*/ 1721 w 1279418"/>
                <a:gd name="connsiteY28" fmla="*/ 1612696 h 2843630"/>
                <a:gd name="connsiteX29" fmla="*/ 151558 w 1279418"/>
                <a:gd name="connsiteY29" fmla="*/ 779369 h 2843630"/>
                <a:gd name="connsiteX30" fmla="*/ 165076 w 1279418"/>
                <a:gd name="connsiteY30" fmla="*/ 745240 h 2843630"/>
                <a:gd name="connsiteX31" fmla="*/ 166159 w 1279418"/>
                <a:gd name="connsiteY31" fmla="*/ 739877 h 2843630"/>
                <a:gd name="connsiteX32" fmla="*/ 330610 w 1279418"/>
                <a:gd name="connsiteY32" fmla="*/ 630871 h 2843630"/>
                <a:gd name="connsiteX33" fmla="*/ 631229 w 1279418"/>
                <a:gd name="connsiteY33" fmla="*/ 0 h 2843630"/>
                <a:gd name="connsiteX34" fmla="*/ 930644 w 1279418"/>
                <a:gd name="connsiteY34" fmla="*/ 299414 h 2843630"/>
                <a:gd name="connsiteX35" fmla="*/ 631229 w 1279418"/>
                <a:gd name="connsiteY35" fmla="*/ 598828 h 2843630"/>
                <a:gd name="connsiteX36" fmla="*/ 331814 w 1279418"/>
                <a:gd name="connsiteY36" fmla="*/ 299414 h 2843630"/>
                <a:gd name="connsiteX37" fmla="*/ 631229 w 1279418"/>
                <a:gd name="connsiteY37" fmla="*/ 0 h 2843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279418" h="2843630">
                  <a:moveTo>
                    <a:pt x="330610" y="630871"/>
                  </a:moveTo>
                  <a:lnTo>
                    <a:pt x="950643" y="630871"/>
                  </a:lnTo>
                  <a:cubicBezTo>
                    <a:pt x="1024571" y="630871"/>
                    <a:pt x="1088000" y="675819"/>
                    <a:pt x="1115094" y="739877"/>
                  </a:cubicBezTo>
                  <a:lnTo>
                    <a:pt x="1118085" y="754690"/>
                  </a:lnTo>
                  <a:lnTo>
                    <a:pt x="1127860" y="779369"/>
                  </a:lnTo>
                  <a:lnTo>
                    <a:pt x="1277697" y="1612696"/>
                  </a:lnTo>
                  <a:cubicBezTo>
                    <a:pt x="1288245" y="1671358"/>
                    <a:pt x="1249241" y="1727464"/>
                    <a:pt x="1190578" y="1738012"/>
                  </a:cubicBezTo>
                  <a:cubicBezTo>
                    <a:pt x="1131916" y="1748560"/>
                    <a:pt x="1075810" y="1709555"/>
                    <a:pt x="1065262" y="1650893"/>
                  </a:cubicBezTo>
                  <a:lnTo>
                    <a:pt x="946038" y="987825"/>
                  </a:lnTo>
                  <a:lnTo>
                    <a:pt x="942594" y="987825"/>
                  </a:lnTo>
                  <a:lnTo>
                    <a:pt x="942594" y="1501242"/>
                  </a:lnTo>
                  <a:lnTo>
                    <a:pt x="942594" y="1845442"/>
                  </a:lnTo>
                  <a:lnTo>
                    <a:pt x="942594" y="2722978"/>
                  </a:lnTo>
                  <a:cubicBezTo>
                    <a:pt x="942594" y="2789612"/>
                    <a:pt x="888576" y="2843630"/>
                    <a:pt x="821942" y="2843630"/>
                  </a:cubicBezTo>
                  <a:lnTo>
                    <a:pt x="816225" y="2843630"/>
                  </a:lnTo>
                  <a:cubicBezTo>
                    <a:pt x="749591" y="2843630"/>
                    <a:pt x="695573" y="2789612"/>
                    <a:pt x="695573" y="2722978"/>
                  </a:cubicBezTo>
                  <a:lnTo>
                    <a:pt x="695573" y="1845442"/>
                  </a:lnTo>
                  <a:lnTo>
                    <a:pt x="584764" y="1845442"/>
                  </a:lnTo>
                  <a:lnTo>
                    <a:pt x="584764" y="2722978"/>
                  </a:lnTo>
                  <a:cubicBezTo>
                    <a:pt x="584764" y="2789612"/>
                    <a:pt x="530746" y="2843630"/>
                    <a:pt x="464112" y="2843630"/>
                  </a:cubicBezTo>
                  <a:lnTo>
                    <a:pt x="458395" y="2843630"/>
                  </a:lnTo>
                  <a:cubicBezTo>
                    <a:pt x="391761" y="2843630"/>
                    <a:pt x="337743" y="2789612"/>
                    <a:pt x="337743" y="2722978"/>
                  </a:cubicBezTo>
                  <a:lnTo>
                    <a:pt x="337743" y="1845442"/>
                  </a:lnTo>
                  <a:lnTo>
                    <a:pt x="337743" y="1845442"/>
                  </a:lnTo>
                  <a:lnTo>
                    <a:pt x="337743" y="987825"/>
                  </a:lnTo>
                  <a:lnTo>
                    <a:pt x="333380" y="987825"/>
                  </a:lnTo>
                  <a:lnTo>
                    <a:pt x="214156" y="1650893"/>
                  </a:lnTo>
                  <a:cubicBezTo>
                    <a:pt x="203608" y="1709555"/>
                    <a:pt x="147502" y="1748560"/>
                    <a:pt x="88840" y="1738012"/>
                  </a:cubicBezTo>
                  <a:cubicBezTo>
                    <a:pt x="30177" y="1727464"/>
                    <a:pt x="-8827" y="1671358"/>
                    <a:pt x="1721" y="1612696"/>
                  </a:cubicBezTo>
                  <a:lnTo>
                    <a:pt x="151558" y="779369"/>
                  </a:lnTo>
                  <a:lnTo>
                    <a:pt x="165076" y="745240"/>
                  </a:lnTo>
                  <a:lnTo>
                    <a:pt x="166159" y="739877"/>
                  </a:lnTo>
                  <a:cubicBezTo>
                    <a:pt x="193253" y="675819"/>
                    <a:pt x="256682" y="630871"/>
                    <a:pt x="330610" y="630871"/>
                  </a:cubicBezTo>
                  <a:close/>
                  <a:moveTo>
                    <a:pt x="631229" y="0"/>
                  </a:moveTo>
                  <a:cubicBezTo>
                    <a:pt x="796591" y="0"/>
                    <a:pt x="930644" y="134052"/>
                    <a:pt x="930644" y="299414"/>
                  </a:cubicBezTo>
                  <a:cubicBezTo>
                    <a:pt x="930644" y="464776"/>
                    <a:pt x="796591" y="598828"/>
                    <a:pt x="631229" y="598828"/>
                  </a:cubicBezTo>
                  <a:cubicBezTo>
                    <a:pt x="465867" y="598828"/>
                    <a:pt x="331814" y="464776"/>
                    <a:pt x="331814" y="299414"/>
                  </a:cubicBezTo>
                  <a:cubicBezTo>
                    <a:pt x="331814" y="134052"/>
                    <a:pt x="465867" y="0"/>
                    <a:pt x="631229" y="0"/>
                  </a:cubicBezTo>
                  <a:close/>
                </a:path>
              </a:pathLst>
            </a:custGeom>
            <a:solidFill>
              <a:schemeClr val="accent4">
                <a:lumMod val="40000"/>
                <a:lumOff val="60000"/>
              </a:schemeClr>
            </a:solidFill>
            <a:ln w="3175">
              <a:noFill/>
              <a:round/>
              <a:headEnd/>
              <a:tailEnd/>
            </a:ln>
          </p:spPr>
          <p:txBody>
            <a:bodyPr vert="horz" wrap="square" lIns="69939" tIns="34970" rIns="69939" bIns="34970" numCol="1" anchor="t" anchorCtr="0" compatLnSpc="1">
              <a:prstTxWarp prst="textNoShape">
                <a:avLst/>
              </a:prstTxWarp>
            </a:bodyPr>
            <a:lstStyle/>
            <a:p>
              <a:pPr defTabSz="699389"/>
              <a:endParaRPr lang="en-US" sz="1454">
                <a:solidFill>
                  <a:prstClr val="black"/>
                </a:solidFill>
                <a:latin typeface="Calibri" panose="020F0502020204030204"/>
              </a:endParaRPr>
            </a:p>
          </p:txBody>
        </p:sp>
        <p:sp>
          <p:nvSpPr>
            <p:cNvPr id="70" name="Rectangle 69">
              <a:extLst>
                <a:ext uri="{FF2B5EF4-FFF2-40B4-BE49-F238E27FC236}">
                  <a16:creationId xmlns:a16="http://schemas.microsoft.com/office/drawing/2014/main" id="{38C1869B-3782-4FEA-9C35-B12C98BC185E}"/>
                </a:ext>
              </a:extLst>
            </p:cNvPr>
            <p:cNvSpPr/>
            <p:nvPr/>
          </p:nvSpPr>
          <p:spPr>
            <a:xfrm>
              <a:off x="350430" y="4342282"/>
              <a:ext cx="3091504" cy="1104605"/>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1" name="TextBox 70">
              <a:extLst>
                <a:ext uri="{FF2B5EF4-FFF2-40B4-BE49-F238E27FC236}">
                  <a16:creationId xmlns:a16="http://schemas.microsoft.com/office/drawing/2014/main" id="{103C7844-7732-4638-A8CC-E60C6D1D28CB}"/>
                </a:ext>
              </a:extLst>
            </p:cNvPr>
            <p:cNvSpPr txBox="1"/>
            <p:nvPr/>
          </p:nvSpPr>
          <p:spPr>
            <a:xfrm>
              <a:off x="338085" y="4378197"/>
              <a:ext cx="1492539" cy="232035"/>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prstClr val="black"/>
                  </a:solidFill>
                  <a:effectLst/>
                  <a:uLnTx/>
                  <a:uFillTx/>
                  <a:latin typeface="+mj-lt"/>
                  <a:ea typeface="Batang" panose="02030600000101010101" pitchFamily="18" charset="-127"/>
                  <a:cs typeface="+mn-cs"/>
                </a:rPr>
                <a:t>Every 5th child </a:t>
              </a:r>
              <a:r>
                <a:rPr lang="en-US" sz="2000" i="1" dirty="0" err="1">
                  <a:solidFill>
                    <a:prstClr val="black"/>
                  </a:solidFill>
                  <a:latin typeface="+mj-lt"/>
                  <a:ea typeface="Batang" panose="02030600000101010101" pitchFamily="18" charset="-127"/>
                </a:rPr>
                <a:t>i</a:t>
              </a:r>
              <a:r>
                <a:rPr kumimoji="0" lang="en-US" sz="2000" b="0" i="1" u="none" strike="noStrike" kern="1200" cap="none" spc="0" normalizeH="0" baseline="0" noProof="0" dirty="0">
                  <a:ln>
                    <a:noFill/>
                  </a:ln>
                  <a:solidFill>
                    <a:prstClr val="black"/>
                  </a:solidFill>
                  <a:effectLst/>
                  <a:uLnTx/>
                  <a:uFillTx/>
                  <a:latin typeface="+mj-lt"/>
                  <a:ea typeface="Batang" panose="02030600000101010101" pitchFamily="18" charset="-127"/>
                  <a:cs typeface="+mn-cs"/>
                </a:rPr>
                <a:t>s wasted</a:t>
              </a:r>
            </a:p>
          </p:txBody>
        </p:sp>
        <p:sp>
          <p:nvSpPr>
            <p:cNvPr id="72" name="Freeform: Shape 176">
              <a:extLst>
                <a:ext uri="{FF2B5EF4-FFF2-40B4-BE49-F238E27FC236}">
                  <a16:creationId xmlns:a16="http://schemas.microsoft.com/office/drawing/2014/main" id="{782E7CB6-8466-4512-B8CD-C77F8691BEA8}"/>
                </a:ext>
              </a:extLst>
            </p:cNvPr>
            <p:cNvSpPr>
              <a:spLocks noChangeAspect="1"/>
            </p:cNvSpPr>
            <p:nvPr/>
          </p:nvSpPr>
          <p:spPr>
            <a:xfrm>
              <a:off x="2204285" y="4679921"/>
              <a:ext cx="251030" cy="557937"/>
            </a:xfrm>
            <a:custGeom>
              <a:avLst/>
              <a:gdLst>
                <a:gd name="connsiteX0" fmla="*/ 330610 w 1279418"/>
                <a:gd name="connsiteY0" fmla="*/ 630871 h 2843630"/>
                <a:gd name="connsiteX1" fmla="*/ 950643 w 1279418"/>
                <a:gd name="connsiteY1" fmla="*/ 630871 h 2843630"/>
                <a:gd name="connsiteX2" fmla="*/ 1115094 w 1279418"/>
                <a:gd name="connsiteY2" fmla="*/ 739877 h 2843630"/>
                <a:gd name="connsiteX3" fmla="*/ 1118085 w 1279418"/>
                <a:gd name="connsiteY3" fmla="*/ 754690 h 2843630"/>
                <a:gd name="connsiteX4" fmla="*/ 1127860 w 1279418"/>
                <a:gd name="connsiteY4" fmla="*/ 779369 h 2843630"/>
                <a:gd name="connsiteX5" fmla="*/ 1277697 w 1279418"/>
                <a:gd name="connsiteY5" fmla="*/ 1612696 h 2843630"/>
                <a:gd name="connsiteX6" fmla="*/ 1190578 w 1279418"/>
                <a:gd name="connsiteY6" fmla="*/ 1738012 h 2843630"/>
                <a:gd name="connsiteX7" fmla="*/ 1065262 w 1279418"/>
                <a:gd name="connsiteY7" fmla="*/ 1650893 h 2843630"/>
                <a:gd name="connsiteX8" fmla="*/ 946038 w 1279418"/>
                <a:gd name="connsiteY8" fmla="*/ 987825 h 2843630"/>
                <a:gd name="connsiteX9" fmla="*/ 942594 w 1279418"/>
                <a:gd name="connsiteY9" fmla="*/ 987825 h 2843630"/>
                <a:gd name="connsiteX10" fmla="*/ 942594 w 1279418"/>
                <a:gd name="connsiteY10" fmla="*/ 1501242 h 2843630"/>
                <a:gd name="connsiteX11" fmla="*/ 942594 w 1279418"/>
                <a:gd name="connsiteY11" fmla="*/ 1845442 h 2843630"/>
                <a:gd name="connsiteX12" fmla="*/ 942594 w 1279418"/>
                <a:gd name="connsiteY12" fmla="*/ 2722978 h 2843630"/>
                <a:gd name="connsiteX13" fmla="*/ 821942 w 1279418"/>
                <a:gd name="connsiteY13" fmla="*/ 2843630 h 2843630"/>
                <a:gd name="connsiteX14" fmla="*/ 816225 w 1279418"/>
                <a:gd name="connsiteY14" fmla="*/ 2843630 h 2843630"/>
                <a:gd name="connsiteX15" fmla="*/ 695573 w 1279418"/>
                <a:gd name="connsiteY15" fmla="*/ 2722978 h 2843630"/>
                <a:gd name="connsiteX16" fmla="*/ 695573 w 1279418"/>
                <a:gd name="connsiteY16" fmla="*/ 1845442 h 2843630"/>
                <a:gd name="connsiteX17" fmla="*/ 584764 w 1279418"/>
                <a:gd name="connsiteY17" fmla="*/ 1845442 h 2843630"/>
                <a:gd name="connsiteX18" fmla="*/ 584764 w 1279418"/>
                <a:gd name="connsiteY18" fmla="*/ 2722978 h 2843630"/>
                <a:gd name="connsiteX19" fmla="*/ 464112 w 1279418"/>
                <a:gd name="connsiteY19" fmla="*/ 2843630 h 2843630"/>
                <a:gd name="connsiteX20" fmla="*/ 458395 w 1279418"/>
                <a:gd name="connsiteY20" fmla="*/ 2843630 h 2843630"/>
                <a:gd name="connsiteX21" fmla="*/ 337743 w 1279418"/>
                <a:gd name="connsiteY21" fmla="*/ 2722978 h 2843630"/>
                <a:gd name="connsiteX22" fmla="*/ 337743 w 1279418"/>
                <a:gd name="connsiteY22" fmla="*/ 1845442 h 2843630"/>
                <a:gd name="connsiteX23" fmla="*/ 337743 w 1279418"/>
                <a:gd name="connsiteY23" fmla="*/ 1845442 h 2843630"/>
                <a:gd name="connsiteX24" fmla="*/ 337743 w 1279418"/>
                <a:gd name="connsiteY24" fmla="*/ 987825 h 2843630"/>
                <a:gd name="connsiteX25" fmla="*/ 333380 w 1279418"/>
                <a:gd name="connsiteY25" fmla="*/ 987825 h 2843630"/>
                <a:gd name="connsiteX26" fmla="*/ 214156 w 1279418"/>
                <a:gd name="connsiteY26" fmla="*/ 1650893 h 2843630"/>
                <a:gd name="connsiteX27" fmla="*/ 88840 w 1279418"/>
                <a:gd name="connsiteY27" fmla="*/ 1738012 h 2843630"/>
                <a:gd name="connsiteX28" fmla="*/ 1721 w 1279418"/>
                <a:gd name="connsiteY28" fmla="*/ 1612696 h 2843630"/>
                <a:gd name="connsiteX29" fmla="*/ 151558 w 1279418"/>
                <a:gd name="connsiteY29" fmla="*/ 779369 h 2843630"/>
                <a:gd name="connsiteX30" fmla="*/ 165076 w 1279418"/>
                <a:gd name="connsiteY30" fmla="*/ 745240 h 2843630"/>
                <a:gd name="connsiteX31" fmla="*/ 166159 w 1279418"/>
                <a:gd name="connsiteY31" fmla="*/ 739877 h 2843630"/>
                <a:gd name="connsiteX32" fmla="*/ 330610 w 1279418"/>
                <a:gd name="connsiteY32" fmla="*/ 630871 h 2843630"/>
                <a:gd name="connsiteX33" fmla="*/ 631229 w 1279418"/>
                <a:gd name="connsiteY33" fmla="*/ 0 h 2843630"/>
                <a:gd name="connsiteX34" fmla="*/ 930644 w 1279418"/>
                <a:gd name="connsiteY34" fmla="*/ 299414 h 2843630"/>
                <a:gd name="connsiteX35" fmla="*/ 631229 w 1279418"/>
                <a:gd name="connsiteY35" fmla="*/ 598828 h 2843630"/>
                <a:gd name="connsiteX36" fmla="*/ 331814 w 1279418"/>
                <a:gd name="connsiteY36" fmla="*/ 299414 h 2843630"/>
                <a:gd name="connsiteX37" fmla="*/ 631229 w 1279418"/>
                <a:gd name="connsiteY37" fmla="*/ 0 h 2843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279418" h="2843630">
                  <a:moveTo>
                    <a:pt x="330610" y="630871"/>
                  </a:moveTo>
                  <a:lnTo>
                    <a:pt x="950643" y="630871"/>
                  </a:lnTo>
                  <a:cubicBezTo>
                    <a:pt x="1024571" y="630871"/>
                    <a:pt x="1088000" y="675819"/>
                    <a:pt x="1115094" y="739877"/>
                  </a:cubicBezTo>
                  <a:lnTo>
                    <a:pt x="1118085" y="754690"/>
                  </a:lnTo>
                  <a:lnTo>
                    <a:pt x="1127860" y="779369"/>
                  </a:lnTo>
                  <a:lnTo>
                    <a:pt x="1277697" y="1612696"/>
                  </a:lnTo>
                  <a:cubicBezTo>
                    <a:pt x="1288245" y="1671358"/>
                    <a:pt x="1249241" y="1727464"/>
                    <a:pt x="1190578" y="1738012"/>
                  </a:cubicBezTo>
                  <a:cubicBezTo>
                    <a:pt x="1131916" y="1748560"/>
                    <a:pt x="1075810" y="1709555"/>
                    <a:pt x="1065262" y="1650893"/>
                  </a:cubicBezTo>
                  <a:lnTo>
                    <a:pt x="946038" y="987825"/>
                  </a:lnTo>
                  <a:lnTo>
                    <a:pt x="942594" y="987825"/>
                  </a:lnTo>
                  <a:lnTo>
                    <a:pt x="942594" y="1501242"/>
                  </a:lnTo>
                  <a:lnTo>
                    <a:pt x="942594" y="1845442"/>
                  </a:lnTo>
                  <a:lnTo>
                    <a:pt x="942594" y="2722978"/>
                  </a:lnTo>
                  <a:cubicBezTo>
                    <a:pt x="942594" y="2789612"/>
                    <a:pt x="888576" y="2843630"/>
                    <a:pt x="821942" y="2843630"/>
                  </a:cubicBezTo>
                  <a:lnTo>
                    <a:pt x="816225" y="2843630"/>
                  </a:lnTo>
                  <a:cubicBezTo>
                    <a:pt x="749591" y="2843630"/>
                    <a:pt x="695573" y="2789612"/>
                    <a:pt x="695573" y="2722978"/>
                  </a:cubicBezTo>
                  <a:lnTo>
                    <a:pt x="695573" y="1845442"/>
                  </a:lnTo>
                  <a:lnTo>
                    <a:pt x="584764" y="1845442"/>
                  </a:lnTo>
                  <a:lnTo>
                    <a:pt x="584764" y="2722978"/>
                  </a:lnTo>
                  <a:cubicBezTo>
                    <a:pt x="584764" y="2789612"/>
                    <a:pt x="530746" y="2843630"/>
                    <a:pt x="464112" y="2843630"/>
                  </a:cubicBezTo>
                  <a:lnTo>
                    <a:pt x="458395" y="2843630"/>
                  </a:lnTo>
                  <a:cubicBezTo>
                    <a:pt x="391761" y="2843630"/>
                    <a:pt x="337743" y="2789612"/>
                    <a:pt x="337743" y="2722978"/>
                  </a:cubicBezTo>
                  <a:lnTo>
                    <a:pt x="337743" y="1845442"/>
                  </a:lnTo>
                  <a:lnTo>
                    <a:pt x="337743" y="1845442"/>
                  </a:lnTo>
                  <a:lnTo>
                    <a:pt x="337743" y="987825"/>
                  </a:lnTo>
                  <a:lnTo>
                    <a:pt x="333380" y="987825"/>
                  </a:lnTo>
                  <a:lnTo>
                    <a:pt x="214156" y="1650893"/>
                  </a:lnTo>
                  <a:cubicBezTo>
                    <a:pt x="203608" y="1709555"/>
                    <a:pt x="147502" y="1748560"/>
                    <a:pt x="88840" y="1738012"/>
                  </a:cubicBezTo>
                  <a:cubicBezTo>
                    <a:pt x="30177" y="1727464"/>
                    <a:pt x="-8827" y="1671358"/>
                    <a:pt x="1721" y="1612696"/>
                  </a:cubicBezTo>
                  <a:lnTo>
                    <a:pt x="151558" y="779369"/>
                  </a:lnTo>
                  <a:lnTo>
                    <a:pt x="165076" y="745240"/>
                  </a:lnTo>
                  <a:lnTo>
                    <a:pt x="166159" y="739877"/>
                  </a:lnTo>
                  <a:cubicBezTo>
                    <a:pt x="193253" y="675819"/>
                    <a:pt x="256682" y="630871"/>
                    <a:pt x="330610" y="630871"/>
                  </a:cubicBezTo>
                  <a:close/>
                  <a:moveTo>
                    <a:pt x="631229" y="0"/>
                  </a:moveTo>
                  <a:cubicBezTo>
                    <a:pt x="796591" y="0"/>
                    <a:pt x="930644" y="134052"/>
                    <a:pt x="930644" y="299414"/>
                  </a:cubicBezTo>
                  <a:cubicBezTo>
                    <a:pt x="930644" y="464776"/>
                    <a:pt x="796591" y="598828"/>
                    <a:pt x="631229" y="598828"/>
                  </a:cubicBezTo>
                  <a:cubicBezTo>
                    <a:pt x="465867" y="598828"/>
                    <a:pt x="331814" y="464776"/>
                    <a:pt x="331814" y="299414"/>
                  </a:cubicBezTo>
                  <a:cubicBezTo>
                    <a:pt x="331814" y="134052"/>
                    <a:pt x="465867" y="0"/>
                    <a:pt x="631229" y="0"/>
                  </a:cubicBezTo>
                  <a:close/>
                </a:path>
              </a:pathLst>
            </a:custGeom>
            <a:solidFill>
              <a:schemeClr val="accent4">
                <a:lumMod val="40000"/>
                <a:lumOff val="60000"/>
              </a:schemeClr>
            </a:solidFill>
            <a:ln w="3175">
              <a:noFill/>
              <a:round/>
              <a:headEnd/>
              <a:tailEnd/>
            </a:ln>
          </p:spPr>
          <p:txBody>
            <a:bodyPr vert="horz" wrap="square" lIns="69939" tIns="34970" rIns="69939" bIns="34970" numCol="1" anchor="t" anchorCtr="0" compatLnSpc="1">
              <a:prstTxWarp prst="textNoShape">
                <a:avLst/>
              </a:prstTxWarp>
            </a:bodyPr>
            <a:lstStyle/>
            <a:p>
              <a:pPr defTabSz="699389"/>
              <a:endParaRPr lang="en-US" sz="1454">
                <a:solidFill>
                  <a:prstClr val="black"/>
                </a:solidFill>
                <a:latin typeface="Calibri" panose="020F0502020204030204"/>
              </a:endParaRPr>
            </a:p>
          </p:txBody>
        </p:sp>
        <p:sp>
          <p:nvSpPr>
            <p:cNvPr id="73" name="Freeform: Shape 178">
              <a:extLst>
                <a:ext uri="{FF2B5EF4-FFF2-40B4-BE49-F238E27FC236}">
                  <a16:creationId xmlns:a16="http://schemas.microsoft.com/office/drawing/2014/main" id="{83AB98FA-0088-4F84-AB1E-53F8B8A2C201}"/>
                </a:ext>
              </a:extLst>
            </p:cNvPr>
            <p:cNvSpPr>
              <a:spLocks noChangeAspect="1"/>
            </p:cNvSpPr>
            <p:nvPr/>
          </p:nvSpPr>
          <p:spPr>
            <a:xfrm>
              <a:off x="1029495" y="4679921"/>
              <a:ext cx="251030" cy="557937"/>
            </a:xfrm>
            <a:custGeom>
              <a:avLst/>
              <a:gdLst>
                <a:gd name="connsiteX0" fmla="*/ 330610 w 1279418"/>
                <a:gd name="connsiteY0" fmla="*/ 630871 h 2843630"/>
                <a:gd name="connsiteX1" fmla="*/ 950643 w 1279418"/>
                <a:gd name="connsiteY1" fmla="*/ 630871 h 2843630"/>
                <a:gd name="connsiteX2" fmla="*/ 1115094 w 1279418"/>
                <a:gd name="connsiteY2" fmla="*/ 739877 h 2843630"/>
                <a:gd name="connsiteX3" fmla="*/ 1118085 w 1279418"/>
                <a:gd name="connsiteY3" fmla="*/ 754690 h 2843630"/>
                <a:gd name="connsiteX4" fmla="*/ 1127860 w 1279418"/>
                <a:gd name="connsiteY4" fmla="*/ 779369 h 2843630"/>
                <a:gd name="connsiteX5" fmla="*/ 1277697 w 1279418"/>
                <a:gd name="connsiteY5" fmla="*/ 1612696 h 2843630"/>
                <a:gd name="connsiteX6" fmla="*/ 1190578 w 1279418"/>
                <a:gd name="connsiteY6" fmla="*/ 1738012 h 2843630"/>
                <a:gd name="connsiteX7" fmla="*/ 1065262 w 1279418"/>
                <a:gd name="connsiteY7" fmla="*/ 1650893 h 2843630"/>
                <a:gd name="connsiteX8" fmla="*/ 946038 w 1279418"/>
                <a:gd name="connsiteY8" fmla="*/ 987825 h 2843630"/>
                <a:gd name="connsiteX9" fmla="*/ 942594 w 1279418"/>
                <a:gd name="connsiteY9" fmla="*/ 987825 h 2843630"/>
                <a:gd name="connsiteX10" fmla="*/ 942594 w 1279418"/>
                <a:gd name="connsiteY10" fmla="*/ 1501242 h 2843630"/>
                <a:gd name="connsiteX11" fmla="*/ 942594 w 1279418"/>
                <a:gd name="connsiteY11" fmla="*/ 1845442 h 2843630"/>
                <a:gd name="connsiteX12" fmla="*/ 942594 w 1279418"/>
                <a:gd name="connsiteY12" fmla="*/ 2722978 h 2843630"/>
                <a:gd name="connsiteX13" fmla="*/ 821942 w 1279418"/>
                <a:gd name="connsiteY13" fmla="*/ 2843630 h 2843630"/>
                <a:gd name="connsiteX14" fmla="*/ 816225 w 1279418"/>
                <a:gd name="connsiteY14" fmla="*/ 2843630 h 2843630"/>
                <a:gd name="connsiteX15" fmla="*/ 695573 w 1279418"/>
                <a:gd name="connsiteY15" fmla="*/ 2722978 h 2843630"/>
                <a:gd name="connsiteX16" fmla="*/ 695573 w 1279418"/>
                <a:gd name="connsiteY16" fmla="*/ 1845442 h 2843630"/>
                <a:gd name="connsiteX17" fmla="*/ 584764 w 1279418"/>
                <a:gd name="connsiteY17" fmla="*/ 1845442 h 2843630"/>
                <a:gd name="connsiteX18" fmla="*/ 584764 w 1279418"/>
                <a:gd name="connsiteY18" fmla="*/ 2722978 h 2843630"/>
                <a:gd name="connsiteX19" fmla="*/ 464112 w 1279418"/>
                <a:gd name="connsiteY19" fmla="*/ 2843630 h 2843630"/>
                <a:gd name="connsiteX20" fmla="*/ 458395 w 1279418"/>
                <a:gd name="connsiteY20" fmla="*/ 2843630 h 2843630"/>
                <a:gd name="connsiteX21" fmla="*/ 337743 w 1279418"/>
                <a:gd name="connsiteY21" fmla="*/ 2722978 h 2843630"/>
                <a:gd name="connsiteX22" fmla="*/ 337743 w 1279418"/>
                <a:gd name="connsiteY22" fmla="*/ 1845442 h 2843630"/>
                <a:gd name="connsiteX23" fmla="*/ 337743 w 1279418"/>
                <a:gd name="connsiteY23" fmla="*/ 1845442 h 2843630"/>
                <a:gd name="connsiteX24" fmla="*/ 337743 w 1279418"/>
                <a:gd name="connsiteY24" fmla="*/ 987825 h 2843630"/>
                <a:gd name="connsiteX25" fmla="*/ 333380 w 1279418"/>
                <a:gd name="connsiteY25" fmla="*/ 987825 h 2843630"/>
                <a:gd name="connsiteX26" fmla="*/ 214156 w 1279418"/>
                <a:gd name="connsiteY26" fmla="*/ 1650893 h 2843630"/>
                <a:gd name="connsiteX27" fmla="*/ 88840 w 1279418"/>
                <a:gd name="connsiteY27" fmla="*/ 1738012 h 2843630"/>
                <a:gd name="connsiteX28" fmla="*/ 1721 w 1279418"/>
                <a:gd name="connsiteY28" fmla="*/ 1612696 h 2843630"/>
                <a:gd name="connsiteX29" fmla="*/ 151558 w 1279418"/>
                <a:gd name="connsiteY29" fmla="*/ 779369 h 2843630"/>
                <a:gd name="connsiteX30" fmla="*/ 165076 w 1279418"/>
                <a:gd name="connsiteY30" fmla="*/ 745240 h 2843630"/>
                <a:gd name="connsiteX31" fmla="*/ 166159 w 1279418"/>
                <a:gd name="connsiteY31" fmla="*/ 739877 h 2843630"/>
                <a:gd name="connsiteX32" fmla="*/ 330610 w 1279418"/>
                <a:gd name="connsiteY32" fmla="*/ 630871 h 2843630"/>
                <a:gd name="connsiteX33" fmla="*/ 631229 w 1279418"/>
                <a:gd name="connsiteY33" fmla="*/ 0 h 2843630"/>
                <a:gd name="connsiteX34" fmla="*/ 930644 w 1279418"/>
                <a:gd name="connsiteY34" fmla="*/ 299414 h 2843630"/>
                <a:gd name="connsiteX35" fmla="*/ 631229 w 1279418"/>
                <a:gd name="connsiteY35" fmla="*/ 598828 h 2843630"/>
                <a:gd name="connsiteX36" fmla="*/ 331814 w 1279418"/>
                <a:gd name="connsiteY36" fmla="*/ 299414 h 2843630"/>
                <a:gd name="connsiteX37" fmla="*/ 631229 w 1279418"/>
                <a:gd name="connsiteY37" fmla="*/ 0 h 2843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279418" h="2843630">
                  <a:moveTo>
                    <a:pt x="330610" y="630871"/>
                  </a:moveTo>
                  <a:lnTo>
                    <a:pt x="950643" y="630871"/>
                  </a:lnTo>
                  <a:cubicBezTo>
                    <a:pt x="1024571" y="630871"/>
                    <a:pt x="1088000" y="675819"/>
                    <a:pt x="1115094" y="739877"/>
                  </a:cubicBezTo>
                  <a:lnTo>
                    <a:pt x="1118085" y="754690"/>
                  </a:lnTo>
                  <a:lnTo>
                    <a:pt x="1127860" y="779369"/>
                  </a:lnTo>
                  <a:lnTo>
                    <a:pt x="1277697" y="1612696"/>
                  </a:lnTo>
                  <a:cubicBezTo>
                    <a:pt x="1288245" y="1671358"/>
                    <a:pt x="1249241" y="1727464"/>
                    <a:pt x="1190578" y="1738012"/>
                  </a:cubicBezTo>
                  <a:cubicBezTo>
                    <a:pt x="1131916" y="1748560"/>
                    <a:pt x="1075810" y="1709555"/>
                    <a:pt x="1065262" y="1650893"/>
                  </a:cubicBezTo>
                  <a:lnTo>
                    <a:pt x="946038" y="987825"/>
                  </a:lnTo>
                  <a:lnTo>
                    <a:pt x="942594" y="987825"/>
                  </a:lnTo>
                  <a:lnTo>
                    <a:pt x="942594" y="1501242"/>
                  </a:lnTo>
                  <a:lnTo>
                    <a:pt x="942594" y="1845442"/>
                  </a:lnTo>
                  <a:lnTo>
                    <a:pt x="942594" y="2722978"/>
                  </a:lnTo>
                  <a:cubicBezTo>
                    <a:pt x="942594" y="2789612"/>
                    <a:pt x="888576" y="2843630"/>
                    <a:pt x="821942" y="2843630"/>
                  </a:cubicBezTo>
                  <a:lnTo>
                    <a:pt x="816225" y="2843630"/>
                  </a:lnTo>
                  <a:cubicBezTo>
                    <a:pt x="749591" y="2843630"/>
                    <a:pt x="695573" y="2789612"/>
                    <a:pt x="695573" y="2722978"/>
                  </a:cubicBezTo>
                  <a:lnTo>
                    <a:pt x="695573" y="1845442"/>
                  </a:lnTo>
                  <a:lnTo>
                    <a:pt x="584764" y="1845442"/>
                  </a:lnTo>
                  <a:lnTo>
                    <a:pt x="584764" y="2722978"/>
                  </a:lnTo>
                  <a:cubicBezTo>
                    <a:pt x="584764" y="2789612"/>
                    <a:pt x="530746" y="2843630"/>
                    <a:pt x="464112" y="2843630"/>
                  </a:cubicBezTo>
                  <a:lnTo>
                    <a:pt x="458395" y="2843630"/>
                  </a:lnTo>
                  <a:cubicBezTo>
                    <a:pt x="391761" y="2843630"/>
                    <a:pt x="337743" y="2789612"/>
                    <a:pt x="337743" y="2722978"/>
                  </a:cubicBezTo>
                  <a:lnTo>
                    <a:pt x="337743" y="1845442"/>
                  </a:lnTo>
                  <a:lnTo>
                    <a:pt x="337743" y="1845442"/>
                  </a:lnTo>
                  <a:lnTo>
                    <a:pt x="337743" y="987825"/>
                  </a:lnTo>
                  <a:lnTo>
                    <a:pt x="333380" y="987825"/>
                  </a:lnTo>
                  <a:lnTo>
                    <a:pt x="214156" y="1650893"/>
                  </a:lnTo>
                  <a:cubicBezTo>
                    <a:pt x="203608" y="1709555"/>
                    <a:pt x="147502" y="1748560"/>
                    <a:pt x="88840" y="1738012"/>
                  </a:cubicBezTo>
                  <a:cubicBezTo>
                    <a:pt x="30177" y="1727464"/>
                    <a:pt x="-8827" y="1671358"/>
                    <a:pt x="1721" y="1612696"/>
                  </a:cubicBezTo>
                  <a:lnTo>
                    <a:pt x="151558" y="779369"/>
                  </a:lnTo>
                  <a:lnTo>
                    <a:pt x="165076" y="745240"/>
                  </a:lnTo>
                  <a:lnTo>
                    <a:pt x="166159" y="739877"/>
                  </a:lnTo>
                  <a:cubicBezTo>
                    <a:pt x="193253" y="675819"/>
                    <a:pt x="256682" y="630871"/>
                    <a:pt x="330610" y="630871"/>
                  </a:cubicBezTo>
                  <a:close/>
                  <a:moveTo>
                    <a:pt x="631229" y="0"/>
                  </a:moveTo>
                  <a:cubicBezTo>
                    <a:pt x="796591" y="0"/>
                    <a:pt x="930644" y="134052"/>
                    <a:pt x="930644" y="299414"/>
                  </a:cubicBezTo>
                  <a:cubicBezTo>
                    <a:pt x="930644" y="464776"/>
                    <a:pt x="796591" y="598828"/>
                    <a:pt x="631229" y="598828"/>
                  </a:cubicBezTo>
                  <a:cubicBezTo>
                    <a:pt x="465867" y="598828"/>
                    <a:pt x="331814" y="464776"/>
                    <a:pt x="331814" y="299414"/>
                  </a:cubicBezTo>
                  <a:cubicBezTo>
                    <a:pt x="331814" y="134052"/>
                    <a:pt x="465867" y="0"/>
                    <a:pt x="631229" y="0"/>
                  </a:cubicBezTo>
                  <a:close/>
                </a:path>
              </a:pathLst>
            </a:custGeom>
            <a:solidFill>
              <a:schemeClr val="accent4">
                <a:lumMod val="40000"/>
                <a:lumOff val="60000"/>
              </a:schemeClr>
            </a:solidFill>
            <a:ln w="3175">
              <a:noFill/>
              <a:round/>
              <a:headEnd/>
              <a:tailEnd/>
            </a:ln>
          </p:spPr>
          <p:txBody>
            <a:bodyPr vert="horz" wrap="square" lIns="69939" tIns="34970" rIns="69939" bIns="34970" numCol="1" anchor="t" anchorCtr="0" compatLnSpc="1">
              <a:prstTxWarp prst="textNoShape">
                <a:avLst/>
              </a:prstTxWarp>
            </a:bodyPr>
            <a:lstStyle/>
            <a:p>
              <a:pPr defTabSz="699389"/>
              <a:endParaRPr lang="en-US" sz="1454" dirty="0">
                <a:solidFill>
                  <a:prstClr val="black"/>
                </a:solidFill>
                <a:latin typeface="Calibri" panose="020F0502020204030204"/>
              </a:endParaRPr>
            </a:p>
          </p:txBody>
        </p:sp>
        <p:sp>
          <p:nvSpPr>
            <p:cNvPr id="74" name="Freeform: Shape 179">
              <a:extLst>
                <a:ext uri="{FF2B5EF4-FFF2-40B4-BE49-F238E27FC236}">
                  <a16:creationId xmlns:a16="http://schemas.microsoft.com/office/drawing/2014/main" id="{906EEFD9-6CE9-49D0-A109-C5FFEFF8F006}"/>
                </a:ext>
              </a:extLst>
            </p:cNvPr>
            <p:cNvSpPr>
              <a:spLocks noChangeAspect="1"/>
            </p:cNvSpPr>
            <p:nvPr/>
          </p:nvSpPr>
          <p:spPr>
            <a:xfrm>
              <a:off x="734809" y="4679921"/>
              <a:ext cx="251030" cy="557937"/>
            </a:xfrm>
            <a:custGeom>
              <a:avLst/>
              <a:gdLst>
                <a:gd name="connsiteX0" fmla="*/ 330610 w 1279418"/>
                <a:gd name="connsiteY0" fmla="*/ 630871 h 2843630"/>
                <a:gd name="connsiteX1" fmla="*/ 950643 w 1279418"/>
                <a:gd name="connsiteY1" fmla="*/ 630871 h 2843630"/>
                <a:gd name="connsiteX2" fmla="*/ 1115094 w 1279418"/>
                <a:gd name="connsiteY2" fmla="*/ 739877 h 2843630"/>
                <a:gd name="connsiteX3" fmla="*/ 1118085 w 1279418"/>
                <a:gd name="connsiteY3" fmla="*/ 754690 h 2843630"/>
                <a:gd name="connsiteX4" fmla="*/ 1127860 w 1279418"/>
                <a:gd name="connsiteY4" fmla="*/ 779369 h 2843630"/>
                <a:gd name="connsiteX5" fmla="*/ 1277697 w 1279418"/>
                <a:gd name="connsiteY5" fmla="*/ 1612696 h 2843630"/>
                <a:gd name="connsiteX6" fmla="*/ 1190578 w 1279418"/>
                <a:gd name="connsiteY6" fmla="*/ 1738012 h 2843630"/>
                <a:gd name="connsiteX7" fmla="*/ 1065262 w 1279418"/>
                <a:gd name="connsiteY7" fmla="*/ 1650893 h 2843630"/>
                <a:gd name="connsiteX8" fmla="*/ 946038 w 1279418"/>
                <a:gd name="connsiteY8" fmla="*/ 987825 h 2843630"/>
                <a:gd name="connsiteX9" fmla="*/ 942594 w 1279418"/>
                <a:gd name="connsiteY9" fmla="*/ 987825 h 2843630"/>
                <a:gd name="connsiteX10" fmla="*/ 942594 w 1279418"/>
                <a:gd name="connsiteY10" fmla="*/ 1501242 h 2843630"/>
                <a:gd name="connsiteX11" fmla="*/ 942594 w 1279418"/>
                <a:gd name="connsiteY11" fmla="*/ 1845442 h 2843630"/>
                <a:gd name="connsiteX12" fmla="*/ 942594 w 1279418"/>
                <a:gd name="connsiteY12" fmla="*/ 2722978 h 2843630"/>
                <a:gd name="connsiteX13" fmla="*/ 821942 w 1279418"/>
                <a:gd name="connsiteY13" fmla="*/ 2843630 h 2843630"/>
                <a:gd name="connsiteX14" fmla="*/ 816225 w 1279418"/>
                <a:gd name="connsiteY14" fmla="*/ 2843630 h 2843630"/>
                <a:gd name="connsiteX15" fmla="*/ 695573 w 1279418"/>
                <a:gd name="connsiteY15" fmla="*/ 2722978 h 2843630"/>
                <a:gd name="connsiteX16" fmla="*/ 695573 w 1279418"/>
                <a:gd name="connsiteY16" fmla="*/ 1845442 h 2843630"/>
                <a:gd name="connsiteX17" fmla="*/ 584764 w 1279418"/>
                <a:gd name="connsiteY17" fmla="*/ 1845442 h 2843630"/>
                <a:gd name="connsiteX18" fmla="*/ 584764 w 1279418"/>
                <a:gd name="connsiteY18" fmla="*/ 2722978 h 2843630"/>
                <a:gd name="connsiteX19" fmla="*/ 464112 w 1279418"/>
                <a:gd name="connsiteY19" fmla="*/ 2843630 h 2843630"/>
                <a:gd name="connsiteX20" fmla="*/ 458395 w 1279418"/>
                <a:gd name="connsiteY20" fmla="*/ 2843630 h 2843630"/>
                <a:gd name="connsiteX21" fmla="*/ 337743 w 1279418"/>
                <a:gd name="connsiteY21" fmla="*/ 2722978 h 2843630"/>
                <a:gd name="connsiteX22" fmla="*/ 337743 w 1279418"/>
                <a:gd name="connsiteY22" fmla="*/ 1845442 h 2843630"/>
                <a:gd name="connsiteX23" fmla="*/ 337743 w 1279418"/>
                <a:gd name="connsiteY23" fmla="*/ 1845442 h 2843630"/>
                <a:gd name="connsiteX24" fmla="*/ 337743 w 1279418"/>
                <a:gd name="connsiteY24" fmla="*/ 987825 h 2843630"/>
                <a:gd name="connsiteX25" fmla="*/ 333380 w 1279418"/>
                <a:gd name="connsiteY25" fmla="*/ 987825 h 2843630"/>
                <a:gd name="connsiteX26" fmla="*/ 214156 w 1279418"/>
                <a:gd name="connsiteY26" fmla="*/ 1650893 h 2843630"/>
                <a:gd name="connsiteX27" fmla="*/ 88840 w 1279418"/>
                <a:gd name="connsiteY27" fmla="*/ 1738012 h 2843630"/>
                <a:gd name="connsiteX28" fmla="*/ 1721 w 1279418"/>
                <a:gd name="connsiteY28" fmla="*/ 1612696 h 2843630"/>
                <a:gd name="connsiteX29" fmla="*/ 151558 w 1279418"/>
                <a:gd name="connsiteY29" fmla="*/ 779369 h 2843630"/>
                <a:gd name="connsiteX30" fmla="*/ 165076 w 1279418"/>
                <a:gd name="connsiteY30" fmla="*/ 745240 h 2843630"/>
                <a:gd name="connsiteX31" fmla="*/ 166159 w 1279418"/>
                <a:gd name="connsiteY31" fmla="*/ 739877 h 2843630"/>
                <a:gd name="connsiteX32" fmla="*/ 330610 w 1279418"/>
                <a:gd name="connsiteY32" fmla="*/ 630871 h 2843630"/>
                <a:gd name="connsiteX33" fmla="*/ 631229 w 1279418"/>
                <a:gd name="connsiteY33" fmla="*/ 0 h 2843630"/>
                <a:gd name="connsiteX34" fmla="*/ 930644 w 1279418"/>
                <a:gd name="connsiteY34" fmla="*/ 299414 h 2843630"/>
                <a:gd name="connsiteX35" fmla="*/ 631229 w 1279418"/>
                <a:gd name="connsiteY35" fmla="*/ 598828 h 2843630"/>
                <a:gd name="connsiteX36" fmla="*/ 331814 w 1279418"/>
                <a:gd name="connsiteY36" fmla="*/ 299414 h 2843630"/>
                <a:gd name="connsiteX37" fmla="*/ 631229 w 1279418"/>
                <a:gd name="connsiteY37" fmla="*/ 0 h 2843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279418" h="2843630">
                  <a:moveTo>
                    <a:pt x="330610" y="630871"/>
                  </a:moveTo>
                  <a:lnTo>
                    <a:pt x="950643" y="630871"/>
                  </a:lnTo>
                  <a:cubicBezTo>
                    <a:pt x="1024571" y="630871"/>
                    <a:pt x="1088000" y="675819"/>
                    <a:pt x="1115094" y="739877"/>
                  </a:cubicBezTo>
                  <a:lnTo>
                    <a:pt x="1118085" y="754690"/>
                  </a:lnTo>
                  <a:lnTo>
                    <a:pt x="1127860" y="779369"/>
                  </a:lnTo>
                  <a:lnTo>
                    <a:pt x="1277697" y="1612696"/>
                  </a:lnTo>
                  <a:cubicBezTo>
                    <a:pt x="1288245" y="1671358"/>
                    <a:pt x="1249241" y="1727464"/>
                    <a:pt x="1190578" y="1738012"/>
                  </a:cubicBezTo>
                  <a:cubicBezTo>
                    <a:pt x="1131916" y="1748560"/>
                    <a:pt x="1075810" y="1709555"/>
                    <a:pt x="1065262" y="1650893"/>
                  </a:cubicBezTo>
                  <a:lnTo>
                    <a:pt x="946038" y="987825"/>
                  </a:lnTo>
                  <a:lnTo>
                    <a:pt x="942594" y="987825"/>
                  </a:lnTo>
                  <a:lnTo>
                    <a:pt x="942594" y="1501242"/>
                  </a:lnTo>
                  <a:lnTo>
                    <a:pt x="942594" y="1845442"/>
                  </a:lnTo>
                  <a:lnTo>
                    <a:pt x="942594" y="2722978"/>
                  </a:lnTo>
                  <a:cubicBezTo>
                    <a:pt x="942594" y="2789612"/>
                    <a:pt x="888576" y="2843630"/>
                    <a:pt x="821942" y="2843630"/>
                  </a:cubicBezTo>
                  <a:lnTo>
                    <a:pt x="816225" y="2843630"/>
                  </a:lnTo>
                  <a:cubicBezTo>
                    <a:pt x="749591" y="2843630"/>
                    <a:pt x="695573" y="2789612"/>
                    <a:pt x="695573" y="2722978"/>
                  </a:cubicBezTo>
                  <a:lnTo>
                    <a:pt x="695573" y="1845442"/>
                  </a:lnTo>
                  <a:lnTo>
                    <a:pt x="584764" y="1845442"/>
                  </a:lnTo>
                  <a:lnTo>
                    <a:pt x="584764" y="2722978"/>
                  </a:lnTo>
                  <a:cubicBezTo>
                    <a:pt x="584764" y="2789612"/>
                    <a:pt x="530746" y="2843630"/>
                    <a:pt x="464112" y="2843630"/>
                  </a:cubicBezTo>
                  <a:lnTo>
                    <a:pt x="458395" y="2843630"/>
                  </a:lnTo>
                  <a:cubicBezTo>
                    <a:pt x="391761" y="2843630"/>
                    <a:pt x="337743" y="2789612"/>
                    <a:pt x="337743" y="2722978"/>
                  </a:cubicBezTo>
                  <a:lnTo>
                    <a:pt x="337743" y="1845442"/>
                  </a:lnTo>
                  <a:lnTo>
                    <a:pt x="337743" y="1845442"/>
                  </a:lnTo>
                  <a:lnTo>
                    <a:pt x="337743" y="987825"/>
                  </a:lnTo>
                  <a:lnTo>
                    <a:pt x="333380" y="987825"/>
                  </a:lnTo>
                  <a:lnTo>
                    <a:pt x="214156" y="1650893"/>
                  </a:lnTo>
                  <a:cubicBezTo>
                    <a:pt x="203608" y="1709555"/>
                    <a:pt x="147502" y="1748560"/>
                    <a:pt x="88840" y="1738012"/>
                  </a:cubicBezTo>
                  <a:cubicBezTo>
                    <a:pt x="30177" y="1727464"/>
                    <a:pt x="-8827" y="1671358"/>
                    <a:pt x="1721" y="1612696"/>
                  </a:cubicBezTo>
                  <a:lnTo>
                    <a:pt x="151558" y="779369"/>
                  </a:lnTo>
                  <a:lnTo>
                    <a:pt x="165076" y="745240"/>
                  </a:lnTo>
                  <a:lnTo>
                    <a:pt x="166159" y="739877"/>
                  </a:lnTo>
                  <a:cubicBezTo>
                    <a:pt x="193253" y="675819"/>
                    <a:pt x="256682" y="630871"/>
                    <a:pt x="330610" y="630871"/>
                  </a:cubicBezTo>
                  <a:close/>
                  <a:moveTo>
                    <a:pt x="631229" y="0"/>
                  </a:moveTo>
                  <a:cubicBezTo>
                    <a:pt x="796591" y="0"/>
                    <a:pt x="930644" y="134052"/>
                    <a:pt x="930644" y="299414"/>
                  </a:cubicBezTo>
                  <a:cubicBezTo>
                    <a:pt x="930644" y="464776"/>
                    <a:pt x="796591" y="598828"/>
                    <a:pt x="631229" y="598828"/>
                  </a:cubicBezTo>
                  <a:cubicBezTo>
                    <a:pt x="465867" y="598828"/>
                    <a:pt x="331814" y="464776"/>
                    <a:pt x="331814" y="299414"/>
                  </a:cubicBezTo>
                  <a:cubicBezTo>
                    <a:pt x="331814" y="134052"/>
                    <a:pt x="465867" y="0"/>
                    <a:pt x="631229" y="0"/>
                  </a:cubicBezTo>
                  <a:close/>
                </a:path>
              </a:pathLst>
            </a:custGeom>
            <a:solidFill>
              <a:schemeClr val="accent4">
                <a:lumMod val="40000"/>
                <a:lumOff val="60000"/>
              </a:schemeClr>
            </a:solidFill>
            <a:ln w="3175">
              <a:noFill/>
              <a:round/>
              <a:headEnd/>
              <a:tailEnd/>
            </a:ln>
          </p:spPr>
          <p:txBody>
            <a:bodyPr vert="horz" wrap="square" lIns="69939" tIns="34970" rIns="69939" bIns="34970" numCol="1" anchor="t" anchorCtr="0" compatLnSpc="1">
              <a:prstTxWarp prst="textNoShape">
                <a:avLst/>
              </a:prstTxWarp>
            </a:bodyPr>
            <a:lstStyle/>
            <a:p>
              <a:pPr defTabSz="699389"/>
              <a:endParaRPr lang="en-US" sz="1454">
                <a:solidFill>
                  <a:prstClr val="black"/>
                </a:solidFill>
                <a:latin typeface="Calibri" panose="020F0502020204030204"/>
              </a:endParaRPr>
            </a:p>
          </p:txBody>
        </p:sp>
        <p:sp>
          <p:nvSpPr>
            <p:cNvPr id="75" name="Freeform: Shape 180">
              <a:extLst>
                <a:ext uri="{FF2B5EF4-FFF2-40B4-BE49-F238E27FC236}">
                  <a16:creationId xmlns:a16="http://schemas.microsoft.com/office/drawing/2014/main" id="{4529F9A1-3FC5-47D0-96BC-D94D5F943719}"/>
                </a:ext>
              </a:extLst>
            </p:cNvPr>
            <p:cNvSpPr>
              <a:spLocks noChangeAspect="1"/>
            </p:cNvSpPr>
            <p:nvPr/>
          </p:nvSpPr>
          <p:spPr>
            <a:xfrm>
              <a:off x="440123" y="4679921"/>
              <a:ext cx="251030" cy="557937"/>
            </a:xfrm>
            <a:custGeom>
              <a:avLst/>
              <a:gdLst>
                <a:gd name="connsiteX0" fmla="*/ 330610 w 1279418"/>
                <a:gd name="connsiteY0" fmla="*/ 630871 h 2843630"/>
                <a:gd name="connsiteX1" fmla="*/ 950643 w 1279418"/>
                <a:gd name="connsiteY1" fmla="*/ 630871 h 2843630"/>
                <a:gd name="connsiteX2" fmla="*/ 1115094 w 1279418"/>
                <a:gd name="connsiteY2" fmla="*/ 739877 h 2843630"/>
                <a:gd name="connsiteX3" fmla="*/ 1118085 w 1279418"/>
                <a:gd name="connsiteY3" fmla="*/ 754690 h 2843630"/>
                <a:gd name="connsiteX4" fmla="*/ 1127860 w 1279418"/>
                <a:gd name="connsiteY4" fmla="*/ 779369 h 2843630"/>
                <a:gd name="connsiteX5" fmla="*/ 1277697 w 1279418"/>
                <a:gd name="connsiteY5" fmla="*/ 1612696 h 2843630"/>
                <a:gd name="connsiteX6" fmla="*/ 1190578 w 1279418"/>
                <a:gd name="connsiteY6" fmla="*/ 1738012 h 2843630"/>
                <a:gd name="connsiteX7" fmla="*/ 1065262 w 1279418"/>
                <a:gd name="connsiteY7" fmla="*/ 1650893 h 2843630"/>
                <a:gd name="connsiteX8" fmla="*/ 946038 w 1279418"/>
                <a:gd name="connsiteY8" fmla="*/ 987825 h 2843630"/>
                <a:gd name="connsiteX9" fmla="*/ 942594 w 1279418"/>
                <a:gd name="connsiteY9" fmla="*/ 987825 h 2843630"/>
                <a:gd name="connsiteX10" fmla="*/ 942594 w 1279418"/>
                <a:gd name="connsiteY10" fmla="*/ 1501242 h 2843630"/>
                <a:gd name="connsiteX11" fmla="*/ 942594 w 1279418"/>
                <a:gd name="connsiteY11" fmla="*/ 1845442 h 2843630"/>
                <a:gd name="connsiteX12" fmla="*/ 942594 w 1279418"/>
                <a:gd name="connsiteY12" fmla="*/ 2722978 h 2843630"/>
                <a:gd name="connsiteX13" fmla="*/ 821942 w 1279418"/>
                <a:gd name="connsiteY13" fmla="*/ 2843630 h 2843630"/>
                <a:gd name="connsiteX14" fmla="*/ 816225 w 1279418"/>
                <a:gd name="connsiteY14" fmla="*/ 2843630 h 2843630"/>
                <a:gd name="connsiteX15" fmla="*/ 695573 w 1279418"/>
                <a:gd name="connsiteY15" fmla="*/ 2722978 h 2843630"/>
                <a:gd name="connsiteX16" fmla="*/ 695573 w 1279418"/>
                <a:gd name="connsiteY16" fmla="*/ 1845442 h 2843630"/>
                <a:gd name="connsiteX17" fmla="*/ 584764 w 1279418"/>
                <a:gd name="connsiteY17" fmla="*/ 1845442 h 2843630"/>
                <a:gd name="connsiteX18" fmla="*/ 584764 w 1279418"/>
                <a:gd name="connsiteY18" fmla="*/ 2722978 h 2843630"/>
                <a:gd name="connsiteX19" fmla="*/ 464112 w 1279418"/>
                <a:gd name="connsiteY19" fmla="*/ 2843630 h 2843630"/>
                <a:gd name="connsiteX20" fmla="*/ 458395 w 1279418"/>
                <a:gd name="connsiteY20" fmla="*/ 2843630 h 2843630"/>
                <a:gd name="connsiteX21" fmla="*/ 337743 w 1279418"/>
                <a:gd name="connsiteY21" fmla="*/ 2722978 h 2843630"/>
                <a:gd name="connsiteX22" fmla="*/ 337743 w 1279418"/>
                <a:gd name="connsiteY22" fmla="*/ 1845442 h 2843630"/>
                <a:gd name="connsiteX23" fmla="*/ 337743 w 1279418"/>
                <a:gd name="connsiteY23" fmla="*/ 1845442 h 2843630"/>
                <a:gd name="connsiteX24" fmla="*/ 337743 w 1279418"/>
                <a:gd name="connsiteY24" fmla="*/ 987825 h 2843630"/>
                <a:gd name="connsiteX25" fmla="*/ 333380 w 1279418"/>
                <a:gd name="connsiteY25" fmla="*/ 987825 h 2843630"/>
                <a:gd name="connsiteX26" fmla="*/ 214156 w 1279418"/>
                <a:gd name="connsiteY26" fmla="*/ 1650893 h 2843630"/>
                <a:gd name="connsiteX27" fmla="*/ 88840 w 1279418"/>
                <a:gd name="connsiteY27" fmla="*/ 1738012 h 2843630"/>
                <a:gd name="connsiteX28" fmla="*/ 1721 w 1279418"/>
                <a:gd name="connsiteY28" fmla="*/ 1612696 h 2843630"/>
                <a:gd name="connsiteX29" fmla="*/ 151558 w 1279418"/>
                <a:gd name="connsiteY29" fmla="*/ 779369 h 2843630"/>
                <a:gd name="connsiteX30" fmla="*/ 165076 w 1279418"/>
                <a:gd name="connsiteY30" fmla="*/ 745240 h 2843630"/>
                <a:gd name="connsiteX31" fmla="*/ 166159 w 1279418"/>
                <a:gd name="connsiteY31" fmla="*/ 739877 h 2843630"/>
                <a:gd name="connsiteX32" fmla="*/ 330610 w 1279418"/>
                <a:gd name="connsiteY32" fmla="*/ 630871 h 2843630"/>
                <a:gd name="connsiteX33" fmla="*/ 631229 w 1279418"/>
                <a:gd name="connsiteY33" fmla="*/ 0 h 2843630"/>
                <a:gd name="connsiteX34" fmla="*/ 930644 w 1279418"/>
                <a:gd name="connsiteY34" fmla="*/ 299414 h 2843630"/>
                <a:gd name="connsiteX35" fmla="*/ 631229 w 1279418"/>
                <a:gd name="connsiteY35" fmla="*/ 598828 h 2843630"/>
                <a:gd name="connsiteX36" fmla="*/ 331814 w 1279418"/>
                <a:gd name="connsiteY36" fmla="*/ 299414 h 2843630"/>
                <a:gd name="connsiteX37" fmla="*/ 631229 w 1279418"/>
                <a:gd name="connsiteY37" fmla="*/ 0 h 2843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279418" h="2843630">
                  <a:moveTo>
                    <a:pt x="330610" y="630871"/>
                  </a:moveTo>
                  <a:lnTo>
                    <a:pt x="950643" y="630871"/>
                  </a:lnTo>
                  <a:cubicBezTo>
                    <a:pt x="1024571" y="630871"/>
                    <a:pt x="1088000" y="675819"/>
                    <a:pt x="1115094" y="739877"/>
                  </a:cubicBezTo>
                  <a:lnTo>
                    <a:pt x="1118085" y="754690"/>
                  </a:lnTo>
                  <a:lnTo>
                    <a:pt x="1127860" y="779369"/>
                  </a:lnTo>
                  <a:lnTo>
                    <a:pt x="1277697" y="1612696"/>
                  </a:lnTo>
                  <a:cubicBezTo>
                    <a:pt x="1288245" y="1671358"/>
                    <a:pt x="1249241" y="1727464"/>
                    <a:pt x="1190578" y="1738012"/>
                  </a:cubicBezTo>
                  <a:cubicBezTo>
                    <a:pt x="1131916" y="1748560"/>
                    <a:pt x="1075810" y="1709555"/>
                    <a:pt x="1065262" y="1650893"/>
                  </a:cubicBezTo>
                  <a:lnTo>
                    <a:pt x="946038" y="987825"/>
                  </a:lnTo>
                  <a:lnTo>
                    <a:pt x="942594" y="987825"/>
                  </a:lnTo>
                  <a:lnTo>
                    <a:pt x="942594" y="1501242"/>
                  </a:lnTo>
                  <a:lnTo>
                    <a:pt x="942594" y="1845442"/>
                  </a:lnTo>
                  <a:lnTo>
                    <a:pt x="942594" y="2722978"/>
                  </a:lnTo>
                  <a:cubicBezTo>
                    <a:pt x="942594" y="2789612"/>
                    <a:pt x="888576" y="2843630"/>
                    <a:pt x="821942" y="2843630"/>
                  </a:cubicBezTo>
                  <a:lnTo>
                    <a:pt x="816225" y="2843630"/>
                  </a:lnTo>
                  <a:cubicBezTo>
                    <a:pt x="749591" y="2843630"/>
                    <a:pt x="695573" y="2789612"/>
                    <a:pt x="695573" y="2722978"/>
                  </a:cubicBezTo>
                  <a:lnTo>
                    <a:pt x="695573" y="1845442"/>
                  </a:lnTo>
                  <a:lnTo>
                    <a:pt x="584764" y="1845442"/>
                  </a:lnTo>
                  <a:lnTo>
                    <a:pt x="584764" y="2722978"/>
                  </a:lnTo>
                  <a:cubicBezTo>
                    <a:pt x="584764" y="2789612"/>
                    <a:pt x="530746" y="2843630"/>
                    <a:pt x="464112" y="2843630"/>
                  </a:cubicBezTo>
                  <a:lnTo>
                    <a:pt x="458395" y="2843630"/>
                  </a:lnTo>
                  <a:cubicBezTo>
                    <a:pt x="391761" y="2843630"/>
                    <a:pt x="337743" y="2789612"/>
                    <a:pt x="337743" y="2722978"/>
                  </a:cubicBezTo>
                  <a:lnTo>
                    <a:pt x="337743" y="1845442"/>
                  </a:lnTo>
                  <a:lnTo>
                    <a:pt x="337743" y="1845442"/>
                  </a:lnTo>
                  <a:lnTo>
                    <a:pt x="337743" y="987825"/>
                  </a:lnTo>
                  <a:lnTo>
                    <a:pt x="333380" y="987825"/>
                  </a:lnTo>
                  <a:lnTo>
                    <a:pt x="214156" y="1650893"/>
                  </a:lnTo>
                  <a:cubicBezTo>
                    <a:pt x="203608" y="1709555"/>
                    <a:pt x="147502" y="1748560"/>
                    <a:pt x="88840" y="1738012"/>
                  </a:cubicBezTo>
                  <a:cubicBezTo>
                    <a:pt x="30177" y="1727464"/>
                    <a:pt x="-8827" y="1671358"/>
                    <a:pt x="1721" y="1612696"/>
                  </a:cubicBezTo>
                  <a:lnTo>
                    <a:pt x="151558" y="779369"/>
                  </a:lnTo>
                  <a:lnTo>
                    <a:pt x="165076" y="745240"/>
                  </a:lnTo>
                  <a:lnTo>
                    <a:pt x="166159" y="739877"/>
                  </a:lnTo>
                  <a:cubicBezTo>
                    <a:pt x="193253" y="675819"/>
                    <a:pt x="256682" y="630871"/>
                    <a:pt x="330610" y="630871"/>
                  </a:cubicBezTo>
                  <a:close/>
                  <a:moveTo>
                    <a:pt x="631229" y="0"/>
                  </a:moveTo>
                  <a:cubicBezTo>
                    <a:pt x="796591" y="0"/>
                    <a:pt x="930644" y="134052"/>
                    <a:pt x="930644" y="299414"/>
                  </a:cubicBezTo>
                  <a:cubicBezTo>
                    <a:pt x="930644" y="464776"/>
                    <a:pt x="796591" y="598828"/>
                    <a:pt x="631229" y="598828"/>
                  </a:cubicBezTo>
                  <a:cubicBezTo>
                    <a:pt x="465867" y="598828"/>
                    <a:pt x="331814" y="464776"/>
                    <a:pt x="331814" y="299414"/>
                  </a:cubicBezTo>
                  <a:cubicBezTo>
                    <a:pt x="331814" y="134052"/>
                    <a:pt x="465867" y="0"/>
                    <a:pt x="631229" y="0"/>
                  </a:cubicBezTo>
                  <a:close/>
                </a:path>
              </a:pathLst>
            </a:custGeom>
            <a:solidFill>
              <a:schemeClr val="accent4">
                <a:lumMod val="40000"/>
                <a:lumOff val="60000"/>
              </a:schemeClr>
            </a:solidFill>
            <a:ln w="3175">
              <a:noFill/>
              <a:round/>
              <a:headEnd/>
              <a:tailEnd/>
            </a:ln>
          </p:spPr>
          <p:txBody>
            <a:bodyPr vert="horz" wrap="square" lIns="69939" tIns="34970" rIns="69939" bIns="34970" numCol="1" anchor="t" anchorCtr="0" compatLnSpc="1">
              <a:prstTxWarp prst="textNoShape">
                <a:avLst/>
              </a:prstTxWarp>
            </a:bodyPr>
            <a:lstStyle/>
            <a:p>
              <a:pPr defTabSz="699389"/>
              <a:endParaRPr lang="en-US" sz="1454">
                <a:solidFill>
                  <a:prstClr val="black"/>
                </a:solidFill>
                <a:latin typeface="Calibri" panose="020F0502020204030204"/>
              </a:endParaRPr>
            </a:p>
          </p:txBody>
        </p:sp>
        <p:sp>
          <p:nvSpPr>
            <p:cNvPr id="76" name="Freeform: Shape 182">
              <a:extLst>
                <a:ext uri="{FF2B5EF4-FFF2-40B4-BE49-F238E27FC236}">
                  <a16:creationId xmlns:a16="http://schemas.microsoft.com/office/drawing/2014/main" id="{2DA0AD68-D9D8-4B1E-AFE2-1BFC553E824C}"/>
                </a:ext>
              </a:extLst>
            </p:cNvPr>
            <p:cNvSpPr>
              <a:spLocks noChangeAspect="1"/>
            </p:cNvSpPr>
            <p:nvPr/>
          </p:nvSpPr>
          <p:spPr>
            <a:xfrm>
              <a:off x="1917559" y="4679921"/>
              <a:ext cx="251030" cy="557937"/>
            </a:xfrm>
            <a:custGeom>
              <a:avLst/>
              <a:gdLst>
                <a:gd name="connsiteX0" fmla="*/ 330610 w 1279418"/>
                <a:gd name="connsiteY0" fmla="*/ 630871 h 2843630"/>
                <a:gd name="connsiteX1" fmla="*/ 950643 w 1279418"/>
                <a:gd name="connsiteY1" fmla="*/ 630871 h 2843630"/>
                <a:gd name="connsiteX2" fmla="*/ 1115094 w 1279418"/>
                <a:gd name="connsiteY2" fmla="*/ 739877 h 2843630"/>
                <a:gd name="connsiteX3" fmla="*/ 1118085 w 1279418"/>
                <a:gd name="connsiteY3" fmla="*/ 754690 h 2843630"/>
                <a:gd name="connsiteX4" fmla="*/ 1127860 w 1279418"/>
                <a:gd name="connsiteY4" fmla="*/ 779369 h 2843630"/>
                <a:gd name="connsiteX5" fmla="*/ 1277697 w 1279418"/>
                <a:gd name="connsiteY5" fmla="*/ 1612696 h 2843630"/>
                <a:gd name="connsiteX6" fmla="*/ 1190578 w 1279418"/>
                <a:gd name="connsiteY6" fmla="*/ 1738012 h 2843630"/>
                <a:gd name="connsiteX7" fmla="*/ 1065262 w 1279418"/>
                <a:gd name="connsiteY7" fmla="*/ 1650893 h 2843630"/>
                <a:gd name="connsiteX8" fmla="*/ 946038 w 1279418"/>
                <a:gd name="connsiteY8" fmla="*/ 987825 h 2843630"/>
                <a:gd name="connsiteX9" fmla="*/ 942594 w 1279418"/>
                <a:gd name="connsiteY9" fmla="*/ 987825 h 2843630"/>
                <a:gd name="connsiteX10" fmla="*/ 942594 w 1279418"/>
                <a:gd name="connsiteY10" fmla="*/ 1501242 h 2843630"/>
                <a:gd name="connsiteX11" fmla="*/ 942594 w 1279418"/>
                <a:gd name="connsiteY11" fmla="*/ 1845442 h 2843630"/>
                <a:gd name="connsiteX12" fmla="*/ 942594 w 1279418"/>
                <a:gd name="connsiteY12" fmla="*/ 2722978 h 2843630"/>
                <a:gd name="connsiteX13" fmla="*/ 821942 w 1279418"/>
                <a:gd name="connsiteY13" fmla="*/ 2843630 h 2843630"/>
                <a:gd name="connsiteX14" fmla="*/ 816225 w 1279418"/>
                <a:gd name="connsiteY14" fmla="*/ 2843630 h 2843630"/>
                <a:gd name="connsiteX15" fmla="*/ 695573 w 1279418"/>
                <a:gd name="connsiteY15" fmla="*/ 2722978 h 2843630"/>
                <a:gd name="connsiteX16" fmla="*/ 695573 w 1279418"/>
                <a:gd name="connsiteY16" fmla="*/ 1845442 h 2843630"/>
                <a:gd name="connsiteX17" fmla="*/ 584764 w 1279418"/>
                <a:gd name="connsiteY17" fmla="*/ 1845442 h 2843630"/>
                <a:gd name="connsiteX18" fmla="*/ 584764 w 1279418"/>
                <a:gd name="connsiteY18" fmla="*/ 2722978 h 2843630"/>
                <a:gd name="connsiteX19" fmla="*/ 464112 w 1279418"/>
                <a:gd name="connsiteY19" fmla="*/ 2843630 h 2843630"/>
                <a:gd name="connsiteX20" fmla="*/ 458395 w 1279418"/>
                <a:gd name="connsiteY20" fmla="*/ 2843630 h 2843630"/>
                <a:gd name="connsiteX21" fmla="*/ 337743 w 1279418"/>
                <a:gd name="connsiteY21" fmla="*/ 2722978 h 2843630"/>
                <a:gd name="connsiteX22" fmla="*/ 337743 w 1279418"/>
                <a:gd name="connsiteY22" fmla="*/ 1845442 h 2843630"/>
                <a:gd name="connsiteX23" fmla="*/ 337743 w 1279418"/>
                <a:gd name="connsiteY23" fmla="*/ 1845442 h 2843630"/>
                <a:gd name="connsiteX24" fmla="*/ 337743 w 1279418"/>
                <a:gd name="connsiteY24" fmla="*/ 987825 h 2843630"/>
                <a:gd name="connsiteX25" fmla="*/ 333380 w 1279418"/>
                <a:gd name="connsiteY25" fmla="*/ 987825 h 2843630"/>
                <a:gd name="connsiteX26" fmla="*/ 214156 w 1279418"/>
                <a:gd name="connsiteY26" fmla="*/ 1650893 h 2843630"/>
                <a:gd name="connsiteX27" fmla="*/ 88840 w 1279418"/>
                <a:gd name="connsiteY27" fmla="*/ 1738012 h 2843630"/>
                <a:gd name="connsiteX28" fmla="*/ 1721 w 1279418"/>
                <a:gd name="connsiteY28" fmla="*/ 1612696 h 2843630"/>
                <a:gd name="connsiteX29" fmla="*/ 151558 w 1279418"/>
                <a:gd name="connsiteY29" fmla="*/ 779369 h 2843630"/>
                <a:gd name="connsiteX30" fmla="*/ 165076 w 1279418"/>
                <a:gd name="connsiteY30" fmla="*/ 745240 h 2843630"/>
                <a:gd name="connsiteX31" fmla="*/ 166159 w 1279418"/>
                <a:gd name="connsiteY31" fmla="*/ 739877 h 2843630"/>
                <a:gd name="connsiteX32" fmla="*/ 330610 w 1279418"/>
                <a:gd name="connsiteY32" fmla="*/ 630871 h 2843630"/>
                <a:gd name="connsiteX33" fmla="*/ 631229 w 1279418"/>
                <a:gd name="connsiteY33" fmla="*/ 0 h 2843630"/>
                <a:gd name="connsiteX34" fmla="*/ 930644 w 1279418"/>
                <a:gd name="connsiteY34" fmla="*/ 299414 h 2843630"/>
                <a:gd name="connsiteX35" fmla="*/ 631229 w 1279418"/>
                <a:gd name="connsiteY35" fmla="*/ 598828 h 2843630"/>
                <a:gd name="connsiteX36" fmla="*/ 331814 w 1279418"/>
                <a:gd name="connsiteY36" fmla="*/ 299414 h 2843630"/>
                <a:gd name="connsiteX37" fmla="*/ 631229 w 1279418"/>
                <a:gd name="connsiteY37" fmla="*/ 0 h 2843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279418" h="2843630">
                  <a:moveTo>
                    <a:pt x="330610" y="630871"/>
                  </a:moveTo>
                  <a:lnTo>
                    <a:pt x="950643" y="630871"/>
                  </a:lnTo>
                  <a:cubicBezTo>
                    <a:pt x="1024571" y="630871"/>
                    <a:pt x="1088000" y="675819"/>
                    <a:pt x="1115094" y="739877"/>
                  </a:cubicBezTo>
                  <a:lnTo>
                    <a:pt x="1118085" y="754690"/>
                  </a:lnTo>
                  <a:lnTo>
                    <a:pt x="1127860" y="779369"/>
                  </a:lnTo>
                  <a:lnTo>
                    <a:pt x="1277697" y="1612696"/>
                  </a:lnTo>
                  <a:cubicBezTo>
                    <a:pt x="1288245" y="1671358"/>
                    <a:pt x="1249241" y="1727464"/>
                    <a:pt x="1190578" y="1738012"/>
                  </a:cubicBezTo>
                  <a:cubicBezTo>
                    <a:pt x="1131916" y="1748560"/>
                    <a:pt x="1075810" y="1709555"/>
                    <a:pt x="1065262" y="1650893"/>
                  </a:cubicBezTo>
                  <a:lnTo>
                    <a:pt x="946038" y="987825"/>
                  </a:lnTo>
                  <a:lnTo>
                    <a:pt x="942594" y="987825"/>
                  </a:lnTo>
                  <a:lnTo>
                    <a:pt x="942594" y="1501242"/>
                  </a:lnTo>
                  <a:lnTo>
                    <a:pt x="942594" y="1845442"/>
                  </a:lnTo>
                  <a:lnTo>
                    <a:pt x="942594" y="2722978"/>
                  </a:lnTo>
                  <a:cubicBezTo>
                    <a:pt x="942594" y="2789612"/>
                    <a:pt x="888576" y="2843630"/>
                    <a:pt x="821942" y="2843630"/>
                  </a:cubicBezTo>
                  <a:lnTo>
                    <a:pt x="816225" y="2843630"/>
                  </a:lnTo>
                  <a:cubicBezTo>
                    <a:pt x="749591" y="2843630"/>
                    <a:pt x="695573" y="2789612"/>
                    <a:pt x="695573" y="2722978"/>
                  </a:cubicBezTo>
                  <a:lnTo>
                    <a:pt x="695573" y="1845442"/>
                  </a:lnTo>
                  <a:lnTo>
                    <a:pt x="584764" y="1845442"/>
                  </a:lnTo>
                  <a:lnTo>
                    <a:pt x="584764" y="2722978"/>
                  </a:lnTo>
                  <a:cubicBezTo>
                    <a:pt x="584764" y="2789612"/>
                    <a:pt x="530746" y="2843630"/>
                    <a:pt x="464112" y="2843630"/>
                  </a:cubicBezTo>
                  <a:lnTo>
                    <a:pt x="458395" y="2843630"/>
                  </a:lnTo>
                  <a:cubicBezTo>
                    <a:pt x="391761" y="2843630"/>
                    <a:pt x="337743" y="2789612"/>
                    <a:pt x="337743" y="2722978"/>
                  </a:cubicBezTo>
                  <a:lnTo>
                    <a:pt x="337743" y="1845442"/>
                  </a:lnTo>
                  <a:lnTo>
                    <a:pt x="337743" y="1845442"/>
                  </a:lnTo>
                  <a:lnTo>
                    <a:pt x="337743" y="987825"/>
                  </a:lnTo>
                  <a:lnTo>
                    <a:pt x="333380" y="987825"/>
                  </a:lnTo>
                  <a:lnTo>
                    <a:pt x="214156" y="1650893"/>
                  </a:lnTo>
                  <a:cubicBezTo>
                    <a:pt x="203608" y="1709555"/>
                    <a:pt x="147502" y="1748560"/>
                    <a:pt x="88840" y="1738012"/>
                  </a:cubicBezTo>
                  <a:cubicBezTo>
                    <a:pt x="30177" y="1727464"/>
                    <a:pt x="-8827" y="1671358"/>
                    <a:pt x="1721" y="1612696"/>
                  </a:cubicBezTo>
                  <a:lnTo>
                    <a:pt x="151558" y="779369"/>
                  </a:lnTo>
                  <a:lnTo>
                    <a:pt x="165076" y="745240"/>
                  </a:lnTo>
                  <a:lnTo>
                    <a:pt x="166159" y="739877"/>
                  </a:lnTo>
                  <a:cubicBezTo>
                    <a:pt x="193253" y="675819"/>
                    <a:pt x="256682" y="630871"/>
                    <a:pt x="330610" y="630871"/>
                  </a:cubicBezTo>
                  <a:close/>
                  <a:moveTo>
                    <a:pt x="631229" y="0"/>
                  </a:moveTo>
                  <a:cubicBezTo>
                    <a:pt x="796591" y="0"/>
                    <a:pt x="930644" y="134052"/>
                    <a:pt x="930644" y="299414"/>
                  </a:cubicBezTo>
                  <a:cubicBezTo>
                    <a:pt x="930644" y="464776"/>
                    <a:pt x="796591" y="598828"/>
                    <a:pt x="631229" y="598828"/>
                  </a:cubicBezTo>
                  <a:cubicBezTo>
                    <a:pt x="465867" y="598828"/>
                    <a:pt x="331814" y="464776"/>
                    <a:pt x="331814" y="299414"/>
                  </a:cubicBezTo>
                  <a:cubicBezTo>
                    <a:pt x="331814" y="134052"/>
                    <a:pt x="465867" y="0"/>
                    <a:pt x="631229" y="0"/>
                  </a:cubicBezTo>
                  <a:close/>
                </a:path>
              </a:pathLst>
            </a:custGeom>
            <a:solidFill>
              <a:schemeClr val="accent4">
                <a:lumMod val="40000"/>
                <a:lumOff val="60000"/>
              </a:schemeClr>
            </a:solidFill>
            <a:ln w="3175">
              <a:noFill/>
              <a:round/>
              <a:headEnd/>
              <a:tailEnd/>
            </a:ln>
          </p:spPr>
          <p:txBody>
            <a:bodyPr vert="horz" wrap="square" lIns="69939" tIns="34970" rIns="69939" bIns="34970" numCol="1" anchor="t" anchorCtr="0" compatLnSpc="1">
              <a:prstTxWarp prst="textNoShape">
                <a:avLst/>
              </a:prstTxWarp>
            </a:bodyPr>
            <a:lstStyle/>
            <a:p>
              <a:pPr defTabSz="699389"/>
              <a:endParaRPr lang="en-US" sz="1454">
                <a:solidFill>
                  <a:prstClr val="black"/>
                </a:solidFill>
                <a:latin typeface="Calibri" panose="020F0502020204030204"/>
              </a:endParaRPr>
            </a:p>
          </p:txBody>
        </p:sp>
        <p:sp>
          <p:nvSpPr>
            <p:cNvPr id="77" name="Freeform: Shape 183">
              <a:extLst>
                <a:ext uri="{FF2B5EF4-FFF2-40B4-BE49-F238E27FC236}">
                  <a16:creationId xmlns:a16="http://schemas.microsoft.com/office/drawing/2014/main" id="{087EF8F4-F210-4132-B91A-3FEB6838651A}"/>
                </a:ext>
              </a:extLst>
            </p:cNvPr>
            <p:cNvSpPr>
              <a:spLocks noChangeAspect="1"/>
            </p:cNvSpPr>
            <p:nvPr/>
          </p:nvSpPr>
          <p:spPr>
            <a:xfrm>
              <a:off x="1622873" y="4679921"/>
              <a:ext cx="251030" cy="557937"/>
            </a:xfrm>
            <a:custGeom>
              <a:avLst/>
              <a:gdLst>
                <a:gd name="connsiteX0" fmla="*/ 330610 w 1279418"/>
                <a:gd name="connsiteY0" fmla="*/ 630871 h 2843630"/>
                <a:gd name="connsiteX1" fmla="*/ 950643 w 1279418"/>
                <a:gd name="connsiteY1" fmla="*/ 630871 h 2843630"/>
                <a:gd name="connsiteX2" fmla="*/ 1115094 w 1279418"/>
                <a:gd name="connsiteY2" fmla="*/ 739877 h 2843630"/>
                <a:gd name="connsiteX3" fmla="*/ 1118085 w 1279418"/>
                <a:gd name="connsiteY3" fmla="*/ 754690 h 2843630"/>
                <a:gd name="connsiteX4" fmla="*/ 1127860 w 1279418"/>
                <a:gd name="connsiteY4" fmla="*/ 779369 h 2843630"/>
                <a:gd name="connsiteX5" fmla="*/ 1277697 w 1279418"/>
                <a:gd name="connsiteY5" fmla="*/ 1612696 h 2843630"/>
                <a:gd name="connsiteX6" fmla="*/ 1190578 w 1279418"/>
                <a:gd name="connsiteY6" fmla="*/ 1738012 h 2843630"/>
                <a:gd name="connsiteX7" fmla="*/ 1065262 w 1279418"/>
                <a:gd name="connsiteY7" fmla="*/ 1650893 h 2843630"/>
                <a:gd name="connsiteX8" fmla="*/ 946038 w 1279418"/>
                <a:gd name="connsiteY8" fmla="*/ 987825 h 2843630"/>
                <a:gd name="connsiteX9" fmla="*/ 942594 w 1279418"/>
                <a:gd name="connsiteY9" fmla="*/ 987825 h 2843630"/>
                <a:gd name="connsiteX10" fmla="*/ 942594 w 1279418"/>
                <a:gd name="connsiteY10" fmla="*/ 1501242 h 2843630"/>
                <a:gd name="connsiteX11" fmla="*/ 942594 w 1279418"/>
                <a:gd name="connsiteY11" fmla="*/ 1845442 h 2843630"/>
                <a:gd name="connsiteX12" fmla="*/ 942594 w 1279418"/>
                <a:gd name="connsiteY12" fmla="*/ 2722978 h 2843630"/>
                <a:gd name="connsiteX13" fmla="*/ 821942 w 1279418"/>
                <a:gd name="connsiteY13" fmla="*/ 2843630 h 2843630"/>
                <a:gd name="connsiteX14" fmla="*/ 816225 w 1279418"/>
                <a:gd name="connsiteY14" fmla="*/ 2843630 h 2843630"/>
                <a:gd name="connsiteX15" fmla="*/ 695573 w 1279418"/>
                <a:gd name="connsiteY15" fmla="*/ 2722978 h 2843630"/>
                <a:gd name="connsiteX16" fmla="*/ 695573 w 1279418"/>
                <a:gd name="connsiteY16" fmla="*/ 1845442 h 2843630"/>
                <a:gd name="connsiteX17" fmla="*/ 584764 w 1279418"/>
                <a:gd name="connsiteY17" fmla="*/ 1845442 h 2843630"/>
                <a:gd name="connsiteX18" fmla="*/ 584764 w 1279418"/>
                <a:gd name="connsiteY18" fmla="*/ 2722978 h 2843630"/>
                <a:gd name="connsiteX19" fmla="*/ 464112 w 1279418"/>
                <a:gd name="connsiteY19" fmla="*/ 2843630 h 2843630"/>
                <a:gd name="connsiteX20" fmla="*/ 458395 w 1279418"/>
                <a:gd name="connsiteY20" fmla="*/ 2843630 h 2843630"/>
                <a:gd name="connsiteX21" fmla="*/ 337743 w 1279418"/>
                <a:gd name="connsiteY21" fmla="*/ 2722978 h 2843630"/>
                <a:gd name="connsiteX22" fmla="*/ 337743 w 1279418"/>
                <a:gd name="connsiteY22" fmla="*/ 1845442 h 2843630"/>
                <a:gd name="connsiteX23" fmla="*/ 337743 w 1279418"/>
                <a:gd name="connsiteY23" fmla="*/ 1845442 h 2843630"/>
                <a:gd name="connsiteX24" fmla="*/ 337743 w 1279418"/>
                <a:gd name="connsiteY24" fmla="*/ 987825 h 2843630"/>
                <a:gd name="connsiteX25" fmla="*/ 333380 w 1279418"/>
                <a:gd name="connsiteY25" fmla="*/ 987825 h 2843630"/>
                <a:gd name="connsiteX26" fmla="*/ 214156 w 1279418"/>
                <a:gd name="connsiteY26" fmla="*/ 1650893 h 2843630"/>
                <a:gd name="connsiteX27" fmla="*/ 88840 w 1279418"/>
                <a:gd name="connsiteY27" fmla="*/ 1738012 h 2843630"/>
                <a:gd name="connsiteX28" fmla="*/ 1721 w 1279418"/>
                <a:gd name="connsiteY28" fmla="*/ 1612696 h 2843630"/>
                <a:gd name="connsiteX29" fmla="*/ 151558 w 1279418"/>
                <a:gd name="connsiteY29" fmla="*/ 779369 h 2843630"/>
                <a:gd name="connsiteX30" fmla="*/ 165076 w 1279418"/>
                <a:gd name="connsiteY30" fmla="*/ 745240 h 2843630"/>
                <a:gd name="connsiteX31" fmla="*/ 166159 w 1279418"/>
                <a:gd name="connsiteY31" fmla="*/ 739877 h 2843630"/>
                <a:gd name="connsiteX32" fmla="*/ 330610 w 1279418"/>
                <a:gd name="connsiteY32" fmla="*/ 630871 h 2843630"/>
                <a:gd name="connsiteX33" fmla="*/ 631229 w 1279418"/>
                <a:gd name="connsiteY33" fmla="*/ 0 h 2843630"/>
                <a:gd name="connsiteX34" fmla="*/ 930644 w 1279418"/>
                <a:gd name="connsiteY34" fmla="*/ 299414 h 2843630"/>
                <a:gd name="connsiteX35" fmla="*/ 631229 w 1279418"/>
                <a:gd name="connsiteY35" fmla="*/ 598828 h 2843630"/>
                <a:gd name="connsiteX36" fmla="*/ 331814 w 1279418"/>
                <a:gd name="connsiteY36" fmla="*/ 299414 h 2843630"/>
                <a:gd name="connsiteX37" fmla="*/ 631229 w 1279418"/>
                <a:gd name="connsiteY37" fmla="*/ 0 h 2843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279418" h="2843630">
                  <a:moveTo>
                    <a:pt x="330610" y="630871"/>
                  </a:moveTo>
                  <a:lnTo>
                    <a:pt x="950643" y="630871"/>
                  </a:lnTo>
                  <a:cubicBezTo>
                    <a:pt x="1024571" y="630871"/>
                    <a:pt x="1088000" y="675819"/>
                    <a:pt x="1115094" y="739877"/>
                  </a:cubicBezTo>
                  <a:lnTo>
                    <a:pt x="1118085" y="754690"/>
                  </a:lnTo>
                  <a:lnTo>
                    <a:pt x="1127860" y="779369"/>
                  </a:lnTo>
                  <a:lnTo>
                    <a:pt x="1277697" y="1612696"/>
                  </a:lnTo>
                  <a:cubicBezTo>
                    <a:pt x="1288245" y="1671358"/>
                    <a:pt x="1249241" y="1727464"/>
                    <a:pt x="1190578" y="1738012"/>
                  </a:cubicBezTo>
                  <a:cubicBezTo>
                    <a:pt x="1131916" y="1748560"/>
                    <a:pt x="1075810" y="1709555"/>
                    <a:pt x="1065262" y="1650893"/>
                  </a:cubicBezTo>
                  <a:lnTo>
                    <a:pt x="946038" y="987825"/>
                  </a:lnTo>
                  <a:lnTo>
                    <a:pt x="942594" y="987825"/>
                  </a:lnTo>
                  <a:lnTo>
                    <a:pt x="942594" y="1501242"/>
                  </a:lnTo>
                  <a:lnTo>
                    <a:pt x="942594" y="1845442"/>
                  </a:lnTo>
                  <a:lnTo>
                    <a:pt x="942594" y="2722978"/>
                  </a:lnTo>
                  <a:cubicBezTo>
                    <a:pt x="942594" y="2789612"/>
                    <a:pt x="888576" y="2843630"/>
                    <a:pt x="821942" y="2843630"/>
                  </a:cubicBezTo>
                  <a:lnTo>
                    <a:pt x="816225" y="2843630"/>
                  </a:lnTo>
                  <a:cubicBezTo>
                    <a:pt x="749591" y="2843630"/>
                    <a:pt x="695573" y="2789612"/>
                    <a:pt x="695573" y="2722978"/>
                  </a:cubicBezTo>
                  <a:lnTo>
                    <a:pt x="695573" y="1845442"/>
                  </a:lnTo>
                  <a:lnTo>
                    <a:pt x="584764" y="1845442"/>
                  </a:lnTo>
                  <a:lnTo>
                    <a:pt x="584764" y="2722978"/>
                  </a:lnTo>
                  <a:cubicBezTo>
                    <a:pt x="584764" y="2789612"/>
                    <a:pt x="530746" y="2843630"/>
                    <a:pt x="464112" y="2843630"/>
                  </a:cubicBezTo>
                  <a:lnTo>
                    <a:pt x="458395" y="2843630"/>
                  </a:lnTo>
                  <a:cubicBezTo>
                    <a:pt x="391761" y="2843630"/>
                    <a:pt x="337743" y="2789612"/>
                    <a:pt x="337743" y="2722978"/>
                  </a:cubicBezTo>
                  <a:lnTo>
                    <a:pt x="337743" y="1845442"/>
                  </a:lnTo>
                  <a:lnTo>
                    <a:pt x="337743" y="1845442"/>
                  </a:lnTo>
                  <a:lnTo>
                    <a:pt x="337743" y="987825"/>
                  </a:lnTo>
                  <a:lnTo>
                    <a:pt x="333380" y="987825"/>
                  </a:lnTo>
                  <a:lnTo>
                    <a:pt x="214156" y="1650893"/>
                  </a:lnTo>
                  <a:cubicBezTo>
                    <a:pt x="203608" y="1709555"/>
                    <a:pt x="147502" y="1748560"/>
                    <a:pt x="88840" y="1738012"/>
                  </a:cubicBezTo>
                  <a:cubicBezTo>
                    <a:pt x="30177" y="1727464"/>
                    <a:pt x="-8827" y="1671358"/>
                    <a:pt x="1721" y="1612696"/>
                  </a:cubicBezTo>
                  <a:lnTo>
                    <a:pt x="151558" y="779369"/>
                  </a:lnTo>
                  <a:lnTo>
                    <a:pt x="165076" y="745240"/>
                  </a:lnTo>
                  <a:lnTo>
                    <a:pt x="166159" y="739877"/>
                  </a:lnTo>
                  <a:cubicBezTo>
                    <a:pt x="193253" y="675819"/>
                    <a:pt x="256682" y="630871"/>
                    <a:pt x="330610" y="630871"/>
                  </a:cubicBezTo>
                  <a:close/>
                  <a:moveTo>
                    <a:pt x="631229" y="0"/>
                  </a:moveTo>
                  <a:cubicBezTo>
                    <a:pt x="796591" y="0"/>
                    <a:pt x="930644" y="134052"/>
                    <a:pt x="930644" y="299414"/>
                  </a:cubicBezTo>
                  <a:cubicBezTo>
                    <a:pt x="930644" y="464776"/>
                    <a:pt x="796591" y="598828"/>
                    <a:pt x="631229" y="598828"/>
                  </a:cubicBezTo>
                  <a:cubicBezTo>
                    <a:pt x="465867" y="598828"/>
                    <a:pt x="331814" y="464776"/>
                    <a:pt x="331814" y="299414"/>
                  </a:cubicBezTo>
                  <a:cubicBezTo>
                    <a:pt x="331814" y="134052"/>
                    <a:pt x="465867" y="0"/>
                    <a:pt x="631229" y="0"/>
                  </a:cubicBezTo>
                  <a:close/>
                </a:path>
              </a:pathLst>
            </a:custGeom>
            <a:solidFill>
              <a:srgbClr val="FF0000"/>
            </a:solidFill>
            <a:ln w="3175">
              <a:noFill/>
              <a:round/>
              <a:headEnd/>
              <a:tailEnd/>
            </a:ln>
          </p:spPr>
          <p:txBody>
            <a:bodyPr vert="horz" wrap="square" lIns="69939" tIns="34970" rIns="69939" bIns="34970" numCol="1" anchor="t" anchorCtr="0" compatLnSpc="1">
              <a:prstTxWarp prst="textNoShape">
                <a:avLst/>
              </a:prstTxWarp>
            </a:bodyPr>
            <a:lstStyle/>
            <a:p>
              <a:pPr marL="0" marR="0" lvl="0" indent="0" algn="l" defTabSz="699389" rtl="0" eaLnBrk="1" fontAlgn="auto" latinLnBrk="0" hangingPunct="1">
                <a:lnSpc>
                  <a:spcPct val="100000"/>
                </a:lnSpc>
                <a:spcBef>
                  <a:spcPts val="0"/>
                </a:spcBef>
                <a:spcAft>
                  <a:spcPts val="0"/>
                </a:spcAft>
                <a:buClrTx/>
                <a:buSzTx/>
                <a:buFontTx/>
                <a:buNone/>
                <a:tabLst/>
                <a:defRPr/>
              </a:pPr>
              <a:endParaRPr kumimoji="0" lang="en-US" sz="1454"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8" name="Freeform: Shape 184">
              <a:extLst>
                <a:ext uri="{FF2B5EF4-FFF2-40B4-BE49-F238E27FC236}">
                  <a16:creationId xmlns:a16="http://schemas.microsoft.com/office/drawing/2014/main" id="{73622687-22EC-44C6-97E8-381D4A4203A1}"/>
                </a:ext>
              </a:extLst>
            </p:cNvPr>
            <p:cNvSpPr>
              <a:spLocks noChangeAspect="1"/>
            </p:cNvSpPr>
            <p:nvPr/>
          </p:nvSpPr>
          <p:spPr>
            <a:xfrm>
              <a:off x="1328186" y="4679921"/>
              <a:ext cx="251030" cy="557937"/>
            </a:xfrm>
            <a:custGeom>
              <a:avLst/>
              <a:gdLst>
                <a:gd name="connsiteX0" fmla="*/ 330610 w 1279418"/>
                <a:gd name="connsiteY0" fmla="*/ 630871 h 2843630"/>
                <a:gd name="connsiteX1" fmla="*/ 950643 w 1279418"/>
                <a:gd name="connsiteY1" fmla="*/ 630871 h 2843630"/>
                <a:gd name="connsiteX2" fmla="*/ 1115094 w 1279418"/>
                <a:gd name="connsiteY2" fmla="*/ 739877 h 2843630"/>
                <a:gd name="connsiteX3" fmla="*/ 1118085 w 1279418"/>
                <a:gd name="connsiteY3" fmla="*/ 754690 h 2843630"/>
                <a:gd name="connsiteX4" fmla="*/ 1127860 w 1279418"/>
                <a:gd name="connsiteY4" fmla="*/ 779369 h 2843630"/>
                <a:gd name="connsiteX5" fmla="*/ 1277697 w 1279418"/>
                <a:gd name="connsiteY5" fmla="*/ 1612696 h 2843630"/>
                <a:gd name="connsiteX6" fmla="*/ 1190578 w 1279418"/>
                <a:gd name="connsiteY6" fmla="*/ 1738012 h 2843630"/>
                <a:gd name="connsiteX7" fmla="*/ 1065262 w 1279418"/>
                <a:gd name="connsiteY7" fmla="*/ 1650893 h 2843630"/>
                <a:gd name="connsiteX8" fmla="*/ 946038 w 1279418"/>
                <a:gd name="connsiteY8" fmla="*/ 987825 h 2843630"/>
                <a:gd name="connsiteX9" fmla="*/ 942594 w 1279418"/>
                <a:gd name="connsiteY9" fmla="*/ 987825 h 2843630"/>
                <a:gd name="connsiteX10" fmla="*/ 942594 w 1279418"/>
                <a:gd name="connsiteY10" fmla="*/ 1501242 h 2843630"/>
                <a:gd name="connsiteX11" fmla="*/ 942594 w 1279418"/>
                <a:gd name="connsiteY11" fmla="*/ 1845442 h 2843630"/>
                <a:gd name="connsiteX12" fmla="*/ 942594 w 1279418"/>
                <a:gd name="connsiteY12" fmla="*/ 2722978 h 2843630"/>
                <a:gd name="connsiteX13" fmla="*/ 821942 w 1279418"/>
                <a:gd name="connsiteY13" fmla="*/ 2843630 h 2843630"/>
                <a:gd name="connsiteX14" fmla="*/ 816225 w 1279418"/>
                <a:gd name="connsiteY14" fmla="*/ 2843630 h 2843630"/>
                <a:gd name="connsiteX15" fmla="*/ 695573 w 1279418"/>
                <a:gd name="connsiteY15" fmla="*/ 2722978 h 2843630"/>
                <a:gd name="connsiteX16" fmla="*/ 695573 w 1279418"/>
                <a:gd name="connsiteY16" fmla="*/ 1845442 h 2843630"/>
                <a:gd name="connsiteX17" fmla="*/ 584764 w 1279418"/>
                <a:gd name="connsiteY17" fmla="*/ 1845442 h 2843630"/>
                <a:gd name="connsiteX18" fmla="*/ 584764 w 1279418"/>
                <a:gd name="connsiteY18" fmla="*/ 2722978 h 2843630"/>
                <a:gd name="connsiteX19" fmla="*/ 464112 w 1279418"/>
                <a:gd name="connsiteY19" fmla="*/ 2843630 h 2843630"/>
                <a:gd name="connsiteX20" fmla="*/ 458395 w 1279418"/>
                <a:gd name="connsiteY20" fmla="*/ 2843630 h 2843630"/>
                <a:gd name="connsiteX21" fmla="*/ 337743 w 1279418"/>
                <a:gd name="connsiteY21" fmla="*/ 2722978 h 2843630"/>
                <a:gd name="connsiteX22" fmla="*/ 337743 w 1279418"/>
                <a:gd name="connsiteY22" fmla="*/ 1845442 h 2843630"/>
                <a:gd name="connsiteX23" fmla="*/ 337743 w 1279418"/>
                <a:gd name="connsiteY23" fmla="*/ 1845442 h 2843630"/>
                <a:gd name="connsiteX24" fmla="*/ 337743 w 1279418"/>
                <a:gd name="connsiteY24" fmla="*/ 987825 h 2843630"/>
                <a:gd name="connsiteX25" fmla="*/ 333380 w 1279418"/>
                <a:gd name="connsiteY25" fmla="*/ 987825 h 2843630"/>
                <a:gd name="connsiteX26" fmla="*/ 214156 w 1279418"/>
                <a:gd name="connsiteY26" fmla="*/ 1650893 h 2843630"/>
                <a:gd name="connsiteX27" fmla="*/ 88840 w 1279418"/>
                <a:gd name="connsiteY27" fmla="*/ 1738012 h 2843630"/>
                <a:gd name="connsiteX28" fmla="*/ 1721 w 1279418"/>
                <a:gd name="connsiteY28" fmla="*/ 1612696 h 2843630"/>
                <a:gd name="connsiteX29" fmla="*/ 151558 w 1279418"/>
                <a:gd name="connsiteY29" fmla="*/ 779369 h 2843630"/>
                <a:gd name="connsiteX30" fmla="*/ 165076 w 1279418"/>
                <a:gd name="connsiteY30" fmla="*/ 745240 h 2843630"/>
                <a:gd name="connsiteX31" fmla="*/ 166159 w 1279418"/>
                <a:gd name="connsiteY31" fmla="*/ 739877 h 2843630"/>
                <a:gd name="connsiteX32" fmla="*/ 330610 w 1279418"/>
                <a:gd name="connsiteY32" fmla="*/ 630871 h 2843630"/>
                <a:gd name="connsiteX33" fmla="*/ 631229 w 1279418"/>
                <a:gd name="connsiteY33" fmla="*/ 0 h 2843630"/>
                <a:gd name="connsiteX34" fmla="*/ 930644 w 1279418"/>
                <a:gd name="connsiteY34" fmla="*/ 299414 h 2843630"/>
                <a:gd name="connsiteX35" fmla="*/ 631229 w 1279418"/>
                <a:gd name="connsiteY35" fmla="*/ 598828 h 2843630"/>
                <a:gd name="connsiteX36" fmla="*/ 331814 w 1279418"/>
                <a:gd name="connsiteY36" fmla="*/ 299414 h 2843630"/>
                <a:gd name="connsiteX37" fmla="*/ 631229 w 1279418"/>
                <a:gd name="connsiteY37" fmla="*/ 0 h 2843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279418" h="2843630">
                  <a:moveTo>
                    <a:pt x="330610" y="630871"/>
                  </a:moveTo>
                  <a:lnTo>
                    <a:pt x="950643" y="630871"/>
                  </a:lnTo>
                  <a:cubicBezTo>
                    <a:pt x="1024571" y="630871"/>
                    <a:pt x="1088000" y="675819"/>
                    <a:pt x="1115094" y="739877"/>
                  </a:cubicBezTo>
                  <a:lnTo>
                    <a:pt x="1118085" y="754690"/>
                  </a:lnTo>
                  <a:lnTo>
                    <a:pt x="1127860" y="779369"/>
                  </a:lnTo>
                  <a:lnTo>
                    <a:pt x="1277697" y="1612696"/>
                  </a:lnTo>
                  <a:cubicBezTo>
                    <a:pt x="1288245" y="1671358"/>
                    <a:pt x="1249241" y="1727464"/>
                    <a:pt x="1190578" y="1738012"/>
                  </a:cubicBezTo>
                  <a:cubicBezTo>
                    <a:pt x="1131916" y="1748560"/>
                    <a:pt x="1075810" y="1709555"/>
                    <a:pt x="1065262" y="1650893"/>
                  </a:cubicBezTo>
                  <a:lnTo>
                    <a:pt x="946038" y="987825"/>
                  </a:lnTo>
                  <a:lnTo>
                    <a:pt x="942594" y="987825"/>
                  </a:lnTo>
                  <a:lnTo>
                    <a:pt x="942594" y="1501242"/>
                  </a:lnTo>
                  <a:lnTo>
                    <a:pt x="942594" y="1845442"/>
                  </a:lnTo>
                  <a:lnTo>
                    <a:pt x="942594" y="2722978"/>
                  </a:lnTo>
                  <a:cubicBezTo>
                    <a:pt x="942594" y="2789612"/>
                    <a:pt x="888576" y="2843630"/>
                    <a:pt x="821942" y="2843630"/>
                  </a:cubicBezTo>
                  <a:lnTo>
                    <a:pt x="816225" y="2843630"/>
                  </a:lnTo>
                  <a:cubicBezTo>
                    <a:pt x="749591" y="2843630"/>
                    <a:pt x="695573" y="2789612"/>
                    <a:pt x="695573" y="2722978"/>
                  </a:cubicBezTo>
                  <a:lnTo>
                    <a:pt x="695573" y="1845442"/>
                  </a:lnTo>
                  <a:lnTo>
                    <a:pt x="584764" y="1845442"/>
                  </a:lnTo>
                  <a:lnTo>
                    <a:pt x="584764" y="2722978"/>
                  </a:lnTo>
                  <a:cubicBezTo>
                    <a:pt x="584764" y="2789612"/>
                    <a:pt x="530746" y="2843630"/>
                    <a:pt x="464112" y="2843630"/>
                  </a:cubicBezTo>
                  <a:lnTo>
                    <a:pt x="458395" y="2843630"/>
                  </a:lnTo>
                  <a:cubicBezTo>
                    <a:pt x="391761" y="2843630"/>
                    <a:pt x="337743" y="2789612"/>
                    <a:pt x="337743" y="2722978"/>
                  </a:cubicBezTo>
                  <a:lnTo>
                    <a:pt x="337743" y="1845442"/>
                  </a:lnTo>
                  <a:lnTo>
                    <a:pt x="337743" y="1845442"/>
                  </a:lnTo>
                  <a:lnTo>
                    <a:pt x="337743" y="987825"/>
                  </a:lnTo>
                  <a:lnTo>
                    <a:pt x="333380" y="987825"/>
                  </a:lnTo>
                  <a:lnTo>
                    <a:pt x="214156" y="1650893"/>
                  </a:lnTo>
                  <a:cubicBezTo>
                    <a:pt x="203608" y="1709555"/>
                    <a:pt x="147502" y="1748560"/>
                    <a:pt x="88840" y="1738012"/>
                  </a:cubicBezTo>
                  <a:cubicBezTo>
                    <a:pt x="30177" y="1727464"/>
                    <a:pt x="-8827" y="1671358"/>
                    <a:pt x="1721" y="1612696"/>
                  </a:cubicBezTo>
                  <a:lnTo>
                    <a:pt x="151558" y="779369"/>
                  </a:lnTo>
                  <a:lnTo>
                    <a:pt x="165076" y="745240"/>
                  </a:lnTo>
                  <a:lnTo>
                    <a:pt x="166159" y="739877"/>
                  </a:lnTo>
                  <a:cubicBezTo>
                    <a:pt x="193253" y="675819"/>
                    <a:pt x="256682" y="630871"/>
                    <a:pt x="330610" y="630871"/>
                  </a:cubicBezTo>
                  <a:close/>
                  <a:moveTo>
                    <a:pt x="631229" y="0"/>
                  </a:moveTo>
                  <a:cubicBezTo>
                    <a:pt x="796591" y="0"/>
                    <a:pt x="930644" y="134052"/>
                    <a:pt x="930644" y="299414"/>
                  </a:cubicBezTo>
                  <a:cubicBezTo>
                    <a:pt x="930644" y="464776"/>
                    <a:pt x="796591" y="598828"/>
                    <a:pt x="631229" y="598828"/>
                  </a:cubicBezTo>
                  <a:cubicBezTo>
                    <a:pt x="465867" y="598828"/>
                    <a:pt x="331814" y="464776"/>
                    <a:pt x="331814" y="299414"/>
                  </a:cubicBezTo>
                  <a:cubicBezTo>
                    <a:pt x="331814" y="134052"/>
                    <a:pt x="465867" y="0"/>
                    <a:pt x="631229" y="0"/>
                  </a:cubicBezTo>
                  <a:close/>
                </a:path>
              </a:pathLst>
            </a:custGeom>
            <a:solidFill>
              <a:schemeClr val="accent4">
                <a:lumMod val="40000"/>
                <a:lumOff val="60000"/>
              </a:schemeClr>
            </a:solidFill>
            <a:ln w="3175">
              <a:noFill/>
              <a:round/>
              <a:headEnd/>
              <a:tailEnd/>
            </a:ln>
          </p:spPr>
          <p:txBody>
            <a:bodyPr vert="horz" wrap="square" lIns="69939" tIns="34970" rIns="69939" bIns="34970" numCol="1" anchor="t" anchorCtr="0" compatLnSpc="1">
              <a:prstTxWarp prst="textNoShape">
                <a:avLst/>
              </a:prstTxWarp>
            </a:bodyPr>
            <a:lstStyle/>
            <a:p>
              <a:pPr defTabSz="699389"/>
              <a:endParaRPr lang="en-US" sz="1454">
                <a:solidFill>
                  <a:prstClr val="black"/>
                </a:solidFill>
                <a:latin typeface="Calibri" panose="020F0502020204030204"/>
              </a:endParaRPr>
            </a:p>
          </p:txBody>
        </p:sp>
        <p:sp>
          <p:nvSpPr>
            <p:cNvPr id="79" name="Freeform: Shape 185">
              <a:extLst>
                <a:ext uri="{FF2B5EF4-FFF2-40B4-BE49-F238E27FC236}">
                  <a16:creationId xmlns:a16="http://schemas.microsoft.com/office/drawing/2014/main" id="{E336FFE9-B079-4596-A88A-6E3F2B4BEEC7}"/>
                </a:ext>
              </a:extLst>
            </p:cNvPr>
            <p:cNvSpPr>
              <a:spLocks noChangeAspect="1"/>
            </p:cNvSpPr>
            <p:nvPr/>
          </p:nvSpPr>
          <p:spPr>
            <a:xfrm>
              <a:off x="3084899" y="4679921"/>
              <a:ext cx="251030" cy="557937"/>
            </a:xfrm>
            <a:custGeom>
              <a:avLst/>
              <a:gdLst>
                <a:gd name="connsiteX0" fmla="*/ 330610 w 1279418"/>
                <a:gd name="connsiteY0" fmla="*/ 630871 h 2843630"/>
                <a:gd name="connsiteX1" fmla="*/ 950643 w 1279418"/>
                <a:gd name="connsiteY1" fmla="*/ 630871 h 2843630"/>
                <a:gd name="connsiteX2" fmla="*/ 1115094 w 1279418"/>
                <a:gd name="connsiteY2" fmla="*/ 739877 h 2843630"/>
                <a:gd name="connsiteX3" fmla="*/ 1118085 w 1279418"/>
                <a:gd name="connsiteY3" fmla="*/ 754690 h 2843630"/>
                <a:gd name="connsiteX4" fmla="*/ 1127860 w 1279418"/>
                <a:gd name="connsiteY4" fmla="*/ 779369 h 2843630"/>
                <a:gd name="connsiteX5" fmla="*/ 1277697 w 1279418"/>
                <a:gd name="connsiteY5" fmla="*/ 1612696 h 2843630"/>
                <a:gd name="connsiteX6" fmla="*/ 1190578 w 1279418"/>
                <a:gd name="connsiteY6" fmla="*/ 1738012 h 2843630"/>
                <a:gd name="connsiteX7" fmla="*/ 1065262 w 1279418"/>
                <a:gd name="connsiteY7" fmla="*/ 1650893 h 2843630"/>
                <a:gd name="connsiteX8" fmla="*/ 946038 w 1279418"/>
                <a:gd name="connsiteY8" fmla="*/ 987825 h 2843630"/>
                <a:gd name="connsiteX9" fmla="*/ 942594 w 1279418"/>
                <a:gd name="connsiteY9" fmla="*/ 987825 h 2843630"/>
                <a:gd name="connsiteX10" fmla="*/ 942594 w 1279418"/>
                <a:gd name="connsiteY10" fmla="*/ 1501242 h 2843630"/>
                <a:gd name="connsiteX11" fmla="*/ 942594 w 1279418"/>
                <a:gd name="connsiteY11" fmla="*/ 1845442 h 2843630"/>
                <a:gd name="connsiteX12" fmla="*/ 942594 w 1279418"/>
                <a:gd name="connsiteY12" fmla="*/ 2722978 h 2843630"/>
                <a:gd name="connsiteX13" fmla="*/ 821942 w 1279418"/>
                <a:gd name="connsiteY13" fmla="*/ 2843630 h 2843630"/>
                <a:gd name="connsiteX14" fmla="*/ 816225 w 1279418"/>
                <a:gd name="connsiteY14" fmla="*/ 2843630 h 2843630"/>
                <a:gd name="connsiteX15" fmla="*/ 695573 w 1279418"/>
                <a:gd name="connsiteY15" fmla="*/ 2722978 h 2843630"/>
                <a:gd name="connsiteX16" fmla="*/ 695573 w 1279418"/>
                <a:gd name="connsiteY16" fmla="*/ 1845442 h 2843630"/>
                <a:gd name="connsiteX17" fmla="*/ 584764 w 1279418"/>
                <a:gd name="connsiteY17" fmla="*/ 1845442 h 2843630"/>
                <a:gd name="connsiteX18" fmla="*/ 584764 w 1279418"/>
                <a:gd name="connsiteY18" fmla="*/ 2722978 h 2843630"/>
                <a:gd name="connsiteX19" fmla="*/ 464112 w 1279418"/>
                <a:gd name="connsiteY19" fmla="*/ 2843630 h 2843630"/>
                <a:gd name="connsiteX20" fmla="*/ 458395 w 1279418"/>
                <a:gd name="connsiteY20" fmla="*/ 2843630 h 2843630"/>
                <a:gd name="connsiteX21" fmla="*/ 337743 w 1279418"/>
                <a:gd name="connsiteY21" fmla="*/ 2722978 h 2843630"/>
                <a:gd name="connsiteX22" fmla="*/ 337743 w 1279418"/>
                <a:gd name="connsiteY22" fmla="*/ 1845442 h 2843630"/>
                <a:gd name="connsiteX23" fmla="*/ 337743 w 1279418"/>
                <a:gd name="connsiteY23" fmla="*/ 1845442 h 2843630"/>
                <a:gd name="connsiteX24" fmla="*/ 337743 w 1279418"/>
                <a:gd name="connsiteY24" fmla="*/ 987825 h 2843630"/>
                <a:gd name="connsiteX25" fmla="*/ 333380 w 1279418"/>
                <a:gd name="connsiteY25" fmla="*/ 987825 h 2843630"/>
                <a:gd name="connsiteX26" fmla="*/ 214156 w 1279418"/>
                <a:gd name="connsiteY26" fmla="*/ 1650893 h 2843630"/>
                <a:gd name="connsiteX27" fmla="*/ 88840 w 1279418"/>
                <a:gd name="connsiteY27" fmla="*/ 1738012 h 2843630"/>
                <a:gd name="connsiteX28" fmla="*/ 1721 w 1279418"/>
                <a:gd name="connsiteY28" fmla="*/ 1612696 h 2843630"/>
                <a:gd name="connsiteX29" fmla="*/ 151558 w 1279418"/>
                <a:gd name="connsiteY29" fmla="*/ 779369 h 2843630"/>
                <a:gd name="connsiteX30" fmla="*/ 165076 w 1279418"/>
                <a:gd name="connsiteY30" fmla="*/ 745240 h 2843630"/>
                <a:gd name="connsiteX31" fmla="*/ 166159 w 1279418"/>
                <a:gd name="connsiteY31" fmla="*/ 739877 h 2843630"/>
                <a:gd name="connsiteX32" fmla="*/ 330610 w 1279418"/>
                <a:gd name="connsiteY32" fmla="*/ 630871 h 2843630"/>
                <a:gd name="connsiteX33" fmla="*/ 631229 w 1279418"/>
                <a:gd name="connsiteY33" fmla="*/ 0 h 2843630"/>
                <a:gd name="connsiteX34" fmla="*/ 930644 w 1279418"/>
                <a:gd name="connsiteY34" fmla="*/ 299414 h 2843630"/>
                <a:gd name="connsiteX35" fmla="*/ 631229 w 1279418"/>
                <a:gd name="connsiteY35" fmla="*/ 598828 h 2843630"/>
                <a:gd name="connsiteX36" fmla="*/ 331814 w 1279418"/>
                <a:gd name="connsiteY36" fmla="*/ 299414 h 2843630"/>
                <a:gd name="connsiteX37" fmla="*/ 631229 w 1279418"/>
                <a:gd name="connsiteY37" fmla="*/ 0 h 2843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279418" h="2843630">
                  <a:moveTo>
                    <a:pt x="330610" y="630871"/>
                  </a:moveTo>
                  <a:lnTo>
                    <a:pt x="950643" y="630871"/>
                  </a:lnTo>
                  <a:cubicBezTo>
                    <a:pt x="1024571" y="630871"/>
                    <a:pt x="1088000" y="675819"/>
                    <a:pt x="1115094" y="739877"/>
                  </a:cubicBezTo>
                  <a:lnTo>
                    <a:pt x="1118085" y="754690"/>
                  </a:lnTo>
                  <a:lnTo>
                    <a:pt x="1127860" y="779369"/>
                  </a:lnTo>
                  <a:lnTo>
                    <a:pt x="1277697" y="1612696"/>
                  </a:lnTo>
                  <a:cubicBezTo>
                    <a:pt x="1288245" y="1671358"/>
                    <a:pt x="1249241" y="1727464"/>
                    <a:pt x="1190578" y="1738012"/>
                  </a:cubicBezTo>
                  <a:cubicBezTo>
                    <a:pt x="1131916" y="1748560"/>
                    <a:pt x="1075810" y="1709555"/>
                    <a:pt x="1065262" y="1650893"/>
                  </a:cubicBezTo>
                  <a:lnTo>
                    <a:pt x="946038" y="987825"/>
                  </a:lnTo>
                  <a:lnTo>
                    <a:pt x="942594" y="987825"/>
                  </a:lnTo>
                  <a:lnTo>
                    <a:pt x="942594" y="1501242"/>
                  </a:lnTo>
                  <a:lnTo>
                    <a:pt x="942594" y="1845442"/>
                  </a:lnTo>
                  <a:lnTo>
                    <a:pt x="942594" y="2722978"/>
                  </a:lnTo>
                  <a:cubicBezTo>
                    <a:pt x="942594" y="2789612"/>
                    <a:pt x="888576" y="2843630"/>
                    <a:pt x="821942" y="2843630"/>
                  </a:cubicBezTo>
                  <a:lnTo>
                    <a:pt x="816225" y="2843630"/>
                  </a:lnTo>
                  <a:cubicBezTo>
                    <a:pt x="749591" y="2843630"/>
                    <a:pt x="695573" y="2789612"/>
                    <a:pt x="695573" y="2722978"/>
                  </a:cubicBezTo>
                  <a:lnTo>
                    <a:pt x="695573" y="1845442"/>
                  </a:lnTo>
                  <a:lnTo>
                    <a:pt x="584764" y="1845442"/>
                  </a:lnTo>
                  <a:lnTo>
                    <a:pt x="584764" y="2722978"/>
                  </a:lnTo>
                  <a:cubicBezTo>
                    <a:pt x="584764" y="2789612"/>
                    <a:pt x="530746" y="2843630"/>
                    <a:pt x="464112" y="2843630"/>
                  </a:cubicBezTo>
                  <a:lnTo>
                    <a:pt x="458395" y="2843630"/>
                  </a:lnTo>
                  <a:cubicBezTo>
                    <a:pt x="391761" y="2843630"/>
                    <a:pt x="337743" y="2789612"/>
                    <a:pt x="337743" y="2722978"/>
                  </a:cubicBezTo>
                  <a:lnTo>
                    <a:pt x="337743" y="1845442"/>
                  </a:lnTo>
                  <a:lnTo>
                    <a:pt x="337743" y="1845442"/>
                  </a:lnTo>
                  <a:lnTo>
                    <a:pt x="337743" y="987825"/>
                  </a:lnTo>
                  <a:lnTo>
                    <a:pt x="333380" y="987825"/>
                  </a:lnTo>
                  <a:lnTo>
                    <a:pt x="214156" y="1650893"/>
                  </a:lnTo>
                  <a:cubicBezTo>
                    <a:pt x="203608" y="1709555"/>
                    <a:pt x="147502" y="1748560"/>
                    <a:pt x="88840" y="1738012"/>
                  </a:cubicBezTo>
                  <a:cubicBezTo>
                    <a:pt x="30177" y="1727464"/>
                    <a:pt x="-8827" y="1671358"/>
                    <a:pt x="1721" y="1612696"/>
                  </a:cubicBezTo>
                  <a:lnTo>
                    <a:pt x="151558" y="779369"/>
                  </a:lnTo>
                  <a:lnTo>
                    <a:pt x="165076" y="745240"/>
                  </a:lnTo>
                  <a:lnTo>
                    <a:pt x="166159" y="739877"/>
                  </a:lnTo>
                  <a:cubicBezTo>
                    <a:pt x="193253" y="675819"/>
                    <a:pt x="256682" y="630871"/>
                    <a:pt x="330610" y="630871"/>
                  </a:cubicBezTo>
                  <a:close/>
                  <a:moveTo>
                    <a:pt x="631229" y="0"/>
                  </a:moveTo>
                  <a:cubicBezTo>
                    <a:pt x="796591" y="0"/>
                    <a:pt x="930644" y="134052"/>
                    <a:pt x="930644" y="299414"/>
                  </a:cubicBezTo>
                  <a:cubicBezTo>
                    <a:pt x="930644" y="464776"/>
                    <a:pt x="796591" y="598828"/>
                    <a:pt x="631229" y="598828"/>
                  </a:cubicBezTo>
                  <a:cubicBezTo>
                    <a:pt x="465867" y="598828"/>
                    <a:pt x="331814" y="464776"/>
                    <a:pt x="331814" y="299414"/>
                  </a:cubicBezTo>
                  <a:cubicBezTo>
                    <a:pt x="331814" y="134052"/>
                    <a:pt x="465867" y="0"/>
                    <a:pt x="631229" y="0"/>
                  </a:cubicBezTo>
                  <a:close/>
                </a:path>
              </a:pathLst>
            </a:custGeom>
            <a:solidFill>
              <a:srgbClr val="FF0000"/>
            </a:solidFill>
            <a:ln w="3175">
              <a:noFill/>
              <a:round/>
              <a:headEnd/>
              <a:tailEnd/>
            </a:ln>
          </p:spPr>
          <p:txBody>
            <a:bodyPr vert="horz" wrap="square" lIns="69939" tIns="34970" rIns="69939" bIns="34970" numCol="1" anchor="t" anchorCtr="0" compatLnSpc="1">
              <a:prstTxWarp prst="textNoShape">
                <a:avLst/>
              </a:prstTxWarp>
            </a:bodyPr>
            <a:lstStyle/>
            <a:p>
              <a:pPr marL="0" marR="0" lvl="0" indent="0" algn="l" defTabSz="699389" rtl="0" eaLnBrk="1" fontAlgn="auto" latinLnBrk="0" hangingPunct="1">
                <a:lnSpc>
                  <a:spcPct val="100000"/>
                </a:lnSpc>
                <a:spcBef>
                  <a:spcPts val="0"/>
                </a:spcBef>
                <a:spcAft>
                  <a:spcPts val="0"/>
                </a:spcAft>
                <a:buClrTx/>
                <a:buSzTx/>
                <a:buFontTx/>
                <a:buNone/>
                <a:tabLst/>
                <a:defRPr/>
              </a:pPr>
              <a:endParaRPr kumimoji="0" lang="en-US" sz="1454"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0" name="Freeform: Shape 186">
              <a:extLst>
                <a:ext uri="{FF2B5EF4-FFF2-40B4-BE49-F238E27FC236}">
                  <a16:creationId xmlns:a16="http://schemas.microsoft.com/office/drawing/2014/main" id="{F14BD8C9-EEAC-47DB-8855-18902CB873FE}"/>
                </a:ext>
              </a:extLst>
            </p:cNvPr>
            <p:cNvSpPr>
              <a:spLocks noChangeAspect="1"/>
            </p:cNvSpPr>
            <p:nvPr/>
          </p:nvSpPr>
          <p:spPr>
            <a:xfrm>
              <a:off x="2790212" y="4679921"/>
              <a:ext cx="251030" cy="557937"/>
            </a:xfrm>
            <a:custGeom>
              <a:avLst/>
              <a:gdLst>
                <a:gd name="connsiteX0" fmla="*/ 330610 w 1279418"/>
                <a:gd name="connsiteY0" fmla="*/ 630871 h 2843630"/>
                <a:gd name="connsiteX1" fmla="*/ 950643 w 1279418"/>
                <a:gd name="connsiteY1" fmla="*/ 630871 h 2843630"/>
                <a:gd name="connsiteX2" fmla="*/ 1115094 w 1279418"/>
                <a:gd name="connsiteY2" fmla="*/ 739877 h 2843630"/>
                <a:gd name="connsiteX3" fmla="*/ 1118085 w 1279418"/>
                <a:gd name="connsiteY3" fmla="*/ 754690 h 2843630"/>
                <a:gd name="connsiteX4" fmla="*/ 1127860 w 1279418"/>
                <a:gd name="connsiteY4" fmla="*/ 779369 h 2843630"/>
                <a:gd name="connsiteX5" fmla="*/ 1277697 w 1279418"/>
                <a:gd name="connsiteY5" fmla="*/ 1612696 h 2843630"/>
                <a:gd name="connsiteX6" fmla="*/ 1190578 w 1279418"/>
                <a:gd name="connsiteY6" fmla="*/ 1738012 h 2843630"/>
                <a:gd name="connsiteX7" fmla="*/ 1065262 w 1279418"/>
                <a:gd name="connsiteY7" fmla="*/ 1650893 h 2843630"/>
                <a:gd name="connsiteX8" fmla="*/ 946038 w 1279418"/>
                <a:gd name="connsiteY8" fmla="*/ 987825 h 2843630"/>
                <a:gd name="connsiteX9" fmla="*/ 942594 w 1279418"/>
                <a:gd name="connsiteY9" fmla="*/ 987825 h 2843630"/>
                <a:gd name="connsiteX10" fmla="*/ 942594 w 1279418"/>
                <a:gd name="connsiteY10" fmla="*/ 1501242 h 2843630"/>
                <a:gd name="connsiteX11" fmla="*/ 942594 w 1279418"/>
                <a:gd name="connsiteY11" fmla="*/ 1845442 h 2843630"/>
                <a:gd name="connsiteX12" fmla="*/ 942594 w 1279418"/>
                <a:gd name="connsiteY12" fmla="*/ 2722978 h 2843630"/>
                <a:gd name="connsiteX13" fmla="*/ 821942 w 1279418"/>
                <a:gd name="connsiteY13" fmla="*/ 2843630 h 2843630"/>
                <a:gd name="connsiteX14" fmla="*/ 816225 w 1279418"/>
                <a:gd name="connsiteY14" fmla="*/ 2843630 h 2843630"/>
                <a:gd name="connsiteX15" fmla="*/ 695573 w 1279418"/>
                <a:gd name="connsiteY15" fmla="*/ 2722978 h 2843630"/>
                <a:gd name="connsiteX16" fmla="*/ 695573 w 1279418"/>
                <a:gd name="connsiteY16" fmla="*/ 1845442 h 2843630"/>
                <a:gd name="connsiteX17" fmla="*/ 584764 w 1279418"/>
                <a:gd name="connsiteY17" fmla="*/ 1845442 h 2843630"/>
                <a:gd name="connsiteX18" fmla="*/ 584764 w 1279418"/>
                <a:gd name="connsiteY18" fmla="*/ 2722978 h 2843630"/>
                <a:gd name="connsiteX19" fmla="*/ 464112 w 1279418"/>
                <a:gd name="connsiteY19" fmla="*/ 2843630 h 2843630"/>
                <a:gd name="connsiteX20" fmla="*/ 458395 w 1279418"/>
                <a:gd name="connsiteY20" fmla="*/ 2843630 h 2843630"/>
                <a:gd name="connsiteX21" fmla="*/ 337743 w 1279418"/>
                <a:gd name="connsiteY21" fmla="*/ 2722978 h 2843630"/>
                <a:gd name="connsiteX22" fmla="*/ 337743 w 1279418"/>
                <a:gd name="connsiteY22" fmla="*/ 1845442 h 2843630"/>
                <a:gd name="connsiteX23" fmla="*/ 337743 w 1279418"/>
                <a:gd name="connsiteY23" fmla="*/ 1845442 h 2843630"/>
                <a:gd name="connsiteX24" fmla="*/ 337743 w 1279418"/>
                <a:gd name="connsiteY24" fmla="*/ 987825 h 2843630"/>
                <a:gd name="connsiteX25" fmla="*/ 333380 w 1279418"/>
                <a:gd name="connsiteY25" fmla="*/ 987825 h 2843630"/>
                <a:gd name="connsiteX26" fmla="*/ 214156 w 1279418"/>
                <a:gd name="connsiteY26" fmla="*/ 1650893 h 2843630"/>
                <a:gd name="connsiteX27" fmla="*/ 88840 w 1279418"/>
                <a:gd name="connsiteY27" fmla="*/ 1738012 h 2843630"/>
                <a:gd name="connsiteX28" fmla="*/ 1721 w 1279418"/>
                <a:gd name="connsiteY28" fmla="*/ 1612696 h 2843630"/>
                <a:gd name="connsiteX29" fmla="*/ 151558 w 1279418"/>
                <a:gd name="connsiteY29" fmla="*/ 779369 h 2843630"/>
                <a:gd name="connsiteX30" fmla="*/ 165076 w 1279418"/>
                <a:gd name="connsiteY30" fmla="*/ 745240 h 2843630"/>
                <a:gd name="connsiteX31" fmla="*/ 166159 w 1279418"/>
                <a:gd name="connsiteY31" fmla="*/ 739877 h 2843630"/>
                <a:gd name="connsiteX32" fmla="*/ 330610 w 1279418"/>
                <a:gd name="connsiteY32" fmla="*/ 630871 h 2843630"/>
                <a:gd name="connsiteX33" fmla="*/ 631229 w 1279418"/>
                <a:gd name="connsiteY33" fmla="*/ 0 h 2843630"/>
                <a:gd name="connsiteX34" fmla="*/ 930644 w 1279418"/>
                <a:gd name="connsiteY34" fmla="*/ 299414 h 2843630"/>
                <a:gd name="connsiteX35" fmla="*/ 631229 w 1279418"/>
                <a:gd name="connsiteY35" fmla="*/ 598828 h 2843630"/>
                <a:gd name="connsiteX36" fmla="*/ 331814 w 1279418"/>
                <a:gd name="connsiteY36" fmla="*/ 299414 h 2843630"/>
                <a:gd name="connsiteX37" fmla="*/ 631229 w 1279418"/>
                <a:gd name="connsiteY37" fmla="*/ 0 h 2843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279418" h="2843630">
                  <a:moveTo>
                    <a:pt x="330610" y="630871"/>
                  </a:moveTo>
                  <a:lnTo>
                    <a:pt x="950643" y="630871"/>
                  </a:lnTo>
                  <a:cubicBezTo>
                    <a:pt x="1024571" y="630871"/>
                    <a:pt x="1088000" y="675819"/>
                    <a:pt x="1115094" y="739877"/>
                  </a:cubicBezTo>
                  <a:lnTo>
                    <a:pt x="1118085" y="754690"/>
                  </a:lnTo>
                  <a:lnTo>
                    <a:pt x="1127860" y="779369"/>
                  </a:lnTo>
                  <a:lnTo>
                    <a:pt x="1277697" y="1612696"/>
                  </a:lnTo>
                  <a:cubicBezTo>
                    <a:pt x="1288245" y="1671358"/>
                    <a:pt x="1249241" y="1727464"/>
                    <a:pt x="1190578" y="1738012"/>
                  </a:cubicBezTo>
                  <a:cubicBezTo>
                    <a:pt x="1131916" y="1748560"/>
                    <a:pt x="1075810" y="1709555"/>
                    <a:pt x="1065262" y="1650893"/>
                  </a:cubicBezTo>
                  <a:lnTo>
                    <a:pt x="946038" y="987825"/>
                  </a:lnTo>
                  <a:lnTo>
                    <a:pt x="942594" y="987825"/>
                  </a:lnTo>
                  <a:lnTo>
                    <a:pt x="942594" y="1501242"/>
                  </a:lnTo>
                  <a:lnTo>
                    <a:pt x="942594" y="1845442"/>
                  </a:lnTo>
                  <a:lnTo>
                    <a:pt x="942594" y="2722978"/>
                  </a:lnTo>
                  <a:cubicBezTo>
                    <a:pt x="942594" y="2789612"/>
                    <a:pt x="888576" y="2843630"/>
                    <a:pt x="821942" y="2843630"/>
                  </a:cubicBezTo>
                  <a:lnTo>
                    <a:pt x="816225" y="2843630"/>
                  </a:lnTo>
                  <a:cubicBezTo>
                    <a:pt x="749591" y="2843630"/>
                    <a:pt x="695573" y="2789612"/>
                    <a:pt x="695573" y="2722978"/>
                  </a:cubicBezTo>
                  <a:lnTo>
                    <a:pt x="695573" y="1845442"/>
                  </a:lnTo>
                  <a:lnTo>
                    <a:pt x="584764" y="1845442"/>
                  </a:lnTo>
                  <a:lnTo>
                    <a:pt x="584764" y="2722978"/>
                  </a:lnTo>
                  <a:cubicBezTo>
                    <a:pt x="584764" y="2789612"/>
                    <a:pt x="530746" y="2843630"/>
                    <a:pt x="464112" y="2843630"/>
                  </a:cubicBezTo>
                  <a:lnTo>
                    <a:pt x="458395" y="2843630"/>
                  </a:lnTo>
                  <a:cubicBezTo>
                    <a:pt x="391761" y="2843630"/>
                    <a:pt x="337743" y="2789612"/>
                    <a:pt x="337743" y="2722978"/>
                  </a:cubicBezTo>
                  <a:lnTo>
                    <a:pt x="337743" y="1845442"/>
                  </a:lnTo>
                  <a:lnTo>
                    <a:pt x="337743" y="1845442"/>
                  </a:lnTo>
                  <a:lnTo>
                    <a:pt x="337743" y="987825"/>
                  </a:lnTo>
                  <a:lnTo>
                    <a:pt x="333380" y="987825"/>
                  </a:lnTo>
                  <a:lnTo>
                    <a:pt x="214156" y="1650893"/>
                  </a:lnTo>
                  <a:cubicBezTo>
                    <a:pt x="203608" y="1709555"/>
                    <a:pt x="147502" y="1748560"/>
                    <a:pt x="88840" y="1738012"/>
                  </a:cubicBezTo>
                  <a:cubicBezTo>
                    <a:pt x="30177" y="1727464"/>
                    <a:pt x="-8827" y="1671358"/>
                    <a:pt x="1721" y="1612696"/>
                  </a:cubicBezTo>
                  <a:lnTo>
                    <a:pt x="151558" y="779369"/>
                  </a:lnTo>
                  <a:lnTo>
                    <a:pt x="165076" y="745240"/>
                  </a:lnTo>
                  <a:lnTo>
                    <a:pt x="166159" y="739877"/>
                  </a:lnTo>
                  <a:cubicBezTo>
                    <a:pt x="193253" y="675819"/>
                    <a:pt x="256682" y="630871"/>
                    <a:pt x="330610" y="630871"/>
                  </a:cubicBezTo>
                  <a:close/>
                  <a:moveTo>
                    <a:pt x="631229" y="0"/>
                  </a:moveTo>
                  <a:cubicBezTo>
                    <a:pt x="796591" y="0"/>
                    <a:pt x="930644" y="134052"/>
                    <a:pt x="930644" y="299414"/>
                  </a:cubicBezTo>
                  <a:cubicBezTo>
                    <a:pt x="930644" y="464776"/>
                    <a:pt x="796591" y="598828"/>
                    <a:pt x="631229" y="598828"/>
                  </a:cubicBezTo>
                  <a:cubicBezTo>
                    <a:pt x="465867" y="598828"/>
                    <a:pt x="331814" y="464776"/>
                    <a:pt x="331814" y="299414"/>
                  </a:cubicBezTo>
                  <a:cubicBezTo>
                    <a:pt x="331814" y="134052"/>
                    <a:pt x="465867" y="0"/>
                    <a:pt x="631229" y="0"/>
                  </a:cubicBezTo>
                  <a:close/>
                </a:path>
              </a:pathLst>
            </a:custGeom>
            <a:solidFill>
              <a:schemeClr val="accent4">
                <a:lumMod val="40000"/>
                <a:lumOff val="60000"/>
              </a:schemeClr>
            </a:solidFill>
            <a:ln w="3175">
              <a:noFill/>
              <a:round/>
              <a:headEnd/>
              <a:tailEnd/>
            </a:ln>
          </p:spPr>
          <p:txBody>
            <a:bodyPr vert="horz" wrap="square" lIns="69939" tIns="34970" rIns="69939" bIns="34970" numCol="1" anchor="t" anchorCtr="0" compatLnSpc="1">
              <a:prstTxWarp prst="textNoShape">
                <a:avLst/>
              </a:prstTxWarp>
            </a:bodyPr>
            <a:lstStyle/>
            <a:p>
              <a:pPr defTabSz="699389"/>
              <a:endParaRPr lang="en-US" sz="1454">
                <a:solidFill>
                  <a:prstClr val="black"/>
                </a:solidFill>
                <a:latin typeface="Calibri" panose="020F0502020204030204"/>
              </a:endParaRPr>
            </a:p>
          </p:txBody>
        </p:sp>
        <p:sp>
          <p:nvSpPr>
            <p:cNvPr id="81" name="Freeform: Shape 187">
              <a:extLst>
                <a:ext uri="{FF2B5EF4-FFF2-40B4-BE49-F238E27FC236}">
                  <a16:creationId xmlns:a16="http://schemas.microsoft.com/office/drawing/2014/main" id="{072349D7-DB7B-4423-89DF-8454ACE2C06B}"/>
                </a:ext>
              </a:extLst>
            </p:cNvPr>
            <p:cNvSpPr>
              <a:spLocks noChangeAspect="1"/>
            </p:cNvSpPr>
            <p:nvPr/>
          </p:nvSpPr>
          <p:spPr>
            <a:xfrm>
              <a:off x="2495525" y="4679921"/>
              <a:ext cx="251030" cy="557937"/>
            </a:xfrm>
            <a:custGeom>
              <a:avLst/>
              <a:gdLst>
                <a:gd name="connsiteX0" fmla="*/ 330610 w 1279418"/>
                <a:gd name="connsiteY0" fmla="*/ 630871 h 2843630"/>
                <a:gd name="connsiteX1" fmla="*/ 950643 w 1279418"/>
                <a:gd name="connsiteY1" fmla="*/ 630871 h 2843630"/>
                <a:gd name="connsiteX2" fmla="*/ 1115094 w 1279418"/>
                <a:gd name="connsiteY2" fmla="*/ 739877 h 2843630"/>
                <a:gd name="connsiteX3" fmla="*/ 1118085 w 1279418"/>
                <a:gd name="connsiteY3" fmla="*/ 754690 h 2843630"/>
                <a:gd name="connsiteX4" fmla="*/ 1127860 w 1279418"/>
                <a:gd name="connsiteY4" fmla="*/ 779369 h 2843630"/>
                <a:gd name="connsiteX5" fmla="*/ 1277697 w 1279418"/>
                <a:gd name="connsiteY5" fmla="*/ 1612696 h 2843630"/>
                <a:gd name="connsiteX6" fmla="*/ 1190578 w 1279418"/>
                <a:gd name="connsiteY6" fmla="*/ 1738012 h 2843630"/>
                <a:gd name="connsiteX7" fmla="*/ 1065262 w 1279418"/>
                <a:gd name="connsiteY7" fmla="*/ 1650893 h 2843630"/>
                <a:gd name="connsiteX8" fmla="*/ 946038 w 1279418"/>
                <a:gd name="connsiteY8" fmla="*/ 987825 h 2843630"/>
                <a:gd name="connsiteX9" fmla="*/ 942594 w 1279418"/>
                <a:gd name="connsiteY9" fmla="*/ 987825 h 2843630"/>
                <a:gd name="connsiteX10" fmla="*/ 942594 w 1279418"/>
                <a:gd name="connsiteY10" fmla="*/ 1501242 h 2843630"/>
                <a:gd name="connsiteX11" fmla="*/ 942594 w 1279418"/>
                <a:gd name="connsiteY11" fmla="*/ 1845442 h 2843630"/>
                <a:gd name="connsiteX12" fmla="*/ 942594 w 1279418"/>
                <a:gd name="connsiteY12" fmla="*/ 2722978 h 2843630"/>
                <a:gd name="connsiteX13" fmla="*/ 821942 w 1279418"/>
                <a:gd name="connsiteY13" fmla="*/ 2843630 h 2843630"/>
                <a:gd name="connsiteX14" fmla="*/ 816225 w 1279418"/>
                <a:gd name="connsiteY14" fmla="*/ 2843630 h 2843630"/>
                <a:gd name="connsiteX15" fmla="*/ 695573 w 1279418"/>
                <a:gd name="connsiteY15" fmla="*/ 2722978 h 2843630"/>
                <a:gd name="connsiteX16" fmla="*/ 695573 w 1279418"/>
                <a:gd name="connsiteY16" fmla="*/ 1845442 h 2843630"/>
                <a:gd name="connsiteX17" fmla="*/ 584764 w 1279418"/>
                <a:gd name="connsiteY17" fmla="*/ 1845442 h 2843630"/>
                <a:gd name="connsiteX18" fmla="*/ 584764 w 1279418"/>
                <a:gd name="connsiteY18" fmla="*/ 2722978 h 2843630"/>
                <a:gd name="connsiteX19" fmla="*/ 464112 w 1279418"/>
                <a:gd name="connsiteY19" fmla="*/ 2843630 h 2843630"/>
                <a:gd name="connsiteX20" fmla="*/ 458395 w 1279418"/>
                <a:gd name="connsiteY20" fmla="*/ 2843630 h 2843630"/>
                <a:gd name="connsiteX21" fmla="*/ 337743 w 1279418"/>
                <a:gd name="connsiteY21" fmla="*/ 2722978 h 2843630"/>
                <a:gd name="connsiteX22" fmla="*/ 337743 w 1279418"/>
                <a:gd name="connsiteY22" fmla="*/ 1845442 h 2843630"/>
                <a:gd name="connsiteX23" fmla="*/ 337743 w 1279418"/>
                <a:gd name="connsiteY23" fmla="*/ 1845442 h 2843630"/>
                <a:gd name="connsiteX24" fmla="*/ 337743 w 1279418"/>
                <a:gd name="connsiteY24" fmla="*/ 987825 h 2843630"/>
                <a:gd name="connsiteX25" fmla="*/ 333380 w 1279418"/>
                <a:gd name="connsiteY25" fmla="*/ 987825 h 2843630"/>
                <a:gd name="connsiteX26" fmla="*/ 214156 w 1279418"/>
                <a:gd name="connsiteY26" fmla="*/ 1650893 h 2843630"/>
                <a:gd name="connsiteX27" fmla="*/ 88840 w 1279418"/>
                <a:gd name="connsiteY27" fmla="*/ 1738012 h 2843630"/>
                <a:gd name="connsiteX28" fmla="*/ 1721 w 1279418"/>
                <a:gd name="connsiteY28" fmla="*/ 1612696 h 2843630"/>
                <a:gd name="connsiteX29" fmla="*/ 151558 w 1279418"/>
                <a:gd name="connsiteY29" fmla="*/ 779369 h 2843630"/>
                <a:gd name="connsiteX30" fmla="*/ 165076 w 1279418"/>
                <a:gd name="connsiteY30" fmla="*/ 745240 h 2843630"/>
                <a:gd name="connsiteX31" fmla="*/ 166159 w 1279418"/>
                <a:gd name="connsiteY31" fmla="*/ 739877 h 2843630"/>
                <a:gd name="connsiteX32" fmla="*/ 330610 w 1279418"/>
                <a:gd name="connsiteY32" fmla="*/ 630871 h 2843630"/>
                <a:gd name="connsiteX33" fmla="*/ 631229 w 1279418"/>
                <a:gd name="connsiteY33" fmla="*/ 0 h 2843630"/>
                <a:gd name="connsiteX34" fmla="*/ 930644 w 1279418"/>
                <a:gd name="connsiteY34" fmla="*/ 299414 h 2843630"/>
                <a:gd name="connsiteX35" fmla="*/ 631229 w 1279418"/>
                <a:gd name="connsiteY35" fmla="*/ 598828 h 2843630"/>
                <a:gd name="connsiteX36" fmla="*/ 331814 w 1279418"/>
                <a:gd name="connsiteY36" fmla="*/ 299414 h 2843630"/>
                <a:gd name="connsiteX37" fmla="*/ 631229 w 1279418"/>
                <a:gd name="connsiteY37" fmla="*/ 0 h 2843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279418" h="2843630">
                  <a:moveTo>
                    <a:pt x="330610" y="630871"/>
                  </a:moveTo>
                  <a:lnTo>
                    <a:pt x="950643" y="630871"/>
                  </a:lnTo>
                  <a:cubicBezTo>
                    <a:pt x="1024571" y="630871"/>
                    <a:pt x="1088000" y="675819"/>
                    <a:pt x="1115094" y="739877"/>
                  </a:cubicBezTo>
                  <a:lnTo>
                    <a:pt x="1118085" y="754690"/>
                  </a:lnTo>
                  <a:lnTo>
                    <a:pt x="1127860" y="779369"/>
                  </a:lnTo>
                  <a:lnTo>
                    <a:pt x="1277697" y="1612696"/>
                  </a:lnTo>
                  <a:cubicBezTo>
                    <a:pt x="1288245" y="1671358"/>
                    <a:pt x="1249241" y="1727464"/>
                    <a:pt x="1190578" y="1738012"/>
                  </a:cubicBezTo>
                  <a:cubicBezTo>
                    <a:pt x="1131916" y="1748560"/>
                    <a:pt x="1075810" y="1709555"/>
                    <a:pt x="1065262" y="1650893"/>
                  </a:cubicBezTo>
                  <a:lnTo>
                    <a:pt x="946038" y="987825"/>
                  </a:lnTo>
                  <a:lnTo>
                    <a:pt x="942594" y="987825"/>
                  </a:lnTo>
                  <a:lnTo>
                    <a:pt x="942594" y="1501242"/>
                  </a:lnTo>
                  <a:lnTo>
                    <a:pt x="942594" y="1845442"/>
                  </a:lnTo>
                  <a:lnTo>
                    <a:pt x="942594" y="2722978"/>
                  </a:lnTo>
                  <a:cubicBezTo>
                    <a:pt x="942594" y="2789612"/>
                    <a:pt x="888576" y="2843630"/>
                    <a:pt x="821942" y="2843630"/>
                  </a:cubicBezTo>
                  <a:lnTo>
                    <a:pt x="816225" y="2843630"/>
                  </a:lnTo>
                  <a:cubicBezTo>
                    <a:pt x="749591" y="2843630"/>
                    <a:pt x="695573" y="2789612"/>
                    <a:pt x="695573" y="2722978"/>
                  </a:cubicBezTo>
                  <a:lnTo>
                    <a:pt x="695573" y="1845442"/>
                  </a:lnTo>
                  <a:lnTo>
                    <a:pt x="584764" y="1845442"/>
                  </a:lnTo>
                  <a:lnTo>
                    <a:pt x="584764" y="2722978"/>
                  </a:lnTo>
                  <a:cubicBezTo>
                    <a:pt x="584764" y="2789612"/>
                    <a:pt x="530746" y="2843630"/>
                    <a:pt x="464112" y="2843630"/>
                  </a:cubicBezTo>
                  <a:lnTo>
                    <a:pt x="458395" y="2843630"/>
                  </a:lnTo>
                  <a:cubicBezTo>
                    <a:pt x="391761" y="2843630"/>
                    <a:pt x="337743" y="2789612"/>
                    <a:pt x="337743" y="2722978"/>
                  </a:cubicBezTo>
                  <a:lnTo>
                    <a:pt x="337743" y="1845442"/>
                  </a:lnTo>
                  <a:lnTo>
                    <a:pt x="337743" y="1845442"/>
                  </a:lnTo>
                  <a:lnTo>
                    <a:pt x="337743" y="987825"/>
                  </a:lnTo>
                  <a:lnTo>
                    <a:pt x="333380" y="987825"/>
                  </a:lnTo>
                  <a:lnTo>
                    <a:pt x="214156" y="1650893"/>
                  </a:lnTo>
                  <a:cubicBezTo>
                    <a:pt x="203608" y="1709555"/>
                    <a:pt x="147502" y="1748560"/>
                    <a:pt x="88840" y="1738012"/>
                  </a:cubicBezTo>
                  <a:cubicBezTo>
                    <a:pt x="30177" y="1727464"/>
                    <a:pt x="-8827" y="1671358"/>
                    <a:pt x="1721" y="1612696"/>
                  </a:cubicBezTo>
                  <a:lnTo>
                    <a:pt x="151558" y="779369"/>
                  </a:lnTo>
                  <a:lnTo>
                    <a:pt x="165076" y="745240"/>
                  </a:lnTo>
                  <a:lnTo>
                    <a:pt x="166159" y="739877"/>
                  </a:lnTo>
                  <a:cubicBezTo>
                    <a:pt x="193253" y="675819"/>
                    <a:pt x="256682" y="630871"/>
                    <a:pt x="330610" y="630871"/>
                  </a:cubicBezTo>
                  <a:close/>
                  <a:moveTo>
                    <a:pt x="631229" y="0"/>
                  </a:moveTo>
                  <a:cubicBezTo>
                    <a:pt x="796591" y="0"/>
                    <a:pt x="930644" y="134052"/>
                    <a:pt x="930644" y="299414"/>
                  </a:cubicBezTo>
                  <a:cubicBezTo>
                    <a:pt x="930644" y="464776"/>
                    <a:pt x="796591" y="598828"/>
                    <a:pt x="631229" y="598828"/>
                  </a:cubicBezTo>
                  <a:cubicBezTo>
                    <a:pt x="465867" y="598828"/>
                    <a:pt x="331814" y="464776"/>
                    <a:pt x="331814" y="299414"/>
                  </a:cubicBezTo>
                  <a:cubicBezTo>
                    <a:pt x="331814" y="134052"/>
                    <a:pt x="465867" y="0"/>
                    <a:pt x="631229" y="0"/>
                  </a:cubicBezTo>
                  <a:close/>
                </a:path>
              </a:pathLst>
            </a:custGeom>
            <a:solidFill>
              <a:schemeClr val="accent4">
                <a:lumMod val="40000"/>
                <a:lumOff val="60000"/>
              </a:schemeClr>
            </a:solidFill>
            <a:ln w="3175">
              <a:noFill/>
              <a:round/>
              <a:headEnd/>
              <a:tailEnd/>
            </a:ln>
          </p:spPr>
          <p:txBody>
            <a:bodyPr vert="horz" wrap="square" lIns="69939" tIns="34970" rIns="69939" bIns="34970" numCol="1" anchor="t" anchorCtr="0" compatLnSpc="1">
              <a:prstTxWarp prst="textNoShape">
                <a:avLst/>
              </a:prstTxWarp>
            </a:bodyPr>
            <a:lstStyle/>
            <a:p>
              <a:pPr defTabSz="699389"/>
              <a:endParaRPr lang="en-US" sz="1454">
                <a:solidFill>
                  <a:prstClr val="black"/>
                </a:solidFill>
                <a:latin typeface="Calibri" panose="020F0502020204030204"/>
              </a:endParaRPr>
            </a:p>
          </p:txBody>
        </p:sp>
      </p:grpSp>
      <p:sp>
        <p:nvSpPr>
          <p:cNvPr id="4" name="Slide Number Placeholder 3">
            <a:extLst>
              <a:ext uri="{FF2B5EF4-FFF2-40B4-BE49-F238E27FC236}">
                <a16:creationId xmlns:a16="http://schemas.microsoft.com/office/drawing/2014/main" id="{5B0DC13F-6CAB-4C60-AC94-7AAFA86622DB}"/>
              </a:ext>
            </a:extLst>
          </p:cNvPr>
          <p:cNvSpPr>
            <a:spLocks noGrp="1"/>
          </p:cNvSpPr>
          <p:nvPr>
            <p:ph type="sldNum" sz="quarter" idx="12"/>
          </p:nvPr>
        </p:nvSpPr>
        <p:spPr/>
        <p:txBody>
          <a:bodyPr/>
          <a:lstStyle/>
          <a:p>
            <a:fld id="{98EB1EA3-488F-41F1-B91E-F99E33213284}" type="slidenum">
              <a:rPr lang="en-US" smtClean="0">
                <a:solidFill>
                  <a:schemeClr val="tx1"/>
                </a:solidFill>
              </a:rPr>
              <a:pPr/>
              <a:t>6</a:t>
            </a:fld>
            <a:endParaRPr lang="en-US" dirty="0">
              <a:solidFill>
                <a:schemeClr val="tx1"/>
              </a:solidFill>
            </a:endParaRPr>
          </a:p>
        </p:txBody>
      </p:sp>
    </p:spTree>
    <p:extLst>
      <p:ext uri="{BB962C8B-B14F-4D97-AF65-F5344CB8AC3E}">
        <p14:creationId xmlns:p14="http://schemas.microsoft.com/office/powerpoint/2010/main" val="4195648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F0225E-8F7B-4940-B3A8-092937F310C9}"/>
              </a:ext>
            </a:extLst>
          </p:cNvPr>
          <p:cNvSpPr>
            <a:spLocks noGrp="1"/>
          </p:cNvSpPr>
          <p:nvPr>
            <p:ph type="title"/>
          </p:nvPr>
        </p:nvSpPr>
        <p:spPr>
          <a:xfrm>
            <a:off x="344424" y="269047"/>
            <a:ext cx="11503152" cy="1029401"/>
          </a:xfrm>
        </p:spPr>
        <p:txBody>
          <a:bodyPr>
            <a:normAutofit/>
          </a:bodyPr>
          <a:lstStyle/>
          <a:p>
            <a:pPr algn="ctr"/>
            <a:r>
              <a:rPr lang="en-IN" sz="3500" b="1" dirty="0">
                <a:solidFill>
                  <a:schemeClr val="tx1"/>
                </a:solidFill>
              </a:rPr>
              <a:t>National Nutrition Strategy and </a:t>
            </a:r>
            <a:r>
              <a:rPr lang="en-IN" sz="3500" b="1" dirty="0" err="1">
                <a:solidFill>
                  <a:schemeClr val="tx1"/>
                </a:solidFill>
              </a:rPr>
              <a:t>Poshan</a:t>
            </a:r>
            <a:r>
              <a:rPr lang="en-IN" sz="3500" b="1" dirty="0">
                <a:solidFill>
                  <a:schemeClr val="tx1"/>
                </a:solidFill>
              </a:rPr>
              <a:t> </a:t>
            </a:r>
            <a:r>
              <a:rPr lang="en-IN" sz="3500" b="1" dirty="0" err="1">
                <a:solidFill>
                  <a:schemeClr val="tx1"/>
                </a:solidFill>
              </a:rPr>
              <a:t>Abhiyaan</a:t>
            </a:r>
            <a:endParaRPr lang="en-IN" sz="3500" b="1" dirty="0">
              <a:solidFill>
                <a:schemeClr val="tx1"/>
              </a:solidFill>
            </a:endParaRPr>
          </a:p>
        </p:txBody>
      </p:sp>
      <p:pic>
        <p:nvPicPr>
          <p:cNvPr id="5" name="Content Placeholder 4">
            <a:extLst>
              <a:ext uri="{FF2B5EF4-FFF2-40B4-BE49-F238E27FC236}">
                <a16:creationId xmlns:a16="http://schemas.microsoft.com/office/drawing/2014/main" id="{88A2FBCD-CA03-44F2-8E62-FC6637AD9D93}"/>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201168" y="1532838"/>
            <a:ext cx="1773936" cy="1941309"/>
          </a:xfrm>
          <a:prstGeom prst="rect">
            <a:avLst/>
          </a:prstGeom>
        </p:spPr>
      </p:pic>
      <p:sp>
        <p:nvSpPr>
          <p:cNvPr id="4" name="Slide Number Placeholder 3">
            <a:extLst>
              <a:ext uri="{FF2B5EF4-FFF2-40B4-BE49-F238E27FC236}">
                <a16:creationId xmlns:a16="http://schemas.microsoft.com/office/drawing/2014/main" id="{BADE7EFC-4AC8-4D77-A38F-1E63F24EDF18}"/>
              </a:ext>
            </a:extLst>
          </p:cNvPr>
          <p:cNvSpPr>
            <a:spLocks noGrp="1"/>
          </p:cNvSpPr>
          <p:nvPr>
            <p:ph type="sldNum" sz="quarter" idx="12"/>
          </p:nvPr>
        </p:nvSpPr>
        <p:spPr/>
        <p:txBody>
          <a:bodyPr/>
          <a:lstStyle/>
          <a:p>
            <a:fld id="{98EB1EA3-488F-41F1-B91E-F99E33213284}" type="slidenum">
              <a:rPr lang="en-US" smtClean="0">
                <a:solidFill>
                  <a:srgbClr val="1CADE4"/>
                </a:solidFill>
              </a:rPr>
              <a:pPr/>
              <a:t>7</a:t>
            </a:fld>
            <a:endParaRPr lang="en-US">
              <a:solidFill>
                <a:srgbClr val="1CADE4"/>
              </a:solidFill>
            </a:endParaRPr>
          </a:p>
        </p:txBody>
      </p:sp>
      <p:sp>
        <p:nvSpPr>
          <p:cNvPr id="6" name="TextBox 5">
            <a:extLst>
              <a:ext uri="{FF2B5EF4-FFF2-40B4-BE49-F238E27FC236}">
                <a16:creationId xmlns:a16="http://schemas.microsoft.com/office/drawing/2014/main" id="{2A3CA6E1-2DA9-4504-ADF8-2D040499C570}"/>
              </a:ext>
            </a:extLst>
          </p:cNvPr>
          <p:cNvSpPr txBox="1"/>
          <p:nvPr/>
        </p:nvSpPr>
        <p:spPr>
          <a:xfrm>
            <a:off x="2110740" y="1533996"/>
            <a:ext cx="4992624" cy="1938992"/>
          </a:xfrm>
          <a:prstGeom prst="rect">
            <a:avLst/>
          </a:prstGeom>
          <a:noFill/>
        </p:spPr>
        <p:txBody>
          <a:bodyPr wrap="square" rtlCol="0">
            <a:spAutoFit/>
          </a:bodyPr>
          <a:lstStyle/>
          <a:p>
            <a:pPr algn="just"/>
            <a:r>
              <a:rPr lang="en-IN" sz="2400" dirty="0"/>
              <a:t>The National Nutrition strategy based on a life cycle approach was released in 2017 enlisting various  nutrition interventions to address the issue of malnutrition. </a:t>
            </a:r>
          </a:p>
        </p:txBody>
      </p:sp>
      <p:graphicFrame>
        <p:nvGraphicFramePr>
          <p:cNvPr id="7" name="Table 7">
            <a:extLst>
              <a:ext uri="{FF2B5EF4-FFF2-40B4-BE49-F238E27FC236}">
                <a16:creationId xmlns:a16="http://schemas.microsoft.com/office/drawing/2014/main" id="{8FCEA324-9F1A-46AA-9900-B6C830C23172}"/>
              </a:ext>
            </a:extLst>
          </p:cNvPr>
          <p:cNvGraphicFramePr>
            <a:graphicFrameLocks noGrp="1"/>
          </p:cNvGraphicFramePr>
          <p:nvPr>
            <p:extLst>
              <p:ext uri="{D42A27DB-BD31-4B8C-83A1-F6EECF244321}">
                <p14:modId xmlns:p14="http://schemas.microsoft.com/office/powerpoint/2010/main" val="2894684718"/>
              </p:ext>
            </p:extLst>
          </p:nvPr>
        </p:nvGraphicFramePr>
        <p:xfrm>
          <a:off x="7440168" y="1529484"/>
          <a:ext cx="4550664" cy="2746555"/>
        </p:xfrm>
        <a:graphic>
          <a:graphicData uri="http://schemas.openxmlformats.org/drawingml/2006/table">
            <a:tbl>
              <a:tblPr firstRow="1" bandRow="1">
                <a:tableStyleId>{5C22544A-7EE6-4342-B048-85BDC9FD1C3A}</a:tableStyleId>
              </a:tblPr>
              <a:tblGrid>
                <a:gridCol w="4550664">
                  <a:extLst>
                    <a:ext uri="{9D8B030D-6E8A-4147-A177-3AD203B41FA5}">
                      <a16:colId xmlns:a16="http://schemas.microsoft.com/office/drawing/2014/main" val="1055388820"/>
                    </a:ext>
                  </a:extLst>
                </a:gridCol>
              </a:tblGrid>
              <a:tr h="415177">
                <a:tc>
                  <a:txBody>
                    <a:bodyPr/>
                    <a:lstStyle/>
                    <a:p>
                      <a:pPr algn="ctr"/>
                      <a:r>
                        <a:rPr lang="en-IN" sz="2000" b="1" dirty="0"/>
                        <a:t>Nutrition Interventions</a:t>
                      </a:r>
                    </a:p>
                  </a:txBody>
                  <a:tcPr/>
                </a:tc>
                <a:extLst>
                  <a:ext uri="{0D108BD9-81ED-4DB2-BD59-A6C34878D82A}">
                    <a16:rowId xmlns:a16="http://schemas.microsoft.com/office/drawing/2014/main" val="2407372289"/>
                  </a:ext>
                </a:extLst>
              </a:tr>
              <a:tr h="388563">
                <a:tc>
                  <a:txBody>
                    <a:bodyPr/>
                    <a:lstStyle/>
                    <a:p>
                      <a:r>
                        <a:rPr lang="en-IN" dirty="0"/>
                        <a:t>Infant and Young Child Care and Nutrition</a:t>
                      </a:r>
                    </a:p>
                  </a:txBody>
                  <a:tcPr/>
                </a:tc>
                <a:extLst>
                  <a:ext uri="{0D108BD9-81ED-4DB2-BD59-A6C34878D82A}">
                    <a16:rowId xmlns:a16="http://schemas.microsoft.com/office/drawing/2014/main" val="3041321599"/>
                  </a:ext>
                </a:extLst>
              </a:tr>
              <a:tr h="388563">
                <a:tc>
                  <a:txBody>
                    <a:bodyPr/>
                    <a:lstStyle/>
                    <a:p>
                      <a:r>
                        <a:rPr lang="en-IN" dirty="0"/>
                        <a:t>Infant and Young Child Health</a:t>
                      </a:r>
                    </a:p>
                  </a:txBody>
                  <a:tcPr/>
                </a:tc>
                <a:extLst>
                  <a:ext uri="{0D108BD9-81ED-4DB2-BD59-A6C34878D82A}">
                    <a16:rowId xmlns:a16="http://schemas.microsoft.com/office/drawing/2014/main" val="3229733365"/>
                  </a:ext>
                </a:extLst>
              </a:tr>
              <a:tr h="388563">
                <a:tc>
                  <a:txBody>
                    <a:bodyPr/>
                    <a:lstStyle/>
                    <a:p>
                      <a:r>
                        <a:rPr lang="en-IN" dirty="0"/>
                        <a:t>Maternal Care, Nutrition and Health</a:t>
                      </a:r>
                    </a:p>
                  </a:txBody>
                  <a:tcPr/>
                </a:tc>
                <a:extLst>
                  <a:ext uri="{0D108BD9-81ED-4DB2-BD59-A6C34878D82A}">
                    <a16:rowId xmlns:a16="http://schemas.microsoft.com/office/drawing/2014/main" val="3197475021"/>
                  </a:ext>
                </a:extLst>
              </a:tr>
              <a:tr h="38856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dirty="0"/>
                        <a:t>Adolescent  Care, Nutrition and Health</a:t>
                      </a:r>
                    </a:p>
                  </a:txBody>
                  <a:tcPr/>
                </a:tc>
                <a:extLst>
                  <a:ext uri="{0D108BD9-81ED-4DB2-BD59-A6C34878D82A}">
                    <a16:rowId xmlns:a16="http://schemas.microsoft.com/office/drawing/2014/main" val="754583556"/>
                  </a:ext>
                </a:extLst>
              </a:tr>
              <a:tr h="388563">
                <a:tc>
                  <a:txBody>
                    <a:bodyPr/>
                    <a:lstStyle/>
                    <a:p>
                      <a:r>
                        <a:rPr lang="en-IN" b="1" dirty="0"/>
                        <a:t>Addressing Micro-nutrient deficiencies</a:t>
                      </a:r>
                    </a:p>
                  </a:txBody>
                  <a:tcPr/>
                </a:tc>
                <a:extLst>
                  <a:ext uri="{0D108BD9-81ED-4DB2-BD59-A6C34878D82A}">
                    <a16:rowId xmlns:a16="http://schemas.microsoft.com/office/drawing/2014/main" val="1928889619"/>
                  </a:ext>
                </a:extLst>
              </a:tr>
              <a:tr h="388563">
                <a:tc>
                  <a:txBody>
                    <a:bodyPr/>
                    <a:lstStyle/>
                    <a:p>
                      <a:r>
                        <a:rPr lang="en-IN" dirty="0"/>
                        <a:t>Community Nutrition</a:t>
                      </a:r>
                    </a:p>
                  </a:txBody>
                  <a:tcPr/>
                </a:tc>
                <a:extLst>
                  <a:ext uri="{0D108BD9-81ED-4DB2-BD59-A6C34878D82A}">
                    <a16:rowId xmlns:a16="http://schemas.microsoft.com/office/drawing/2014/main" val="2115001472"/>
                  </a:ext>
                </a:extLst>
              </a:tr>
            </a:tbl>
          </a:graphicData>
        </a:graphic>
      </p:graphicFrame>
      <p:pic>
        <p:nvPicPr>
          <p:cNvPr id="10" name="Picture 9" descr="A picture containing food&#10;&#10;Description automatically generated">
            <a:extLst>
              <a:ext uri="{FF2B5EF4-FFF2-40B4-BE49-F238E27FC236}">
                <a16:creationId xmlns:a16="http://schemas.microsoft.com/office/drawing/2014/main" id="{28919399-11B6-4DB2-B524-AE7D5CF97E4A}"/>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4635947"/>
            <a:ext cx="2322576" cy="1452208"/>
          </a:xfrm>
          <a:prstGeom prst="rect">
            <a:avLst/>
          </a:prstGeom>
        </p:spPr>
      </p:pic>
      <p:sp>
        <p:nvSpPr>
          <p:cNvPr id="11" name="TextBox 10">
            <a:extLst>
              <a:ext uri="{FF2B5EF4-FFF2-40B4-BE49-F238E27FC236}">
                <a16:creationId xmlns:a16="http://schemas.microsoft.com/office/drawing/2014/main" id="{52F7846C-FB14-4789-8252-A4C2263A9575}"/>
              </a:ext>
            </a:extLst>
          </p:cNvPr>
          <p:cNvSpPr txBox="1"/>
          <p:nvPr/>
        </p:nvSpPr>
        <p:spPr>
          <a:xfrm>
            <a:off x="2110740" y="4635947"/>
            <a:ext cx="9880092" cy="1569660"/>
          </a:xfrm>
          <a:prstGeom prst="rect">
            <a:avLst/>
          </a:prstGeom>
          <a:noFill/>
        </p:spPr>
        <p:txBody>
          <a:bodyPr wrap="square" rtlCol="0">
            <a:spAutoFit/>
          </a:bodyPr>
          <a:lstStyle/>
          <a:p>
            <a:pPr algn="just"/>
            <a:r>
              <a:rPr lang="en-IN" sz="2400" dirty="0"/>
              <a:t>In 2018, </a:t>
            </a:r>
            <a:r>
              <a:rPr lang="en-IN" sz="2400" dirty="0" err="1"/>
              <a:t>Poshan</a:t>
            </a:r>
            <a:r>
              <a:rPr lang="en-IN" sz="2400" dirty="0"/>
              <a:t> </a:t>
            </a:r>
            <a:r>
              <a:rPr lang="en-IN" sz="2400" dirty="0" err="1"/>
              <a:t>Abhiyaan</a:t>
            </a:r>
            <a:r>
              <a:rPr lang="en-IN" sz="2400" dirty="0"/>
              <a:t> was launched with a aim to build a people’s movement around malnutrition and intends to significantly reduce malnutrition in the next 3 years </a:t>
            </a:r>
            <a:r>
              <a:rPr lang="en-IN" sz="2400" dirty="0" err="1"/>
              <a:t>i.e</a:t>
            </a:r>
            <a:r>
              <a:rPr lang="en-IN" sz="2400" dirty="0"/>
              <a:t>  2022. Food Fortification is one of the broader themes under </a:t>
            </a:r>
            <a:r>
              <a:rPr lang="en-IN" sz="2400" dirty="0" err="1"/>
              <a:t>Poshan</a:t>
            </a:r>
            <a:r>
              <a:rPr lang="en-IN" sz="2400" dirty="0"/>
              <a:t> </a:t>
            </a:r>
            <a:r>
              <a:rPr lang="en-IN" sz="2400" dirty="0" err="1"/>
              <a:t>Abhiyaan</a:t>
            </a:r>
            <a:endParaRPr lang="en-IN" sz="2400" dirty="0"/>
          </a:p>
        </p:txBody>
      </p:sp>
    </p:spTree>
    <p:extLst>
      <p:ext uri="{BB962C8B-B14F-4D97-AF65-F5344CB8AC3E}">
        <p14:creationId xmlns:p14="http://schemas.microsoft.com/office/powerpoint/2010/main" val="13548748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28" y="195653"/>
            <a:ext cx="12009120" cy="901628"/>
          </a:xfrm>
        </p:spPr>
        <p:txBody>
          <a:bodyPr>
            <a:normAutofit fontScale="90000"/>
          </a:bodyPr>
          <a:lstStyle/>
          <a:p>
            <a:pPr algn="ctr"/>
            <a:r>
              <a:rPr lang="en-US" sz="3600" b="1" dirty="0">
                <a:solidFill>
                  <a:schemeClr val="tx1"/>
                </a:solidFill>
              </a:rPr>
              <a:t>Haryana’s proactive approach to address micronutrient deficiencies</a:t>
            </a:r>
          </a:p>
        </p:txBody>
      </p:sp>
      <p:pic>
        <p:nvPicPr>
          <p:cNvPr id="4" name="Picture 3" descr="A close up of a sign&#10;&#10;Description generated with high confidence">
            <a:extLst>
              <a:ext uri="{FF2B5EF4-FFF2-40B4-BE49-F238E27FC236}">
                <a16:creationId xmlns:a16="http://schemas.microsoft.com/office/drawing/2014/main" id="{F6751A1E-6F38-4D31-882F-DA475D68B00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360170" y="1608552"/>
            <a:ext cx="4487056" cy="2306791"/>
          </a:xfrm>
          <a:prstGeom prst="rect">
            <a:avLst/>
          </a:prstGeom>
        </p:spPr>
      </p:pic>
      <p:sp>
        <p:nvSpPr>
          <p:cNvPr id="3" name="TextBox 2">
            <a:extLst>
              <a:ext uri="{FF2B5EF4-FFF2-40B4-BE49-F238E27FC236}">
                <a16:creationId xmlns:a16="http://schemas.microsoft.com/office/drawing/2014/main" id="{B2507EC0-8BAF-420C-A94E-AEF38CE7057F}"/>
              </a:ext>
            </a:extLst>
          </p:cNvPr>
          <p:cNvSpPr txBox="1"/>
          <p:nvPr/>
        </p:nvSpPr>
        <p:spPr>
          <a:xfrm>
            <a:off x="344774" y="1936283"/>
            <a:ext cx="6217006" cy="2985433"/>
          </a:xfrm>
          <a:prstGeom prst="rect">
            <a:avLst/>
          </a:prstGeom>
          <a:noFill/>
        </p:spPr>
        <p:txBody>
          <a:bodyPr wrap="square" rtlCol="0">
            <a:spAutoFit/>
          </a:bodyPr>
          <a:lstStyle/>
          <a:p>
            <a:pPr marL="342900" indent="-342900" algn="just">
              <a:spcBef>
                <a:spcPts val="1200"/>
              </a:spcBef>
              <a:buClr>
                <a:schemeClr val="accent2">
                  <a:lumMod val="75000"/>
                </a:schemeClr>
              </a:buClr>
              <a:buFont typeface="Arial" panose="020B0604020202020204" pitchFamily="34" charset="0"/>
              <a:buChar char="•"/>
            </a:pPr>
            <a:r>
              <a:rPr lang="en-IN" sz="2400" dirty="0"/>
              <a:t>Conducted a workshop in 2014 with various stakeholders to discuss on strategies to initiate food fortification in Haryana </a:t>
            </a:r>
          </a:p>
          <a:p>
            <a:pPr marL="342900" indent="-342900">
              <a:spcBef>
                <a:spcPts val="1200"/>
              </a:spcBef>
              <a:buClr>
                <a:schemeClr val="accent2">
                  <a:lumMod val="75000"/>
                </a:schemeClr>
              </a:buClr>
              <a:buFont typeface="Arial" panose="020B0604020202020204" pitchFamily="34" charset="0"/>
              <a:buChar char="•"/>
            </a:pPr>
            <a:endParaRPr lang="en-IN" sz="2400" dirty="0"/>
          </a:p>
          <a:p>
            <a:pPr marL="342900" indent="-342900" algn="just">
              <a:spcBef>
                <a:spcPts val="1200"/>
              </a:spcBef>
              <a:buClr>
                <a:schemeClr val="accent2">
                  <a:lumMod val="75000"/>
                </a:schemeClr>
              </a:buClr>
              <a:buFont typeface="Arial" panose="020B0604020202020204" pitchFamily="34" charset="0"/>
              <a:buChar char="•"/>
            </a:pPr>
            <a:r>
              <a:rPr lang="en-US" sz="2400" dirty="0"/>
              <a:t>Haryana decided to address the issue of micronutrient deficiencies at the Global Summit on Food Fortification, Arusha 2015</a:t>
            </a:r>
            <a:endParaRPr lang="en-IN" sz="2400" dirty="0"/>
          </a:p>
        </p:txBody>
      </p:sp>
      <p:pic>
        <p:nvPicPr>
          <p:cNvPr id="5" name="Picture 4" descr="A close up of a sign&#10;&#10;Description automatically generated">
            <a:extLst>
              <a:ext uri="{FF2B5EF4-FFF2-40B4-BE49-F238E27FC236}">
                <a16:creationId xmlns:a16="http://schemas.microsoft.com/office/drawing/2014/main" id="{CEF8CECD-0ED1-4124-911E-01951C110046}"/>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360170" y="3995099"/>
            <a:ext cx="4487056" cy="2508698"/>
          </a:xfrm>
          <a:prstGeom prst="rect">
            <a:avLst/>
          </a:prstGeom>
        </p:spPr>
      </p:pic>
      <p:sp>
        <p:nvSpPr>
          <p:cNvPr id="6" name="Slide Number Placeholder 5">
            <a:extLst>
              <a:ext uri="{FF2B5EF4-FFF2-40B4-BE49-F238E27FC236}">
                <a16:creationId xmlns:a16="http://schemas.microsoft.com/office/drawing/2014/main" id="{5EA8FCAF-D084-4DF6-90F9-A03E5D112171}"/>
              </a:ext>
            </a:extLst>
          </p:cNvPr>
          <p:cNvSpPr>
            <a:spLocks noGrp="1"/>
          </p:cNvSpPr>
          <p:nvPr>
            <p:ph type="sldNum" sz="quarter" idx="12"/>
          </p:nvPr>
        </p:nvSpPr>
        <p:spPr/>
        <p:txBody>
          <a:bodyPr/>
          <a:lstStyle/>
          <a:p>
            <a:fld id="{98EB1EA3-488F-41F1-B91E-F99E33213284}" type="slidenum">
              <a:rPr lang="en-US" smtClean="0">
                <a:solidFill>
                  <a:schemeClr val="bg1"/>
                </a:solidFill>
              </a:rPr>
              <a:pPr/>
              <a:t>8</a:t>
            </a:fld>
            <a:endParaRPr lang="en-US" dirty="0">
              <a:solidFill>
                <a:schemeClr val="bg1"/>
              </a:solidFill>
            </a:endParaRPr>
          </a:p>
        </p:txBody>
      </p:sp>
    </p:spTree>
    <p:extLst>
      <p:ext uri="{BB962C8B-B14F-4D97-AF65-F5344CB8AC3E}">
        <p14:creationId xmlns:p14="http://schemas.microsoft.com/office/powerpoint/2010/main" val="41301522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011680" y="1834993"/>
            <a:ext cx="9885708" cy="4585752"/>
          </a:xfrm>
        </p:spPr>
        <p:txBody>
          <a:bodyPr>
            <a:noAutofit/>
          </a:bodyPr>
          <a:lstStyle/>
          <a:p>
            <a:pPr marL="45720" indent="0">
              <a:buNone/>
            </a:pPr>
            <a:r>
              <a:rPr lang="en-US" sz="2400" dirty="0">
                <a:solidFill>
                  <a:schemeClr val="tx1"/>
                </a:solidFill>
                <a:ea typeface="Calibri"/>
                <a:cs typeface="Mangal"/>
              </a:rPr>
              <a:t>Funding for baseline survey with biomarker analysis and technical support </a:t>
            </a:r>
          </a:p>
          <a:p>
            <a:pPr marL="45720" indent="0">
              <a:buNone/>
            </a:pPr>
            <a:endParaRPr lang="en-US" sz="2400" dirty="0">
              <a:solidFill>
                <a:schemeClr val="tx1"/>
              </a:solidFill>
            </a:endParaRPr>
          </a:p>
          <a:p>
            <a:pPr marL="45720" indent="0">
              <a:buNone/>
            </a:pPr>
            <a:r>
              <a:rPr lang="en-US" sz="2400" dirty="0">
                <a:solidFill>
                  <a:schemeClr val="tx1"/>
                </a:solidFill>
                <a:ea typeface="Times New Roman"/>
                <a:cs typeface="Mangal"/>
              </a:rPr>
              <a:t>Technical support in development of project </a:t>
            </a:r>
            <a:r>
              <a:rPr lang="en-US" sz="2400" dirty="0">
                <a:solidFill>
                  <a:schemeClr val="tx1"/>
                </a:solidFill>
                <a:ea typeface="Calibri"/>
                <a:cs typeface="Mangal"/>
              </a:rPr>
              <a:t>proposal</a:t>
            </a:r>
          </a:p>
          <a:p>
            <a:pPr marL="45720" indent="0">
              <a:buNone/>
            </a:pPr>
            <a:endParaRPr lang="en-US" sz="2400" dirty="0">
              <a:solidFill>
                <a:schemeClr val="tx1"/>
              </a:solidFill>
            </a:endParaRPr>
          </a:p>
          <a:p>
            <a:pPr marL="45720" indent="0">
              <a:buNone/>
            </a:pPr>
            <a:r>
              <a:rPr lang="en-US" sz="2400" dirty="0">
                <a:solidFill>
                  <a:schemeClr val="tx1"/>
                </a:solidFill>
              </a:rPr>
              <a:t>Wheat flour supply chain, milling industry assessment and cost projections </a:t>
            </a:r>
          </a:p>
          <a:p>
            <a:pPr marL="45720" indent="0">
              <a:buNone/>
            </a:pPr>
            <a:endParaRPr lang="en-US" sz="2400" dirty="0">
              <a:solidFill>
                <a:schemeClr val="tx1"/>
              </a:solidFill>
            </a:endParaRPr>
          </a:p>
          <a:p>
            <a:pPr marL="45720" indent="0">
              <a:buNone/>
            </a:pPr>
            <a:r>
              <a:rPr lang="en-US" sz="2400" dirty="0">
                <a:solidFill>
                  <a:schemeClr val="tx1"/>
                </a:solidFill>
              </a:rPr>
              <a:t>Household and biomarker survey in two blocks of Ambala</a:t>
            </a:r>
          </a:p>
          <a:p>
            <a:pPr marL="45720" indent="0">
              <a:buNone/>
            </a:pPr>
            <a:endParaRPr lang="en-US" sz="2400" dirty="0">
              <a:solidFill>
                <a:schemeClr val="tx1"/>
              </a:solidFill>
            </a:endParaRPr>
          </a:p>
          <a:p>
            <a:pPr marL="45720" indent="0">
              <a:buNone/>
            </a:pPr>
            <a:r>
              <a:rPr lang="en-US" sz="2400" dirty="0">
                <a:solidFill>
                  <a:schemeClr val="tx1"/>
                </a:solidFill>
              </a:rPr>
              <a:t>Birth defects surveillance and community needs assessment</a:t>
            </a:r>
          </a:p>
          <a:p>
            <a:endParaRPr lang="en-US" sz="2400" dirty="0">
              <a:solidFill>
                <a:schemeClr val="tx1"/>
              </a:solidFill>
            </a:endParaRPr>
          </a:p>
          <a:p>
            <a:pPr marL="45720" indent="0">
              <a:buNone/>
            </a:pPr>
            <a:endParaRPr lang="en-US" sz="2400" dirty="0">
              <a:solidFill>
                <a:schemeClr val="tx1"/>
              </a:solidFill>
            </a:endParaRPr>
          </a:p>
          <a:p>
            <a:endParaRPr lang="en-US" sz="2400" dirty="0">
              <a:solidFill>
                <a:schemeClr val="tx1"/>
              </a:solidFill>
            </a:endParaRPr>
          </a:p>
          <a:p>
            <a:endParaRPr lang="en-US" sz="2400" dirty="0">
              <a:solidFill>
                <a:schemeClr val="tx1"/>
              </a:solidFill>
            </a:endParaRPr>
          </a:p>
          <a:p>
            <a:endParaRPr lang="en-US" sz="2400" dirty="0">
              <a:solidFill>
                <a:schemeClr val="tx1"/>
              </a:solidFill>
            </a:endParaRPr>
          </a:p>
          <a:p>
            <a:endParaRPr lang="en-US" sz="2400" dirty="0">
              <a:solidFill>
                <a:schemeClr val="tx1"/>
              </a:solidFill>
            </a:endParaRPr>
          </a:p>
        </p:txBody>
      </p:sp>
      <p:pic>
        <p:nvPicPr>
          <p:cNvPr id="4" name="Picture 3">
            <a:extLst>
              <a:ext uri="{FF2B5EF4-FFF2-40B4-BE49-F238E27FC236}">
                <a16:creationId xmlns:a16="http://schemas.microsoft.com/office/drawing/2014/main" id="{A9916250-B5DD-4265-8CD8-9B7A739F0BC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99211" y="1668033"/>
            <a:ext cx="1096303" cy="804107"/>
          </a:xfrm>
          <a:prstGeom prst="rect">
            <a:avLst/>
          </a:prstGeom>
        </p:spPr>
      </p:pic>
      <p:pic>
        <p:nvPicPr>
          <p:cNvPr id="5" name="Picture 4">
            <a:extLst>
              <a:ext uri="{FF2B5EF4-FFF2-40B4-BE49-F238E27FC236}">
                <a16:creationId xmlns:a16="http://schemas.microsoft.com/office/drawing/2014/main" id="{C002B75E-F136-4C36-B9FE-6536B4491D6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57414" y="2854215"/>
            <a:ext cx="1254266" cy="398422"/>
          </a:xfrm>
          <a:prstGeom prst="rect">
            <a:avLst/>
          </a:prstGeom>
        </p:spPr>
      </p:pic>
      <p:pic>
        <p:nvPicPr>
          <p:cNvPr id="6" name="Picture 5">
            <a:extLst>
              <a:ext uri="{FF2B5EF4-FFF2-40B4-BE49-F238E27FC236}">
                <a16:creationId xmlns:a16="http://schemas.microsoft.com/office/drawing/2014/main" id="{2282FD24-DEF4-4EBA-9368-3C01049D01D2}"/>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53605" y="4742038"/>
            <a:ext cx="895857" cy="895857"/>
          </a:xfrm>
          <a:prstGeom prst="rect">
            <a:avLst/>
          </a:prstGeom>
        </p:spPr>
      </p:pic>
      <p:graphicFrame>
        <p:nvGraphicFramePr>
          <p:cNvPr id="7" name="Object 6">
            <a:extLst>
              <a:ext uri="{FF2B5EF4-FFF2-40B4-BE49-F238E27FC236}">
                <a16:creationId xmlns:a16="http://schemas.microsoft.com/office/drawing/2014/main" id="{9140B0B7-2EDC-445E-8341-73C2C4310EB3}"/>
              </a:ext>
            </a:extLst>
          </p:cNvPr>
          <p:cNvGraphicFramePr>
            <a:graphicFrameLocks noChangeAspect="1"/>
          </p:cNvGraphicFramePr>
          <p:nvPr>
            <p:extLst>
              <p:ext uri="{D42A27DB-BD31-4B8C-83A1-F6EECF244321}">
                <p14:modId xmlns:p14="http://schemas.microsoft.com/office/powerpoint/2010/main" val="3299766505"/>
              </p:ext>
            </p:extLst>
          </p:nvPr>
        </p:nvGraphicFramePr>
        <p:xfrm>
          <a:off x="899433" y="5862060"/>
          <a:ext cx="895857" cy="723535"/>
        </p:xfrm>
        <a:graphic>
          <a:graphicData uri="http://schemas.openxmlformats.org/presentationml/2006/ole">
            <mc:AlternateContent xmlns:mc="http://schemas.openxmlformats.org/markup-compatibility/2006">
              <mc:Choice xmlns:v="urn:schemas-microsoft-com:vml" Requires="v">
                <p:oleObj spid="_x0000_s1089" r:id="rId7" imgW="2689920" imgH="3177000" progId="">
                  <p:embed/>
                </p:oleObj>
              </mc:Choice>
              <mc:Fallback>
                <p:oleObj r:id="rId7" imgW="2689920" imgH="3177000" progId="">
                  <p:embed/>
                  <p:pic>
                    <p:nvPicPr>
                      <p:cNvPr id="0" name="Picture 6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99433" y="5862060"/>
                        <a:ext cx="895857" cy="72353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8" name="Picture 7">
            <a:extLst>
              <a:ext uri="{FF2B5EF4-FFF2-40B4-BE49-F238E27FC236}">
                <a16:creationId xmlns:a16="http://schemas.microsoft.com/office/drawing/2014/main" id="{8C70BF30-5473-47D3-A927-BB19894E1915}"/>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294611" y="252203"/>
            <a:ext cx="1006923" cy="1213854"/>
          </a:xfrm>
          <a:prstGeom prst="rect">
            <a:avLst/>
          </a:prstGeom>
        </p:spPr>
      </p:pic>
      <p:pic>
        <p:nvPicPr>
          <p:cNvPr id="10" name="Picture 9" descr="A close up of a logo&#10;&#10;Description automatically generated">
            <a:extLst>
              <a:ext uri="{FF2B5EF4-FFF2-40B4-BE49-F238E27FC236}">
                <a16:creationId xmlns:a16="http://schemas.microsoft.com/office/drawing/2014/main" id="{E201FC1B-F24A-4A9E-BDCD-7ED67778C7CD}"/>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757414" y="3696419"/>
            <a:ext cx="1254266" cy="762689"/>
          </a:xfrm>
          <a:prstGeom prst="rect">
            <a:avLst/>
          </a:prstGeom>
        </p:spPr>
      </p:pic>
      <p:sp>
        <p:nvSpPr>
          <p:cNvPr id="12" name="Rectangle 11">
            <a:extLst>
              <a:ext uri="{FF2B5EF4-FFF2-40B4-BE49-F238E27FC236}">
                <a16:creationId xmlns:a16="http://schemas.microsoft.com/office/drawing/2014/main" id="{384989CF-115C-4D42-9FAF-1AF278BCFA5A}"/>
              </a:ext>
            </a:extLst>
          </p:cNvPr>
          <p:cNvSpPr/>
          <p:nvPr/>
        </p:nvSpPr>
        <p:spPr>
          <a:xfrm>
            <a:off x="1425813" y="437255"/>
            <a:ext cx="10471575" cy="1015663"/>
          </a:xfrm>
          <a:prstGeom prst="rect">
            <a:avLst/>
          </a:prstGeom>
        </p:spPr>
        <p:txBody>
          <a:bodyPr wrap="square">
            <a:spAutoFit/>
          </a:bodyPr>
          <a:lstStyle/>
          <a:p>
            <a:r>
              <a:rPr lang="en-US" sz="3000" dirty="0"/>
              <a:t>Govt. of Haryana collaborated with various partners to launch Haryana demonstration pilot project for wheat flour fortification </a:t>
            </a:r>
          </a:p>
        </p:txBody>
      </p:sp>
      <p:sp>
        <p:nvSpPr>
          <p:cNvPr id="2" name="Slide Number Placeholder 1">
            <a:extLst>
              <a:ext uri="{FF2B5EF4-FFF2-40B4-BE49-F238E27FC236}">
                <a16:creationId xmlns:a16="http://schemas.microsoft.com/office/drawing/2014/main" id="{63D5F8DE-49E3-4976-8C14-AC7CD6E4C505}"/>
              </a:ext>
            </a:extLst>
          </p:cNvPr>
          <p:cNvSpPr>
            <a:spLocks noGrp="1"/>
          </p:cNvSpPr>
          <p:nvPr>
            <p:ph type="sldNum" sz="quarter" idx="12"/>
          </p:nvPr>
        </p:nvSpPr>
        <p:spPr/>
        <p:txBody>
          <a:bodyPr/>
          <a:lstStyle/>
          <a:p>
            <a:fld id="{98EB1EA3-488F-41F1-B91E-F99E33213284}" type="slidenum">
              <a:rPr lang="en-US" smtClean="0">
                <a:solidFill>
                  <a:schemeClr val="tx1"/>
                </a:solidFill>
              </a:rPr>
              <a:pPr/>
              <a:t>9</a:t>
            </a:fld>
            <a:endParaRPr lang="en-US" dirty="0">
              <a:solidFill>
                <a:schemeClr val="tx1"/>
              </a:solidFill>
            </a:endParaRPr>
          </a:p>
        </p:txBody>
      </p:sp>
    </p:spTree>
    <p:extLst>
      <p:ext uri="{BB962C8B-B14F-4D97-AF65-F5344CB8AC3E}">
        <p14:creationId xmlns:p14="http://schemas.microsoft.com/office/powerpoint/2010/main" val="15028336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Basis">
  <a:themeElements>
    <a:clrScheme name="Basis">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fontScheme name="Basis">
      <a:majorFont>
        <a:latin typeface="Corbel"/>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Basis">
      <a:fillStyleLst>
        <a:solidFill>
          <a:schemeClr val="phClr"/>
        </a:solidFill>
        <a:solidFill>
          <a:schemeClr val="phClr">
            <a:tint val="55000"/>
            <a:satMod val="130000"/>
          </a:schemeClr>
        </a:solidFill>
        <a:gradFill rotWithShape="1">
          <a:gsLst>
            <a:gs pos="0">
              <a:schemeClr val="phClr"/>
            </a:gs>
            <a:gs pos="90000">
              <a:schemeClr val="phClr">
                <a:shade val="100000"/>
                <a:satMod val="105000"/>
              </a:schemeClr>
            </a:gs>
            <a:gs pos="100000">
              <a:schemeClr val="phClr">
                <a:shade val="80000"/>
                <a:satMod val="120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27000"/>
                <a:satMod val="120000"/>
              </a:schemeClr>
            </a:contourClr>
          </a:sp3d>
        </a:effectStyle>
      </a:effectStyleLst>
      <a:bgFillStyleLst>
        <a:solidFill>
          <a:schemeClr val="phClr"/>
        </a:solidFill>
        <a:solidFill>
          <a:schemeClr val="phClr">
            <a:tint val="95000"/>
            <a:shade val="95000"/>
            <a:satMod val="140000"/>
          </a:schemeClr>
        </a:solidFill>
        <a:solidFill>
          <a:schemeClr val="phClr">
            <a:tint val="90000"/>
            <a:shade val="85000"/>
            <a:satMod val="160000"/>
            <a:lumMod val="110000"/>
          </a:schemeClr>
        </a:solidFill>
      </a:bgFillStyleLst>
    </a:fmtScheme>
  </a:themeElements>
  <a:objectDefaults/>
  <a:extraClrSchemeLst/>
  <a:extLst>
    <a:ext uri="{05A4C25C-085E-4340-85A3-A5531E510DB2}">
      <thm15:themeFamily xmlns:thm15="http://schemas.microsoft.com/office/thememl/2012/main" name="Basis" id="{5665723A-49BA-4B57-8411-A56F8F207965}" vid="{D9D01AC2-EE7D-4E49-99EE-8E62E4E7E8A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22323</TotalTime>
  <Words>1972</Words>
  <Application>Microsoft Office PowerPoint</Application>
  <PresentationFormat>Widescreen</PresentationFormat>
  <Paragraphs>252</Paragraphs>
  <Slides>20</Slides>
  <Notes>17</Notes>
  <HiddenSlides>0</HiddenSlides>
  <MMClips>0</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0</vt:i4>
      </vt:variant>
      <vt:variant>
        <vt:lpstr>Slide Titles</vt:lpstr>
      </vt:variant>
      <vt:variant>
        <vt:i4>20</vt:i4>
      </vt:variant>
    </vt:vector>
  </HeadingPairs>
  <TitlesOfParts>
    <vt:vector size="26" baseType="lpstr">
      <vt:lpstr>arial</vt:lpstr>
      <vt:lpstr>arial</vt:lpstr>
      <vt:lpstr>Calibri</vt:lpstr>
      <vt:lpstr>Corbel</vt:lpstr>
      <vt:lpstr>Proxima Nova</vt:lpstr>
      <vt:lpstr>Basis</vt:lpstr>
      <vt:lpstr>Preventing neural tube defects in Haryana, India: A project to implement wheat flour fortification in the Public Distribution System and safety net programs</vt:lpstr>
      <vt:lpstr>PowerPoint Presentation</vt:lpstr>
      <vt:lpstr>High prevalence of anaemia and NTDs</vt:lpstr>
      <vt:lpstr>Why focus on anaemia?</vt:lpstr>
      <vt:lpstr>Why focus on NTDs?</vt:lpstr>
      <vt:lpstr>PowerPoint Presentation</vt:lpstr>
      <vt:lpstr>National Nutrition Strategy and Poshan Abhiyaan</vt:lpstr>
      <vt:lpstr>Haryana’s proactive approach to address micronutrient deficiencies</vt:lpstr>
      <vt:lpstr>PowerPoint Presentation</vt:lpstr>
      <vt:lpstr>Three phases over five years (2016-2020)</vt:lpstr>
      <vt:lpstr>Baseline survey shows moderate to severe deficiency in  hemoglobin, serum folate and vitamin B12</vt:lpstr>
      <vt:lpstr>Advocacy and political will</vt:lpstr>
      <vt:lpstr>The beginning</vt:lpstr>
      <vt:lpstr>Initial learnings </vt:lpstr>
      <vt:lpstr>Positive outcomes</vt:lpstr>
      <vt:lpstr>Scale-up of fortification </vt:lpstr>
      <vt:lpstr>Fortified Atta under PDS in Haryana</vt:lpstr>
      <vt:lpstr>Fortified Atta under MDM and ICDS in Haryana</vt:lpstr>
      <vt:lpstr>Way forward</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Wheat Flour Fortification Experience sharing from Haryana, India</dc:title>
  <dc:creator>microsoft11742</dc:creator>
  <cp:lastModifiedBy>jessie.genoway</cp:lastModifiedBy>
  <cp:revision>95</cp:revision>
  <dcterms:created xsi:type="dcterms:W3CDTF">2020-01-15T15:38:09Z</dcterms:created>
  <dcterms:modified xsi:type="dcterms:W3CDTF">2020-02-17T13:01:52Z</dcterms:modified>
</cp:coreProperties>
</file>