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xml" ContentType="application/vnd.openxmlformats-officedocument.drawingml.chart+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notesSlides/notesSlide18.xml" ContentType="application/vnd.openxmlformats-officedocument.presentationml.notesSlide+xml"/>
  <Override PartName="/ppt/charts/chart3.xml" ContentType="application/vnd.openxmlformats-officedocument.drawingml.chart+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4.xml" ContentType="application/vnd.openxmlformats-officedocument.drawingml.chart+xml"/>
  <Override PartName="/ppt/notesSlides/notesSlide23.xml" ContentType="application/vnd.openxmlformats-officedocument.presentationml.notesSlide+xml"/>
  <Override PartName="/ppt/charts/chart5.xml" ContentType="application/vnd.openxmlformats-officedocument.drawingml.chart+xml"/>
  <Override PartName="/ppt/theme/themeOverride2.xml" ContentType="application/vnd.openxmlformats-officedocument.themeOverr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6.xml" ContentType="application/vnd.openxmlformats-officedocument.drawingml.chart+xml"/>
  <Override PartName="/ppt/theme/themeOverride3.xml" ContentType="application/vnd.openxmlformats-officedocument.themeOverride+xml"/>
  <Override PartName="/ppt/notesSlides/notesSlide27.xml" ContentType="application/vnd.openxmlformats-officedocument.presentationml.notesSlide+xml"/>
  <Override PartName="/ppt/charts/chart7.xml" ContentType="application/vnd.openxmlformats-officedocument.drawingml.chart+xml"/>
  <Override PartName="/ppt/theme/themeOverride4.xml" ContentType="application/vnd.openxmlformats-officedocument.themeOverride+xml"/>
  <Override PartName="/ppt/drawings/drawing1.xml" ContentType="application/vnd.openxmlformats-officedocument.drawingml.chartshape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55.xml" ContentType="application/vnd.openxmlformats-officedocument.presentationml.notesSlide+xml"/>
  <Override PartName="/ppt/charts/chart8.xml" ContentType="application/vnd.openxmlformats-officedocument.drawingml.chart+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charts/chart9.xml" ContentType="application/vnd.openxmlformats-officedocument.drawingml.chart+xml"/>
  <Override PartName="/ppt/theme/themeOverride5.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10.xml" ContentType="application/vnd.openxmlformats-officedocument.drawingml.chart+xml"/>
  <Override PartName="/ppt/theme/themeOverride6.xml" ContentType="application/vnd.openxmlformats-officedocument.themeOverr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11.xml" ContentType="application/vnd.openxmlformats-officedocument.drawingml.chart+xml"/>
  <Override PartName="/ppt/theme/themeOverride7.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12.xml" ContentType="application/vnd.openxmlformats-officedocument.drawingml.chart+xml"/>
  <Override PartName="/ppt/theme/themeOverride8.xml" ContentType="application/vnd.openxmlformats-officedocument.themeOverride+xml"/>
  <Override PartName="/ppt/notesSlides/notesSlide97.xml" ContentType="application/vnd.openxmlformats-officedocument.presentationml.notesSlide+xml"/>
  <Override PartName="/ppt/charts/chart13.xml" ContentType="application/vnd.openxmlformats-officedocument.drawingml.chart+xml"/>
  <Override PartName="/ppt/theme/themeOverride9.xml" ContentType="application/vnd.openxmlformats-officedocument.themeOverr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charts/chart14.xml" ContentType="application/vnd.openxmlformats-officedocument.drawingml.chart+xml"/>
  <Override PartName="/ppt/theme/themeOverride10.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charts/chart15.xml" ContentType="application/vnd.openxmlformats-officedocument.drawingml.chart+xml"/>
  <Override PartName="/ppt/theme/themeOverride11.xml" ContentType="application/vnd.openxmlformats-officedocument.themeOverr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6"/>
  </p:notesMasterIdLst>
  <p:handoutMasterIdLst>
    <p:handoutMasterId r:id="rId117"/>
  </p:handoutMasterIdLst>
  <p:sldIdLst>
    <p:sldId id="818" r:id="rId2"/>
    <p:sldId id="532" r:id="rId3"/>
    <p:sldId id="824" r:id="rId4"/>
    <p:sldId id="825" r:id="rId5"/>
    <p:sldId id="914" r:id="rId6"/>
    <p:sldId id="732" r:id="rId7"/>
    <p:sldId id="907" r:id="rId8"/>
    <p:sldId id="828" r:id="rId9"/>
    <p:sldId id="866" r:id="rId10"/>
    <p:sldId id="734" r:id="rId11"/>
    <p:sldId id="830" r:id="rId12"/>
    <p:sldId id="831" r:id="rId13"/>
    <p:sldId id="832" r:id="rId14"/>
    <p:sldId id="841" r:id="rId15"/>
    <p:sldId id="933" r:id="rId16"/>
    <p:sldId id="938" r:id="rId17"/>
    <p:sldId id="838" r:id="rId18"/>
    <p:sldId id="829" r:id="rId19"/>
    <p:sldId id="854" r:id="rId20"/>
    <p:sldId id="835" r:id="rId21"/>
    <p:sldId id="839" r:id="rId22"/>
    <p:sldId id="836" r:id="rId23"/>
    <p:sldId id="916" r:id="rId24"/>
    <p:sldId id="868" r:id="rId25"/>
    <p:sldId id="864" r:id="rId26"/>
    <p:sldId id="834" r:id="rId27"/>
    <p:sldId id="848" r:id="rId28"/>
    <p:sldId id="917" r:id="rId29"/>
    <p:sldId id="905" r:id="rId30"/>
    <p:sldId id="906" r:id="rId31"/>
    <p:sldId id="850" r:id="rId32"/>
    <p:sldId id="851" r:id="rId33"/>
    <p:sldId id="852" r:id="rId34"/>
    <p:sldId id="853" r:id="rId35"/>
    <p:sldId id="920" r:id="rId36"/>
    <p:sldId id="736" r:id="rId37"/>
    <p:sldId id="842" r:id="rId38"/>
    <p:sldId id="919" r:id="rId39"/>
    <p:sldId id="875" r:id="rId40"/>
    <p:sldId id="876" r:id="rId41"/>
    <p:sldId id="877" r:id="rId42"/>
    <p:sldId id="878" r:id="rId43"/>
    <p:sldId id="922" r:id="rId44"/>
    <p:sldId id="833" r:id="rId45"/>
    <p:sldId id="849" r:id="rId46"/>
    <p:sldId id="871" r:id="rId47"/>
    <p:sldId id="861" r:id="rId48"/>
    <p:sldId id="921" r:id="rId49"/>
    <p:sldId id="867" r:id="rId50"/>
    <p:sldId id="738" r:id="rId51"/>
    <p:sldId id="873" r:id="rId52"/>
    <p:sldId id="739" r:id="rId53"/>
    <p:sldId id="872" r:id="rId54"/>
    <p:sldId id="923" r:id="rId55"/>
    <p:sldId id="779" r:id="rId56"/>
    <p:sldId id="780" r:id="rId57"/>
    <p:sldId id="865" r:id="rId58"/>
    <p:sldId id="913" r:id="rId59"/>
    <p:sldId id="781" r:id="rId60"/>
    <p:sldId id="941" r:id="rId61"/>
    <p:sldId id="929" r:id="rId62"/>
    <p:sldId id="930" r:id="rId63"/>
    <p:sldId id="939" r:id="rId64"/>
    <p:sldId id="927" r:id="rId65"/>
    <p:sldId id="928" r:id="rId66"/>
    <p:sldId id="782" r:id="rId67"/>
    <p:sldId id="925" r:id="rId68"/>
    <p:sldId id="926" r:id="rId69"/>
    <p:sldId id="940" r:id="rId70"/>
    <p:sldId id="783" r:id="rId71"/>
    <p:sldId id="924" r:id="rId72"/>
    <p:sldId id="937" r:id="rId73"/>
    <p:sldId id="942" r:id="rId74"/>
    <p:sldId id="943" r:id="rId75"/>
    <p:sldId id="944" r:id="rId76"/>
    <p:sldId id="945" r:id="rId77"/>
    <p:sldId id="936" r:id="rId78"/>
    <p:sldId id="777" r:id="rId79"/>
    <p:sldId id="954" r:id="rId80"/>
    <p:sldId id="955" r:id="rId81"/>
    <p:sldId id="956" r:id="rId82"/>
    <p:sldId id="957" r:id="rId83"/>
    <p:sldId id="934" r:id="rId84"/>
    <p:sldId id="879" r:id="rId85"/>
    <p:sldId id="880" r:id="rId86"/>
    <p:sldId id="881" r:id="rId87"/>
    <p:sldId id="882" r:id="rId88"/>
    <p:sldId id="897" r:id="rId89"/>
    <p:sldId id="883" r:id="rId90"/>
    <p:sldId id="884" r:id="rId91"/>
    <p:sldId id="885" r:id="rId92"/>
    <p:sldId id="886" r:id="rId93"/>
    <p:sldId id="898" r:id="rId94"/>
    <p:sldId id="903" r:id="rId95"/>
    <p:sldId id="888" r:id="rId96"/>
    <p:sldId id="910" r:id="rId97"/>
    <p:sldId id="889" r:id="rId98"/>
    <p:sldId id="911" r:id="rId99"/>
    <p:sldId id="891" r:id="rId100"/>
    <p:sldId id="892" r:id="rId101"/>
    <p:sldId id="912" r:id="rId102"/>
    <p:sldId id="890" r:id="rId103"/>
    <p:sldId id="899" r:id="rId104"/>
    <p:sldId id="948" r:id="rId105"/>
    <p:sldId id="894" r:id="rId106"/>
    <p:sldId id="895" r:id="rId107"/>
    <p:sldId id="953" r:id="rId108"/>
    <p:sldId id="908" r:id="rId109"/>
    <p:sldId id="949" r:id="rId110"/>
    <p:sldId id="950" r:id="rId111"/>
    <p:sldId id="951" r:id="rId112"/>
    <p:sldId id="952" r:id="rId113"/>
    <p:sldId id="958" r:id="rId114"/>
    <p:sldId id="962" r:id="rId115"/>
  </p:sldIdLst>
  <p:sldSz cx="9144000" cy="6858000" type="screen4x3"/>
  <p:notesSz cx="6858000" cy="9296400"/>
  <p:defaultTextStyle>
    <a:defPPr>
      <a:defRPr lang="en-US"/>
    </a:defPPr>
    <a:lvl1pPr algn="l"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208">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becky tsang" initials="bt" lastIdx="4" clrIdx="0"/>
  <p:cmAuthor id="1" name="szimme2" initials="slz" lastIdx="2"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7C80"/>
    <a:srgbClr val="FFFF66"/>
    <a:srgbClr val="00CC00"/>
    <a:srgbClr val="3399FF"/>
    <a:srgbClr val="0066FF"/>
    <a:srgbClr val="0033CC"/>
    <a:srgbClr val="99CCFF"/>
    <a:srgbClr val="009900"/>
    <a:srgbClr val="0033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A488322-F2BA-4B5B-9748-0D474271808F}" styleName="Medium Style 3 - Accent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1" autoAdjust="0"/>
    <p:restoredTop sz="73843" autoAdjust="0"/>
  </p:normalViewPr>
  <p:slideViewPr>
    <p:cSldViewPr>
      <p:cViewPr varScale="1">
        <p:scale>
          <a:sx n="81" d="100"/>
          <a:sy n="81" d="100"/>
        </p:scale>
        <p:origin x="1878" y="96"/>
      </p:cViewPr>
      <p:guideLst>
        <p:guide orient="horz" pos="2208"/>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70" d="100"/>
        <a:sy n="70" d="100"/>
      </p:scale>
      <p:origin x="0" y="4368"/>
    </p:cViewPr>
  </p:sorterViewPr>
  <p:notesViewPr>
    <p:cSldViewPr>
      <p:cViewPr varScale="1">
        <p:scale>
          <a:sx n="80" d="100"/>
          <a:sy n="80" d="100"/>
        </p:scale>
        <p:origin x="-3138" y="-90"/>
      </p:cViewPr>
      <p:guideLst>
        <p:guide orient="horz" pos="2928"/>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handoutMaster" Target="handoutMasters/handoutMaster1.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microsoft.com/office/2016/11/relationships/changesInfo" Target="changesInfos/changesInfo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commentAuthors" Target="commentAuthor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enoway, Jessie" userId="bea42ac2-ec2e-41c9-85e9-35beaff68b64" providerId="ADAL" clId="{2CA07E20-CCF4-4A35-88CC-0001F67DAF84}"/>
    <pc:docChg chg="undo custSel delSld modSld modMainMaster">
      <pc:chgData name="Genoway, Jessie" userId="bea42ac2-ec2e-41c9-85e9-35beaff68b64" providerId="ADAL" clId="{2CA07E20-CCF4-4A35-88CC-0001F67DAF84}" dt="2022-03-11T19:49:13.560" v="133" actId="1076"/>
      <pc:docMkLst>
        <pc:docMk/>
      </pc:docMkLst>
      <pc:sldChg chg="delSp">
        <pc:chgData name="Genoway, Jessie" userId="bea42ac2-ec2e-41c9-85e9-35beaff68b64" providerId="ADAL" clId="{2CA07E20-CCF4-4A35-88CC-0001F67DAF84}" dt="2022-03-11T19:42:45.415" v="25" actId="478"/>
        <pc:sldMkLst>
          <pc:docMk/>
          <pc:sldMk cId="0" sldId="532"/>
        </pc:sldMkLst>
        <pc:spChg chg="del">
          <ac:chgData name="Genoway, Jessie" userId="bea42ac2-ec2e-41c9-85e9-35beaff68b64" providerId="ADAL" clId="{2CA07E20-CCF4-4A35-88CC-0001F67DAF84}" dt="2022-03-11T19:42:45.415" v="25" actId="478"/>
          <ac:spMkLst>
            <pc:docMk/>
            <pc:sldMk cId="0" sldId="532"/>
            <ac:spMk id="4099" creationId="{00000000-0000-0000-0000-000000000000}"/>
          </ac:spMkLst>
        </pc:spChg>
      </pc:sldChg>
      <pc:sldChg chg="delSp">
        <pc:chgData name="Genoway, Jessie" userId="bea42ac2-ec2e-41c9-85e9-35beaff68b64" providerId="ADAL" clId="{2CA07E20-CCF4-4A35-88CC-0001F67DAF84}" dt="2022-03-11T19:43:43.870" v="29" actId="478"/>
        <pc:sldMkLst>
          <pc:docMk/>
          <pc:sldMk cId="0" sldId="732"/>
        </pc:sldMkLst>
        <pc:spChg chg="del">
          <ac:chgData name="Genoway, Jessie" userId="bea42ac2-ec2e-41c9-85e9-35beaff68b64" providerId="ADAL" clId="{2CA07E20-CCF4-4A35-88CC-0001F67DAF84}" dt="2022-03-11T19:43:43.870" v="29" actId="478"/>
          <ac:spMkLst>
            <pc:docMk/>
            <pc:sldMk cId="0" sldId="732"/>
            <ac:spMk id="11" creationId="{00000000-0000-0000-0000-000000000000}"/>
          </ac:spMkLst>
        </pc:spChg>
      </pc:sldChg>
      <pc:sldChg chg="delSp">
        <pc:chgData name="Genoway, Jessie" userId="bea42ac2-ec2e-41c9-85e9-35beaff68b64" providerId="ADAL" clId="{2CA07E20-CCF4-4A35-88CC-0001F67DAF84}" dt="2022-03-11T19:43:56.793" v="34" actId="478"/>
        <pc:sldMkLst>
          <pc:docMk/>
          <pc:sldMk cId="0" sldId="734"/>
        </pc:sldMkLst>
        <pc:spChg chg="del">
          <ac:chgData name="Genoway, Jessie" userId="bea42ac2-ec2e-41c9-85e9-35beaff68b64" providerId="ADAL" clId="{2CA07E20-CCF4-4A35-88CC-0001F67DAF84}" dt="2022-03-11T19:43:56.793" v="34" actId="478"/>
          <ac:spMkLst>
            <pc:docMk/>
            <pc:sldMk cId="0" sldId="734"/>
            <ac:spMk id="6" creationId="{00000000-0000-0000-0000-000000000000}"/>
          </ac:spMkLst>
        </pc:spChg>
      </pc:sldChg>
      <pc:sldChg chg="delSp">
        <pc:chgData name="Genoway, Jessie" userId="bea42ac2-ec2e-41c9-85e9-35beaff68b64" providerId="ADAL" clId="{2CA07E20-CCF4-4A35-88CC-0001F67DAF84}" dt="2022-03-11T19:45:09.163" v="55" actId="478"/>
        <pc:sldMkLst>
          <pc:docMk/>
          <pc:sldMk cId="0" sldId="736"/>
        </pc:sldMkLst>
        <pc:spChg chg="del">
          <ac:chgData name="Genoway, Jessie" userId="bea42ac2-ec2e-41c9-85e9-35beaff68b64" providerId="ADAL" clId="{2CA07E20-CCF4-4A35-88CC-0001F67DAF84}" dt="2022-03-11T19:45:09.163" v="55" actId="478"/>
          <ac:spMkLst>
            <pc:docMk/>
            <pc:sldMk cId="0" sldId="736"/>
            <ac:spMk id="4" creationId="{00000000-0000-0000-0000-000000000000}"/>
          </ac:spMkLst>
        </pc:spChg>
      </pc:sldChg>
      <pc:sldChg chg="delSp">
        <pc:chgData name="Genoway, Jessie" userId="bea42ac2-ec2e-41c9-85e9-35beaff68b64" providerId="ADAL" clId="{2CA07E20-CCF4-4A35-88CC-0001F67DAF84}" dt="2022-03-11T19:45:48.355" v="70" actId="478"/>
        <pc:sldMkLst>
          <pc:docMk/>
          <pc:sldMk cId="0" sldId="738"/>
        </pc:sldMkLst>
        <pc:spChg chg="del">
          <ac:chgData name="Genoway, Jessie" userId="bea42ac2-ec2e-41c9-85e9-35beaff68b64" providerId="ADAL" clId="{2CA07E20-CCF4-4A35-88CC-0001F67DAF84}" dt="2022-03-11T19:45:48.355" v="70" actId="478"/>
          <ac:spMkLst>
            <pc:docMk/>
            <pc:sldMk cId="0" sldId="738"/>
            <ac:spMk id="5" creationId="{00000000-0000-0000-0000-000000000000}"/>
          </ac:spMkLst>
        </pc:spChg>
      </pc:sldChg>
      <pc:sldChg chg="delSp">
        <pc:chgData name="Genoway, Jessie" userId="bea42ac2-ec2e-41c9-85e9-35beaff68b64" providerId="ADAL" clId="{2CA07E20-CCF4-4A35-88CC-0001F67DAF84}" dt="2022-03-11T19:45:55.576" v="72" actId="478"/>
        <pc:sldMkLst>
          <pc:docMk/>
          <pc:sldMk cId="0" sldId="739"/>
        </pc:sldMkLst>
        <pc:spChg chg="del">
          <ac:chgData name="Genoway, Jessie" userId="bea42ac2-ec2e-41c9-85e9-35beaff68b64" providerId="ADAL" clId="{2CA07E20-CCF4-4A35-88CC-0001F67DAF84}" dt="2022-03-11T19:45:55.576" v="72" actId="478"/>
          <ac:spMkLst>
            <pc:docMk/>
            <pc:sldMk cId="0" sldId="739"/>
            <ac:spMk id="6" creationId="{00000000-0000-0000-0000-000000000000}"/>
          </ac:spMkLst>
        </pc:spChg>
      </pc:sldChg>
      <pc:sldChg chg="delSp">
        <pc:chgData name="Genoway, Jessie" userId="bea42ac2-ec2e-41c9-85e9-35beaff68b64" providerId="ADAL" clId="{2CA07E20-CCF4-4A35-88CC-0001F67DAF84}" dt="2022-03-11T19:47:22.962" v="99" actId="478"/>
        <pc:sldMkLst>
          <pc:docMk/>
          <pc:sldMk cId="0" sldId="777"/>
        </pc:sldMkLst>
        <pc:spChg chg="del">
          <ac:chgData name="Genoway, Jessie" userId="bea42ac2-ec2e-41c9-85e9-35beaff68b64" providerId="ADAL" clId="{2CA07E20-CCF4-4A35-88CC-0001F67DAF84}" dt="2022-03-11T19:47:22.962" v="99" actId="478"/>
          <ac:spMkLst>
            <pc:docMk/>
            <pc:sldMk cId="0" sldId="777"/>
            <ac:spMk id="119" creationId="{00000000-0000-0000-0000-000000000000}"/>
          </ac:spMkLst>
        </pc:spChg>
      </pc:sldChg>
      <pc:sldChg chg="delSp">
        <pc:chgData name="Genoway, Jessie" userId="bea42ac2-ec2e-41c9-85e9-35beaff68b64" providerId="ADAL" clId="{2CA07E20-CCF4-4A35-88CC-0001F67DAF84}" dt="2022-03-11T19:46:02.916" v="75" actId="478"/>
        <pc:sldMkLst>
          <pc:docMk/>
          <pc:sldMk cId="0" sldId="779"/>
        </pc:sldMkLst>
        <pc:spChg chg="del">
          <ac:chgData name="Genoway, Jessie" userId="bea42ac2-ec2e-41c9-85e9-35beaff68b64" providerId="ADAL" clId="{2CA07E20-CCF4-4A35-88CC-0001F67DAF84}" dt="2022-03-11T19:46:02.916" v="75" actId="478"/>
          <ac:spMkLst>
            <pc:docMk/>
            <pc:sldMk cId="0" sldId="779"/>
            <ac:spMk id="8" creationId="{00000000-0000-0000-0000-000000000000}"/>
          </ac:spMkLst>
        </pc:spChg>
      </pc:sldChg>
      <pc:sldChg chg="delSp">
        <pc:chgData name="Genoway, Jessie" userId="bea42ac2-ec2e-41c9-85e9-35beaff68b64" providerId="ADAL" clId="{2CA07E20-CCF4-4A35-88CC-0001F67DAF84}" dt="2022-03-11T19:46:05.031" v="76" actId="478"/>
        <pc:sldMkLst>
          <pc:docMk/>
          <pc:sldMk cId="0" sldId="780"/>
        </pc:sldMkLst>
        <pc:spChg chg="del">
          <ac:chgData name="Genoway, Jessie" userId="bea42ac2-ec2e-41c9-85e9-35beaff68b64" providerId="ADAL" clId="{2CA07E20-CCF4-4A35-88CC-0001F67DAF84}" dt="2022-03-11T19:46:05.031" v="76" actId="478"/>
          <ac:spMkLst>
            <pc:docMk/>
            <pc:sldMk cId="0" sldId="780"/>
            <ac:spMk id="8" creationId="{00000000-0000-0000-0000-000000000000}"/>
          </ac:spMkLst>
        </pc:spChg>
      </pc:sldChg>
      <pc:sldChg chg="delSp">
        <pc:chgData name="Genoway, Jessie" userId="bea42ac2-ec2e-41c9-85e9-35beaff68b64" providerId="ADAL" clId="{2CA07E20-CCF4-4A35-88CC-0001F67DAF84}" dt="2022-03-11T19:46:10.389" v="78" actId="478"/>
        <pc:sldMkLst>
          <pc:docMk/>
          <pc:sldMk cId="0" sldId="781"/>
        </pc:sldMkLst>
        <pc:spChg chg="del">
          <ac:chgData name="Genoway, Jessie" userId="bea42ac2-ec2e-41c9-85e9-35beaff68b64" providerId="ADAL" clId="{2CA07E20-CCF4-4A35-88CC-0001F67DAF84}" dt="2022-03-11T19:46:10.389" v="78" actId="478"/>
          <ac:spMkLst>
            <pc:docMk/>
            <pc:sldMk cId="0" sldId="781"/>
            <ac:spMk id="9" creationId="{00000000-0000-0000-0000-000000000000}"/>
          </ac:spMkLst>
        </pc:spChg>
      </pc:sldChg>
      <pc:sldChg chg="delSp">
        <pc:chgData name="Genoway, Jessie" userId="bea42ac2-ec2e-41c9-85e9-35beaff68b64" providerId="ADAL" clId="{2CA07E20-CCF4-4A35-88CC-0001F67DAF84}" dt="2022-03-11T19:46:35.413" v="87" actId="478"/>
        <pc:sldMkLst>
          <pc:docMk/>
          <pc:sldMk cId="0" sldId="782"/>
        </pc:sldMkLst>
        <pc:spChg chg="del">
          <ac:chgData name="Genoway, Jessie" userId="bea42ac2-ec2e-41c9-85e9-35beaff68b64" providerId="ADAL" clId="{2CA07E20-CCF4-4A35-88CC-0001F67DAF84}" dt="2022-03-11T19:46:35.413" v="87" actId="478"/>
          <ac:spMkLst>
            <pc:docMk/>
            <pc:sldMk cId="0" sldId="782"/>
            <ac:spMk id="13" creationId="{00000000-0000-0000-0000-000000000000}"/>
          </ac:spMkLst>
        </pc:spChg>
      </pc:sldChg>
      <pc:sldChg chg="delSp">
        <pc:chgData name="Genoway, Jessie" userId="bea42ac2-ec2e-41c9-85e9-35beaff68b64" providerId="ADAL" clId="{2CA07E20-CCF4-4A35-88CC-0001F67DAF84}" dt="2022-03-11T19:46:59.448" v="92" actId="478"/>
        <pc:sldMkLst>
          <pc:docMk/>
          <pc:sldMk cId="0" sldId="783"/>
        </pc:sldMkLst>
        <pc:spChg chg="del">
          <ac:chgData name="Genoway, Jessie" userId="bea42ac2-ec2e-41c9-85e9-35beaff68b64" providerId="ADAL" clId="{2CA07E20-CCF4-4A35-88CC-0001F67DAF84}" dt="2022-03-11T19:46:59.448" v="92" actId="478"/>
          <ac:spMkLst>
            <pc:docMk/>
            <pc:sldMk cId="0" sldId="783"/>
            <ac:spMk id="17" creationId="{00000000-0000-0000-0000-000000000000}"/>
          </ac:spMkLst>
        </pc:spChg>
      </pc:sldChg>
      <pc:sldChg chg="addSp delSp modSp">
        <pc:chgData name="Genoway, Jessie" userId="bea42ac2-ec2e-41c9-85e9-35beaff68b64" providerId="ADAL" clId="{2CA07E20-CCF4-4A35-88CC-0001F67DAF84}" dt="2022-03-11T19:42:39.627" v="24" actId="1076"/>
        <pc:sldMkLst>
          <pc:docMk/>
          <pc:sldMk cId="0" sldId="818"/>
        </pc:sldMkLst>
        <pc:spChg chg="del">
          <ac:chgData name="Genoway, Jessie" userId="bea42ac2-ec2e-41c9-85e9-35beaff68b64" providerId="ADAL" clId="{2CA07E20-CCF4-4A35-88CC-0001F67DAF84}" dt="2022-03-11T19:37:54.902" v="0" actId="478"/>
          <ac:spMkLst>
            <pc:docMk/>
            <pc:sldMk cId="0" sldId="818"/>
            <ac:spMk id="9" creationId="{00000000-0000-0000-0000-000000000000}"/>
          </ac:spMkLst>
        </pc:spChg>
        <pc:spChg chg="del">
          <ac:chgData name="Genoway, Jessie" userId="bea42ac2-ec2e-41c9-85e9-35beaff68b64" providerId="ADAL" clId="{2CA07E20-CCF4-4A35-88CC-0001F67DAF84}" dt="2022-03-11T19:42:10.648" v="18" actId="478"/>
          <ac:spMkLst>
            <pc:docMk/>
            <pc:sldMk cId="0" sldId="818"/>
            <ac:spMk id="3074" creationId="{00000000-0000-0000-0000-000000000000}"/>
          </ac:spMkLst>
        </pc:spChg>
        <pc:grpChg chg="mod">
          <ac:chgData name="Genoway, Jessie" userId="bea42ac2-ec2e-41c9-85e9-35beaff68b64" providerId="ADAL" clId="{2CA07E20-CCF4-4A35-88CC-0001F67DAF84}" dt="2022-03-11T19:42:34.720" v="23" actId="1076"/>
          <ac:grpSpMkLst>
            <pc:docMk/>
            <pc:sldMk cId="0" sldId="818"/>
            <ac:grpSpMk id="3076" creationId="{00000000-0000-0000-0000-000000000000}"/>
          </ac:grpSpMkLst>
        </pc:grpChg>
        <pc:picChg chg="add mod">
          <ac:chgData name="Genoway, Jessie" userId="bea42ac2-ec2e-41c9-85e9-35beaff68b64" providerId="ADAL" clId="{2CA07E20-CCF4-4A35-88CC-0001F67DAF84}" dt="2022-03-11T19:42:39.627" v="24" actId="1076"/>
          <ac:picMkLst>
            <pc:docMk/>
            <pc:sldMk cId="0" sldId="818"/>
            <ac:picMk id="9" creationId="{F73261D2-665B-4ABC-B40D-E999F84E5348}"/>
          </ac:picMkLst>
        </pc:picChg>
      </pc:sldChg>
      <pc:sldChg chg="delSp">
        <pc:chgData name="Genoway, Jessie" userId="bea42ac2-ec2e-41c9-85e9-35beaff68b64" providerId="ADAL" clId="{2CA07E20-CCF4-4A35-88CC-0001F67DAF84}" dt="2022-03-11T19:43:05.958" v="26" actId="478"/>
        <pc:sldMkLst>
          <pc:docMk/>
          <pc:sldMk cId="0" sldId="824"/>
        </pc:sldMkLst>
        <pc:spChg chg="del">
          <ac:chgData name="Genoway, Jessie" userId="bea42ac2-ec2e-41c9-85e9-35beaff68b64" providerId="ADAL" clId="{2CA07E20-CCF4-4A35-88CC-0001F67DAF84}" dt="2022-03-11T19:43:05.958" v="26" actId="478"/>
          <ac:spMkLst>
            <pc:docMk/>
            <pc:sldMk cId="0" sldId="824"/>
            <ac:spMk id="5122" creationId="{00000000-0000-0000-0000-000000000000}"/>
          </ac:spMkLst>
        </pc:spChg>
      </pc:sldChg>
      <pc:sldChg chg="delSp">
        <pc:chgData name="Genoway, Jessie" userId="bea42ac2-ec2e-41c9-85e9-35beaff68b64" providerId="ADAL" clId="{2CA07E20-CCF4-4A35-88CC-0001F67DAF84}" dt="2022-03-11T19:43:18.346" v="27" actId="478"/>
        <pc:sldMkLst>
          <pc:docMk/>
          <pc:sldMk cId="0" sldId="825"/>
        </pc:sldMkLst>
        <pc:spChg chg="del">
          <ac:chgData name="Genoway, Jessie" userId="bea42ac2-ec2e-41c9-85e9-35beaff68b64" providerId="ADAL" clId="{2CA07E20-CCF4-4A35-88CC-0001F67DAF84}" dt="2022-03-11T19:43:18.346" v="27" actId="478"/>
          <ac:spMkLst>
            <pc:docMk/>
            <pc:sldMk cId="0" sldId="825"/>
            <ac:spMk id="6146" creationId="{00000000-0000-0000-0000-000000000000}"/>
          </ac:spMkLst>
        </pc:spChg>
      </pc:sldChg>
      <pc:sldChg chg="delSp">
        <pc:chgData name="Genoway, Jessie" userId="bea42ac2-ec2e-41c9-85e9-35beaff68b64" providerId="ADAL" clId="{2CA07E20-CCF4-4A35-88CC-0001F67DAF84}" dt="2022-03-11T19:43:50.950" v="32" actId="478"/>
        <pc:sldMkLst>
          <pc:docMk/>
          <pc:sldMk cId="0" sldId="828"/>
        </pc:sldMkLst>
        <pc:spChg chg="del">
          <ac:chgData name="Genoway, Jessie" userId="bea42ac2-ec2e-41c9-85e9-35beaff68b64" providerId="ADAL" clId="{2CA07E20-CCF4-4A35-88CC-0001F67DAF84}" dt="2022-03-11T19:43:50.950" v="32" actId="478"/>
          <ac:spMkLst>
            <pc:docMk/>
            <pc:sldMk cId="0" sldId="828"/>
            <ac:spMk id="9" creationId="{00000000-0000-0000-0000-000000000000}"/>
          </ac:spMkLst>
        </pc:spChg>
      </pc:sldChg>
      <pc:sldChg chg="delSp">
        <pc:chgData name="Genoway, Jessie" userId="bea42ac2-ec2e-41c9-85e9-35beaff68b64" providerId="ADAL" clId="{2CA07E20-CCF4-4A35-88CC-0001F67DAF84}" dt="2022-03-11T19:44:21.648" v="42" actId="478"/>
        <pc:sldMkLst>
          <pc:docMk/>
          <pc:sldMk cId="0" sldId="829"/>
        </pc:sldMkLst>
        <pc:spChg chg="del">
          <ac:chgData name="Genoway, Jessie" userId="bea42ac2-ec2e-41c9-85e9-35beaff68b64" providerId="ADAL" clId="{2CA07E20-CCF4-4A35-88CC-0001F67DAF84}" dt="2022-03-11T19:44:21.648" v="42" actId="478"/>
          <ac:spMkLst>
            <pc:docMk/>
            <pc:sldMk cId="0" sldId="829"/>
            <ac:spMk id="11" creationId="{00000000-0000-0000-0000-000000000000}"/>
          </ac:spMkLst>
        </pc:spChg>
      </pc:sldChg>
      <pc:sldChg chg="delSp">
        <pc:chgData name="Genoway, Jessie" userId="bea42ac2-ec2e-41c9-85e9-35beaff68b64" providerId="ADAL" clId="{2CA07E20-CCF4-4A35-88CC-0001F67DAF84}" dt="2022-03-11T19:43:58.965" v="35" actId="478"/>
        <pc:sldMkLst>
          <pc:docMk/>
          <pc:sldMk cId="0" sldId="830"/>
        </pc:sldMkLst>
        <pc:spChg chg="del">
          <ac:chgData name="Genoway, Jessie" userId="bea42ac2-ec2e-41c9-85e9-35beaff68b64" providerId="ADAL" clId="{2CA07E20-CCF4-4A35-88CC-0001F67DAF84}" dt="2022-03-11T19:43:58.965" v="35" actId="478"/>
          <ac:spMkLst>
            <pc:docMk/>
            <pc:sldMk cId="0" sldId="830"/>
            <ac:spMk id="12290" creationId="{00000000-0000-0000-0000-000000000000}"/>
          </ac:spMkLst>
        </pc:spChg>
      </pc:sldChg>
      <pc:sldChg chg="delSp">
        <pc:chgData name="Genoway, Jessie" userId="bea42ac2-ec2e-41c9-85e9-35beaff68b64" providerId="ADAL" clId="{2CA07E20-CCF4-4A35-88CC-0001F67DAF84}" dt="2022-03-11T19:44:03.273" v="36" actId="478"/>
        <pc:sldMkLst>
          <pc:docMk/>
          <pc:sldMk cId="0" sldId="831"/>
        </pc:sldMkLst>
        <pc:spChg chg="del">
          <ac:chgData name="Genoway, Jessie" userId="bea42ac2-ec2e-41c9-85e9-35beaff68b64" providerId="ADAL" clId="{2CA07E20-CCF4-4A35-88CC-0001F67DAF84}" dt="2022-03-11T19:44:03.273" v="36" actId="478"/>
          <ac:spMkLst>
            <pc:docMk/>
            <pc:sldMk cId="0" sldId="831"/>
            <ac:spMk id="13314" creationId="{00000000-0000-0000-0000-000000000000}"/>
          </ac:spMkLst>
        </pc:spChg>
      </pc:sldChg>
      <pc:sldChg chg="delSp">
        <pc:chgData name="Genoway, Jessie" userId="bea42ac2-ec2e-41c9-85e9-35beaff68b64" providerId="ADAL" clId="{2CA07E20-CCF4-4A35-88CC-0001F67DAF84}" dt="2022-03-11T19:44:06.310" v="37" actId="478"/>
        <pc:sldMkLst>
          <pc:docMk/>
          <pc:sldMk cId="0" sldId="832"/>
        </pc:sldMkLst>
        <pc:spChg chg="del">
          <ac:chgData name="Genoway, Jessie" userId="bea42ac2-ec2e-41c9-85e9-35beaff68b64" providerId="ADAL" clId="{2CA07E20-CCF4-4A35-88CC-0001F67DAF84}" dt="2022-03-11T19:44:06.310" v="37" actId="478"/>
          <ac:spMkLst>
            <pc:docMk/>
            <pc:sldMk cId="0" sldId="832"/>
            <ac:spMk id="14338" creationId="{00000000-0000-0000-0000-000000000000}"/>
          </ac:spMkLst>
        </pc:spChg>
      </pc:sldChg>
      <pc:sldChg chg="delSp modSp">
        <pc:chgData name="Genoway, Jessie" userId="bea42ac2-ec2e-41c9-85e9-35beaff68b64" providerId="ADAL" clId="{2CA07E20-CCF4-4A35-88CC-0001F67DAF84}" dt="2022-03-11T19:45:30.105" v="64" actId="478"/>
        <pc:sldMkLst>
          <pc:docMk/>
          <pc:sldMk cId="0" sldId="833"/>
        </pc:sldMkLst>
        <pc:spChg chg="del mod">
          <ac:chgData name="Genoway, Jessie" userId="bea42ac2-ec2e-41c9-85e9-35beaff68b64" providerId="ADAL" clId="{2CA07E20-CCF4-4A35-88CC-0001F67DAF84}" dt="2022-03-11T19:45:30.105" v="64" actId="478"/>
          <ac:spMkLst>
            <pc:docMk/>
            <pc:sldMk cId="0" sldId="833"/>
            <ac:spMk id="15362" creationId="{00000000-0000-0000-0000-000000000000}"/>
          </ac:spMkLst>
        </pc:spChg>
      </pc:sldChg>
      <pc:sldChg chg="delSp">
        <pc:chgData name="Genoway, Jessie" userId="bea42ac2-ec2e-41c9-85e9-35beaff68b64" providerId="ADAL" clId="{2CA07E20-CCF4-4A35-88CC-0001F67DAF84}" dt="2022-03-11T19:44:49.477" v="50" actId="478"/>
        <pc:sldMkLst>
          <pc:docMk/>
          <pc:sldMk cId="0" sldId="834"/>
        </pc:sldMkLst>
        <pc:spChg chg="del">
          <ac:chgData name="Genoway, Jessie" userId="bea42ac2-ec2e-41c9-85e9-35beaff68b64" providerId="ADAL" clId="{2CA07E20-CCF4-4A35-88CC-0001F67DAF84}" dt="2022-03-11T19:44:49.477" v="50" actId="478"/>
          <ac:spMkLst>
            <pc:docMk/>
            <pc:sldMk cId="0" sldId="834"/>
            <ac:spMk id="16386" creationId="{00000000-0000-0000-0000-000000000000}"/>
          </ac:spMkLst>
        </pc:spChg>
      </pc:sldChg>
      <pc:sldChg chg="delSp">
        <pc:chgData name="Genoway, Jessie" userId="bea42ac2-ec2e-41c9-85e9-35beaff68b64" providerId="ADAL" clId="{2CA07E20-CCF4-4A35-88CC-0001F67DAF84}" dt="2022-03-11T19:44:29.623" v="44" actId="478"/>
        <pc:sldMkLst>
          <pc:docMk/>
          <pc:sldMk cId="0" sldId="835"/>
        </pc:sldMkLst>
        <pc:spChg chg="del">
          <ac:chgData name="Genoway, Jessie" userId="bea42ac2-ec2e-41c9-85e9-35beaff68b64" providerId="ADAL" clId="{2CA07E20-CCF4-4A35-88CC-0001F67DAF84}" dt="2022-03-11T19:44:29.623" v="44" actId="478"/>
          <ac:spMkLst>
            <pc:docMk/>
            <pc:sldMk cId="0" sldId="835"/>
            <ac:spMk id="20482" creationId="{00000000-0000-0000-0000-000000000000}"/>
          </ac:spMkLst>
        </pc:spChg>
      </pc:sldChg>
      <pc:sldChg chg="delSp">
        <pc:chgData name="Genoway, Jessie" userId="bea42ac2-ec2e-41c9-85e9-35beaff68b64" providerId="ADAL" clId="{2CA07E20-CCF4-4A35-88CC-0001F67DAF84}" dt="2022-03-11T19:44:43.704" v="48" actId="478"/>
        <pc:sldMkLst>
          <pc:docMk/>
          <pc:sldMk cId="0" sldId="836"/>
        </pc:sldMkLst>
        <pc:spChg chg="del">
          <ac:chgData name="Genoway, Jessie" userId="bea42ac2-ec2e-41c9-85e9-35beaff68b64" providerId="ADAL" clId="{2CA07E20-CCF4-4A35-88CC-0001F67DAF84}" dt="2022-03-11T19:44:43.704" v="48" actId="478"/>
          <ac:spMkLst>
            <pc:docMk/>
            <pc:sldMk cId="0" sldId="836"/>
            <ac:spMk id="21506" creationId="{00000000-0000-0000-0000-000000000000}"/>
          </ac:spMkLst>
        </pc:spChg>
      </pc:sldChg>
      <pc:sldChg chg="delSp">
        <pc:chgData name="Genoway, Jessie" userId="bea42ac2-ec2e-41c9-85e9-35beaff68b64" providerId="ADAL" clId="{2CA07E20-CCF4-4A35-88CC-0001F67DAF84}" dt="2022-03-11T19:44:18.934" v="41" actId="478"/>
        <pc:sldMkLst>
          <pc:docMk/>
          <pc:sldMk cId="0" sldId="838"/>
        </pc:sldMkLst>
        <pc:spChg chg="del">
          <ac:chgData name="Genoway, Jessie" userId="bea42ac2-ec2e-41c9-85e9-35beaff68b64" providerId="ADAL" clId="{2CA07E20-CCF4-4A35-88CC-0001F67DAF84}" dt="2022-03-11T19:44:18.934" v="41" actId="478"/>
          <ac:spMkLst>
            <pc:docMk/>
            <pc:sldMk cId="0" sldId="838"/>
            <ac:spMk id="28674" creationId="{00000000-0000-0000-0000-000000000000}"/>
          </ac:spMkLst>
        </pc:spChg>
      </pc:sldChg>
      <pc:sldChg chg="delSp">
        <pc:chgData name="Genoway, Jessie" userId="bea42ac2-ec2e-41c9-85e9-35beaff68b64" providerId="ADAL" clId="{2CA07E20-CCF4-4A35-88CC-0001F67DAF84}" dt="2022-03-11T19:44:36.080" v="45" actId="478"/>
        <pc:sldMkLst>
          <pc:docMk/>
          <pc:sldMk cId="0" sldId="839"/>
        </pc:sldMkLst>
        <pc:spChg chg="del">
          <ac:chgData name="Genoway, Jessie" userId="bea42ac2-ec2e-41c9-85e9-35beaff68b64" providerId="ADAL" clId="{2CA07E20-CCF4-4A35-88CC-0001F67DAF84}" dt="2022-03-11T19:44:36.080" v="45" actId="478"/>
          <ac:spMkLst>
            <pc:docMk/>
            <pc:sldMk cId="0" sldId="839"/>
            <ac:spMk id="19458" creationId="{00000000-0000-0000-0000-000000000000}"/>
          </ac:spMkLst>
        </pc:spChg>
      </pc:sldChg>
      <pc:sldChg chg="delSp">
        <pc:chgData name="Genoway, Jessie" userId="bea42ac2-ec2e-41c9-85e9-35beaff68b64" providerId="ADAL" clId="{2CA07E20-CCF4-4A35-88CC-0001F67DAF84}" dt="2022-03-11T19:44:10.125" v="38" actId="478"/>
        <pc:sldMkLst>
          <pc:docMk/>
          <pc:sldMk cId="0" sldId="841"/>
        </pc:sldMkLst>
        <pc:spChg chg="del">
          <ac:chgData name="Genoway, Jessie" userId="bea42ac2-ec2e-41c9-85e9-35beaff68b64" providerId="ADAL" clId="{2CA07E20-CCF4-4A35-88CC-0001F67DAF84}" dt="2022-03-11T19:44:10.125" v="38" actId="478"/>
          <ac:spMkLst>
            <pc:docMk/>
            <pc:sldMk cId="0" sldId="841"/>
            <ac:spMk id="27651" creationId="{00000000-0000-0000-0000-000000000000}"/>
          </ac:spMkLst>
        </pc:spChg>
      </pc:sldChg>
      <pc:sldChg chg="delSp">
        <pc:chgData name="Genoway, Jessie" userId="bea42ac2-ec2e-41c9-85e9-35beaff68b64" providerId="ADAL" clId="{2CA07E20-CCF4-4A35-88CC-0001F67DAF84}" dt="2022-03-11T19:45:11.341" v="56" actId="478"/>
        <pc:sldMkLst>
          <pc:docMk/>
          <pc:sldMk cId="0" sldId="842"/>
        </pc:sldMkLst>
        <pc:spChg chg="del">
          <ac:chgData name="Genoway, Jessie" userId="bea42ac2-ec2e-41c9-85e9-35beaff68b64" providerId="ADAL" clId="{2CA07E20-CCF4-4A35-88CC-0001F67DAF84}" dt="2022-03-11T19:45:11.341" v="56" actId="478"/>
          <ac:spMkLst>
            <pc:docMk/>
            <pc:sldMk cId="0" sldId="842"/>
            <ac:spMk id="74" creationId="{00000000-0000-0000-0000-000000000000}"/>
          </ac:spMkLst>
        </pc:spChg>
      </pc:sldChg>
      <pc:sldChg chg="delSp">
        <pc:chgData name="Genoway, Jessie" userId="bea42ac2-ec2e-41c9-85e9-35beaff68b64" providerId="ADAL" clId="{2CA07E20-CCF4-4A35-88CC-0001F67DAF84}" dt="2022-03-11T19:44:51.705" v="51" actId="478"/>
        <pc:sldMkLst>
          <pc:docMk/>
          <pc:sldMk cId="0" sldId="848"/>
        </pc:sldMkLst>
        <pc:spChg chg="del">
          <ac:chgData name="Genoway, Jessie" userId="bea42ac2-ec2e-41c9-85e9-35beaff68b64" providerId="ADAL" clId="{2CA07E20-CCF4-4A35-88CC-0001F67DAF84}" dt="2022-03-11T19:44:51.705" v="51" actId="478"/>
          <ac:spMkLst>
            <pc:docMk/>
            <pc:sldMk cId="0" sldId="848"/>
            <ac:spMk id="29698" creationId="{00000000-0000-0000-0000-000000000000}"/>
          </ac:spMkLst>
        </pc:spChg>
      </pc:sldChg>
      <pc:sldChg chg="delSp">
        <pc:chgData name="Genoway, Jessie" userId="bea42ac2-ec2e-41c9-85e9-35beaff68b64" providerId="ADAL" clId="{2CA07E20-CCF4-4A35-88CC-0001F67DAF84}" dt="2022-03-11T19:45:32.502" v="65" actId="478"/>
        <pc:sldMkLst>
          <pc:docMk/>
          <pc:sldMk cId="0" sldId="849"/>
        </pc:sldMkLst>
        <pc:spChg chg="del">
          <ac:chgData name="Genoway, Jessie" userId="bea42ac2-ec2e-41c9-85e9-35beaff68b64" providerId="ADAL" clId="{2CA07E20-CCF4-4A35-88CC-0001F67DAF84}" dt="2022-03-11T19:45:32.502" v="65" actId="478"/>
          <ac:spMkLst>
            <pc:docMk/>
            <pc:sldMk cId="0" sldId="849"/>
            <ac:spMk id="31746" creationId="{00000000-0000-0000-0000-000000000000}"/>
          </ac:spMkLst>
        </pc:spChg>
      </pc:sldChg>
      <pc:sldChg chg="delSp">
        <pc:chgData name="Genoway, Jessie" userId="bea42ac2-ec2e-41c9-85e9-35beaff68b64" providerId="ADAL" clId="{2CA07E20-CCF4-4A35-88CC-0001F67DAF84}" dt="2022-03-11T19:44:23.713" v="43" actId="478"/>
        <pc:sldMkLst>
          <pc:docMk/>
          <pc:sldMk cId="0" sldId="854"/>
        </pc:sldMkLst>
        <pc:spChg chg="del">
          <ac:chgData name="Genoway, Jessie" userId="bea42ac2-ec2e-41c9-85e9-35beaff68b64" providerId="ADAL" clId="{2CA07E20-CCF4-4A35-88CC-0001F67DAF84}" dt="2022-03-11T19:44:23.713" v="43" actId="478"/>
          <ac:spMkLst>
            <pc:docMk/>
            <pc:sldMk cId="0" sldId="854"/>
            <ac:spMk id="30723" creationId="{00000000-0000-0000-0000-000000000000}"/>
          </ac:spMkLst>
        </pc:spChg>
      </pc:sldChg>
      <pc:sldChg chg="delSp">
        <pc:chgData name="Genoway, Jessie" userId="bea42ac2-ec2e-41c9-85e9-35beaff68b64" providerId="ADAL" clId="{2CA07E20-CCF4-4A35-88CC-0001F67DAF84}" dt="2022-03-11T19:45:35.548" v="66" actId="478"/>
        <pc:sldMkLst>
          <pc:docMk/>
          <pc:sldMk cId="0" sldId="861"/>
        </pc:sldMkLst>
        <pc:spChg chg="del">
          <ac:chgData name="Genoway, Jessie" userId="bea42ac2-ec2e-41c9-85e9-35beaff68b64" providerId="ADAL" clId="{2CA07E20-CCF4-4A35-88CC-0001F67DAF84}" dt="2022-03-11T19:45:35.548" v="66" actId="478"/>
          <ac:spMkLst>
            <pc:docMk/>
            <pc:sldMk cId="0" sldId="861"/>
            <ac:spMk id="46082" creationId="{00000000-0000-0000-0000-000000000000}"/>
          </ac:spMkLst>
        </pc:spChg>
      </pc:sldChg>
      <pc:sldChg chg="delSp">
        <pc:chgData name="Genoway, Jessie" userId="bea42ac2-ec2e-41c9-85e9-35beaff68b64" providerId="ADAL" clId="{2CA07E20-CCF4-4A35-88CC-0001F67DAF84}" dt="2022-03-11T19:44:46.769" v="49" actId="478"/>
        <pc:sldMkLst>
          <pc:docMk/>
          <pc:sldMk cId="0" sldId="864"/>
        </pc:sldMkLst>
        <pc:spChg chg="del">
          <ac:chgData name="Genoway, Jessie" userId="bea42ac2-ec2e-41c9-85e9-35beaff68b64" providerId="ADAL" clId="{2CA07E20-CCF4-4A35-88CC-0001F67DAF84}" dt="2022-03-11T19:44:46.769" v="49" actId="478"/>
          <ac:spMkLst>
            <pc:docMk/>
            <pc:sldMk cId="0" sldId="864"/>
            <ac:spMk id="23554" creationId="{00000000-0000-0000-0000-000000000000}"/>
          </ac:spMkLst>
        </pc:spChg>
      </pc:sldChg>
      <pc:sldChg chg="delSp">
        <pc:chgData name="Genoway, Jessie" userId="bea42ac2-ec2e-41c9-85e9-35beaff68b64" providerId="ADAL" clId="{2CA07E20-CCF4-4A35-88CC-0001F67DAF84}" dt="2022-03-11T19:46:07.628" v="77" actId="478"/>
        <pc:sldMkLst>
          <pc:docMk/>
          <pc:sldMk cId="0" sldId="865"/>
        </pc:sldMkLst>
        <pc:spChg chg="del">
          <ac:chgData name="Genoway, Jessie" userId="bea42ac2-ec2e-41c9-85e9-35beaff68b64" providerId="ADAL" clId="{2CA07E20-CCF4-4A35-88CC-0001F67DAF84}" dt="2022-03-11T19:46:07.628" v="77" actId="478"/>
          <ac:spMkLst>
            <pc:docMk/>
            <pc:sldMk cId="0" sldId="865"/>
            <ac:spMk id="60418" creationId="{00000000-0000-0000-0000-000000000000}"/>
          </ac:spMkLst>
        </pc:spChg>
      </pc:sldChg>
      <pc:sldChg chg="delSp">
        <pc:chgData name="Genoway, Jessie" userId="bea42ac2-ec2e-41c9-85e9-35beaff68b64" providerId="ADAL" clId="{2CA07E20-CCF4-4A35-88CC-0001F67DAF84}" dt="2022-03-11T19:43:53.592" v="33" actId="478"/>
        <pc:sldMkLst>
          <pc:docMk/>
          <pc:sldMk cId="0" sldId="866"/>
        </pc:sldMkLst>
        <pc:spChg chg="del">
          <ac:chgData name="Genoway, Jessie" userId="bea42ac2-ec2e-41c9-85e9-35beaff68b64" providerId="ADAL" clId="{2CA07E20-CCF4-4A35-88CC-0001F67DAF84}" dt="2022-03-11T19:43:53.592" v="33" actId="478"/>
          <ac:spMkLst>
            <pc:docMk/>
            <pc:sldMk cId="0" sldId="866"/>
            <ac:spMk id="10242" creationId="{00000000-0000-0000-0000-000000000000}"/>
          </ac:spMkLst>
        </pc:spChg>
      </pc:sldChg>
      <pc:sldChg chg="delSp">
        <pc:chgData name="Genoway, Jessie" userId="bea42ac2-ec2e-41c9-85e9-35beaff68b64" providerId="ADAL" clId="{2CA07E20-CCF4-4A35-88CC-0001F67DAF84}" dt="2022-03-11T19:45:43.888" v="69" actId="478"/>
        <pc:sldMkLst>
          <pc:docMk/>
          <pc:sldMk cId="0" sldId="867"/>
        </pc:sldMkLst>
        <pc:spChg chg="del">
          <ac:chgData name="Genoway, Jessie" userId="bea42ac2-ec2e-41c9-85e9-35beaff68b64" providerId="ADAL" clId="{2CA07E20-CCF4-4A35-88CC-0001F67DAF84}" dt="2022-03-11T19:45:43.888" v="69" actId="478"/>
          <ac:spMkLst>
            <pc:docMk/>
            <pc:sldMk cId="0" sldId="867"/>
            <ac:spMk id="38914" creationId="{00000000-0000-0000-0000-000000000000}"/>
          </ac:spMkLst>
        </pc:spChg>
      </pc:sldChg>
      <pc:sldChg chg="delSp">
        <pc:chgData name="Genoway, Jessie" userId="bea42ac2-ec2e-41c9-85e9-35beaff68b64" providerId="ADAL" clId="{2CA07E20-CCF4-4A35-88CC-0001F67DAF84}" dt="2022-03-11T19:44:38.137" v="46" actId="478"/>
        <pc:sldMkLst>
          <pc:docMk/>
          <pc:sldMk cId="0" sldId="868"/>
        </pc:sldMkLst>
        <pc:spChg chg="del">
          <ac:chgData name="Genoway, Jessie" userId="bea42ac2-ec2e-41c9-85e9-35beaff68b64" providerId="ADAL" clId="{2CA07E20-CCF4-4A35-88CC-0001F67DAF84}" dt="2022-03-11T19:44:38.137" v="46" actId="478"/>
          <ac:spMkLst>
            <pc:docMk/>
            <pc:sldMk cId="0" sldId="868"/>
            <ac:spMk id="14" creationId="{00000000-0000-0000-0000-000000000000}"/>
          </ac:spMkLst>
        </pc:spChg>
      </pc:sldChg>
      <pc:sldChg chg="delSp">
        <pc:chgData name="Genoway, Jessie" userId="bea42ac2-ec2e-41c9-85e9-35beaff68b64" providerId="ADAL" clId="{2CA07E20-CCF4-4A35-88CC-0001F67DAF84}" dt="2022-03-11T19:45:37.714" v="67" actId="478"/>
        <pc:sldMkLst>
          <pc:docMk/>
          <pc:sldMk cId="504536159" sldId="871"/>
        </pc:sldMkLst>
        <pc:spChg chg="del">
          <ac:chgData name="Genoway, Jessie" userId="bea42ac2-ec2e-41c9-85e9-35beaff68b64" providerId="ADAL" clId="{2CA07E20-CCF4-4A35-88CC-0001F67DAF84}" dt="2022-03-11T19:45:37.714" v="67" actId="478"/>
          <ac:spMkLst>
            <pc:docMk/>
            <pc:sldMk cId="504536159" sldId="871"/>
            <ac:spMk id="2" creationId="{00000000-0000-0000-0000-000000000000}"/>
          </ac:spMkLst>
        </pc:spChg>
      </pc:sldChg>
      <pc:sldChg chg="delSp">
        <pc:chgData name="Genoway, Jessie" userId="bea42ac2-ec2e-41c9-85e9-35beaff68b64" providerId="ADAL" clId="{2CA07E20-CCF4-4A35-88CC-0001F67DAF84}" dt="2022-03-11T19:45:57.913" v="73" actId="478"/>
        <pc:sldMkLst>
          <pc:docMk/>
          <pc:sldMk cId="3636216722" sldId="872"/>
        </pc:sldMkLst>
        <pc:spChg chg="del">
          <ac:chgData name="Genoway, Jessie" userId="bea42ac2-ec2e-41c9-85e9-35beaff68b64" providerId="ADAL" clId="{2CA07E20-CCF4-4A35-88CC-0001F67DAF84}" dt="2022-03-11T19:45:57.913" v="73" actId="478"/>
          <ac:spMkLst>
            <pc:docMk/>
            <pc:sldMk cId="3636216722" sldId="872"/>
            <ac:spMk id="2" creationId="{00000000-0000-0000-0000-000000000000}"/>
          </ac:spMkLst>
        </pc:spChg>
      </pc:sldChg>
      <pc:sldChg chg="delSp">
        <pc:chgData name="Genoway, Jessie" userId="bea42ac2-ec2e-41c9-85e9-35beaff68b64" providerId="ADAL" clId="{2CA07E20-CCF4-4A35-88CC-0001F67DAF84}" dt="2022-03-11T19:45:52.860" v="71" actId="478"/>
        <pc:sldMkLst>
          <pc:docMk/>
          <pc:sldMk cId="1544100896" sldId="873"/>
        </pc:sldMkLst>
        <pc:spChg chg="del">
          <ac:chgData name="Genoway, Jessie" userId="bea42ac2-ec2e-41c9-85e9-35beaff68b64" providerId="ADAL" clId="{2CA07E20-CCF4-4A35-88CC-0001F67DAF84}" dt="2022-03-11T19:45:52.860" v="71" actId="478"/>
          <ac:spMkLst>
            <pc:docMk/>
            <pc:sldMk cId="1544100896" sldId="873"/>
            <ac:spMk id="2" creationId="{00000000-0000-0000-0000-000000000000}"/>
          </ac:spMkLst>
        </pc:spChg>
      </pc:sldChg>
      <pc:sldChg chg="delSp">
        <pc:chgData name="Genoway, Jessie" userId="bea42ac2-ec2e-41c9-85e9-35beaff68b64" providerId="ADAL" clId="{2CA07E20-CCF4-4A35-88CC-0001F67DAF84}" dt="2022-03-11T19:45:17.209" v="58" actId="478"/>
        <pc:sldMkLst>
          <pc:docMk/>
          <pc:sldMk cId="0" sldId="875"/>
        </pc:sldMkLst>
        <pc:spChg chg="del">
          <ac:chgData name="Genoway, Jessie" userId="bea42ac2-ec2e-41c9-85e9-35beaff68b64" providerId="ADAL" clId="{2CA07E20-CCF4-4A35-88CC-0001F67DAF84}" dt="2022-03-11T19:45:17.209" v="58" actId="478"/>
          <ac:spMkLst>
            <pc:docMk/>
            <pc:sldMk cId="0" sldId="875"/>
            <ac:spMk id="27" creationId="{00000000-0000-0000-0000-000000000000}"/>
          </ac:spMkLst>
        </pc:spChg>
      </pc:sldChg>
      <pc:sldChg chg="delSp">
        <pc:chgData name="Genoway, Jessie" userId="bea42ac2-ec2e-41c9-85e9-35beaff68b64" providerId="ADAL" clId="{2CA07E20-CCF4-4A35-88CC-0001F67DAF84}" dt="2022-03-11T19:45:20.186" v="59" actId="478"/>
        <pc:sldMkLst>
          <pc:docMk/>
          <pc:sldMk cId="0" sldId="876"/>
        </pc:sldMkLst>
        <pc:spChg chg="del">
          <ac:chgData name="Genoway, Jessie" userId="bea42ac2-ec2e-41c9-85e9-35beaff68b64" providerId="ADAL" clId="{2CA07E20-CCF4-4A35-88CC-0001F67DAF84}" dt="2022-03-11T19:45:20.186" v="59" actId="478"/>
          <ac:spMkLst>
            <pc:docMk/>
            <pc:sldMk cId="0" sldId="876"/>
            <ac:spMk id="29" creationId="{00000000-0000-0000-0000-000000000000}"/>
          </ac:spMkLst>
        </pc:spChg>
      </pc:sldChg>
      <pc:sldChg chg="delSp">
        <pc:chgData name="Genoway, Jessie" userId="bea42ac2-ec2e-41c9-85e9-35beaff68b64" providerId="ADAL" clId="{2CA07E20-CCF4-4A35-88CC-0001F67DAF84}" dt="2022-03-11T19:45:22.370" v="60" actId="478"/>
        <pc:sldMkLst>
          <pc:docMk/>
          <pc:sldMk cId="0" sldId="877"/>
        </pc:sldMkLst>
        <pc:spChg chg="del">
          <ac:chgData name="Genoway, Jessie" userId="bea42ac2-ec2e-41c9-85e9-35beaff68b64" providerId="ADAL" clId="{2CA07E20-CCF4-4A35-88CC-0001F67DAF84}" dt="2022-03-11T19:45:22.370" v="60" actId="478"/>
          <ac:spMkLst>
            <pc:docMk/>
            <pc:sldMk cId="0" sldId="877"/>
            <ac:spMk id="47" creationId="{00000000-0000-0000-0000-000000000000}"/>
          </ac:spMkLst>
        </pc:spChg>
      </pc:sldChg>
      <pc:sldChg chg="delSp">
        <pc:chgData name="Genoway, Jessie" userId="bea42ac2-ec2e-41c9-85e9-35beaff68b64" providerId="ADAL" clId="{2CA07E20-CCF4-4A35-88CC-0001F67DAF84}" dt="2022-03-11T19:45:24.828" v="61" actId="478"/>
        <pc:sldMkLst>
          <pc:docMk/>
          <pc:sldMk cId="0" sldId="878"/>
        </pc:sldMkLst>
        <pc:spChg chg="del">
          <ac:chgData name="Genoway, Jessie" userId="bea42ac2-ec2e-41c9-85e9-35beaff68b64" providerId="ADAL" clId="{2CA07E20-CCF4-4A35-88CC-0001F67DAF84}" dt="2022-03-11T19:45:24.828" v="61" actId="478"/>
          <ac:spMkLst>
            <pc:docMk/>
            <pc:sldMk cId="0" sldId="878"/>
            <ac:spMk id="31" creationId="{00000000-0000-0000-0000-000000000000}"/>
          </ac:spMkLst>
        </pc:spChg>
      </pc:sldChg>
      <pc:sldChg chg="delSp">
        <pc:chgData name="Genoway, Jessie" userId="bea42ac2-ec2e-41c9-85e9-35beaff68b64" providerId="ADAL" clId="{2CA07E20-CCF4-4A35-88CC-0001F67DAF84}" dt="2022-03-11T19:47:42.745" v="105" actId="478"/>
        <pc:sldMkLst>
          <pc:docMk/>
          <pc:sldMk cId="0" sldId="879"/>
        </pc:sldMkLst>
        <pc:spChg chg="del">
          <ac:chgData name="Genoway, Jessie" userId="bea42ac2-ec2e-41c9-85e9-35beaff68b64" providerId="ADAL" clId="{2CA07E20-CCF4-4A35-88CC-0001F67DAF84}" dt="2022-03-11T19:47:42.745" v="105" actId="478"/>
          <ac:spMkLst>
            <pc:docMk/>
            <pc:sldMk cId="0" sldId="879"/>
            <ac:spMk id="49" creationId="{00000000-0000-0000-0000-000000000000}"/>
          </ac:spMkLst>
        </pc:spChg>
      </pc:sldChg>
      <pc:sldChg chg="delSp">
        <pc:chgData name="Genoway, Jessie" userId="bea42ac2-ec2e-41c9-85e9-35beaff68b64" providerId="ADAL" clId="{2CA07E20-CCF4-4A35-88CC-0001F67DAF84}" dt="2022-03-11T19:47:44.601" v="106" actId="478"/>
        <pc:sldMkLst>
          <pc:docMk/>
          <pc:sldMk cId="0" sldId="880"/>
        </pc:sldMkLst>
        <pc:spChg chg="del">
          <ac:chgData name="Genoway, Jessie" userId="bea42ac2-ec2e-41c9-85e9-35beaff68b64" providerId="ADAL" clId="{2CA07E20-CCF4-4A35-88CC-0001F67DAF84}" dt="2022-03-11T19:47:44.601" v="106" actId="478"/>
          <ac:spMkLst>
            <pc:docMk/>
            <pc:sldMk cId="0" sldId="880"/>
            <ac:spMk id="6" creationId="{00000000-0000-0000-0000-000000000000}"/>
          </ac:spMkLst>
        </pc:spChg>
      </pc:sldChg>
      <pc:sldChg chg="delSp">
        <pc:chgData name="Genoway, Jessie" userId="bea42ac2-ec2e-41c9-85e9-35beaff68b64" providerId="ADAL" clId="{2CA07E20-CCF4-4A35-88CC-0001F67DAF84}" dt="2022-03-11T19:47:47.061" v="107" actId="478"/>
        <pc:sldMkLst>
          <pc:docMk/>
          <pc:sldMk cId="0" sldId="881"/>
        </pc:sldMkLst>
        <pc:spChg chg="del">
          <ac:chgData name="Genoway, Jessie" userId="bea42ac2-ec2e-41c9-85e9-35beaff68b64" providerId="ADAL" clId="{2CA07E20-CCF4-4A35-88CC-0001F67DAF84}" dt="2022-03-11T19:47:47.061" v="107" actId="478"/>
          <ac:spMkLst>
            <pc:docMk/>
            <pc:sldMk cId="0" sldId="881"/>
            <ac:spMk id="6" creationId="{00000000-0000-0000-0000-000000000000}"/>
          </ac:spMkLst>
        </pc:spChg>
      </pc:sldChg>
      <pc:sldChg chg="delSp">
        <pc:chgData name="Genoway, Jessie" userId="bea42ac2-ec2e-41c9-85e9-35beaff68b64" providerId="ADAL" clId="{2CA07E20-CCF4-4A35-88CC-0001F67DAF84}" dt="2022-03-11T19:47:49.177" v="108" actId="478"/>
        <pc:sldMkLst>
          <pc:docMk/>
          <pc:sldMk cId="0" sldId="882"/>
        </pc:sldMkLst>
        <pc:spChg chg="del">
          <ac:chgData name="Genoway, Jessie" userId="bea42ac2-ec2e-41c9-85e9-35beaff68b64" providerId="ADAL" clId="{2CA07E20-CCF4-4A35-88CC-0001F67DAF84}" dt="2022-03-11T19:47:49.177" v="108" actId="478"/>
          <ac:spMkLst>
            <pc:docMk/>
            <pc:sldMk cId="0" sldId="882"/>
            <ac:spMk id="5" creationId="{00000000-0000-0000-0000-000000000000}"/>
          </ac:spMkLst>
        </pc:spChg>
      </pc:sldChg>
      <pc:sldChg chg="delSp">
        <pc:chgData name="Genoway, Jessie" userId="bea42ac2-ec2e-41c9-85e9-35beaff68b64" providerId="ADAL" clId="{2CA07E20-CCF4-4A35-88CC-0001F67DAF84}" dt="2022-03-11T19:47:54.317" v="110" actId="478"/>
        <pc:sldMkLst>
          <pc:docMk/>
          <pc:sldMk cId="0" sldId="883"/>
        </pc:sldMkLst>
        <pc:spChg chg="del">
          <ac:chgData name="Genoway, Jessie" userId="bea42ac2-ec2e-41c9-85e9-35beaff68b64" providerId="ADAL" clId="{2CA07E20-CCF4-4A35-88CC-0001F67DAF84}" dt="2022-03-11T19:47:54.317" v="110" actId="478"/>
          <ac:spMkLst>
            <pc:docMk/>
            <pc:sldMk cId="0" sldId="883"/>
            <ac:spMk id="8" creationId="{00000000-0000-0000-0000-000000000000}"/>
          </ac:spMkLst>
        </pc:spChg>
      </pc:sldChg>
      <pc:sldChg chg="delSp">
        <pc:chgData name="Genoway, Jessie" userId="bea42ac2-ec2e-41c9-85e9-35beaff68b64" providerId="ADAL" clId="{2CA07E20-CCF4-4A35-88CC-0001F67DAF84}" dt="2022-03-11T19:47:56.404" v="111" actId="478"/>
        <pc:sldMkLst>
          <pc:docMk/>
          <pc:sldMk cId="0" sldId="884"/>
        </pc:sldMkLst>
        <pc:spChg chg="del">
          <ac:chgData name="Genoway, Jessie" userId="bea42ac2-ec2e-41c9-85e9-35beaff68b64" providerId="ADAL" clId="{2CA07E20-CCF4-4A35-88CC-0001F67DAF84}" dt="2022-03-11T19:47:56.404" v="111" actId="478"/>
          <ac:spMkLst>
            <pc:docMk/>
            <pc:sldMk cId="0" sldId="884"/>
            <ac:spMk id="110" creationId="{00000000-0000-0000-0000-000000000000}"/>
          </ac:spMkLst>
        </pc:spChg>
      </pc:sldChg>
      <pc:sldChg chg="delSp">
        <pc:chgData name="Genoway, Jessie" userId="bea42ac2-ec2e-41c9-85e9-35beaff68b64" providerId="ADAL" clId="{2CA07E20-CCF4-4A35-88CC-0001F67DAF84}" dt="2022-03-11T19:48:10.070" v="114" actId="478"/>
        <pc:sldMkLst>
          <pc:docMk/>
          <pc:sldMk cId="0" sldId="888"/>
        </pc:sldMkLst>
        <pc:spChg chg="del">
          <ac:chgData name="Genoway, Jessie" userId="bea42ac2-ec2e-41c9-85e9-35beaff68b64" providerId="ADAL" clId="{2CA07E20-CCF4-4A35-88CC-0001F67DAF84}" dt="2022-03-11T19:48:10.070" v="114" actId="478"/>
          <ac:spMkLst>
            <pc:docMk/>
            <pc:sldMk cId="0" sldId="888"/>
            <ac:spMk id="5" creationId="{00000000-0000-0000-0000-000000000000}"/>
          </ac:spMkLst>
        </pc:spChg>
      </pc:sldChg>
      <pc:sldChg chg="delSp">
        <pc:chgData name="Genoway, Jessie" userId="bea42ac2-ec2e-41c9-85e9-35beaff68b64" providerId="ADAL" clId="{2CA07E20-CCF4-4A35-88CC-0001F67DAF84}" dt="2022-03-11T19:48:13.813" v="116" actId="478"/>
        <pc:sldMkLst>
          <pc:docMk/>
          <pc:sldMk cId="0" sldId="889"/>
        </pc:sldMkLst>
        <pc:spChg chg="del">
          <ac:chgData name="Genoway, Jessie" userId="bea42ac2-ec2e-41c9-85e9-35beaff68b64" providerId="ADAL" clId="{2CA07E20-CCF4-4A35-88CC-0001F67DAF84}" dt="2022-03-11T19:48:13.813" v="116" actId="478"/>
          <ac:spMkLst>
            <pc:docMk/>
            <pc:sldMk cId="0" sldId="889"/>
            <ac:spMk id="7" creationId="{00000000-0000-0000-0000-000000000000}"/>
          </ac:spMkLst>
        </pc:spChg>
      </pc:sldChg>
      <pc:sldChg chg="delSp">
        <pc:chgData name="Genoway, Jessie" userId="bea42ac2-ec2e-41c9-85e9-35beaff68b64" providerId="ADAL" clId="{2CA07E20-CCF4-4A35-88CC-0001F67DAF84}" dt="2022-03-11T19:48:25.822" v="121" actId="478"/>
        <pc:sldMkLst>
          <pc:docMk/>
          <pc:sldMk cId="0" sldId="890"/>
        </pc:sldMkLst>
        <pc:spChg chg="del">
          <ac:chgData name="Genoway, Jessie" userId="bea42ac2-ec2e-41c9-85e9-35beaff68b64" providerId="ADAL" clId="{2CA07E20-CCF4-4A35-88CC-0001F67DAF84}" dt="2022-03-11T19:48:25.822" v="121" actId="478"/>
          <ac:spMkLst>
            <pc:docMk/>
            <pc:sldMk cId="0" sldId="890"/>
            <ac:spMk id="5" creationId="{00000000-0000-0000-0000-000000000000}"/>
          </ac:spMkLst>
        </pc:spChg>
      </pc:sldChg>
      <pc:sldChg chg="delSp">
        <pc:chgData name="Genoway, Jessie" userId="bea42ac2-ec2e-41c9-85e9-35beaff68b64" providerId="ADAL" clId="{2CA07E20-CCF4-4A35-88CC-0001F67DAF84}" dt="2022-03-11T19:48:19.478" v="118" actId="478"/>
        <pc:sldMkLst>
          <pc:docMk/>
          <pc:sldMk cId="0" sldId="891"/>
        </pc:sldMkLst>
        <pc:spChg chg="del">
          <ac:chgData name="Genoway, Jessie" userId="bea42ac2-ec2e-41c9-85e9-35beaff68b64" providerId="ADAL" clId="{2CA07E20-CCF4-4A35-88CC-0001F67DAF84}" dt="2022-03-11T19:48:19.478" v="118" actId="478"/>
          <ac:spMkLst>
            <pc:docMk/>
            <pc:sldMk cId="0" sldId="891"/>
            <ac:spMk id="7" creationId="{00000000-0000-0000-0000-000000000000}"/>
          </ac:spMkLst>
        </pc:spChg>
      </pc:sldChg>
      <pc:sldChg chg="delSp">
        <pc:chgData name="Genoway, Jessie" userId="bea42ac2-ec2e-41c9-85e9-35beaff68b64" providerId="ADAL" clId="{2CA07E20-CCF4-4A35-88CC-0001F67DAF84}" dt="2022-03-11T19:48:22.170" v="119" actId="478"/>
        <pc:sldMkLst>
          <pc:docMk/>
          <pc:sldMk cId="0" sldId="892"/>
        </pc:sldMkLst>
        <pc:spChg chg="del">
          <ac:chgData name="Genoway, Jessie" userId="bea42ac2-ec2e-41c9-85e9-35beaff68b64" providerId="ADAL" clId="{2CA07E20-CCF4-4A35-88CC-0001F67DAF84}" dt="2022-03-11T19:48:22.170" v="119" actId="478"/>
          <ac:spMkLst>
            <pc:docMk/>
            <pc:sldMk cId="0" sldId="892"/>
            <ac:spMk id="5" creationId="{00000000-0000-0000-0000-000000000000}"/>
          </ac:spMkLst>
        </pc:spChg>
      </pc:sldChg>
      <pc:sldChg chg="delSp">
        <pc:chgData name="Genoway, Jessie" userId="bea42ac2-ec2e-41c9-85e9-35beaff68b64" providerId="ADAL" clId="{2CA07E20-CCF4-4A35-88CC-0001F67DAF84}" dt="2022-03-11T19:47:52.037" v="109" actId="478"/>
        <pc:sldMkLst>
          <pc:docMk/>
          <pc:sldMk cId="0" sldId="897"/>
        </pc:sldMkLst>
        <pc:spChg chg="del">
          <ac:chgData name="Genoway, Jessie" userId="bea42ac2-ec2e-41c9-85e9-35beaff68b64" providerId="ADAL" clId="{2CA07E20-CCF4-4A35-88CC-0001F67DAF84}" dt="2022-03-11T19:47:52.037" v="109" actId="478"/>
          <ac:spMkLst>
            <pc:docMk/>
            <pc:sldMk cId="0" sldId="897"/>
            <ac:spMk id="52227" creationId="{00000000-0000-0000-0000-000000000000}"/>
          </ac:spMkLst>
        </pc:spChg>
      </pc:sldChg>
      <pc:sldChg chg="delSp">
        <pc:chgData name="Genoway, Jessie" userId="bea42ac2-ec2e-41c9-85e9-35beaff68b64" providerId="ADAL" clId="{2CA07E20-CCF4-4A35-88CC-0001F67DAF84}" dt="2022-03-11T19:48:05.014" v="112" actId="478"/>
        <pc:sldMkLst>
          <pc:docMk/>
          <pc:sldMk cId="0" sldId="898"/>
        </pc:sldMkLst>
        <pc:spChg chg="del">
          <ac:chgData name="Genoway, Jessie" userId="bea42ac2-ec2e-41c9-85e9-35beaff68b64" providerId="ADAL" clId="{2CA07E20-CCF4-4A35-88CC-0001F67DAF84}" dt="2022-03-11T19:48:05.014" v="112" actId="478"/>
          <ac:spMkLst>
            <pc:docMk/>
            <pc:sldMk cId="0" sldId="898"/>
            <ac:spMk id="52227" creationId="{00000000-0000-0000-0000-000000000000}"/>
          </ac:spMkLst>
        </pc:spChg>
      </pc:sldChg>
      <pc:sldChg chg="delSp">
        <pc:chgData name="Genoway, Jessie" userId="bea42ac2-ec2e-41c9-85e9-35beaff68b64" providerId="ADAL" clId="{2CA07E20-CCF4-4A35-88CC-0001F67DAF84}" dt="2022-03-11T19:48:28.405" v="122" actId="478"/>
        <pc:sldMkLst>
          <pc:docMk/>
          <pc:sldMk cId="0" sldId="899"/>
        </pc:sldMkLst>
        <pc:spChg chg="del">
          <ac:chgData name="Genoway, Jessie" userId="bea42ac2-ec2e-41c9-85e9-35beaff68b64" providerId="ADAL" clId="{2CA07E20-CCF4-4A35-88CC-0001F67DAF84}" dt="2022-03-11T19:48:28.405" v="122" actId="478"/>
          <ac:spMkLst>
            <pc:docMk/>
            <pc:sldMk cId="0" sldId="899"/>
            <ac:spMk id="52227" creationId="{00000000-0000-0000-0000-000000000000}"/>
          </ac:spMkLst>
        </pc:spChg>
      </pc:sldChg>
      <pc:sldChg chg="delSp">
        <pc:chgData name="Genoway, Jessie" userId="bea42ac2-ec2e-41c9-85e9-35beaff68b64" providerId="ADAL" clId="{2CA07E20-CCF4-4A35-88CC-0001F67DAF84}" dt="2022-03-11T19:48:07.133" v="113" actId="478"/>
        <pc:sldMkLst>
          <pc:docMk/>
          <pc:sldMk cId="0" sldId="903"/>
        </pc:sldMkLst>
        <pc:spChg chg="del">
          <ac:chgData name="Genoway, Jessie" userId="bea42ac2-ec2e-41c9-85e9-35beaff68b64" providerId="ADAL" clId="{2CA07E20-CCF4-4A35-88CC-0001F67DAF84}" dt="2022-03-11T19:48:07.133" v="113" actId="478"/>
          <ac:spMkLst>
            <pc:docMk/>
            <pc:sldMk cId="0" sldId="903"/>
            <ac:spMk id="5" creationId="{00000000-0000-0000-0000-000000000000}"/>
          </ac:spMkLst>
        </pc:spChg>
      </pc:sldChg>
      <pc:sldChg chg="delSp">
        <pc:chgData name="Genoway, Jessie" userId="bea42ac2-ec2e-41c9-85e9-35beaff68b64" providerId="ADAL" clId="{2CA07E20-CCF4-4A35-88CC-0001F67DAF84}" dt="2022-03-11T19:44:57.225" v="53" actId="478"/>
        <pc:sldMkLst>
          <pc:docMk/>
          <pc:sldMk cId="0" sldId="905"/>
        </pc:sldMkLst>
        <pc:spChg chg="del">
          <ac:chgData name="Genoway, Jessie" userId="bea42ac2-ec2e-41c9-85e9-35beaff68b64" providerId="ADAL" clId="{2CA07E20-CCF4-4A35-88CC-0001F67DAF84}" dt="2022-03-11T19:44:57.225" v="53" actId="478"/>
          <ac:spMkLst>
            <pc:docMk/>
            <pc:sldMk cId="0" sldId="905"/>
            <ac:spMk id="7" creationId="{00000000-0000-0000-0000-000000000000}"/>
          </ac:spMkLst>
        </pc:spChg>
      </pc:sldChg>
      <pc:sldChg chg="delSp modSp">
        <pc:chgData name="Genoway, Jessie" userId="bea42ac2-ec2e-41c9-85e9-35beaff68b64" providerId="ADAL" clId="{2CA07E20-CCF4-4A35-88CC-0001F67DAF84}" dt="2022-03-11T19:43:48.037" v="31" actId="478"/>
        <pc:sldMkLst>
          <pc:docMk/>
          <pc:sldMk cId="0" sldId="907"/>
        </pc:sldMkLst>
        <pc:spChg chg="del mod">
          <ac:chgData name="Genoway, Jessie" userId="bea42ac2-ec2e-41c9-85e9-35beaff68b64" providerId="ADAL" clId="{2CA07E20-CCF4-4A35-88CC-0001F67DAF84}" dt="2022-03-11T19:43:48.037" v="31" actId="478"/>
          <ac:spMkLst>
            <pc:docMk/>
            <pc:sldMk cId="0" sldId="907"/>
            <ac:spMk id="17412" creationId="{00000000-0000-0000-0000-000000000000}"/>
          </ac:spMkLst>
        </pc:spChg>
      </pc:sldChg>
      <pc:sldChg chg="delSp">
        <pc:chgData name="Genoway, Jessie" userId="bea42ac2-ec2e-41c9-85e9-35beaff68b64" providerId="ADAL" clId="{2CA07E20-CCF4-4A35-88CC-0001F67DAF84}" dt="2022-03-11T19:48:41.278" v="125" actId="478"/>
        <pc:sldMkLst>
          <pc:docMk/>
          <pc:sldMk cId="0" sldId="908"/>
        </pc:sldMkLst>
        <pc:spChg chg="del">
          <ac:chgData name="Genoway, Jessie" userId="bea42ac2-ec2e-41c9-85e9-35beaff68b64" providerId="ADAL" clId="{2CA07E20-CCF4-4A35-88CC-0001F67DAF84}" dt="2022-03-11T19:48:41.278" v="125" actId="478"/>
          <ac:spMkLst>
            <pc:docMk/>
            <pc:sldMk cId="0" sldId="908"/>
            <ac:spMk id="57347" creationId="{00000000-0000-0000-0000-000000000000}"/>
          </ac:spMkLst>
        </pc:spChg>
      </pc:sldChg>
      <pc:sldChg chg="delSp">
        <pc:chgData name="Genoway, Jessie" userId="bea42ac2-ec2e-41c9-85e9-35beaff68b64" providerId="ADAL" clId="{2CA07E20-CCF4-4A35-88CC-0001F67DAF84}" dt="2022-03-11T19:48:12.222" v="115" actId="478"/>
        <pc:sldMkLst>
          <pc:docMk/>
          <pc:sldMk cId="0" sldId="910"/>
        </pc:sldMkLst>
        <pc:spChg chg="del">
          <ac:chgData name="Genoway, Jessie" userId="bea42ac2-ec2e-41c9-85e9-35beaff68b64" providerId="ADAL" clId="{2CA07E20-CCF4-4A35-88CC-0001F67DAF84}" dt="2022-03-11T19:48:12.222" v="115" actId="478"/>
          <ac:spMkLst>
            <pc:docMk/>
            <pc:sldMk cId="0" sldId="910"/>
            <ac:spMk id="5" creationId="{00000000-0000-0000-0000-000000000000}"/>
          </ac:spMkLst>
        </pc:spChg>
      </pc:sldChg>
      <pc:sldChg chg="delSp">
        <pc:chgData name="Genoway, Jessie" userId="bea42ac2-ec2e-41c9-85e9-35beaff68b64" providerId="ADAL" clId="{2CA07E20-CCF4-4A35-88CC-0001F67DAF84}" dt="2022-03-11T19:48:17.064" v="117" actId="478"/>
        <pc:sldMkLst>
          <pc:docMk/>
          <pc:sldMk cId="0" sldId="911"/>
        </pc:sldMkLst>
        <pc:spChg chg="del">
          <ac:chgData name="Genoway, Jessie" userId="bea42ac2-ec2e-41c9-85e9-35beaff68b64" providerId="ADAL" clId="{2CA07E20-CCF4-4A35-88CC-0001F67DAF84}" dt="2022-03-11T19:48:17.064" v="117" actId="478"/>
          <ac:spMkLst>
            <pc:docMk/>
            <pc:sldMk cId="0" sldId="911"/>
            <ac:spMk id="5" creationId="{00000000-0000-0000-0000-000000000000}"/>
          </ac:spMkLst>
        </pc:spChg>
      </pc:sldChg>
      <pc:sldChg chg="delSp">
        <pc:chgData name="Genoway, Jessie" userId="bea42ac2-ec2e-41c9-85e9-35beaff68b64" providerId="ADAL" clId="{2CA07E20-CCF4-4A35-88CC-0001F67DAF84}" dt="2022-03-11T19:48:23.997" v="120" actId="478"/>
        <pc:sldMkLst>
          <pc:docMk/>
          <pc:sldMk cId="0" sldId="912"/>
        </pc:sldMkLst>
        <pc:spChg chg="del">
          <ac:chgData name="Genoway, Jessie" userId="bea42ac2-ec2e-41c9-85e9-35beaff68b64" providerId="ADAL" clId="{2CA07E20-CCF4-4A35-88CC-0001F67DAF84}" dt="2022-03-11T19:48:23.997" v="120" actId="478"/>
          <ac:spMkLst>
            <pc:docMk/>
            <pc:sldMk cId="0" sldId="912"/>
            <ac:spMk id="5" creationId="{00000000-0000-0000-0000-000000000000}"/>
          </ac:spMkLst>
        </pc:spChg>
      </pc:sldChg>
      <pc:sldChg chg="delSp">
        <pc:chgData name="Genoway, Jessie" userId="bea42ac2-ec2e-41c9-85e9-35beaff68b64" providerId="ADAL" clId="{2CA07E20-CCF4-4A35-88CC-0001F67DAF84}" dt="2022-03-11T19:46:12.889" v="79" actId="478"/>
        <pc:sldMkLst>
          <pc:docMk/>
          <pc:sldMk cId="0" sldId="913"/>
        </pc:sldMkLst>
        <pc:spChg chg="del">
          <ac:chgData name="Genoway, Jessie" userId="bea42ac2-ec2e-41c9-85e9-35beaff68b64" providerId="ADAL" clId="{2CA07E20-CCF4-4A35-88CC-0001F67DAF84}" dt="2022-03-11T19:46:12.889" v="79" actId="478"/>
          <ac:spMkLst>
            <pc:docMk/>
            <pc:sldMk cId="0" sldId="913"/>
            <ac:spMk id="6" creationId="{00000000-0000-0000-0000-000000000000}"/>
          </ac:spMkLst>
        </pc:spChg>
      </pc:sldChg>
      <pc:sldChg chg="delSp">
        <pc:chgData name="Genoway, Jessie" userId="bea42ac2-ec2e-41c9-85e9-35beaff68b64" providerId="ADAL" clId="{2CA07E20-CCF4-4A35-88CC-0001F67DAF84}" dt="2022-03-11T19:43:39.311" v="28" actId="478"/>
        <pc:sldMkLst>
          <pc:docMk/>
          <pc:sldMk cId="0" sldId="914"/>
        </pc:sldMkLst>
        <pc:spChg chg="del">
          <ac:chgData name="Genoway, Jessie" userId="bea42ac2-ec2e-41c9-85e9-35beaff68b64" providerId="ADAL" clId="{2CA07E20-CCF4-4A35-88CC-0001F67DAF84}" dt="2022-03-11T19:43:39.311" v="28" actId="478"/>
          <ac:spMkLst>
            <pc:docMk/>
            <pc:sldMk cId="0" sldId="914"/>
            <ac:spMk id="4099" creationId="{00000000-0000-0000-0000-000000000000}"/>
          </ac:spMkLst>
        </pc:spChg>
      </pc:sldChg>
      <pc:sldChg chg="delSp">
        <pc:chgData name="Genoway, Jessie" userId="bea42ac2-ec2e-41c9-85e9-35beaff68b64" providerId="ADAL" clId="{2CA07E20-CCF4-4A35-88CC-0001F67DAF84}" dt="2022-03-11T19:44:40.810" v="47" actId="478"/>
        <pc:sldMkLst>
          <pc:docMk/>
          <pc:sldMk cId="0" sldId="916"/>
        </pc:sldMkLst>
        <pc:spChg chg="del">
          <ac:chgData name="Genoway, Jessie" userId="bea42ac2-ec2e-41c9-85e9-35beaff68b64" providerId="ADAL" clId="{2CA07E20-CCF4-4A35-88CC-0001F67DAF84}" dt="2022-03-11T19:44:40.810" v="47" actId="478"/>
          <ac:spMkLst>
            <pc:docMk/>
            <pc:sldMk cId="0" sldId="916"/>
            <ac:spMk id="4099" creationId="{00000000-0000-0000-0000-000000000000}"/>
          </ac:spMkLst>
        </pc:spChg>
      </pc:sldChg>
      <pc:sldChg chg="delSp">
        <pc:chgData name="Genoway, Jessie" userId="bea42ac2-ec2e-41c9-85e9-35beaff68b64" providerId="ADAL" clId="{2CA07E20-CCF4-4A35-88CC-0001F67DAF84}" dt="2022-03-11T19:44:54.576" v="52" actId="478"/>
        <pc:sldMkLst>
          <pc:docMk/>
          <pc:sldMk cId="0" sldId="917"/>
        </pc:sldMkLst>
        <pc:spChg chg="del">
          <ac:chgData name="Genoway, Jessie" userId="bea42ac2-ec2e-41c9-85e9-35beaff68b64" providerId="ADAL" clId="{2CA07E20-CCF4-4A35-88CC-0001F67DAF84}" dt="2022-03-11T19:44:54.576" v="52" actId="478"/>
          <ac:spMkLst>
            <pc:docMk/>
            <pc:sldMk cId="0" sldId="917"/>
            <ac:spMk id="4099" creationId="{00000000-0000-0000-0000-000000000000}"/>
          </ac:spMkLst>
        </pc:spChg>
      </pc:sldChg>
      <pc:sldChg chg="delSp">
        <pc:chgData name="Genoway, Jessie" userId="bea42ac2-ec2e-41c9-85e9-35beaff68b64" providerId="ADAL" clId="{2CA07E20-CCF4-4A35-88CC-0001F67DAF84}" dt="2022-03-11T19:45:14.077" v="57" actId="478"/>
        <pc:sldMkLst>
          <pc:docMk/>
          <pc:sldMk cId="0" sldId="919"/>
        </pc:sldMkLst>
        <pc:spChg chg="del">
          <ac:chgData name="Genoway, Jessie" userId="bea42ac2-ec2e-41c9-85e9-35beaff68b64" providerId="ADAL" clId="{2CA07E20-CCF4-4A35-88CC-0001F67DAF84}" dt="2022-03-11T19:45:14.077" v="57" actId="478"/>
          <ac:spMkLst>
            <pc:docMk/>
            <pc:sldMk cId="0" sldId="919"/>
            <ac:spMk id="4099" creationId="{00000000-0000-0000-0000-000000000000}"/>
          </ac:spMkLst>
        </pc:spChg>
      </pc:sldChg>
      <pc:sldChg chg="delSp">
        <pc:chgData name="Genoway, Jessie" userId="bea42ac2-ec2e-41c9-85e9-35beaff68b64" providerId="ADAL" clId="{2CA07E20-CCF4-4A35-88CC-0001F67DAF84}" dt="2022-03-11T19:45:07.047" v="54" actId="478"/>
        <pc:sldMkLst>
          <pc:docMk/>
          <pc:sldMk cId="0" sldId="920"/>
        </pc:sldMkLst>
        <pc:spChg chg="del">
          <ac:chgData name="Genoway, Jessie" userId="bea42ac2-ec2e-41c9-85e9-35beaff68b64" providerId="ADAL" clId="{2CA07E20-CCF4-4A35-88CC-0001F67DAF84}" dt="2022-03-11T19:45:07.047" v="54" actId="478"/>
          <ac:spMkLst>
            <pc:docMk/>
            <pc:sldMk cId="0" sldId="920"/>
            <ac:spMk id="4099" creationId="{00000000-0000-0000-0000-000000000000}"/>
          </ac:spMkLst>
        </pc:spChg>
      </pc:sldChg>
      <pc:sldChg chg="delSp">
        <pc:chgData name="Genoway, Jessie" userId="bea42ac2-ec2e-41c9-85e9-35beaff68b64" providerId="ADAL" clId="{2CA07E20-CCF4-4A35-88CC-0001F67DAF84}" dt="2022-03-11T19:45:40.639" v="68" actId="478"/>
        <pc:sldMkLst>
          <pc:docMk/>
          <pc:sldMk cId="0" sldId="921"/>
        </pc:sldMkLst>
        <pc:spChg chg="del">
          <ac:chgData name="Genoway, Jessie" userId="bea42ac2-ec2e-41c9-85e9-35beaff68b64" providerId="ADAL" clId="{2CA07E20-CCF4-4A35-88CC-0001F67DAF84}" dt="2022-03-11T19:45:40.639" v="68" actId="478"/>
          <ac:spMkLst>
            <pc:docMk/>
            <pc:sldMk cId="0" sldId="921"/>
            <ac:spMk id="4099" creationId="{00000000-0000-0000-0000-000000000000}"/>
          </ac:spMkLst>
        </pc:spChg>
      </pc:sldChg>
      <pc:sldChg chg="delSp">
        <pc:chgData name="Genoway, Jessie" userId="bea42ac2-ec2e-41c9-85e9-35beaff68b64" providerId="ADAL" clId="{2CA07E20-CCF4-4A35-88CC-0001F67DAF84}" dt="2022-03-11T19:45:26.970" v="62" actId="478"/>
        <pc:sldMkLst>
          <pc:docMk/>
          <pc:sldMk cId="0" sldId="922"/>
        </pc:sldMkLst>
        <pc:spChg chg="del">
          <ac:chgData name="Genoway, Jessie" userId="bea42ac2-ec2e-41c9-85e9-35beaff68b64" providerId="ADAL" clId="{2CA07E20-CCF4-4A35-88CC-0001F67DAF84}" dt="2022-03-11T19:45:26.970" v="62" actId="478"/>
          <ac:spMkLst>
            <pc:docMk/>
            <pc:sldMk cId="0" sldId="922"/>
            <ac:spMk id="4099" creationId="{00000000-0000-0000-0000-000000000000}"/>
          </ac:spMkLst>
        </pc:spChg>
      </pc:sldChg>
      <pc:sldChg chg="delSp">
        <pc:chgData name="Genoway, Jessie" userId="bea42ac2-ec2e-41c9-85e9-35beaff68b64" providerId="ADAL" clId="{2CA07E20-CCF4-4A35-88CC-0001F67DAF84}" dt="2022-03-11T19:46:00.581" v="74" actId="478"/>
        <pc:sldMkLst>
          <pc:docMk/>
          <pc:sldMk cId="0" sldId="923"/>
        </pc:sldMkLst>
        <pc:spChg chg="del">
          <ac:chgData name="Genoway, Jessie" userId="bea42ac2-ec2e-41c9-85e9-35beaff68b64" providerId="ADAL" clId="{2CA07E20-CCF4-4A35-88CC-0001F67DAF84}" dt="2022-03-11T19:46:00.581" v="74" actId="478"/>
          <ac:spMkLst>
            <pc:docMk/>
            <pc:sldMk cId="0" sldId="923"/>
            <ac:spMk id="4099" creationId="{00000000-0000-0000-0000-000000000000}"/>
          </ac:spMkLst>
        </pc:spChg>
      </pc:sldChg>
      <pc:sldChg chg="delSp">
        <pc:chgData name="Genoway, Jessie" userId="bea42ac2-ec2e-41c9-85e9-35beaff68b64" providerId="ADAL" clId="{2CA07E20-CCF4-4A35-88CC-0001F67DAF84}" dt="2022-03-11T19:46:55.169" v="91" actId="478"/>
        <pc:sldMkLst>
          <pc:docMk/>
          <pc:sldMk cId="0" sldId="924"/>
        </pc:sldMkLst>
        <pc:spChg chg="del">
          <ac:chgData name="Genoway, Jessie" userId="bea42ac2-ec2e-41c9-85e9-35beaff68b64" providerId="ADAL" clId="{2CA07E20-CCF4-4A35-88CC-0001F67DAF84}" dt="2022-03-11T19:46:55.169" v="91" actId="478"/>
          <ac:spMkLst>
            <pc:docMk/>
            <pc:sldMk cId="0" sldId="924"/>
            <ac:spMk id="13" creationId="{00000000-0000-0000-0000-000000000000}"/>
          </ac:spMkLst>
        </pc:spChg>
      </pc:sldChg>
      <pc:sldChg chg="delSp">
        <pc:chgData name="Genoway, Jessie" userId="bea42ac2-ec2e-41c9-85e9-35beaff68b64" providerId="ADAL" clId="{2CA07E20-CCF4-4A35-88CC-0001F67DAF84}" dt="2022-03-11T19:46:44.517" v="88" actId="478"/>
        <pc:sldMkLst>
          <pc:docMk/>
          <pc:sldMk cId="0" sldId="925"/>
        </pc:sldMkLst>
        <pc:spChg chg="del">
          <ac:chgData name="Genoway, Jessie" userId="bea42ac2-ec2e-41c9-85e9-35beaff68b64" providerId="ADAL" clId="{2CA07E20-CCF4-4A35-88CC-0001F67DAF84}" dt="2022-03-11T19:46:44.517" v="88" actId="478"/>
          <ac:spMkLst>
            <pc:docMk/>
            <pc:sldMk cId="0" sldId="925"/>
            <ac:spMk id="15" creationId="{00000000-0000-0000-0000-000000000000}"/>
          </ac:spMkLst>
        </pc:spChg>
      </pc:sldChg>
      <pc:sldChg chg="delSp">
        <pc:chgData name="Genoway, Jessie" userId="bea42ac2-ec2e-41c9-85e9-35beaff68b64" providerId="ADAL" clId="{2CA07E20-CCF4-4A35-88CC-0001F67DAF84}" dt="2022-03-11T19:46:49.138" v="89" actId="478"/>
        <pc:sldMkLst>
          <pc:docMk/>
          <pc:sldMk cId="0" sldId="926"/>
        </pc:sldMkLst>
        <pc:spChg chg="del">
          <ac:chgData name="Genoway, Jessie" userId="bea42ac2-ec2e-41c9-85e9-35beaff68b64" providerId="ADAL" clId="{2CA07E20-CCF4-4A35-88CC-0001F67DAF84}" dt="2022-03-11T19:46:49.138" v="89" actId="478"/>
          <ac:spMkLst>
            <pc:docMk/>
            <pc:sldMk cId="0" sldId="926"/>
            <ac:spMk id="13" creationId="{00000000-0000-0000-0000-000000000000}"/>
          </ac:spMkLst>
        </pc:spChg>
      </pc:sldChg>
      <pc:sldChg chg="delSp modSp">
        <pc:chgData name="Genoway, Jessie" userId="bea42ac2-ec2e-41c9-85e9-35beaff68b64" providerId="ADAL" clId="{2CA07E20-CCF4-4A35-88CC-0001F67DAF84}" dt="2022-03-11T19:46:30.413" v="85" actId="478"/>
        <pc:sldMkLst>
          <pc:docMk/>
          <pc:sldMk cId="0" sldId="927"/>
        </pc:sldMkLst>
        <pc:spChg chg="del mod">
          <ac:chgData name="Genoway, Jessie" userId="bea42ac2-ec2e-41c9-85e9-35beaff68b64" providerId="ADAL" clId="{2CA07E20-CCF4-4A35-88CC-0001F67DAF84}" dt="2022-03-11T19:46:30.413" v="85" actId="478"/>
          <ac:spMkLst>
            <pc:docMk/>
            <pc:sldMk cId="0" sldId="927"/>
            <ac:spMk id="15" creationId="{00000000-0000-0000-0000-000000000000}"/>
          </ac:spMkLst>
        </pc:spChg>
      </pc:sldChg>
      <pc:sldChg chg="delSp">
        <pc:chgData name="Genoway, Jessie" userId="bea42ac2-ec2e-41c9-85e9-35beaff68b64" providerId="ADAL" clId="{2CA07E20-CCF4-4A35-88CC-0001F67DAF84}" dt="2022-03-11T19:46:32.717" v="86" actId="478"/>
        <pc:sldMkLst>
          <pc:docMk/>
          <pc:sldMk cId="0" sldId="928"/>
        </pc:sldMkLst>
        <pc:spChg chg="del">
          <ac:chgData name="Genoway, Jessie" userId="bea42ac2-ec2e-41c9-85e9-35beaff68b64" providerId="ADAL" clId="{2CA07E20-CCF4-4A35-88CC-0001F67DAF84}" dt="2022-03-11T19:46:32.717" v="86" actId="478"/>
          <ac:spMkLst>
            <pc:docMk/>
            <pc:sldMk cId="0" sldId="928"/>
            <ac:spMk id="13" creationId="{00000000-0000-0000-0000-000000000000}"/>
          </ac:spMkLst>
        </pc:spChg>
      </pc:sldChg>
      <pc:sldChg chg="delSp">
        <pc:chgData name="Genoway, Jessie" userId="bea42ac2-ec2e-41c9-85e9-35beaff68b64" providerId="ADAL" clId="{2CA07E20-CCF4-4A35-88CC-0001F67DAF84}" dt="2022-03-11T19:46:21.620" v="81" actId="478"/>
        <pc:sldMkLst>
          <pc:docMk/>
          <pc:sldMk cId="0" sldId="929"/>
        </pc:sldMkLst>
        <pc:spChg chg="del">
          <ac:chgData name="Genoway, Jessie" userId="bea42ac2-ec2e-41c9-85e9-35beaff68b64" providerId="ADAL" clId="{2CA07E20-CCF4-4A35-88CC-0001F67DAF84}" dt="2022-03-11T19:46:21.620" v="81" actId="478"/>
          <ac:spMkLst>
            <pc:docMk/>
            <pc:sldMk cId="0" sldId="929"/>
            <ac:spMk id="15" creationId="{00000000-0000-0000-0000-000000000000}"/>
          </ac:spMkLst>
        </pc:spChg>
      </pc:sldChg>
      <pc:sldChg chg="delSp">
        <pc:chgData name="Genoway, Jessie" userId="bea42ac2-ec2e-41c9-85e9-35beaff68b64" providerId="ADAL" clId="{2CA07E20-CCF4-4A35-88CC-0001F67DAF84}" dt="2022-03-11T19:46:24.549" v="82" actId="478"/>
        <pc:sldMkLst>
          <pc:docMk/>
          <pc:sldMk cId="0" sldId="930"/>
        </pc:sldMkLst>
        <pc:spChg chg="del">
          <ac:chgData name="Genoway, Jessie" userId="bea42ac2-ec2e-41c9-85e9-35beaff68b64" providerId="ADAL" clId="{2CA07E20-CCF4-4A35-88CC-0001F67DAF84}" dt="2022-03-11T19:46:24.549" v="82" actId="478"/>
          <ac:spMkLst>
            <pc:docMk/>
            <pc:sldMk cId="0" sldId="930"/>
            <ac:spMk id="13" creationId="{00000000-0000-0000-0000-000000000000}"/>
          </ac:spMkLst>
        </pc:spChg>
      </pc:sldChg>
      <pc:sldChg chg="delSp">
        <pc:chgData name="Genoway, Jessie" userId="bea42ac2-ec2e-41c9-85e9-35beaff68b64" providerId="ADAL" clId="{2CA07E20-CCF4-4A35-88CC-0001F67DAF84}" dt="2022-03-11T19:44:14.345" v="39" actId="478"/>
        <pc:sldMkLst>
          <pc:docMk/>
          <pc:sldMk cId="0" sldId="933"/>
        </pc:sldMkLst>
        <pc:spChg chg="del">
          <ac:chgData name="Genoway, Jessie" userId="bea42ac2-ec2e-41c9-85e9-35beaff68b64" providerId="ADAL" clId="{2CA07E20-CCF4-4A35-88CC-0001F67DAF84}" dt="2022-03-11T19:44:14.345" v="39" actId="478"/>
          <ac:spMkLst>
            <pc:docMk/>
            <pc:sldMk cId="0" sldId="933"/>
            <ac:spMk id="2" creationId="{00000000-0000-0000-0000-000000000000}"/>
          </ac:spMkLst>
        </pc:spChg>
      </pc:sldChg>
      <pc:sldChg chg="delSp">
        <pc:chgData name="Genoway, Jessie" userId="bea42ac2-ec2e-41c9-85e9-35beaff68b64" providerId="ADAL" clId="{2CA07E20-CCF4-4A35-88CC-0001F67DAF84}" dt="2022-03-11T19:47:40.087" v="104" actId="478"/>
        <pc:sldMkLst>
          <pc:docMk/>
          <pc:sldMk cId="0" sldId="934"/>
        </pc:sldMkLst>
        <pc:spChg chg="del">
          <ac:chgData name="Genoway, Jessie" userId="bea42ac2-ec2e-41c9-85e9-35beaff68b64" providerId="ADAL" clId="{2CA07E20-CCF4-4A35-88CC-0001F67DAF84}" dt="2022-03-11T19:47:40.087" v="104" actId="478"/>
          <ac:spMkLst>
            <pc:docMk/>
            <pc:sldMk cId="0" sldId="934"/>
            <ac:spMk id="52227" creationId="{00000000-0000-0000-0000-000000000000}"/>
          </ac:spMkLst>
        </pc:spChg>
      </pc:sldChg>
      <pc:sldChg chg="delSp">
        <pc:chgData name="Genoway, Jessie" userId="bea42ac2-ec2e-41c9-85e9-35beaff68b64" providerId="ADAL" clId="{2CA07E20-CCF4-4A35-88CC-0001F67DAF84}" dt="2022-03-11T19:47:17.977" v="98" actId="478"/>
        <pc:sldMkLst>
          <pc:docMk/>
          <pc:sldMk cId="0" sldId="936"/>
        </pc:sldMkLst>
        <pc:spChg chg="del">
          <ac:chgData name="Genoway, Jessie" userId="bea42ac2-ec2e-41c9-85e9-35beaff68b64" providerId="ADAL" clId="{2CA07E20-CCF4-4A35-88CC-0001F67DAF84}" dt="2022-03-11T19:47:17.977" v="98" actId="478"/>
          <ac:spMkLst>
            <pc:docMk/>
            <pc:sldMk cId="0" sldId="936"/>
            <ac:spMk id="11" creationId="{00000000-0000-0000-0000-000000000000}"/>
          </ac:spMkLst>
        </pc:spChg>
      </pc:sldChg>
      <pc:sldChg chg="delSp">
        <pc:chgData name="Genoway, Jessie" userId="bea42ac2-ec2e-41c9-85e9-35beaff68b64" providerId="ADAL" clId="{2CA07E20-CCF4-4A35-88CC-0001F67DAF84}" dt="2022-03-11T19:47:02.477" v="93" actId="478"/>
        <pc:sldMkLst>
          <pc:docMk/>
          <pc:sldMk cId="0" sldId="937"/>
        </pc:sldMkLst>
        <pc:spChg chg="del">
          <ac:chgData name="Genoway, Jessie" userId="bea42ac2-ec2e-41c9-85e9-35beaff68b64" providerId="ADAL" clId="{2CA07E20-CCF4-4A35-88CC-0001F67DAF84}" dt="2022-03-11T19:47:02.477" v="93" actId="478"/>
          <ac:spMkLst>
            <pc:docMk/>
            <pc:sldMk cId="0" sldId="937"/>
            <ac:spMk id="52227" creationId="{00000000-0000-0000-0000-000000000000}"/>
          </ac:spMkLst>
        </pc:spChg>
      </pc:sldChg>
      <pc:sldChg chg="delSp">
        <pc:chgData name="Genoway, Jessie" userId="bea42ac2-ec2e-41c9-85e9-35beaff68b64" providerId="ADAL" clId="{2CA07E20-CCF4-4A35-88CC-0001F67DAF84}" dt="2022-03-11T19:44:16.485" v="40" actId="478"/>
        <pc:sldMkLst>
          <pc:docMk/>
          <pc:sldMk cId="1527803034" sldId="938"/>
        </pc:sldMkLst>
        <pc:spChg chg="del">
          <ac:chgData name="Genoway, Jessie" userId="bea42ac2-ec2e-41c9-85e9-35beaff68b64" providerId="ADAL" clId="{2CA07E20-CCF4-4A35-88CC-0001F67DAF84}" dt="2022-03-11T19:44:16.485" v="40" actId="478"/>
          <ac:spMkLst>
            <pc:docMk/>
            <pc:sldMk cId="1527803034" sldId="938"/>
            <ac:spMk id="4099" creationId="{00000000-0000-0000-0000-000000000000}"/>
          </ac:spMkLst>
        </pc:spChg>
      </pc:sldChg>
      <pc:sldChg chg="delSp">
        <pc:chgData name="Genoway, Jessie" userId="bea42ac2-ec2e-41c9-85e9-35beaff68b64" providerId="ADAL" clId="{2CA07E20-CCF4-4A35-88CC-0001F67DAF84}" dt="2022-03-11T19:46:27.645" v="83" actId="478"/>
        <pc:sldMkLst>
          <pc:docMk/>
          <pc:sldMk cId="1244540789" sldId="939"/>
        </pc:sldMkLst>
        <pc:spChg chg="del">
          <ac:chgData name="Genoway, Jessie" userId="bea42ac2-ec2e-41c9-85e9-35beaff68b64" providerId="ADAL" clId="{2CA07E20-CCF4-4A35-88CC-0001F67DAF84}" dt="2022-03-11T19:46:27.645" v="83" actId="478"/>
          <ac:spMkLst>
            <pc:docMk/>
            <pc:sldMk cId="1244540789" sldId="939"/>
            <ac:spMk id="12" creationId="{00000000-0000-0000-0000-000000000000}"/>
          </ac:spMkLst>
        </pc:spChg>
      </pc:sldChg>
      <pc:sldChg chg="delSp">
        <pc:chgData name="Genoway, Jessie" userId="bea42ac2-ec2e-41c9-85e9-35beaff68b64" providerId="ADAL" clId="{2CA07E20-CCF4-4A35-88CC-0001F67DAF84}" dt="2022-03-11T19:46:51.627" v="90" actId="478"/>
        <pc:sldMkLst>
          <pc:docMk/>
          <pc:sldMk cId="1244540789" sldId="940"/>
        </pc:sldMkLst>
        <pc:spChg chg="del">
          <ac:chgData name="Genoway, Jessie" userId="bea42ac2-ec2e-41c9-85e9-35beaff68b64" providerId="ADAL" clId="{2CA07E20-CCF4-4A35-88CC-0001F67DAF84}" dt="2022-03-11T19:46:51.627" v="90" actId="478"/>
          <ac:spMkLst>
            <pc:docMk/>
            <pc:sldMk cId="1244540789" sldId="940"/>
            <ac:spMk id="12" creationId="{00000000-0000-0000-0000-000000000000}"/>
          </ac:spMkLst>
        </pc:spChg>
      </pc:sldChg>
      <pc:sldChg chg="delSp">
        <pc:chgData name="Genoway, Jessie" userId="bea42ac2-ec2e-41c9-85e9-35beaff68b64" providerId="ADAL" clId="{2CA07E20-CCF4-4A35-88CC-0001F67DAF84}" dt="2022-03-11T19:46:16.569" v="80" actId="478"/>
        <pc:sldMkLst>
          <pc:docMk/>
          <pc:sldMk cId="1244540789" sldId="941"/>
        </pc:sldMkLst>
        <pc:spChg chg="del">
          <ac:chgData name="Genoway, Jessie" userId="bea42ac2-ec2e-41c9-85e9-35beaff68b64" providerId="ADAL" clId="{2CA07E20-CCF4-4A35-88CC-0001F67DAF84}" dt="2022-03-11T19:46:16.569" v="80" actId="478"/>
          <ac:spMkLst>
            <pc:docMk/>
            <pc:sldMk cId="1244540789" sldId="941"/>
            <ac:spMk id="12" creationId="{00000000-0000-0000-0000-000000000000}"/>
          </ac:spMkLst>
        </pc:spChg>
      </pc:sldChg>
      <pc:sldChg chg="delSp">
        <pc:chgData name="Genoway, Jessie" userId="bea42ac2-ec2e-41c9-85e9-35beaff68b64" providerId="ADAL" clId="{2CA07E20-CCF4-4A35-88CC-0001F67DAF84}" dt="2022-03-11T19:47:04.813" v="94" actId="478"/>
        <pc:sldMkLst>
          <pc:docMk/>
          <pc:sldMk cId="268827730" sldId="942"/>
        </pc:sldMkLst>
        <pc:spChg chg="del">
          <ac:chgData name="Genoway, Jessie" userId="bea42ac2-ec2e-41c9-85e9-35beaff68b64" providerId="ADAL" clId="{2CA07E20-CCF4-4A35-88CC-0001F67DAF84}" dt="2022-03-11T19:47:04.813" v="94" actId="478"/>
          <ac:spMkLst>
            <pc:docMk/>
            <pc:sldMk cId="268827730" sldId="942"/>
            <ac:spMk id="22" creationId="{00000000-0000-0000-0000-000000000000}"/>
          </ac:spMkLst>
        </pc:spChg>
      </pc:sldChg>
      <pc:sldChg chg="delSp">
        <pc:chgData name="Genoway, Jessie" userId="bea42ac2-ec2e-41c9-85e9-35beaff68b64" providerId="ADAL" clId="{2CA07E20-CCF4-4A35-88CC-0001F67DAF84}" dt="2022-03-11T19:47:07.988" v="95" actId="478"/>
        <pc:sldMkLst>
          <pc:docMk/>
          <pc:sldMk cId="3449891510" sldId="943"/>
        </pc:sldMkLst>
        <pc:spChg chg="del">
          <ac:chgData name="Genoway, Jessie" userId="bea42ac2-ec2e-41c9-85e9-35beaff68b64" providerId="ADAL" clId="{2CA07E20-CCF4-4A35-88CC-0001F67DAF84}" dt="2022-03-11T19:47:07.988" v="95" actId="478"/>
          <ac:spMkLst>
            <pc:docMk/>
            <pc:sldMk cId="3449891510" sldId="943"/>
            <ac:spMk id="36" creationId="{00000000-0000-0000-0000-000000000000}"/>
          </ac:spMkLst>
        </pc:spChg>
      </pc:sldChg>
      <pc:sldChg chg="delSp">
        <pc:chgData name="Genoway, Jessie" userId="bea42ac2-ec2e-41c9-85e9-35beaff68b64" providerId="ADAL" clId="{2CA07E20-CCF4-4A35-88CC-0001F67DAF84}" dt="2022-03-11T19:47:11.407" v="96" actId="478"/>
        <pc:sldMkLst>
          <pc:docMk/>
          <pc:sldMk cId="3033010974" sldId="944"/>
        </pc:sldMkLst>
        <pc:spChg chg="del">
          <ac:chgData name="Genoway, Jessie" userId="bea42ac2-ec2e-41c9-85e9-35beaff68b64" providerId="ADAL" clId="{2CA07E20-CCF4-4A35-88CC-0001F67DAF84}" dt="2022-03-11T19:47:11.407" v="96" actId="478"/>
          <ac:spMkLst>
            <pc:docMk/>
            <pc:sldMk cId="3033010974" sldId="944"/>
            <ac:spMk id="117" creationId="{00000000-0000-0000-0000-000000000000}"/>
          </ac:spMkLst>
        </pc:spChg>
      </pc:sldChg>
      <pc:sldChg chg="delSp">
        <pc:chgData name="Genoway, Jessie" userId="bea42ac2-ec2e-41c9-85e9-35beaff68b64" providerId="ADAL" clId="{2CA07E20-CCF4-4A35-88CC-0001F67DAF84}" dt="2022-03-11T19:47:14.786" v="97" actId="478"/>
        <pc:sldMkLst>
          <pc:docMk/>
          <pc:sldMk cId="709015176" sldId="945"/>
        </pc:sldMkLst>
        <pc:spChg chg="del">
          <ac:chgData name="Genoway, Jessie" userId="bea42ac2-ec2e-41c9-85e9-35beaff68b64" providerId="ADAL" clId="{2CA07E20-CCF4-4A35-88CC-0001F67DAF84}" dt="2022-03-11T19:47:14.786" v="97" actId="478"/>
          <ac:spMkLst>
            <pc:docMk/>
            <pc:sldMk cId="709015176" sldId="945"/>
            <ac:spMk id="54" creationId="{00000000-0000-0000-0000-000000000000}"/>
          </ac:spMkLst>
        </pc:spChg>
      </pc:sldChg>
      <pc:sldChg chg="delSp">
        <pc:chgData name="Genoway, Jessie" userId="bea42ac2-ec2e-41c9-85e9-35beaff68b64" providerId="ADAL" clId="{2CA07E20-CCF4-4A35-88CC-0001F67DAF84}" dt="2022-03-11T19:48:30.741" v="123" actId="478"/>
        <pc:sldMkLst>
          <pc:docMk/>
          <pc:sldMk cId="4093823128" sldId="948"/>
        </pc:sldMkLst>
        <pc:spChg chg="del">
          <ac:chgData name="Genoway, Jessie" userId="bea42ac2-ec2e-41c9-85e9-35beaff68b64" providerId="ADAL" clId="{2CA07E20-CCF4-4A35-88CC-0001F67DAF84}" dt="2022-03-11T19:48:30.741" v="123" actId="478"/>
          <ac:spMkLst>
            <pc:docMk/>
            <pc:sldMk cId="4093823128" sldId="948"/>
            <ac:spMk id="10" creationId="{00000000-0000-0000-0000-000000000000}"/>
          </ac:spMkLst>
        </pc:spChg>
      </pc:sldChg>
      <pc:sldChg chg="delSp">
        <pc:chgData name="Genoway, Jessie" userId="bea42ac2-ec2e-41c9-85e9-35beaff68b64" providerId="ADAL" clId="{2CA07E20-CCF4-4A35-88CC-0001F67DAF84}" dt="2022-03-11T19:48:45.832" v="126" actId="478"/>
        <pc:sldMkLst>
          <pc:docMk/>
          <pc:sldMk cId="268827730" sldId="949"/>
        </pc:sldMkLst>
        <pc:spChg chg="del">
          <ac:chgData name="Genoway, Jessie" userId="bea42ac2-ec2e-41c9-85e9-35beaff68b64" providerId="ADAL" clId="{2CA07E20-CCF4-4A35-88CC-0001F67DAF84}" dt="2022-03-11T19:48:45.832" v="126" actId="478"/>
          <ac:spMkLst>
            <pc:docMk/>
            <pc:sldMk cId="268827730" sldId="949"/>
            <ac:spMk id="22" creationId="{00000000-0000-0000-0000-000000000000}"/>
          </ac:spMkLst>
        </pc:spChg>
      </pc:sldChg>
      <pc:sldChg chg="delSp">
        <pc:chgData name="Genoway, Jessie" userId="bea42ac2-ec2e-41c9-85e9-35beaff68b64" providerId="ADAL" clId="{2CA07E20-CCF4-4A35-88CC-0001F67DAF84}" dt="2022-03-11T19:48:49.914" v="127" actId="478"/>
        <pc:sldMkLst>
          <pc:docMk/>
          <pc:sldMk cId="3449891510" sldId="950"/>
        </pc:sldMkLst>
        <pc:spChg chg="del">
          <ac:chgData name="Genoway, Jessie" userId="bea42ac2-ec2e-41c9-85e9-35beaff68b64" providerId="ADAL" clId="{2CA07E20-CCF4-4A35-88CC-0001F67DAF84}" dt="2022-03-11T19:48:49.914" v="127" actId="478"/>
          <ac:spMkLst>
            <pc:docMk/>
            <pc:sldMk cId="3449891510" sldId="950"/>
            <ac:spMk id="36" creationId="{00000000-0000-0000-0000-000000000000}"/>
          </ac:spMkLst>
        </pc:spChg>
      </pc:sldChg>
      <pc:sldChg chg="delSp">
        <pc:chgData name="Genoway, Jessie" userId="bea42ac2-ec2e-41c9-85e9-35beaff68b64" providerId="ADAL" clId="{2CA07E20-CCF4-4A35-88CC-0001F67DAF84}" dt="2022-03-11T19:48:52.592" v="128" actId="478"/>
        <pc:sldMkLst>
          <pc:docMk/>
          <pc:sldMk cId="3033010974" sldId="951"/>
        </pc:sldMkLst>
        <pc:spChg chg="del">
          <ac:chgData name="Genoway, Jessie" userId="bea42ac2-ec2e-41c9-85e9-35beaff68b64" providerId="ADAL" clId="{2CA07E20-CCF4-4A35-88CC-0001F67DAF84}" dt="2022-03-11T19:48:52.592" v="128" actId="478"/>
          <ac:spMkLst>
            <pc:docMk/>
            <pc:sldMk cId="3033010974" sldId="951"/>
            <ac:spMk id="118" creationId="{00000000-0000-0000-0000-000000000000}"/>
          </ac:spMkLst>
        </pc:spChg>
      </pc:sldChg>
      <pc:sldChg chg="delSp">
        <pc:chgData name="Genoway, Jessie" userId="bea42ac2-ec2e-41c9-85e9-35beaff68b64" providerId="ADAL" clId="{2CA07E20-CCF4-4A35-88CC-0001F67DAF84}" dt="2022-03-11T19:48:55.622" v="129" actId="478"/>
        <pc:sldMkLst>
          <pc:docMk/>
          <pc:sldMk cId="709015176" sldId="952"/>
        </pc:sldMkLst>
        <pc:spChg chg="del">
          <ac:chgData name="Genoway, Jessie" userId="bea42ac2-ec2e-41c9-85e9-35beaff68b64" providerId="ADAL" clId="{2CA07E20-CCF4-4A35-88CC-0001F67DAF84}" dt="2022-03-11T19:48:55.622" v="129" actId="478"/>
          <ac:spMkLst>
            <pc:docMk/>
            <pc:sldMk cId="709015176" sldId="952"/>
            <ac:spMk id="55" creationId="{00000000-0000-0000-0000-000000000000}"/>
          </ac:spMkLst>
        </pc:spChg>
      </pc:sldChg>
      <pc:sldChg chg="delSp">
        <pc:chgData name="Genoway, Jessie" userId="bea42ac2-ec2e-41c9-85e9-35beaff68b64" providerId="ADAL" clId="{2CA07E20-CCF4-4A35-88CC-0001F67DAF84}" dt="2022-03-11T19:48:38.473" v="124" actId="478"/>
        <pc:sldMkLst>
          <pc:docMk/>
          <pc:sldMk cId="0" sldId="953"/>
        </pc:sldMkLst>
        <pc:spChg chg="del">
          <ac:chgData name="Genoway, Jessie" userId="bea42ac2-ec2e-41c9-85e9-35beaff68b64" providerId="ADAL" clId="{2CA07E20-CCF4-4A35-88CC-0001F67DAF84}" dt="2022-03-11T19:48:38.473" v="124" actId="478"/>
          <ac:spMkLst>
            <pc:docMk/>
            <pc:sldMk cId="0" sldId="953"/>
            <ac:spMk id="64" creationId="{00000000-0000-0000-0000-000000000000}"/>
          </ac:spMkLst>
        </pc:spChg>
      </pc:sldChg>
      <pc:sldChg chg="delSp">
        <pc:chgData name="Genoway, Jessie" userId="bea42ac2-ec2e-41c9-85e9-35beaff68b64" providerId="ADAL" clId="{2CA07E20-CCF4-4A35-88CC-0001F67DAF84}" dt="2022-03-11T19:47:27.201" v="100" actId="478"/>
        <pc:sldMkLst>
          <pc:docMk/>
          <pc:sldMk cId="2456277519" sldId="954"/>
        </pc:sldMkLst>
        <pc:spChg chg="del">
          <ac:chgData name="Genoway, Jessie" userId="bea42ac2-ec2e-41c9-85e9-35beaff68b64" providerId="ADAL" clId="{2CA07E20-CCF4-4A35-88CC-0001F67DAF84}" dt="2022-03-11T19:47:27.201" v="100" actId="478"/>
          <ac:spMkLst>
            <pc:docMk/>
            <pc:sldMk cId="2456277519" sldId="954"/>
            <ac:spMk id="119" creationId="{00000000-0000-0000-0000-000000000000}"/>
          </ac:spMkLst>
        </pc:spChg>
      </pc:sldChg>
      <pc:sldChg chg="delSp">
        <pc:chgData name="Genoway, Jessie" userId="bea42ac2-ec2e-41c9-85e9-35beaff68b64" providerId="ADAL" clId="{2CA07E20-CCF4-4A35-88CC-0001F67DAF84}" dt="2022-03-11T19:47:30.126" v="101" actId="478"/>
        <pc:sldMkLst>
          <pc:docMk/>
          <pc:sldMk cId="544073222" sldId="955"/>
        </pc:sldMkLst>
        <pc:spChg chg="del">
          <ac:chgData name="Genoway, Jessie" userId="bea42ac2-ec2e-41c9-85e9-35beaff68b64" providerId="ADAL" clId="{2CA07E20-CCF4-4A35-88CC-0001F67DAF84}" dt="2022-03-11T19:47:30.126" v="101" actId="478"/>
          <ac:spMkLst>
            <pc:docMk/>
            <pc:sldMk cId="544073222" sldId="955"/>
            <ac:spMk id="119" creationId="{00000000-0000-0000-0000-000000000000}"/>
          </ac:spMkLst>
        </pc:spChg>
      </pc:sldChg>
      <pc:sldChg chg="delSp">
        <pc:chgData name="Genoway, Jessie" userId="bea42ac2-ec2e-41c9-85e9-35beaff68b64" providerId="ADAL" clId="{2CA07E20-CCF4-4A35-88CC-0001F67DAF84}" dt="2022-03-11T19:47:32.972" v="102" actId="478"/>
        <pc:sldMkLst>
          <pc:docMk/>
          <pc:sldMk cId="544073222" sldId="956"/>
        </pc:sldMkLst>
        <pc:spChg chg="del">
          <ac:chgData name="Genoway, Jessie" userId="bea42ac2-ec2e-41c9-85e9-35beaff68b64" providerId="ADAL" clId="{2CA07E20-CCF4-4A35-88CC-0001F67DAF84}" dt="2022-03-11T19:47:32.972" v="102" actId="478"/>
          <ac:spMkLst>
            <pc:docMk/>
            <pc:sldMk cId="544073222" sldId="956"/>
            <ac:spMk id="119" creationId="{00000000-0000-0000-0000-000000000000}"/>
          </ac:spMkLst>
        </pc:spChg>
      </pc:sldChg>
      <pc:sldChg chg="delSp">
        <pc:chgData name="Genoway, Jessie" userId="bea42ac2-ec2e-41c9-85e9-35beaff68b64" providerId="ADAL" clId="{2CA07E20-CCF4-4A35-88CC-0001F67DAF84}" dt="2022-03-11T19:47:36.901" v="103" actId="478"/>
        <pc:sldMkLst>
          <pc:docMk/>
          <pc:sldMk cId="544073222" sldId="957"/>
        </pc:sldMkLst>
        <pc:spChg chg="del">
          <ac:chgData name="Genoway, Jessie" userId="bea42ac2-ec2e-41c9-85e9-35beaff68b64" providerId="ADAL" clId="{2CA07E20-CCF4-4A35-88CC-0001F67DAF84}" dt="2022-03-11T19:47:36.901" v="103" actId="478"/>
          <ac:spMkLst>
            <pc:docMk/>
            <pc:sldMk cId="544073222" sldId="957"/>
            <ac:spMk id="119" creationId="{00000000-0000-0000-0000-000000000000}"/>
          </ac:spMkLst>
        </pc:spChg>
      </pc:sldChg>
      <pc:sldChg chg="delSp">
        <pc:chgData name="Genoway, Jessie" userId="bea42ac2-ec2e-41c9-85e9-35beaff68b64" providerId="ADAL" clId="{2CA07E20-CCF4-4A35-88CC-0001F67DAF84}" dt="2022-03-11T19:48:58.229" v="130" actId="478"/>
        <pc:sldMkLst>
          <pc:docMk/>
          <pc:sldMk cId="4099394392" sldId="958"/>
        </pc:sldMkLst>
        <pc:spChg chg="del">
          <ac:chgData name="Genoway, Jessie" userId="bea42ac2-ec2e-41c9-85e9-35beaff68b64" providerId="ADAL" clId="{2CA07E20-CCF4-4A35-88CC-0001F67DAF84}" dt="2022-03-11T19:48:58.229" v="130" actId="478"/>
          <ac:spMkLst>
            <pc:docMk/>
            <pc:sldMk cId="4099394392" sldId="958"/>
            <ac:spMk id="4" creationId="{00000000-0000-0000-0000-000000000000}"/>
          </ac:spMkLst>
        </pc:spChg>
      </pc:sldChg>
      <pc:sldMasterChg chg="addSp delSp modSldLayout">
        <pc:chgData name="Genoway, Jessie" userId="bea42ac2-ec2e-41c9-85e9-35beaff68b64" providerId="ADAL" clId="{2CA07E20-CCF4-4A35-88CC-0001F67DAF84}" dt="2022-03-11T19:40:03.658" v="16" actId="478"/>
        <pc:sldMasterMkLst>
          <pc:docMk/>
          <pc:sldMasterMk cId="0" sldId="2147483648"/>
        </pc:sldMasterMkLst>
        <pc:spChg chg="del">
          <ac:chgData name="Genoway, Jessie" userId="bea42ac2-ec2e-41c9-85e9-35beaff68b64" providerId="ADAL" clId="{2CA07E20-CCF4-4A35-88CC-0001F67DAF84}" dt="2022-03-11T19:40:03.658" v="16" actId="478"/>
          <ac:spMkLst>
            <pc:docMk/>
            <pc:sldMasterMk cId="0" sldId="2147483648"/>
            <ac:spMk id="2" creationId="{00000000-0000-0000-0000-000000000000}"/>
          </ac:spMkLst>
        </pc:spChg>
        <pc:picChg chg="add del">
          <ac:chgData name="Genoway, Jessie" userId="bea42ac2-ec2e-41c9-85e9-35beaff68b64" providerId="ADAL" clId="{2CA07E20-CCF4-4A35-88CC-0001F67DAF84}" dt="2022-03-11T19:40:00.549" v="15" actId="478"/>
          <ac:picMkLst>
            <pc:docMk/>
            <pc:sldMasterMk cId="0" sldId="2147483648"/>
            <ac:picMk id="1027" creationId="{00000000-0000-0000-0000-000000000000}"/>
          </ac:picMkLst>
        </pc:picChg>
        <pc:sldLayoutChg chg="delSp">
          <pc:chgData name="Genoway, Jessie" userId="bea42ac2-ec2e-41c9-85e9-35beaff68b64" providerId="ADAL" clId="{2CA07E20-CCF4-4A35-88CC-0001F67DAF84}" dt="2022-03-11T19:39:35.718" v="9" actId="478"/>
          <pc:sldLayoutMkLst>
            <pc:docMk/>
            <pc:sldMasterMk cId="0" sldId="2147483648"/>
            <pc:sldLayoutMk cId="3826280537" sldId="2147484225"/>
          </pc:sldLayoutMkLst>
          <pc:spChg chg="del">
            <ac:chgData name="Genoway, Jessie" userId="bea42ac2-ec2e-41c9-85e9-35beaff68b64" providerId="ADAL" clId="{2CA07E20-CCF4-4A35-88CC-0001F67DAF84}" dt="2022-03-11T19:39:35.718" v="9" actId="478"/>
            <ac:spMkLst>
              <pc:docMk/>
              <pc:sldMasterMk cId="0" sldId="2147483648"/>
              <pc:sldLayoutMk cId="3826280537" sldId="2147484225"/>
              <ac:spMk id="4" creationId="{00000000-0000-0000-0000-000000000000}"/>
            </ac:spMkLst>
          </pc:spChg>
        </pc:sldLayoutChg>
        <pc:sldLayoutChg chg="delSp">
          <pc:chgData name="Genoway, Jessie" userId="bea42ac2-ec2e-41c9-85e9-35beaff68b64" providerId="ADAL" clId="{2CA07E20-CCF4-4A35-88CC-0001F67DAF84}" dt="2022-03-11T19:39:55.386" v="13" actId="478"/>
          <pc:sldLayoutMkLst>
            <pc:docMk/>
            <pc:sldMasterMk cId="0" sldId="2147483648"/>
            <pc:sldLayoutMk cId="4043694370" sldId="2147484226"/>
          </pc:sldLayoutMkLst>
          <pc:spChg chg="del">
            <ac:chgData name="Genoway, Jessie" userId="bea42ac2-ec2e-41c9-85e9-35beaff68b64" providerId="ADAL" clId="{2CA07E20-CCF4-4A35-88CC-0001F67DAF84}" dt="2022-03-11T19:39:55.386" v="13" actId="478"/>
            <ac:spMkLst>
              <pc:docMk/>
              <pc:sldMasterMk cId="0" sldId="2147483648"/>
              <pc:sldLayoutMk cId="4043694370" sldId="2147484226"/>
              <ac:spMk id="4" creationId="{00000000-0000-0000-0000-000000000000}"/>
            </ac:spMkLst>
          </pc:spChg>
        </pc:sldLayoutChg>
        <pc:sldLayoutChg chg="delSp">
          <pc:chgData name="Genoway, Jessie" userId="bea42ac2-ec2e-41c9-85e9-35beaff68b64" providerId="ADAL" clId="{2CA07E20-CCF4-4A35-88CC-0001F67DAF84}" dt="2022-03-11T19:39:53.002" v="12" actId="478"/>
          <pc:sldLayoutMkLst>
            <pc:docMk/>
            <pc:sldMasterMk cId="0" sldId="2147483648"/>
            <pc:sldLayoutMk cId="320300670" sldId="2147484227"/>
          </pc:sldLayoutMkLst>
          <pc:spChg chg="del">
            <ac:chgData name="Genoway, Jessie" userId="bea42ac2-ec2e-41c9-85e9-35beaff68b64" providerId="ADAL" clId="{2CA07E20-CCF4-4A35-88CC-0001F67DAF84}" dt="2022-03-11T19:39:53.002" v="12" actId="478"/>
            <ac:spMkLst>
              <pc:docMk/>
              <pc:sldMasterMk cId="0" sldId="2147483648"/>
              <pc:sldLayoutMk cId="320300670" sldId="2147484227"/>
              <ac:spMk id="4" creationId="{00000000-0000-0000-0000-000000000000}"/>
            </ac:spMkLst>
          </pc:spChg>
        </pc:sldLayoutChg>
        <pc:sldLayoutChg chg="delSp">
          <pc:chgData name="Genoway, Jessie" userId="bea42ac2-ec2e-41c9-85e9-35beaff68b64" providerId="ADAL" clId="{2CA07E20-CCF4-4A35-88CC-0001F67DAF84}" dt="2022-03-11T19:39:47.614" v="11" actId="478"/>
          <pc:sldLayoutMkLst>
            <pc:docMk/>
            <pc:sldMasterMk cId="0" sldId="2147483648"/>
            <pc:sldLayoutMk cId="4286239562" sldId="2147484228"/>
          </pc:sldLayoutMkLst>
          <pc:spChg chg="del">
            <ac:chgData name="Genoway, Jessie" userId="bea42ac2-ec2e-41c9-85e9-35beaff68b64" providerId="ADAL" clId="{2CA07E20-CCF4-4A35-88CC-0001F67DAF84}" dt="2022-03-11T19:39:47.614" v="11" actId="478"/>
            <ac:spMkLst>
              <pc:docMk/>
              <pc:sldMasterMk cId="0" sldId="2147483648"/>
              <pc:sldLayoutMk cId="4286239562" sldId="2147484228"/>
              <ac:spMk id="5" creationId="{00000000-0000-0000-0000-000000000000}"/>
            </ac:spMkLst>
          </pc:spChg>
        </pc:sldLayoutChg>
        <pc:sldLayoutChg chg="delSp">
          <pc:chgData name="Genoway, Jessie" userId="bea42ac2-ec2e-41c9-85e9-35beaff68b64" providerId="ADAL" clId="{2CA07E20-CCF4-4A35-88CC-0001F67DAF84}" dt="2022-03-11T19:39:42.953" v="10" actId="478"/>
          <pc:sldLayoutMkLst>
            <pc:docMk/>
            <pc:sldMasterMk cId="0" sldId="2147483648"/>
            <pc:sldLayoutMk cId="3352410070" sldId="2147484229"/>
          </pc:sldLayoutMkLst>
          <pc:spChg chg="del">
            <ac:chgData name="Genoway, Jessie" userId="bea42ac2-ec2e-41c9-85e9-35beaff68b64" providerId="ADAL" clId="{2CA07E20-CCF4-4A35-88CC-0001F67DAF84}" dt="2022-03-11T19:39:42.953" v="10" actId="478"/>
            <ac:spMkLst>
              <pc:docMk/>
              <pc:sldMasterMk cId="0" sldId="2147483648"/>
              <pc:sldLayoutMk cId="3352410070" sldId="2147484229"/>
              <ac:spMk id="7" creationId="{00000000-0000-0000-0000-000000000000}"/>
            </ac:spMkLst>
          </pc:spChg>
        </pc:sldLayoutChg>
        <pc:sldLayoutChg chg="delSp">
          <pc:chgData name="Genoway, Jessie" userId="bea42ac2-ec2e-41c9-85e9-35beaff68b64" providerId="ADAL" clId="{2CA07E20-CCF4-4A35-88CC-0001F67DAF84}" dt="2022-03-11T19:39:06.260" v="4" actId="478"/>
          <pc:sldLayoutMkLst>
            <pc:docMk/>
            <pc:sldMasterMk cId="0" sldId="2147483648"/>
            <pc:sldLayoutMk cId="4120191558" sldId="2147484230"/>
          </pc:sldLayoutMkLst>
          <pc:spChg chg="del">
            <ac:chgData name="Genoway, Jessie" userId="bea42ac2-ec2e-41c9-85e9-35beaff68b64" providerId="ADAL" clId="{2CA07E20-CCF4-4A35-88CC-0001F67DAF84}" dt="2022-03-11T19:39:06.260" v="4" actId="478"/>
            <ac:spMkLst>
              <pc:docMk/>
              <pc:sldMasterMk cId="0" sldId="2147483648"/>
              <pc:sldLayoutMk cId="4120191558" sldId="2147484230"/>
              <ac:spMk id="2" creationId="{00000000-0000-0000-0000-000000000000}"/>
            </ac:spMkLst>
          </pc:spChg>
        </pc:sldLayoutChg>
        <pc:sldLayoutChg chg="delSp">
          <pc:chgData name="Genoway, Jessie" userId="bea42ac2-ec2e-41c9-85e9-35beaff68b64" providerId="ADAL" clId="{2CA07E20-CCF4-4A35-88CC-0001F67DAF84}" dt="2022-03-11T19:39:14.128" v="5" actId="478"/>
          <pc:sldLayoutMkLst>
            <pc:docMk/>
            <pc:sldMasterMk cId="0" sldId="2147483648"/>
            <pc:sldLayoutMk cId="2491288382" sldId="2147484231"/>
          </pc:sldLayoutMkLst>
          <pc:spChg chg="del">
            <ac:chgData name="Genoway, Jessie" userId="bea42ac2-ec2e-41c9-85e9-35beaff68b64" providerId="ADAL" clId="{2CA07E20-CCF4-4A35-88CC-0001F67DAF84}" dt="2022-03-11T19:39:14.128" v="5" actId="478"/>
            <ac:spMkLst>
              <pc:docMk/>
              <pc:sldMasterMk cId="0" sldId="2147483648"/>
              <pc:sldLayoutMk cId="2491288382" sldId="2147484231"/>
              <ac:spMk id="5" creationId="{00000000-0000-0000-0000-000000000000}"/>
            </ac:spMkLst>
          </pc:spChg>
        </pc:sldLayoutChg>
        <pc:sldLayoutChg chg="delSp">
          <pc:chgData name="Genoway, Jessie" userId="bea42ac2-ec2e-41c9-85e9-35beaff68b64" providerId="ADAL" clId="{2CA07E20-CCF4-4A35-88CC-0001F67DAF84}" dt="2022-03-11T19:39:16.436" v="6" actId="478"/>
          <pc:sldLayoutMkLst>
            <pc:docMk/>
            <pc:sldMasterMk cId="0" sldId="2147483648"/>
            <pc:sldLayoutMk cId="203394719" sldId="2147484232"/>
          </pc:sldLayoutMkLst>
          <pc:spChg chg="del">
            <ac:chgData name="Genoway, Jessie" userId="bea42ac2-ec2e-41c9-85e9-35beaff68b64" providerId="ADAL" clId="{2CA07E20-CCF4-4A35-88CC-0001F67DAF84}" dt="2022-03-11T19:39:16.436" v="6" actId="478"/>
            <ac:spMkLst>
              <pc:docMk/>
              <pc:sldMasterMk cId="0" sldId="2147483648"/>
              <pc:sldLayoutMk cId="203394719" sldId="2147484232"/>
              <ac:spMk id="5" creationId="{00000000-0000-0000-0000-000000000000}"/>
            </ac:spMkLst>
          </pc:spChg>
        </pc:sldLayoutChg>
        <pc:sldLayoutChg chg="delSp">
          <pc:chgData name="Genoway, Jessie" userId="bea42ac2-ec2e-41c9-85e9-35beaff68b64" providerId="ADAL" clId="{2CA07E20-CCF4-4A35-88CC-0001F67DAF84}" dt="2022-03-11T19:39:18.719" v="7" actId="478"/>
          <pc:sldLayoutMkLst>
            <pc:docMk/>
            <pc:sldMasterMk cId="0" sldId="2147483648"/>
            <pc:sldLayoutMk cId="3151054220" sldId="2147484233"/>
          </pc:sldLayoutMkLst>
          <pc:spChg chg="del">
            <ac:chgData name="Genoway, Jessie" userId="bea42ac2-ec2e-41c9-85e9-35beaff68b64" providerId="ADAL" clId="{2CA07E20-CCF4-4A35-88CC-0001F67DAF84}" dt="2022-03-11T19:39:18.719" v="7" actId="478"/>
            <ac:spMkLst>
              <pc:docMk/>
              <pc:sldMasterMk cId="0" sldId="2147483648"/>
              <pc:sldLayoutMk cId="3151054220" sldId="2147484233"/>
              <ac:spMk id="4" creationId="{00000000-0000-0000-0000-000000000000}"/>
            </ac:spMkLst>
          </pc:spChg>
        </pc:sldLayoutChg>
        <pc:sldLayoutChg chg="delSp">
          <pc:chgData name="Genoway, Jessie" userId="bea42ac2-ec2e-41c9-85e9-35beaff68b64" providerId="ADAL" clId="{2CA07E20-CCF4-4A35-88CC-0001F67DAF84}" dt="2022-03-11T19:39:20.649" v="8" actId="478"/>
          <pc:sldLayoutMkLst>
            <pc:docMk/>
            <pc:sldMasterMk cId="0" sldId="2147483648"/>
            <pc:sldLayoutMk cId="1150366450" sldId="2147484234"/>
          </pc:sldLayoutMkLst>
          <pc:spChg chg="del">
            <ac:chgData name="Genoway, Jessie" userId="bea42ac2-ec2e-41c9-85e9-35beaff68b64" providerId="ADAL" clId="{2CA07E20-CCF4-4A35-88CC-0001F67DAF84}" dt="2022-03-11T19:39:20.649" v="8" actId="478"/>
            <ac:spMkLst>
              <pc:docMk/>
              <pc:sldMasterMk cId="0" sldId="2147483648"/>
              <pc:sldLayoutMk cId="1150366450" sldId="2147484234"/>
              <ac:spMk id="4" creationId="{00000000-0000-0000-0000-000000000000}"/>
            </ac:spMkLst>
          </pc:spChg>
        </pc:sldLayoutChg>
      </pc:sldMasterChg>
    </pc:docChg>
  </pc:docChgLst>
  <pc:docChgLst>
    <pc:chgData name="Genoway, Jessie" userId="bea42ac2-ec2e-41c9-85e9-35beaff68b64" providerId="ADAL" clId="{ADA1C761-78BB-43FA-BA82-09DE22879DFD}"/>
    <pc:docChg chg="custSel addSld delSld modSld">
      <pc:chgData name="Genoway, Jessie" userId="bea42ac2-ec2e-41c9-85e9-35beaff68b64" providerId="ADAL" clId="{ADA1C761-78BB-43FA-BA82-09DE22879DFD}" dt="2022-05-06T17:26:50.521" v="14"/>
      <pc:docMkLst>
        <pc:docMk/>
      </pc:docMkLst>
      <pc:sldChg chg="addSp delSp modSp">
        <pc:chgData name="Genoway, Jessie" userId="bea42ac2-ec2e-41c9-85e9-35beaff68b64" providerId="ADAL" clId="{ADA1C761-78BB-43FA-BA82-09DE22879DFD}" dt="2022-05-06T17:25:36.323" v="7" actId="1076"/>
        <pc:sldMkLst>
          <pc:docMk/>
          <pc:sldMk cId="0" sldId="818"/>
        </pc:sldMkLst>
        <pc:spChg chg="add mod">
          <ac:chgData name="Genoway, Jessie" userId="bea42ac2-ec2e-41c9-85e9-35beaff68b64" providerId="ADAL" clId="{ADA1C761-78BB-43FA-BA82-09DE22879DFD}" dt="2022-05-06T17:25:22.955" v="6" actId="20577"/>
          <ac:spMkLst>
            <pc:docMk/>
            <pc:sldMk cId="0" sldId="818"/>
            <ac:spMk id="10" creationId="{2156FCBA-A810-44C8-B6D6-EFD24A46EDAA}"/>
          </ac:spMkLst>
        </pc:spChg>
        <pc:spChg chg="add">
          <ac:chgData name="Genoway, Jessie" userId="bea42ac2-ec2e-41c9-85e9-35beaff68b64" providerId="ADAL" clId="{ADA1C761-78BB-43FA-BA82-09DE22879DFD}" dt="2022-05-06T17:25:19.207" v="1"/>
          <ac:spMkLst>
            <pc:docMk/>
            <pc:sldMk cId="0" sldId="818"/>
            <ac:spMk id="11" creationId="{2BC21E50-EF31-4A18-8033-2FA4D9B5403B}"/>
          </ac:spMkLst>
        </pc:spChg>
        <pc:grpChg chg="del">
          <ac:chgData name="Genoway, Jessie" userId="bea42ac2-ec2e-41c9-85e9-35beaff68b64" providerId="ADAL" clId="{ADA1C761-78BB-43FA-BA82-09DE22879DFD}" dt="2022-05-06T17:25:18.648" v="0" actId="478"/>
          <ac:grpSpMkLst>
            <pc:docMk/>
            <pc:sldMk cId="0" sldId="818"/>
            <ac:grpSpMk id="3076" creationId="{00000000-0000-0000-0000-000000000000}"/>
          </ac:grpSpMkLst>
        </pc:grpChg>
        <pc:picChg chg="del">
          <ac:chgData name="Genoway, Jessie" userId="bea42ac2-ec2e-41c9-85e9-35beaff68b64" providerId="ADAL" clId="{ADA1C761-78BB-43FA-BA82-09DE22879DFD}" dt="2022-05-06T17:25:18.648" v="0" actId="478"/>
          <ac:picMkLst>
            <pc:docMk/>
            <pc:sldMk cId="0" sldId="818"/>
            <ac:picMk id="9" creationId="{F73261D2-665B-4ABC-B40D-E999F84E5348}"/>
          </ac:picMkLst>
        </pc:picChg>
        <pc:picChg chg="add">
          <ac:chgData name="Genoway, Jessie" userId="bea42ac2-ec2e-41c9-85e9-35beaff68b64" providerId="ADAL" clId="{ADA1C761-78BB-43FA-BA82-09DE22879DFD}" dt="2022-05-06T17:25:19.207" v="1"/>
          <ac:picMkLst>
            <pc:docMk/>
            <pc:sldMk cId="0" sldId="818"/>
            <ac:picMk id="12" creationId="{A643A965-FEAE-409F-AA1F-CAEA9CE32297}"/>
          </ac:picMkLst>
        </pc:picChg>
        <pc:picChg chg="mod">
          <ac:chgData name="Genoway, Jessie" userId="bea42ac2-ec2e-41c9-85e9-35beaff68b64" providerId="ADAL" clId="{ADA1C761-78BB-43FA-BA82-09DE22879DFD}" dt="2022-05-06T17:25:36.323" v="7" actId="1076"/>
          <ac:picMkLst>
            <pc:docMk/>
            <pc:sldMk cId="0" sldId="818"/>
            <ac:picMk id="3075" creationId="{00000000-0000-0000-0000-000000000000}"/>
          </ac:picMkLst>
        </pc:picChg>
      </pc:sldChg>
      <pc:sldChg chg="del">
        <pc:chgData name="Genoway, Jessie" userId="bea42ac2-ec2e-41c9-85e9-35beaff68b64" providerId="ADAL" clId="{ADA1C761-78BB-43FA-BA82-09DE22879DFD}" dt="2022-05-06T17:26:48.238" v="13" actId="2696"/>
        <pc:sldMkLst>
          <pc:docMk/>
          <pc:sldMk cId="0" sldId="961"/>
        </pc:sldMkLst>
      </pc:sldChg>
      <pc:sldChg chg="add">
        <pc:chgData name="Genoway, Jessie" userId="bea42ac2-ec2e-41c9-85e9-35beaff68b64" providerId="ADAL" clId="{ADA1C761-78BB-43FA-BA82-09DE22879DFD}" dt="2022-05-06T17:26:50.521" v="14"/>
        <pc:sldMkLst>
          <pc:docMk/>
          <pc:sldMk cId="1847772821" sldId="962"/>
        </pc:sldMkLst>
      </pc:sldChg>
      <pc:sldChg chg="modSp add del">
        <pc:chgData name="Genoway, Jessie" userId="bea42ac2-ec2e-41c9-85e9-35beaff68b64" providerId="ADAL" clId="{ADA1C761-78BB-43FA-BA82-09DE22879DFD}" dt="2022-05-06T17:26:45.382" v="12" actId="2696"/>
        <pc:sldMkLst>
          <pc:docMk/>
          <pc:sldMk cId="4061042619" sldId="962"/>
        </pc:sldMkLst>
        <pc:spChg chg="mod">
          <ac:chgData name="Genoway, Jessie" userId="bea42ac2-ec2e-41c9-85e9-35beaff68b64" providerId="ADAL" clId="{ADA1C761-78BB-43FA-BA82-09DE22879DFD}" dt="2022-05-06T17:26:41.595" v="11" actId="14100"/>
          <ac:spMkLst>
            <pc:docMk/>
            <pc:sldMk cId="4061042619" sldId="962"/>
            <ac:spMk id="11" creationId="{2BC21E50-EF31-4A18-8033-2FA4D9B5403B}"/>
          </ac:spMkLst>
        </pc:sp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oleObject" Target="file:///C:\Users\SZIMME2\Dropbox\India%20Strategy%202011\Strategy\PMs.xls" TargetMode="External"/></Relationships>
</file>

<file path=ppt/charts/_rels/chart10.xml.rels><?xml version="1.0" encoding="UTF-8" standalone="yes"?>
<Relationships xmlns="http://schemas.openxmlformats.org/package/2006/relationships"><Relationship Id="rId2" Type="http://schemas.openxmlformats.org/officeDocument/2006/relationships/oleObject" Target="file:///G:\State_Wise_Data_Slides_Bihar.xlsx" TargetMode="External"/><Relationship Id="rId1" Type="http://schemas.openxmlformats.org/officeDocument/2006/relationships/themeOverride" Target="../theme/themeOverride6.xml"/></Relationships>
</file>

<file path=ppt/charts/_rels/chart11.xml.rels><?xml version="1.0" encoding="UTF-8" standalone="yes"?>
<Relationships xmlns="http://schemas.openxmlformats.org/package/2006/relationships"><Relationship Id="rId2" Type="http://schemas.openxmlformats.org/officeDocument/2006/relationships/oleObject" Target="file:///C:\SIPL\State_Wise_Data_Slides_AP.xlsx" TargetMode="External"/><Relationship Id="rId1" Type="http://schemas.openxmlformats.org/officeDocument/2006/relationships/themeOverride" Target="../theme/themeOverride7.xml"/></Relationships>
</file>

<file path=ppt/charts/_rels/chart12.xml.rels><?xml version="1.0" encoding="UTF-8" standalone="yes"?>
<Relationships xmlns="http://schemas.openxmlformats.org/package/2006/relationships"><Relationship Id="rId2" Type="http://schemas.openxmlformats.org/officeDocument/2006/relationships/oleObject" Target="file:///C:\Documents%20and%20Settings\SYMBIOMETRICS\Local%20Settings\Temporary%20Internet%20Files\Content.Outlook\DGG7JEC3\Levy_Quantum_State_Wise_Prod_Proc_Stor_Ratio_Storage_capacity.xlsx" TargetMode="External"/><Relationship Id="rId1" Type="http://schemas.openxmlformats.org/officeDocument/2006/relationships/themeOverride" Target="../theme/themeOverride8.xml"/></Relationships>
</file>

<file path=ppt/charts/_rels/chart13.xml.rels><?xml version="1.0" encoding="UTF-8" standalone="yes"?>
<Relationships xmlns="http://schemas.openxmlformats.org/package/2006/relationships"><Relationship Id="rId2" Type="http://schemas.openxmlformats.org/officeDocument/2006/relationships/oleObject" Target="file:///C:\Documents%20and%20Settings\SYMBIOMETRICS\Local%20Settings\Temporary%20Internet%20Files\Content.Outlook\DGG7JEC3\Levy_Quantum_State_Wise_Prod_Proc_Stor_Ratio_Storage_capacity.xlsx" TargetMode="External"/><Relationship Id="rId1" Type="http://schemas.openxmlformats.org/officeDocument/2006/relationships/themeOverride" Target="../theme/themeOverride9.xml"/></Relationships>
</file>

<file path=ppt/charts/_rels/chart14.xml.rels><?xml version="1.0" encoding="UTF-8" standalone="yes"?>
<Relationships xmlns="http://schemas.openxmlformats.org/package/2006/relationships"><Relationship Id="rId2" Type="http://schemas.openxmlformats.org/officeDocument/2006/relationships/oleObject" Target="file:///C:\Documents%20and%20Settings\SYMBIOMETRICS\Local%20Settings\Temporary%20Internet%20Files\Content.Outlook\DGG7JEC3\Levy_Quantum_State_Wise_Prod_Proc_Stor_Ratio_Storage_capacity.xlsx" TargetMode="External"/><Relationship Id="rId1" Type="http://schemas.openxmlformats.org/officeDocument/2006/relationships/themeOverride" Target="../theme/themeOverride10.xml"/></Relationships>
</file>

<file path=ppt/charts/_rels/chart15.xml.rels><?xml version="1.0" encoding="UTF-8" standalone="yes"?>
<Relationships xmlns="http://schemas.openxmlformats.org/package/2006/relationships"><Relationship Id="rId2" Type="http://schemas.openxmlformats.org/officeDocument/2006/relationships/oleObject" Target="file:///C:\SIPL\Per_Capita_Rice_Consumption_04_04_2012.xls" TargetMode="External"/><Relationship Id="rId1" Type="http://schemas.openxmlformats.org/officeDocument/2006/relationships/themeOverride" Target="../theme/themeOverride11.xml"/></Relationships>
</file>

<file path=ppt/charts/_rels/chart2.xml.rels><?xml version="1.0" encoding="UTF-8" standalone="yes"?>
<Relationships xmlns="http://schemas.openxmlformats.org/package/2006/relationships"><Relationship Id="rId2" Type="http://schemas.openxmlformats.org/officeDocument/2006/relationships/oleObject" Target="file:///\\Dataserver.sph.emory.edu\Data\ih\FFI\India\India%20Strategy%202011-2012\India%20Basic%20Stats%20by%20State.xls" TargetMode="External"/><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1" Type="http://schemas.openxmlformats.org/officeDocument/2006/relationships/oleObject" Target="file:///C:\Users\SZIMME2\Dropbox\India%20Strategy%202011\Strategy\PMs.xls"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C:\Documents%20and%20Settings\btsang2\Desktop\India%20Basic%20Stats%20by%20State.xls" TargetMode="External"/></Relationships>
</file>

<file path=ppt/charts/_rels/chart5.xml.rels><?xml version="1.0" encoding="UTF-8" standalone="yes"?>
<Relationships xmlns="http://schemas.openxmlformats.org/package/2006/relationships"><Relationship Id="rId2" Type="http://schemas.openxmlformats.org/officeDocument/2006/relationships/oleObject" Target="file:///\\Dataserver.sph.emory.edu\Data\ih\FFI\India\India%20Strategy%202011-2012\Industry-Distribution%20data\Per%20Capita%20Net%20Availability%20of%20Foodgrains%20(Per%20Day)%20in%20India.xls" TargetMode="External"/><Relationship Id="rId1" Type="http://schemas.openxmlformats.org/officeDocument/2006/relationships/themeOverride" Target="../theme/themeOverride2.xml"/></Relationships>
</file>

<file path=ppt/charts/_rels/chart6.xml.rels><?xml version="1.0" encoding="UTF-8" standalone="yes"?>
<Relationships xmlns="http://schemas.openxmlformats.org/package/2006/relationships"><Relationship Id="rId2" Type="http://schemas.openxmlformats.org/officeDocument/2006/relationships/oleObject" Target="file:///\\Dataserver.sph.emory.edu\Data\ih\FFI\India\India%20Strategy%202011\India%20Basic%20Stats%20by%20State.xls" TargetMode="External"/><Relationship Id="rId1" Type="http://schemas.openxmlformats.org/officeDocument/2006/relationships/themeOverride" Target="../theme/themeOverride3.xml"/></Relationships>
</file>

<file path=ppt/charts/_rels/chart7.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file:///\\Dataserver.sph.emory.edu\Data\ih\FFI\India\India%20Strategy%202011\India%20Basic%20Stats%20by%20State.xls" TargetMode="External"/><Relationship Id="rId1" Type="http://schemas.openxmlformats.org/officeDocument/2006/relationships/themeOverride" Target="../theme/themeOverride4.xml"/></Relationships>
</file>

<file path=ppt/charts/_rels/chart8.xml.rels><?xml version="1.0" encoding="UTF-8" standalone="yes"?>
<Relationships xmlns="http://schemas.openxmlformats.org/package/2006/relationships"><Relationship Id="rId1" Type="http://schemas.openxmlformats.org/officeDocument/2006/relationships/oleObject" Target="file:///C:\Users\SZIMME2\Dropbox\India%20Strategy%202011\Strategy\Wheat_Matrix_India_3.xls" TargetMode="External"/></Relationships>
</file>

<file path=ppt/charts/_rels/chart9.xml.rels><?xml version="1.0" encoding="UTF-8" standalone="yes"?>
<Relationships xmlns="http://schemas.openxmlformats.org/package/2006/relationships"><Relationship Id="rId2" Type="http://schemas.openxmlformats.org/officeDocument/2006/relationships/oleObject" Target="file:///G:\SHILPA%20DESHPANDE\P0058%20-%20Micronutrient%20Initiative\production%20data_final.xls" TargetMode="External"/><Relationship Id="rId1" Type="http://schemas.openxmlformats.org/officeDocument/2006/relationships/themeOverride" Target="../theme/themeOverrid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pieChart>
        <c:varyColors val="1"/>
        <c:ser>
          <c:idx val="0"/>
          <c:order val="0"/>
          <c:dLbls>
            <c:spPr>
              <a:noFill/>
              <a:ln>
                <a:noFill/>
              </a:ln>
              <a:effectLst/>
            </c:spPr>
            <c:showLegendKey val="0"/>
            <c:showVal val="1"/>
            <c:showCatName val="0"/>
            <c:showSerName val="0"/>
            <c:showPercent val="0"/>
            <c:showBubbleSize val="0"/>
            <c:showLeaderLines val="1"/>
            <c:extLst>
              <c:ext xmlns:c15="http://schemas.microsoft.com/office/drawing/2012/chart" uri="{CE6537A1-D6FC-4f65-9D91-7224C49458BB}"/>
            </c:extLst>
          </c:dLbls>
          <c:cat>
            <c:strRef>
              <c:f>('Chief Ministers'!$H$2:$H$3,'Chief Ministers'!$H$12)</c:f>
              <c:strCache>
                <c:ptCount val="3"/>
                <c:pt idx="0">
                  <c:v>&lt; 50 %</c:v>
                </c:pt>
                <c:pt idx="1">
                  <c:v>50-75 %</c:v>
                </c:pt>
                <c:pt idx="2">
                  <c:v>&gt; 75 %</c:v>
                </c:pt>
              </c:strCache>
            </c:strRef>
          </c:cat>
          <c:val>
            <c:numRef>
              <c:f>('Chief Ministers'!$G$2:$G$3,'Chief Ministers'!$G$12)</c:f>
              <c:numCache>
                <c:formatCode>0%</c:formatCode>
                <c:ptCount val="3"/>
                <c:pt idx="0">
                  <c:v>3.5714285714285712E-2</c:v>
                </c:pt>
                <c:pt idx="1">
                  <c:v>0.32142857142857278</c:v>
                </c:pt>
                <c:pt idx="2">
                  <c:v>0.6428571428571429</c:v>
                </c:pt>
              </c:numCache>
            </c:numRef>
          </c:val>
          <c:extLst>
            <c:ext xmlns:c16="http://schemas.microsoft.com/office/drawing/2014/chart" uri="{C3380CC4-5D6E-409C-BE32-E72D297353CC}">
              <c16:uniqueId val="{00000000-2DF0-49D0-A193-AE17645D98D7}"/>
            </c:ext>
          </c:extLst>
        </c:ser>
        <c:dLbls>
          <c:showLegendKey val="0"/>
          <c:showVal val="0"/>
          <c:showCatName val="0"/>
          <c:showSerName val="0"/>
          <c:showPercent val="0"/>
          <c:showBubbleSize val="0"/>
          <c:showLeaderLines val="1"/>
        </c:dLbls>
        <c:firstSliceAng val="0"/>
      </c:pieChart>
    </c:plotArea>
    <c:legend>
      <c:legendPos val="b"/>
      <c:overlay val="0"/>
    </c:legend>
    <c:plotVisOnly val="1"/>
    <c:dispBlanksAs val="zero"/>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spPr>
            <a:solidFill>
              <a:srgbClr val="00B050"/>
            </a:solidFill>
          </c:spPr>
          <c:invertIfNegative val="0"/>
          <c:cat>
            <c:strRef>
              <c:f>Sheet1!$B$32:$D$32</c:f>
              <c:strCache>
                <c:ptCount val="3"/>
                <c:pt idx="0">
                  <c:v>2008-09</c:v>
                </c:pt>
                <c:pt idx="1">
                  <c:v>2009-10</c:v>
                </c:pt>
                <c:pt idx="2">
                  <c:v>2010-11</c:v>
                </c:pt>
              </c:strCache>
            </c:strRef>
          </c:cat>
          <c:val>
            <c:numRef>
              <c:f>Sheet1!$B$33:$D$33</c:f>
              <c:numCache>
                <c:formatCode>General</c:formatCode>
                <c:ptCount val="3"/>
                <c:pt idx="0">
                  <c:v>14.239999999999998</c:v>
                </c:pt>
                <c:pt idx="1">
                  <c:v>10.54</c:v>
                </c:pt>
                <c:pt idx="2">
                  <c:v>14.385000000000026</c:v>
                </c:pt>
              </c:numCache>
            </c:numRef>
          </c:val>
          <c:extLst>
            <c:ext xmlns:c16="http://schemas.microsoft.com/office/drawing/2014/chart" uri="{C3380CC4-5D6E-409C-BE32-E72D297353CC}">
              <c16:uniqueId val="{00000000-0D55-4975-B7F8-48F4F53344F3}"/>
            </c:ext>
          </c:extLst>
        </c:ser>
        <c:ser>
          <c:idx val="1"/>
          <c:order val="1"/>
          <c:invertIfNegative val="0"/>
          <c:cat>
            <c:strRef>
              <c:f>Sheet1!$B$32:$D$32</c:f>
              <c:strCache>
                <c:ptCount val="3"/>
                <c:pt idx="0">
                  <c:v>2008-09</c:v>
                </c:pt>
                <c:pt idx="1">
                  <c:v>2009-10</c:v>
                </c:pt>
                <c:pt idx="2">
                  <c:v>2010-11</c:v>
                </c:pt>
              </c:strCache>
            </c:strRef>
          </c:cat>
          <c:val>
            <c:numRef>
              <c:f>Sheet1!$B$34:$D$34</c:f>
              <c:numCache>
                <c:formatCode>General</c:formatCode>
                <c:ptCount val="3"/>
              </c:numCache>
            </c:numRef>
          </c:val>
          <c:extLst>
            <c:ext xmlns:c16="http://schemas.microsoft.com/office/drawing/2014/chart" uri="{C3380CC4-5D6E-409C-BE32-E72D297353CC}">
              <c16:uniqueId val="{00000001-0D55-4975-B7F8-48F4F53344F3}"/>
            </c:ext>
          </c:extLst>
        </c:ser>
        <c:dLbls>
          <c:showLegendKey val="0"/>
          <c:showVal val="0"/>
          <c:showCatName val="0"/>
          <c:showSerName val="0"/>
          <c:showPercent val="0"/>
          <c:showBubbleSize val="0"/>
        </c:dLbls>
        <c:gapWidth val="150"/>
        <c:axId val="109750528"/>
        <c:axId val="109752320"/>
      </c:barChart>
      <c:catAx>
        <c:axId val="109750528"/>
        <c:scaling>
          <c:orientation val="minMax"/>
        </c:scaling>
        <c:delete val="0"/>
        <c:axPos val="b"/>
        <c:numFmt formatCode="General" sourceLinked="0"/>
        <c:majorTickMark val="none"/>
        <c:minorTickMark val="none"/>
        <c:tickLblPos val="nextTo"/>
        <c:crossAx val="109752320"/>
        <c:crosses val="autoZero"/>
        <c:auto val="1"/>
        <c:lblAlgn val="ctr"/>
        <c:lblOffset val="100"/>
        <c:noMultiLvlLbl val="0"/>
      </c:catAx>
      <c:valAx>
        <c:axId val="109752320"/>
        <c:scaling>
          <c:orientation val="minMax"/>
        </c:scaling>
        <c:delete val="0"/>
        <c:axPos val="l"/>
        <c:majorGridlines/>
        <c:title>
          <c:tx>
            <c:rich>
              <a:bodyPr/>
              <a:lstStyle/>
              <a:p>
                <a:pPr algn="ctr" rtl="0">
                  <a:defRPr/>
                </a:pPr>
                <a:r>
                  <a:rPr lang="en-US"/>
                  <a:t>Production (Million MT)</a:t>
                </a:r>
              </a:p>
            </c:rich>
          </c:tx>
          <c:overlay val="0"/>
        </c:title>
        <c:numFmt formatCode="General" sourceLinked="1"/>
        <c:majorTickMark val="out"/>
        <c:minorTickMark val="none"/>
        <c:tickLblPos val="nextTo"/>
        <c:crossAx val="109750528"/>
        <c:crosses val="autoZero"/>
        <c:crossBetween val="between"/>
      </c:valAx>
    </c:plotArea>
    <c:plotVisOnly val="1"/>
    <c:dispBlanksAs val="gap"/>
    <c:showDLblsOverMax val="0"/>
  </c:chart>
  <c:txPr>
    <a:bodyPr/>
    <a:lstStyle/>
    <a:p>
      <a:pPr algn="ctr" rtl="0">
        <a:defRPr lang="en-US" sz="1200" b="0" i="0" u="none" strike="noStrike" kern="1200" baseline="0">
          <a:solidFill>
            <a:sysClr val="windowText" lastClr="000000"/>
          </a:solidFill>
          <a:latin typeface="Palatino Linotype" pitchFamily="18" charset="0"/>
          <a:ea typeface="+mn-ea"/>
          <a:cs typeface="+mn-cs"/>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layout>
        <c:manualLayout>
          <c:xMode val="edge"/>
          <c:yMode val="edge"/>
          <c:x val="6.0856760374832723E-2"/>
          <c:y val="0.89773371075222197"/>
        </c:manualLayout>
      </c:layout>
      <c:overlay val="0"/>
    </c:title>
    <c:autoTitleDeleted val="0"/>
    <c:plotArea>
      <c:layout>
        <c:manualLayout>
          <c:layoutTarget val="inner"/>
          <c:xMode val="edge"/>
          <c:yMode val="edge"/>
          <c:x val="0.27913333122516309"/>
          <c:y val="0.22899400268891809"/>
          <c:w val="0.422991915167232"/>
          <c:h val="0.69867333475637294"/>
        </c:manualLayout>
      </c:layout>
      <c:pieChart>
        <c:varyColors val="1"/>
        <c:ser>
          <c:idx val="0"/>
          <c:order val="0"/>
          <c:tx>
            <c:strRef>
              <c:f>OR_2!$B$1</c:f>
              <c:strCache>
                <c:ptCount val="1"/>
                <c:pt idx="0">
                  <c:v>Number of Units </c:v>
                </c:pt>
              </c:strCache>
            </c:strRef>
          </c:tx>
          <c:explosion val="25"/>
          <c:dLbls>
            <c:dLbl>
              <c:idx val="0"/>
              <c:layout>
                <c:manualLayout>
                  <c:x val="0.12831420168864435"/>
                  <c:y val="-3.9844877074797162E-2"/>
                </c:manualLayout>
              </c:layou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0-79E6-4C52-BA8B-94C3E84E529E}"/>
                </c:ext>
              </c:extLst>
            </c:dLbl>
            <c:dLbl>
              <c:idx val="1"/>
              <c:layout>
                <c:manualLayout>
                  <c:x val="-8.7227650760522468E-2"/>
                  <c:y val="-0.13299558776469217"/>
                </c:manualLayout>
              </c:layou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9E6-4C52-BA8B-94C3E84E529E}"/>
                </c:ext>
              </c:extLst>
            </c:dLbl>
            <c:dLbl>
              <c:idx val="2"/>
              <c:layout>
                <c:manualLayout>
                  <c:x val="-0.11409227461025258"/>
                  <c:y val="7.5211009730178514E-3"/>
                </c:manualLayout>
              </c:layou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2-79E6-4C52-BA8B-94C3E84E529E}"/>
                </c:ext>
              </c:extLst>
            </c:dLbl>
            <c:dLbl>
              <c:idx val="3"/>
              <c:layout>
                <c:manualLayout>
                  <c:x val="0.16270710137136568"/>
                  <c:y val="0"/>
                </c:manualLayout>
              </c:layou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79E6-4C52-BA8B-94C3E84E529E}"/>
                </c:ext>
              </c:extLst>
            </c:dLbl>
            <c:numFmt formatCode="0.00%" sourceLinked="0"/>
            <c:spPr>
              <a:noFill/>
              <a:ln>
                <a:noFill/>
              </a:ln>
              <a:effectLst/>
            </c:spPr>
            <c:showLegendKey val="0"/>
            <c:showVal val="1"/>
            <c:showCatName val="1"/>
            <c:showSerName val="0"/>
            <c:showPercent val="1"/>
            <c:showBubbleSize val="0"/>
            <c:showLeaderLines val="1"/>
            <c:extLst>
              <c:ext xmlns:c15="http://schemas.microsoft.com/office/drawing/2012/chart" uri="{CE6537A1-D6FC-4f65-9D91-7224C49458BB}"/>
            </c:extLst>
          </c:dLbls>
          <c:cat>
            <c:strRef>
              <c:f>OR_2!$A$2:$A$5</c:f>
              <c:strCache>
                <c:ptCount val="4"/>
                <c:pt idx="0">
                  <c:v>&lt;1TPH (Huller Type, Village)</c:v>
                </c:pt>
                <c:pt idx="1">
                  <c:v>1-2 TPH (Small)</c:v>
                </c:pt>
                <c:pt idx="2">
                  <c:v>2-5 TPH (Medium)</c:v>
                </c:pt>
                <c:pt idx="3">
                  <c:v>Above 5 TPH (Large)</c:v>
                </c:pt>
              </c:strCache>
            </c:strRef>
          </c:cat>
          <c:val>
            <c:numRef>
              <c:f>OR_2!$B$2:$B$5</c:f>
              <c:numCache>
                <c:formatCode>General</c:formatCode>
                <c:ptCount val="4"/>
                <c:pt idx="0">
                  <c:v>5236</c:v>
                </c:pt>
                <c:pt idx="1">
                  <c:v>4499</c:v>
                </c:pt>
                <c:pt idx="2">
                  <c:v>1010</c:v>
                </c:pt>
                <c:pt idx="3">
                  <c:v>691</c:v>
                </c:pt>
              </c:numCache>
            </c:numRef>
          </c:val>
          <c:extLst>
            <c:ext xmlns:c16="http://schemas.microsoft.com/office/drawing/2014/chart" uri="{C3380CC4-5D6E-409C-BE32-E72D297353CC}">
              <c16:uniqueId val="{00000004-79E6-4C52-BA8B-94C3E84E529E}"/>
            </c:ext>
          </c:extLst>
        </c:ser>
        <c:dLbls>
          <c:showLegendKey val="0"/>
          <c:showVal val="1"/>
          <c:showCatName val="0"/>
          <c:showSerName val="0"/>
          <c:showPercent val="0"/>
          <c:showBubbleSize val="0"/>
          <c:showLeaderLines val="1"/>
        </c:dLbls>
        <c:firstSliceAng val="0"/>
      </c:pieChart>
    </c:plotArea>
    <c:plotVisOnly val="1"/>
    <c:dispBlanksAs val="zero"/>
    <c:showDLblsOverMax val="0"/>
  </c:chart>
  <c:spPr>
    <a:ln>
      <a:solidFill>
        <a:schemeClr val="tx1"/>
      </a:solidFill>
    </a:ln>
  </c:spPr>
  <c:txPr>
    <a:bodyPr/>
    <a:lstStyle/>
    <a:p>
      <a:pPr>
        <a:defRPr sz="1200">
          <a:latin typeface="Palatino Linotype" pitchFamily="18" charset="0"/>
        </a:defRPr>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a:t>Statewise Rice Storage/Procurement Ratio</a:t>
            </a:r>
          </a:p>
        </c:rich>
      </c:tx>
      <c:overlay val="0"/>
    </c:title>
    <c:autoTitleDeleted val="0"/>
    <c:plotArea>
      <c:layout/>
      <c:barChart>
        <c:barDir val="col"/>
        <c:grouping val="clustered"/>
        <c:varyColors val="0"/>
        <c:ser>
          <c:idx val="0"/>
          <c:order val="0"/>
          <c:tx>
            <c:strRef>
              <c:f>'[Levy_Quantum_State_Wise_Prod_Proc_Stor_Ratio_Storage_capacity.xlsx]Stor.Prod.Proc Ratios'!$C$32</c:f>
              <c:strCache>
                <c:ptCount val="1"/>
                <c:pt idx="0">
                  <c:v>Storage/(Procurement+Inflow)</c:v>
                </c:pt>
              </c:strCache>
            </c:strRef>
          </c:tx>
          <c:invertIfNegative val="0"/>
          <c:cat>
            <c:strRef>
              <c:f>'[Levy_Quantum_State_Wise_Prod_Proc_Stor_Ratio_Storage_capacity.xlsx]Stor.Prod.Proc Ratios'!$B$33:$B$44</c:f>
              <c:strCache>
                <c:ptCount val="12"/>
                <c:pt idx="0">
                  <c:v>Uttar Pradesh</c:v>
                </c:pt>
                <c:pt idx="1">
                  <c:v>Haryana</c:v>
                </c:pt>
                <c:pt idx="2">
                  <c:v>Andhra Pradesh</c:v>
                </c:pt>
                <c:pt idx="3">
                  <c:v>Punjab</c:v>
                </c:pt>
                <c:pt idx="4">
                  <c:v>West Bengal</c:v>
                </c:pt>
                <c:pt idx="5">
                  <c:v>Kerala</c:v>
                </c:pt>
                <c:pt idx="6">
                  <c:v>Karnataka</c:v>
                </c:pt>
                <c:pt idx="7">
                  <c:v>Orissa</c:v>
                </c:pt>
                <c:pt idx="8">
                  <c:v>Bihar</c:v>
                </c:pt>
                <c:pt idx="9">
                  <c:v>Tamil Nadu</c:v>
                </c:pt>
                <c:pt idx="10">
                  <c:v>Chhattisgarh</c:v>
                </c:pt>
                <c:pt idx="11">
                  <c:v>Assam</c:v>
                </c:pt>
              </c:strCache>
            </c:strRef>
          </c:cat>
          <c:val>
            <c:numRef>
              <c:f>'[Levy_Quantum_State_Wise_Prod_Proc_Stor_Ratio_Storage_capacity.xlsx]Stor.Prod.Proc Ratios'!$C$33:$C$44</c:f>
              <c:numCache>
                <c:formatCode>0.00%</c:formatCode>
                <c:ptCount val="12"/>
                <c:pt idx="0">
                  <c:v>1.8099236641221312</c:v>
                </c:pt>
                <c:pt idx="1">
                  <c:v>1.3677811550151919</c:v>
                </c:pt>
                <c:pt idx="2">
                  <c:v>1.2745406824146912</c:v>
                </c:pt>
                <c:pt idx="3">
                  <c:v>1.038680465717982</c:v>
                </c:pt>
                <c:pt idx="4">
                  <c:v>0.83283358320839573</c:v>
                </c:pt>
                <c:pt idx="5">
                  <c:v>0.5037523452157564</c:v>
                </c:pt>
                <c:pt idx="6">
                  <c:v>0.38374717832957256</c:v>
                </c:pt>
                <c:pt idx="7">
                  <c:v>0.38180653427290501</c:v>
                </c:pt>
                <c:pt idx="8">
                  <c:v>0.34251207729468891</c:v>
                </c:pt>
                <c:pt idx="9">
                  <c:v>0.31473354231974932</c:v>
                </c:pt>
                <c:pt idx="10">
                  <c:v>0.23919449901768194</c:v>
                </c:pt>
                <c:pt idx="11">
                  <c:v>0.17112365063788018</c:v>
                </c:pt>
              </c:numCache>
            </c:numRef>
          </c:val>
          <c:extLst>
            <c:ext xmlns:c16="http://schemas.microsoft.com/office/drawing/2014/chart" uri="{C3380CC4-5D6E-409C-BE32-E72D297353CC}">
              <c16:uniqueId val="{00000000-2033-4679-922C-5D8680AD5A20}"/>
            </c:ext>
          </c:extLst>
        </c:ser>
        <c:dLbls>
          <c:showLegendKey val="0"/>
          <c:showVal val="0"/>
          <c:showCatName val="0"/>
          <c:showSerName val="0"/>
          <c:showPercent val="0"/>
          <c:showBubbleSize val="0"/>
        </c:dLbls>
        <c:gapWidth val="150"/>
        <c:axId val="106757120"/>
        <c:axId val="106771200"/>
      </c:barChart>
      <c:catAx>
        <c:axId val="106757120"/>
        <c:scaling>
          <c:orientation val="minMax"/>
        </c:scaling>
        <c:delete val="0"/>
        <c:axPos val="b"/>
        <c:numFmt formatCode="General" sourceLinked="0"/>
        <c:majorTickMark val="out"/>
        <c:minorTickMark val="none"/>
        <c:tickLblPos val="nextTo"/>
        <c:crossAx val="106771200"/>
        <c:crosses val="autoZero"/>
        <c:auto val="1"/>
        <c:lblAlgn val="ctr"/>
        <c:lblOffset val="100"/>
        <c:noMultiLvlLbl val="0"/>
      </c:catAx>
      <c:valAx>
        <c:axId val="106771200"/>
        <c:scaling>
          <c:orientation val="minMax"/>
        </c:scaling>
        <c:delete val="0"/>
        <c:axPos val="l"/>
        <c:majorGridlines/>
        <c:title>
          <c:tx>
            <c:rich>
              <a:bodyPr rot="-5400000" vert="horz"/>
              <a:lstStyle/>
              <a:p>
                <a:pPr>
                  <a:defRPr/>
                </a:pPr>
                <a:r>
                  <a:rPr lang="en-US"/>
                  <a:t>Storage/Production Ratio</a:t>
                </a:r>
              </a:p>
            </c:rich>
          </c:tx>
          <c:overlay val="0"/>
        </c:title>
        <c:numFmt formatCode="0%" sourceLinked="0"/>
        <c:majorTickMark val="out"/>
        <c:minorTickMark val="none"/>
        <c:tickLblPos val="nextTo"/>
        <c:crossAx val="106757120"/>
        <c:crosses val="autoZero"/>
        <c:crossBetween val="between"/>
      </c:valAx>
    </c:plotArea>
    <c:plotVisOnly val="1"/>
    <c:dispBlanksAs val="gap"/>
    <c:showDLblsOverMax val="0"/>
  </c:chart>
  <c:txPr>
    <a:bodyPr/>
    <a:lstStyle/>
    <a:p>
      <a:pPr>
        <a:defRPr sz="1400">
          <a:latin typeface="Palatino Linotype" pitchFamily="18" charset="0"/>
        </a:defRPr>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[Levy_Quantum_State_Wise_Prod_Proc_Stor_Ratio_Storage_capacity.xlsx]Sheet1!$B$1</c:f>
              <c:strCache>
                <c:ptCount val="1"/>
                <c:pt idx="0">
                  <c:v>Organised Government Mechanisms</c:v>
                </c:pt>
              </c:strCache>
            </c:strRef>
          </c:tx>
          <c:spPr>
            <a:solidFill>
              <a:schemeClr val="accent5">
                <a:lumMod val="75000"/>
              </a:schemeClr>
            </a:solidFill>
          </c:spPr>
          <c:invertIfNegative val="0"/>
          <c:cat>
            <c:strRef>
              <c:f>[Levy_Quantum_State_Wise_Prod_Proc_Stor_Ratio_Storage_capacity.xlsx]Sheet1!$A$2:$A$14</c:f>
              <c:strCache>
                <c:ptCount val="13"/>
                <c:pt idx="0">
                  <c:v>Punjab</c:v>
                </c:pt>
                <c:pt idx="1">
                  <c:v>Andhra Pradesh</c:v>
                </c:pt>
                <c:pt idx="2">
                  <c:v>Haryana</c:v>
                </c:pt>
                <c:pt idx="3">
                  <c:v>Chhattisgarh</c:v>
                </c:pt>
                <c:pt idx="4">
                  <c:v>Tamil Nadu</c:v>
                </c:pt>
                <c:pt idx="5">
                  <c:v>Orissa</c:v>
                </c:pt>
                <c:pt idx="6">
                  <c:v>Kerala</c:v>
                </c:pt>
                <c:pt idx="7">
                  <c:v>Bihar</c:v>
                </c:pt>
                <c:pt idx="8">
                  <c:v>Karnataka</c:v>
                </c:pt>
                <c:pt idx="9">
                  <c:v>Jharkhand</c:v>
                </c:pt>
                <c:pt idx="10">
                  <c:v>West Bengal</c:v>
                </c:pt>
                <c:pt idx="11">
                  <c:v>Assam</c:v>
                </c:pt>
                <c:pt idx="12">
                  <c:v>Uttar Pradesh</c:v>
                </c:pt>
              </c:strCache>
            </c:strRef>
          </c:cat>
          <c:val>
            <c:numRef>
              <c:f>[Levy_Quantum_State_Wise_Prod_Proc_Stor_Ratio_Storage_capacity.xlsx]Sheet1!$B$2:$B$14</c:f>
              <c:numCache>
                <c:formatCode>General</c:formatCode>
                <c:ptCount val="13"/>
                <c:pt idx="0">
                  <c:v>8.9</c:v>
                </c:pt>
                <c:pt idx="1">
                  <c:v>8.4</c:v>
                </c:pt>
                <c:pt idx="2">
                  <c:v>8.1</c:v>
                </c:pt>
                <c:pt idx="3">
                  <c:v>8.1</c:v>
                </c:pt>
                <c:pt idx="4">
                  <c:v>7.7</c:v>
                </c:pt>
                <c:pt idx="5">
                  <c:v>7.3</c:v>
                </c:pt>
                <c:pt idx="6">
                  <c:v>7.2</c:v>
                </c:pt>
                <c:pt idx="7">
                  <c:v>7.1</c:v>
                </c:pt>
                <c:pt idx="8">
                  <c:v>6.5</c:v>
                </c:pt>
                <c:pt idx="9">
                  <c:v>5.0999999999999996</c:v>
                </c:pt>
                <c:pt idx="10">
                  <c:v>4.5999999999999996</c:v>
                </c:pt>
                <c:pt idx="11">
                  <c:v>4.4000000000000004</c:v>
                </c:pt>
                <c:pt idx="12">
                  <c:v>3.9</c:v>
                </c:pt>
              </c:numCache>
            </c:numRef>
          </c:val>
          <c:extLst>
            <c:ext xmlns:c16="http://schemas.microsoft.com/office/drawing/2014/chart" uri="{C3380CC4-5D6E-409C-BE32-E72D297353CC}">
              <c16:uniqueId val="{00000000-7025-4D6F-B6B5-AC4C05915868}"/>
            </c:ext>
          </c:extLst>
        </c:ser>
        <c:dLbls>
          <c:showLegendKey val="0"/>
          <c:showVal val="0"/>
          <c:showCatName val="0"/>
          <c:showSerName val="0"/>
          <c:showPercent val="0"/>
          <c:showBubbleSize val="0"/>
        </c:dLbls>
        <c:gapWidth val="150"/>
        <c:axId val="114701440"/>
        <c:axId val="114702976"/>
      </c:barChart>
      <c:catAx>
        <c:axId val="114701440"/>
        <c:scaling>
          <c:orientation val="minMax"/>
        </c:scaling>
        <c:delete val="0"/>
        <c:axPos val="b"/>
        <c:numFmt formatCode="General" sourceLinked="0"/>
        <c:majorTickMark val="out"/>
        <c:minorTickMark val="none"/>
        <c:tickLblPos val="nextTo"/>
        <c:crossAx val="114702976"/>
        <c:crosses val="autoZero"/>
        <c:auto val="1"/>
        <c:lblAlgn val="ctr"/>
        <c:lblOffset val="100"/>
        <c:noMultiLvlLbl val="0"/>
      </c:catAx>
      <c:valAx>
        <c:axId val="114702976"/>
        <c:scaling>
          <c:orientation val="minMax"/>
        </c:scaling>
        <c:delete val="0"/>
        <c:axPos val="l"/>
        <c:majorGridlines/>
        <c:numFmt formatCode="General" sourceLinked="1"/>
        <c:majorTickMark val="out"/>
        <c:minorTickMark val="none"/>
        <c:tickLblPos val="nextTo"/>
        <c:crossAx val="114701440"/>
        <c:crosses val="autoZero"/>
        <c:crossBetween val="between"/>
      </c:valAx>
    </c:plotArea>
    <c:plotVisOnly val="1"/>
    <c:dispBlanksAs val="gap"/>
    <c:showDLblsOverMax val="0"/>
  </c:chart>
  <c:txPr>
    <a:bodyPr/>
    <a:lstStyle/>
    <a:p>
      <a:pPr>
        <a:defRPr sz="1400">
          <a:latin typeface="Palatino Linotype" pitchFamily="18" charset="0"/>
        </a:defRPr>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988407699037624E-2"/>
          <c:y val="5.1400554097404488E-2"/>
          <c:w val="0.90176159230096242"/>
          <c:h val="0.58856700204140877"/>
        </c:manualLayout>
      </c:layout>
      <c:barChart>
        <c:barDir val="col"/>
        <c:grouping val="clustered"/>
        <c:varyColors val="0"/>
        <c:ser>
          <c:idx val="0"/>
          <c:order val="0"/>
          <c:tx>
            <c:strRef>
              <c:f>[Levy_Quantum_State_Wise_Prod_Proc_Stor_Ratio_Storage_capacity.xlsx]Sheet1!$B$48</c:f>
              <c:strCache>
                <c:ptCount val="1"/>
                <c:pt idx="0">
                  <c:v>Production surplus</c:v>
                </c:pt>
              </c:strCache>
            </c:strRef>
          </c:tx>
          <c:invertIfNegative val="0"/>
          <c:cat>
            <c:strRef>
              <c:f>[Levy_Quantum_State_Wise_Prod_Proc_Stor_Ratio_Storage_capacity.xlsx]Sheet1!$A$49:$A$61</c:f>
              <c:strCache>
                <c:ptCount val="13"/>
                <c:pt idx="0">
                  <c:v>Punjab</c:v>
                </c:pt>
                <c:pt idx="1">
                  <c:v>Chhattisgarh</c:v>
                </c:pt>
                <c:pt idx="2">
                  <c:v>Haryana</c:v>
                </c:pt>
                <c:pt idx="3">
                  <c:v>Andhra Pradesh</c:v>
                </c:pt>
                <c:pt idx="4">
                  <c:v>Orissa</c:v>
                </c:pt>
                <c:pt idx="5">
                  <c:v>West Bengal</c:v>
                </c:pt>
                <c:pt idx="6">
                  <c:v>Bihar</c:v>
                </c:pt>
                <c:pt idx="7">
                  <c:v>Karnataka</c:v>
                </c:pt>
                <c:pt idx="8">
                  <c:v>Jharkhand</c:v>
                </c:pt>
                <c:pt idx="9">
                  <c:v>Tamil Nadu</c:v>
                </c:pt>
                <c:pt idx="10">
                  <c:v>Uttar Pradesh</c:v>
                </c:pt>
                <c:pt idx="11">
                  <c:v>Assam</c:v>
                </c:pt>
                <c:pt idx="12">
                  <c:v>Kerala</c:v>
                </c:pt>
              </c:strCache>
            </c:strRef>
          </c:cat>
          <c:val>
            <c:numRef>
              <c:f>[Levy_Quantum_State_Wise_Prod_Proc_Stor_Ratio_Storage_capacity.xlsx]Sheet1!$B$49:$B$61</c:f>
              <c:numCache>
                <c:formatCode>General</c:formatCode>
                <c:ptCount val="13"/>
                <c:pt idx="0">
                  <c:v>9.5</c:v>
                </c:pt>
                <c:pt idx="1">
                  <c:v>8.5</c:v>
                </c:pt>
                <c:pt idx="2">
                  <c:v>8.4</c:v>
                </c:pt>
                <c:pt idx="3">
                  <c:v>7.6</c:v>
                </c:pt>
                <c:pt idx="4">
                  <c:v>7.2</c:v>
                </c:pt>
                <c:pt idx="5">
                  <c:v>7.1</c:v>
                </c:pt>
                <c:pt idx="6">
                  <c:v>6.8</c:v>
                </c:pt>
                <c:pt idx="7">
                  <c:v>6.2</c:v>
                </c:pt>
                <c:pt idx="8">
                  <c:v>5.4</c:v>
                </c:pt>
                <c:pt idx="9">
                  <c:v>4.0999999999999996</c:v>
                </c:pt>
                <c:pt idx="10">
                  <c:v>3.5</c:v>
                </c:pt>
                <c:pt idx="11">
                  <c:v>1.1000000000000001</c:v>
                </c:pt>
                <c:pt idx="12">
                  <c:v>0.5</c:v>
                </c:pt>
              </c:numCache>
            </c:numRef>
          </c:val>
          <c:extLst>
            <c:ext xmlns:c16="http://schemas.microsoft.com/office/drawing/2014/chart" uri="{C3380CC4-5D6E-409C-BE32-E72D297353CC}">
              <c16:uniqueId val="{00000000-2B65-476C-8679-73F6AC38F2DB}"/>
            </c:ext>
          </c:extLst>
        </c:ser>
        <c:dLbls>
          <c:showLegendKey val="0"/>
          <c:showVal val="0"/>
          <c:showCatName val="0"/>
          <c:showSerName val="0"/>
          <c:showPercent val="0"/>
          <c:showBubbleSize val="0"/>
        </c:dLbls>
        <c:gapWidth val="150"/>
        <c:axId val="114738688"/>
        <c:axId val="114740224"/>
      </c:barChart>
      <c:catAx>
        <c:axId val="114738688"/>
        <c:scaling>
          <c:orientation val="minMax"/>
        </c:scaling>
        <c:delete val="0"/>
        <c:axPos val="b"/>
        <c:numFmt formatCode="General" sourceLinked="0"/>
        <c:majorTickMark val="out"/>
        <c:minorTickMark val="none"/>
        <c:tickLblPos val="nextTo"/>
        <c:crossAx val="114740224"/>
        <c:crosses val="autoZero"/>
        <c:auto val="1"/>
        <c:lblAlgn val="ctr"/>
        <c:lblOffset val="100"/>
        <c:noMultiLvlLbl val="0"/>
      </c:catAx>
      <c:valAx>
        <c:axId val="114740224"/>
        <c:scaling>
          <c:orientation val="minMax"/>
        </c:scaling>
        <c:delete val="0"/>
        <c:axPos val="l"/>
        <c:majorGridlines/>
        <c:numFmt formatCode="General" sourceLinked="1"/>
        <c:majorTickMark val="out"/>
        <c:minorTickMark val="none"/>
        <c:tickLblPos val="nextTo"/>
        <c:crossAx val="114738688"/>
        <c:crosses val="autoZero"/>
        <c:crossBetween val="between"/>
      </c:valAx>
    </c:plotArea>
    <c:legend>
      <c:legendPos val="r"/>
      <c:layout>
        <c:manualLayout>
          <c:xMode val="edge"/>
          <c:yMode val="edge"/>
          <c:x val="0.6820833333333336"/>
          <c:y val="4.3731773111694364E-2"/>
          <c:w val="0.28759864391951157"/>
          <c:h val="8.9629629629629767E-2"/>
        </c:manualLayout>
      </c:layout>
      <c:overlay val="0"/>
    </c:legend>
    <c:plotVisOnly val="1"/>
    <c:dispBlanksAs val="gap"/>
    <c:showDLblsOverMax val="0"/>
  </c:chart>
  <c:txPr>
    <a:bodyPr/>
    <a:lstStyle/>
    <a:p>
      <a:pPr>
        <a:defRPr sz="1400">
          <a:latin typeface="Palatino Linotype" pitchFamily="18" charset="0"/>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3602285523992311E-2"/>
          <c:y val="0.14861833079464445"/>
          <c:w val="0.91008198265700924"/>
          <c:h val="0.61338598159405977"/>
        </c:manualLayout>
      </c:layout>
      <c:barChart>
        <c:barDir val="col"/>
        <c:grouping val="clustered"/>
        <c:varyColors val="0"/>
        <c:ser>
          <c:idx val="0"/>
          <c:order val="0"/>
          <c:tx>
            <c:strRef>
              <c:f>'Per Capita RIce Consumption'!$F$115</c:f>
              <c:strCache>
                <c:ptCount val="1"/>
                <c:pt idx="0">
                  <c:v>Ratio (Govt/Private)</c:v>
                </c:pt>
              </c:strCache>
            </c:strRef>
          </c:tx>
          <c:invertIfNegative val="0"/>
          <c:cat>
            <c:strRef>
              <c:f>'Per Capita RIce Consumption'!$E$116:$E$126</c:f>
              <c:strCache>
                <c:ptCount val="11"/>
                <c:pt idx="0">
                  <c:v>Chhattisgarh</c:v>
                </c:pt>
                <c:pt idx="1">
                  <c:v>West Bengal</c:v>
                </c:pt>
                <c:pt idx="2">
                  <c:v>Tamil Nadu</c:v>
                </c:pt>
                <c:pt idx="3">
                  <c:v>Orissa</c:v>
                </c:pt>
                <c:pt idx="4">
                  <c:v>Andhra Pradesh</c:v>
                </c:pt>
                <c:pt idx="5">
                  <c:v>Bihar</c:v>
                </c:pt>
                <c:pt idx="6">
                  <c:v>Jharkhand</c:v>
                </c:pt>
                <c:pt idx="7">
                  <c:v>UttarPradesh</c:v>
                </c:pt>
                <c:pt idx="8">
                  <c:v>Karnataka</c:v>
                </c:pt>
                <c:pt idx="9">
                  <c:v>Kerala</c:v>
                </c:pt>
                <c:pt idx="10">
                  <c:v>Assam</c:v>
                </c:pt>
              </c:strCache>
            </c:strRef>
          </c:cat>
          <c:val>
            <c:numRef>
              <c:f>'Per Capita RIce Consumption'!$F$116:$F$126</c:f>
              <c:numCache>
                <c:formatCode>0%</c:formatCode>
                <c:ptCount val="11"/>
                <c:pt idx="0">
                  <c:v>0.60000000000000064</c:v>
                </c:pt>
                <c:pt idx="1">
                  <c:v>0.5</c:v>
                </c:pt>
                <c:pt idx="2">
                  <c:v>0.4</c:v>
                </c:pt>
                <c:pt idx="3">
                  <c:v>0.35000000000000031</c:v>
                </c:pt>
                <c:pt idx="4">
                  <c:v>0.33000000000000146</c:v>
                </c:pt>
                <c:pt idx="5">
                  <c:v>0.2</c:v>
                </c:pt>
                <c:pt idx="6">
                  <c:v>0.2</c:v>
                </c:pt>
                <c:pt idx="7">
                  <c:v>0.15000000000000024</c:v>
                </c:pt>
                <c:pt idx="8">
                  <c:v>0.1</c:v>
                </c:pt>
                <c:pt idx="9">
                  <c:v>0.1</c:v>
                </c:pt>
                <c:pt idx="10">
                  <c:v>2.0000000000000011E-2</c:v>
                </c:pt>
              </c:numCache>
            </c:numRef>
          </c:val>
          <c:extLst>
            <c:ext xmlns:c16="http://schemas.microsoft.com/office/drawing/2014/chart" uri="{C3380CC4-5D6E-409C-BE32-E72D297353CC}">
              <c16:uniqueId val="{00000000-D372-4BB5-AF0E-9FF12B395E19}"/>
            </c:ext>
          </c:extLst>
        </c:ser>
        <c:dLbls>
          <c:showLegendKey val="0"/>
          <c:showVal val="0"/>
          <c:showCatName val="0"/>
          <c:showSerName val="0"/>
          <c:showPercent val="0"/>
          <c:showBubbleSize val="0"/>
        </c:dLbls>
        <c:gapWidth val="150"/>
        <c:axId val="114804608"/>
        <c:axId val="114806144"/>
      </c:barChart>
      <c:catAx>
        <c:axId val="114804608"/>
        <c:scaling>
          <c:orientation val="minMax"/>
        </c:scaling>
        <c:delete val="0"/>
        <c:axPos val="b"/>
        <c:numFmt formatCode="General" sourceLinked="0"/>
        <c:majorTickMark val="out"/>
        <c:minorTickMark val="none"/>
        <c:tickLblPos val="nextTo"/>
        <c:crossAx val="114806144"/>
        <c:crosses val="autoZero"/>
        <c:auto val="1"/>
        <c:lblAlgn val="ctr"/>
        <c:lblOffset val="100"/>
        <c:noMultiLvlLbl val="0"/>
      </c:catAx>
      <c:valAx>
        <c:axId val="114806144"/>
        <c:scaling>
          <c:orientation val="minMax"/>
        </c:scaling>
        <c:delete val="0"/>
        <c:axPos val="l"/>
        <c:majorGridlines/>
        <c:numFmt formatCode="0%" sourceLinked="1"/>
        <c:majorTickMark val="out"/>
        <c:minorTickMark val="none"/>
        <c:tickLblPos val="nextTo"/>
        <c:crossAx val="114804608"/>
        <c:crosses val="autoZero"/>
        <c:crossBetween val="between"/>
      </c:valAx>
    </c:plotArea>
    <c:legend>
      <c:legendPos val="r"/>
      <c:layout>
        <c:manualLayout>
          <c:xMode val="edge"/>
          <c:yMode val="edge"/>
          <c:x val="0.5073347968398777"/>
          <c:y val="0.16250246475847321"/>
          <c:w val="0.35343217992246623"/>
          <c:h val="6.386901863260068E-2"/>
        </c:manualLayout>
      </c:layout>
      <c:overlay val="0"/>
    </c:legend>
    <c:plotVisOnly val="1"/>
    <c:dispBlanksAs val="gap"/>
    <c:showDLblsOverMax val="0"/>
  </c:chart>
  <c:txPr>
    <a:bodyPr/>
    <a:lstStyle/>
    <a:p>
      <a:pPr>
        <a:defRPr sz="1400">
          <a:latin typeface="Palatino Linotype" pitchFamily="18" charset="0"/>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'Practices, Consumption'!$A$2:$A$29</c:f>
              <c:strCache>
                <c:ptCount val="28"/>
                <c:pt idx="0">
                  <c:v>Tamil Nadu</c:v>
                </c:pt>
                <c:pt idx="1">
                  <c:v>Uttar Pradesh</c:v>
                </c:pt>
                <c:pt idx="2">
                  <c:v>Himachal Pradesh</c:v>
                </c:pt>
                <c:pt idx="3">
                  <c:v>Punjab</c:v>
                </c:pt>
                <c:pt idx="4">
                  <c:v>Karnataka</c:v>
                </c:pt>
                <c:pt idx="5">
                  <c:v>Madhya Pradesh</c:v>
                </c:pt>
                <c:pt idx="6">
                  <c:v>Maharashtra</c:v>
                </c:pt>
                <c:pt idx="7">
                  <c:v>Haryana</c:v>
                </c:pt>
                <c:pt idx="8">
                  <c:v>Andhra Pradesh</c:v>
                </c:pt>
                <c:pt idx="9">
                  <c:v>Gujarat</c:v>
                </c:pt>
                <c:pt idx="10">
                  <c:v>Kerala</c:v>
                </c:pt>
                <c:pt idx="11">
                  <c:v>Chhattisgarh</c:v>
                </c:pt>
                <c:pt idx="12">
                  <c:v>Jammu and Kashmir</c:v>
                </c:pt>
                <c:pt idx="13">
                  <c:v>Uttarakhand</c:v>
                </c:pt>
                <c:pt idx="14">
                  <c:v>West Bengal</c:v>
                </c:pt>
                <c:pt idx="15">
                  <c:v>Rajasthan</c:v>
                </c:pt>
                <c:pt idx="16">
                  <c:v>Bihar</c:v>
                </c:pt>
                <c:pt idx="17">
                  <c:v>Jharkhand</c:v>
                </c:pt>
                <c:pt idx="18">
                  <c:v>Orissa</c:v>
                </c:pt>
                <c:pt idx="19">
                  <c:v>Assam</c:v>
                </c:pt>
                <c:pt idx="20">
                  <c:v>Arunachal Pradesh</c:v>
                </c:pt>
                <c:pt idx="21">
                  <c:v>Goa</c:v>
                </c:pt>
                <c:pt idx="22">
                  <c:v>Manipur</c:v>
                </c:pt>
                <c:pt idx="23">
                  <c:v>Meghalaya</c:v>
                </c:pt>
                <c:pt idx="24">
                  <c:v>Mizoram</c:v>
                </c:pt>
                <c:pt idx="25">
                  <c:v>Nagaland</c:v>
                </c:pt>
                <c:pt idx="26">
                  <c:v>Sikkim</c:v>
                </c:pt>
                <c:pt idx="27">
                  <c:v>Tripura</c:v>
                </c:pt>
              </c:strCache>
            </c:strRef>
          </c:cat>
          <c:val>
            <c:numRef>
              <c:f>'Practices, Consumption'!$N$2:$N$21</c:f>
              <c:numCache>
                <c:formatCode>General</c:formatCode>
                <c:ptCount val="20"/>
                <c:pt idx="0">
                  <c:v>-186.1</c:v>
                </c:pt>
                <c:pt idx="1">
                  <c:v>-14.5</c:v>
                </c:pt>
                <c:pt idx="2">
                  <c:v>14.3</c:v>
                </c:pt>
                <c:pt idx="3">
                  <c:v>18.399999999999999</c:v>
                </c:pt>
                <c:pt idx="4">
                  <c:v>33.4</c:v>
                </c:pt>
                <c:pt idx="5">
                  <c:v>39.9</c:v>
                </c:pt>
                <c:pt idx="6">
                  <c:v>44.1</c:v>
                </c:pt>
                <c:pt idx="7">
                  <c:v>48.8</c:v>
                </c:pt>
                <c:pt idx="8">
                  <c:v>50.3</c:v>
                </c:pt>
                <c:pt idx="9">
                  <c:v>53.3</c:v>
                </c:pt>
                <c:pt idx="10">
                  <c:v>55.6</c:v>
                </c:pt>
                <c:pt idx="11">
                  <c:v>57</c:v>
                </c:pt>
                <c:pt idx="12">
                  <c:v>59.1</c:v>
                </c:pt>
                <c:pt idx="13">
                  <c:v>70.900000000000006</c:v>
                </c:pt>
                <c:pt idx="14">
                  <c:v>77.900000000000006</c:v>
                </c:pt>
                <c:pt idx="15">
                  <c:v>82</c:v>
                </c:pt>
                <c:pt idx="16">
                  <c:v>85.1</c:v>
                </c:pt>
                <c:pt idx="17">
                  <c:v>85.2</c:v>
                </c:pt>
                <c:pt idx="18">
                  <c:v>97.1</c:v>
                </c:pt>
                <c:pt idx="19">
                  <c:v>97.5</c:v>
                </c:pt>
              </c:numCache>
            </c:numRef>
          </c:val>
          <c:extLst>
            <c:ext xmlns:c16="http://schemas.microsoft.com/office/drawing/2014/chart" uri="{C3380CC4-5D6E-409C-BE32-E72D297353CC}">
              <c16:uniqueId val="{00000000-44EA-40FE-B3DF-5AAA7A28C0AB}"/>
            </c:ext>
          </c:extLst>
        </c:ser>
        <c:dLbls>
          <c:showLegendKey val="0"/>
          <c:showVal val="1"/>
          <c:showCatName val="0"/>
          <c:showSerName val="0"/>
          <c:showPercent val="0"/>
          <c:showBubbleSize val="0"/>
        </c:dLbls>
        <c:gapWidth val="150"/>
        <c:axId val="102508800"/>
        <c:axId val="102522880"/>
      </c:barChart>
      <c:catAx>
        <c:axId val="102508800"/>
        <c:scaling>
          <c:orientation val="minMax"/>
        </c:scaling>
        <c:delete val="0"/>
        <c:axPos val="b"/>
        <c:numFmt formatCode="General" sourceLinked="0"/>
        <c:majorTickMark val="out"/>
        <c:minorTickMark val="none"/>
        <c:tickLblPos val="low"/>
        <c:crossAx val="102522880"/>
        <c:crosses val="autoZero"/>
        <c:auto val="1"/>
        <c:lblAlgn val="ctr"/>
        <c:lblOffset val="100"/>
        <c:noMultiLvlLbl val="0"/>
      </c:catAx>
      <c:valAx>
        <c:axId val="102522880"/>
        <c:scaling>
          <c:orientation val="minMax"/>
          <c:max val="100"/>
          <c:min val="-100"/>
        </c:scaling>
        <c:delete val="0"/>
        <c:axPos val="l"/>
        <c:majorGridlines/>
        <c:title>
          <c:tx>
            <c:rich>
              <a:bodyPr rot="-5400000" vert="horz"/>
              <a:lstStyle/>
              <a:p>
                <a:pPr>
                  <a:defRPr/>
                </a:pPr>
                <a:r>
                  <a:rPr lang="en-US"/>
                  <a:t>Percent of PDS Wheat Diverted in 2007-2008</a:t>
                </a:r>
              </a:p>
            </c:rich>
          </c:tx>
          <c:overlay val="0"/>
        </c:title>
        <c:numFmt formatCode="General" sourceLinked="1"/>
        <c:majorTickMark val="out"/>
        <c:minorTickMark val="none"/>
        <c:tickLblPos val="nextTo"/>
        <c:crossAx val="102508800"/>
        <c:crosses val="autoZero"/>
        <c:crossBetween val="between"/>
      </c:valAx>
    </c:plotArea>
    <c:plotVisOnly val="1"/>
    <c:dispBlanksAs val="gap"/>
    <c:showDLblsOverMax val="0"/>
  </c:chart>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pieChart>
        <c:varyColors val="1"/>
        <c:ser>
          <c:idx val="0"/>
          <c:order val="0"/>
          <c:dLbls>
            <c:dLbl>
              <c:idx val="0"/>
              <c:layout>
                <c:manualLayout>
                  <c:x val="-0.13830325896762904"/>
                  <c:y val="8.7944736074657328E-3"/>
                </c:manualLayout>
              </c:layout>
              <c:spPr/>
              <c:txPr>
                <a:bodyPr/>
                <a:lstStyle/>
                <a:p>
                  <a:pPr>
                    <a:defRPr/>
                  </a:pPr>
                  <a:endParaRPr lang="en-US"/>
                </a:p>
              </c:txPr>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9FF-45B6-81F6-291F18D3E588}"/>
                </c:ext>
              </c:extLst>
            </c:dLbl>
            <c:dLbl>
              <c:idx val="1"/>
              <c:layout>
                <c:manualLayout>
                  <c:x val="-6.4631780402449712E-2"/>
                  <c:y val="-3.5627369495479816E-2"/>
                </c:manualLayout>
              </c:layout>
              <c:spPr/>
              <c:txPr>
                <a:bodyPr/>
                <a:lstStyle/>
                <a:p>
                  <a:pPr>
                    <a:defRPr/>
                  </a:pPr>
                  <a:endParaRPr lang="en-US"/>
                </a:p>
              </c:txPr>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9FF-45B6-81F6-291F18D3E588}"/>
                </c:ext>
              </c:extLst>
            </c:dLbl>
            <c:dLbl>
              <c:idx val="2"/>
              <c:layout>
                <c:manualLayout>
                  <c:x val="3.839523184601925E-2"/>
                  <c:y val="-2.6473097112860961E-2"/>
                </c:manualLayout>
              </c:layout>
              <c:spPr/>
              <c:txPr>
                <a:bodyPr/>
                <a:lstStyle/>
                <a:p>
                  <a:pPr>
                    <a:defRPr/>
                  </a:pPr>
                  <a:endParaRPr lang="en-US"/>
                </a:p>
              </c:txPr>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9FF-45B6-81F6-291F18D3E588}"/>
                </c:ext>
              </c:extLst>
            </c:dLbl>
            <c:dLbl>
              <c:idx val="3"/>
              <c:layout>
                <c:manualLayout>
                  <c:x val="0.21844028871391113"/>
                  <c:y val="5.8913677456984642E-2"/>
                </c:manualLayout>
              </c:layout>
              <c:spPr/>
              <c:txPr>
                <a:bodyPr/>
                <a:lstStyle/>
                <a:p>
                  <a:pPr>
                    <a:defRPr/>
                  </a:pPr>
                  <a:endParaRPr lang="en-US"/>
                </a:p>
              </c:txPr>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9FF-45B6-81F6-291F18D3E588}"/>
                </c:ext>
              </c:extLst>
            </c:dLbl>
            <c:spPr>
              <a:noFill/>
              <a:ln>
                <a:noFill/>
              </a:ln>
              <a:effectLst/>
            </c:spPr>
            <c:showLegendKey val="0"/>
            <c:showVal val="1"/>
            <c:showCatName val="0"/>
            <c:showSerName val="0"/>
            <c:showPercent val="0"/>
            <c:showBubbleSize val="0"/>
            <c:showLeaderLines val="1"/>
            <c:extLst>
              <c:ext xmlns:c15="http://schemas.microsoft.com/office/drawing/2012/chart" uri="{CE6537A1-D6FC-4f65-9D91-7224C49458BB}"/>
            </c:extLst>
          </c:dLbls>
          <c:cat>
            <c:strRef>
              <c:f>'[PMs.xls]% of consumption'!$D$7:$D$8</c:f>
              <c:strCache>
                <c:ptCount val="2"/>
                <c:pt idx="0">
                  <c:v>All schemes</c:v>
                </c:pt>
                <c:pt idx="1">
                  <c:v>Open market</c:v>
                </c:pt>
              </c:strCache>
            </c:strRef>
          </c:cat>
          <c:val>
            <c:numRef>
              <c:f>'[PMs.xls]% of consumption'!$C$7:$C$8</c:f>
              <c:numCache>
                <c:formatCode>0.00%</c:formatCode>
                <c:ptCount val="2"/>
                <c:pt idx="0">
                  <c:v>0.34119496855345932</c:v>
                </c:pt>
                <c:pt idx="1">
                  <c:v>0.65880503144654234</c:v>
                </c:pt>
              </c:numCache>
            </c:numRef>
          </c:val>
          <c:extLst>
            <c:ext xmlns:c16="http://schemas.microsoft.com/office/drawing/2014/chart" uri="{C3380CC4-5D6E-409C-BE32-E72D297353CC}">
              <c16:uniqueId val="{00000004-59FF-45B6-81F6-291F18D3E588}"/>
            </c:ext>
          </c:extLst>
        </c:ser>
        <c:dLbls>
          <c:showLegendKey val="0"/>
          <c:showVal val="0"/>
          <c:showCatName val="0"/>
          <c:showSerName val="0"/>
          <c:showPercent val="0"/>
          <c:showBubbleSize val="0"/>
          <c:showLeaderLines val="1"/>
        </c:dLbls>
        <c:firstSliceAng val="0"/>
      </c:pieChart>
      <c:spPr>
        <a:noFill/>
        <a:ln w="25400">
          <a:noFill/>
        </a:ln>
      </c:spPr>
    </c:plotArea>
    <c:legend>
      <c:legendPos val="r"/>
      <c:overlay val="0"/>
    </c:legend>
    <c:plotVisOnly val="1"/>
    <c:dispBlanksAs val="zero"/>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314456800566019"/>
          <c:y val="3.9604024217499832E-2"/>
          <c:w val="0.84136035526981012"/>
          <c:h val="0.73267444802374848"/>
        </c:manualLayout>
      </c:layout>
      <c:barChart>
        <c:barDir val="col"/>
        <c:grouping val="clustered"/>
        <c:varyColors val="0"/>
        <c:ser>
          <c:idx val="0"/>
          <c:order val="0"/>
          <c:tx>
            <c:v>Wheat Flour</c:v>
          </c:tx>
          <c:spPr>
            <a:solidFill>
              <a:srgbClr val="00B050"/>
            </a:solidFill>
            <a:ln w="25400">
              <a:noFill/>
            </a:ln>
          </c:spPr>
          <c:invertIfNegative val="0"/>
          <c:cat>
            <c:strRef>
              <c:f>'U-R Demographics &amp; Consumption'!$B$6:$B$32</c:f>
              <c:strCache>
                <c:ptCount val="27"/>
                <c:pt idx="0">
                  <c:v>Manipur</c:v>
                </c:pt>
                <c:pt idx="1">
                  <c:v>Nagaland</c:v>
                </c:pt>
                <c:pt idx="2">
                  <c:v>Meghalaya</c:v>
                </c:pt>
                <c:pt idx="3">
                  <c:v>Tripura</c:v>
                </c:pt>
                <c:pt idx="4">
                  <c:v>Mizoram</c:v>
                </c:pt>
                <c:pt idx="5">
                  <c:v>Arunachal Pradesh</c:v>
                </c:pt>
                <c:pt idx="6">
                  <c:v>Andhra Pradesh</c:v>
                </c:pt>
                <c:pt idx="7">
                  <c:v>Sikkim</c:v>
                </c:pt>
                <c:pt idx="8">
                  <c:v>Tamil Nadu</c:v>
                </c:pt>
                <c:pt idx="9">
                  <c:v>Assam</c:v>
                </c:pt>
                <c:pt idx="10">
                  <c:v>Orissa</c:v>
                </c:pt>
                <c:pt idx="11">
                  <c:v>Kerala</c:v>
                </c:pt>
                <c:pt idx="12">
                  <c:v>Chhattisgarh</c:v>
                </c:pt>
                <c:pt idx="13">
                  <c:v>Karnataka</c:v>
                </c:pt>
                <c:pt idx="14">
                  <c:v>West Bengal</c:v>
                </c:pt>
                <c:pt idx="15">
                  <c:v>Jharkhand</c:v>
                </c:pt>
                <c:pt idx="16">
                  <c:v>Jammu and Kashmir</c:v>
                </c:pt>
                <c:pt idx="17">
                  <c:v>Maharashtra</c:v>
                </c:pt>
                <c:pt idx="18">
                  <c:v>Gujarat</c:v>
                </c:pt>
                <c:pt idx="19">
                  <c:v>Bihar</c:v>
                </c:pt>
                <c:pt idx="20">
                  <c:v>Himachal Pradesh</c:v>
                </c:pt>
                <c:pt idx="21">
                  <c:v>Uttarakhand</c:v>
                </c:pt>
                <c:pt idx="22">
                  <c:v>Uttar Pradesh</c:v>
                </c:pt>
                <c:pt idx="23">
                  <c:v>Madhya Pradesh</c:v>
                </c:pt>
                <c:pt idx="24">
                  <c:v>Punjab</c:v>
                </c:pt>
                <c:pt idx="25">
                  <c:v>Haryana</c:v>
                </c:pt>
                <c:pt idx="26">
                  <c:v>Rajasthan</c:v>
                </c:pt>
              </c:strCache>
            </c:strRef>
          </c:cat>
          <c:val>
            <c:numRef>
              <c:f>'U-R Demographics &amp; Consumption'!$H$6:$H$32</c:f>
              <c:numCache>
                <c:formatCode>#,##0</c:formatCode>
                <c:ptCount val="27"/>
                <c:pt idx="0">
                  <c:v>6.3729966977201578</c:v>
                </c:pt>
                <c:pt idx="1">
                  <c:v>7.1087825015740949</c:v>
                </c:pt>
                <c:pt idx="2">
                  <c:v>8.6658036593197494</c:v>
                </c:pt>
                <c:pt idx="3">
                  <c:v>11.521535542775634</c:v>
                </c:pt>
                <c:pt idx="4">
                  <c:v>14.716559732505736</c:v>
                </c:pt>
                <c:pt idx="5">
                  <c:v>14.997851964020555</c:v>
                </c:pt>
                <c:pt idx="6">
                  <c:v>15.751303073550211</c:v>
                </c:pt>
                <c:pt idx="7">
                  <c:v>19.733482642408603</c:v>
                </c:pt>
                <c:pt idx="8">
                  <c:v>20.099247169608454</c:v>
                </c:pt>
                <c:pt idx="9">
                  <c:v>23.860520468149929</c:v>
                </c:pt>
                <c:pt idx="10">
                  <c:v>25.617633960800781</c:v>
                </c:pt>
                <c:pt idx="11">
                  <c:v>38.907172565494747</c:v>
                </c:pt>
                <c:pt idx="12">
                  <c:v>41.082429993880943</c:v>
                </c:pt>
                <c:pt idx="13">
                  <c:v>43.691160641631079</c:v>
                </c:pt>
                <c:pt idx="14">
                  <c:v>45.004931385856445</c:v>
                </c:pt>
                <c:pt idx="15">
                  <c:v>115.19115099110392</c:v>
                </c:pt>
                <c:pt idx="16">
                  <c:v>129.81785090878176</c:v>
                </c:pt>
                <c:pt idx="17">
                  <c:v>135.85926662062479</c:v>
                </c:pt>
                <c:pt idx="18">
                  <c:v>156.89505685547778</c:v>
                </c:pt>
                <c:pt idx="19">
                  <c:v>182.49820158547772</c:v>
                </c:pt>
                <c:pt idx="20">
                  <c:v>213.9332690238781</c:v>
                </c:pt>
                <c:pt idx="21">
                  <c:v>216.09052726935752</c:v>
                </c:pt>
                <c:pt idx="22">
                  <c:v>253.46416209656539</c:v>
                </c:pt>
                <c:pt idx="23">
                  <c:v>253.72368679307601</c:v>
                </c:pt>
                <c:pt idx="24">
                  <c:v>273.65358682814201</c:v>
                </c:pt>
                <c:pt idx="25">
                  <c:v>285.56052416535402</c:v>
                </c:pt>
                <c:pt idx="26">
                  <c:v>286.65484993430402</c:v>
                </c:pt>
              </c:numCache>
            </c:numRef>
          </c:val>
          <c:extLst>
            <c:ext xmlns:c16="http://schemas.microsoft.com/office/drawing/2014/chart" uri="{C3380CC4-5D6E-409C-BE32-E72D297353CC}">
              <c16:uniqueId val="{00000000-B9C4-456D-B921-CECEA05E00FA}"/>
            </c:ext>
          </c:extLst>
        </c:ser>
        <c:ser>
          <c:idx val="1"/>
          <c:order val="1"/>
          <c:tx>
            <c:v>Rice</c:v>
          </c:tx>
          <c:spPr>
            <a:solidFill>
              <a:srgbClr val="0070C0"/>
            </a:solidFill>
          </c:spPr>
          <c:invertIfNegative val="0"/>
          <c:val>
            <c:numRef>
              <c:f>'U-R Demographics &amp; Consumption'!$J$6:$J$32</c:f>
              <c:numCache>
                <c:formatCode>0</c:formatCode>
                <c:ptCount val="27"/>
                <c:pt idx="0">
                  <c:v>498.74256237517244</c:v>
                </c:pt>
                <c:pt idx="1">
                  <c:v>366.00828193902709</c:v>
                </c:pt>
                <c:pt idx="2">
                  <c:v>303.12097094687408</c:v>
                </c:pt>
                <c:pt idx="3">
                  <c:v>432.13912041627447</c:v>
                </c:pt>
                <c:pt idx="4">
                  <c:v>423.5980790347329</c:v>
                </c:pt>
                <c:pt idx="5">
                  <c:v>406.51907315217363</c:v>
                </c:pt>
                <c:pt idx="6">
                  <c:v>351.43721073367539</c:v>
                </c:pt>
                <c:pt idx="7">
                  <c:v>240.4783721251695</c:v>
                </c:pt>
                <c:pt idx="8">
                  <c:v>301.67544790985232</c:v>
                </c:pt>
                <c:pt idx="9">
                  <c:v>411.10577222336224</c:v>
                </c:pt>
                <c:pt idx="10">
                  <c:v>421.95578487207695</c:v>
                </c:pt>
                <c:pt idx="11">
                  <c:v>260.21310051010693</c:v>
                </c:pt>
                <c:pt idx="12">
                  <c:v>386.87500096710244</c:v>
                </c:pt>
                <c:pt idx="13">
                  <c:v>186.72285979562739</c:v>
                </c:pt>
                <c:pt idx="14">
                  <c:v>334.28185498543723</c:v>
                </c:pt>
                <c:pt idx="15">
                  <c:v>285.25694493863693</c:v>
                </c:pt>
                <c:pt idx="16">
                  <c:v>275.23403661795425</c:v>
                </c:pt>
                <c:pt idx="17">
                  <c:v>104.75044071896575</c:v>
                </c:pt>
                <c:pt idx="18">
                  <c:v>70.856868340206319</c:v>
                </c:pt>
                <c:pt idx="19">
                  <c:v>228.45359254808628</c:v>
                </c:pt>
                <c:pt idx="20">
                  <c:v>137.40804928572277</c:v>
                </c:pt>
                <c:pt idx="21">
                  <c:v>137.13372983740237</c:v>
                </c:pt>
                <c:pt idx="22">
                  <c:v>122.15410362706156</c:v>
                </c:pt>
                <c:pt idx="23">
                  <c:v>77.028978875530854</c:v>
                </c:pt>
                <c:pt idx="24">
                  <c:v>28.686563527685799</c:v>
                </c:pt>
                <c:pt idx="25">
                  <c:v>33.994632392015866</c:v>
                </c:pt>
                <c:pt idx="26">
                  <c:v>11.040666092187626</c:v>
                </c:pt>
              </c:numCache>
            </c:numRef>
          </c:val>
          <c:extLst>
            <c:ext xmlns:c16="http://schemas.microsoft.com/office/drawing/2014/chart" uri="{C3380CC4-5D6E-409C-BE32-E72D297353CC}">
              <c16:uniqueId val="{00000001-B9C4-456D-B921-CECEA05E00FA}"/>
            </c:ext>
          </c:extLst>
        </c:ser>
        <c:dLbls>
          <c:showLegendKey val="0"/>
          <c:showVal val="0"/>
          <c:showCatName val="0"/>
          <c:showSerName val="0"/>
          <c:showPercent val="0"/>
          <c:showBubbleSize val="0"/>
        </c:dLbls>
        <c:gapWidth val="150"/>
        <c:axId val="105158912"/>
        <c:axId val="105160704"/>
      </c:barChart>
      <c:catAx>
        <c:axId val="105158912"/>
        <c:scaling>
          <c:orientation val="minMax"/>
        </c:scaling>
        <c:delete val="0"/>
        <c:axPos val="b"/>
        <c:numFmt formatCode="General" sourceLinked="1"/>
        <c:majorTickMark val="none"/>
        <c:minorTickMark val="none"/>
        <c:tickLblPos val="nextTo"/>
        <c:spPr>
          <a:ln w="3175">
            <a:solidFill>
              <a:srgbClr val="808080"/>
            </a:solidFill>
            <a:prstDash val="solid"/>
          </a:ln>
        </c:spPr>
        <c:txPr>
          <a:bodyPr rot="-2700000" vert="horz"/>
          <a:lstStyle/>
          <a:p>
            <a:pPr>
              <a:defRPr sz="1000" b="0" i="0" u="none" strike="noStrike" baseline="0">
                <a:solidFill>
                  <a:srgbClr val="000000"/>
                </a:solidFill>
                <a:latin typeface="Calibri"/>
                <a:ea typeface="Calibri"/>
                <a:cs typeface="Calibri"/>
              </a:defRPr>
            </a:pPr>
            <a:endParaRPr lang="en-US"/>
          </a:p>
        </c:txPr>
        <c:crossAx val="105160704"/>
        <c:crosses val="autoZero"/>
        <c:auto val="1"/>
        <c:lblAlgn val="ctr"/>
        <c:lblOffset val="100"/>
        <c:noMultiLvlLbl val="0"/>
      </c:catAx>
      <c:valAx>
        <c:axId val="105160704"/>
        <c:scaling>
          <c:orientation val="minMax"/>
        </c:scaling>
        <c:delete val="0"/>
        <c:axPos val="l"/>
        <c:majorGridlines>
          <c:spPr>
            <a:ln w="3175">
              <a:solidFill>
                <a:srgbClr val="808080"/>
              </a:solidFill>
              <a:prstDash val="solid"/>
            </a:ln>
          </c:spPr>
        </c:majorGridlines>
        <c:title>
          <c:tx>
            <c:rich>
              <a:bodyPr/>
              <a:lstStyle/>
              <a:p>
                <a:pPr>
                  <a:defRPr sz="1200" b="0" i="0" u="none" strike="noStrike" baseline="0">
                    <a:solidFill>
                      <a:srgbClr val="000000"/>
                    </a:solidFill>
                    <a:latin typeface="Calibri"/>
                    <a:ea typeface="Calibri"/>
                    <a:cs typeface="Calibri"/>
                  </a:defRPr>
                </a:pPr>
                <a:r>
                  <a:rPr lang="en-US" sz="1000" b="1" i="0" u="none" strike="noStrike" baseline="0">
                    <a:solidFill>
                      <a:srgbClr val="000000"/>
                    </a:solidFill>
                    <a:latin typeface="Calibri"/>
                  </a:rPr>
                  <a:t>Staple Grain Consumption: Grams Per Capita per Day </a:t>
                </a:r>
              </a:p>
              <a:p>
                <a:pPr>
                  <a:defRPr sz="1200" b="0" i="0" u="none" strike="noStrike" baseline="0">
                    <a:solidFill>
                      <a:srgbClr val="000000"/>
                    </a:solidFill>
                    <a:latin typeface="Calibri"/>
                    <a:ea typeface="Calibri"/>
                    <a:cs typeface="Calibri"/>
                  </a:defRPr>
                </a:pPr>
                <a:r>
                  <a:rPr lang="en-US" sz="1000" b="1" i="0" u="none" strike="noStrike" baseline="0">
                    <a:solidFill>
                      <a:srgbClr val="000000"/>
                    </a:solidFill>
                    <a:latin typeface="Calibri"/>
                  </a:rPr>
                  <a:t>(Weighted Average)</a:t>
                </a:r>
              </a:p>
            </c:rich>
          </c:tx>
          <c:overlay val="0"/>
          <c:spPr>
            <a:noFill/>
            <a:ln w="25400">
              <a:noFill/>
            </a:ln>
          </c:spPr>
        </c:title>
        <c:numFmt formatCode="#,##0" sourceLinked="1"/>
        <c:majorTickMark val="none"/>
        <c:minorTickMark val="none"/>
        <c:tickLblPos val="nextTo"/>
        <c:spPr>
          <a:ln w="3175">
            <a:solidFill>
              <a:srgbClr val="808080"/>
            </a:solidFill>
            <a:prstDash val="solid"/>
          </a:ln>
        </c:spPr>
        <c:txPr>
          <a:bodyPr rot="0" vert="horz"/>
          <a:lstStyle/>
          <a:p>
            <a:pPr>
              <a:defRPr sz="1000" b="0" i="0" u="none" strike="noStrike" baseline="0">
                <a:solidFill>
                  <a:srgbClr val="000000"/>
                </a:solidFill>
                <a:latin typeface="Calibri"/>
                <a:ea typeface="Calibri"/>
                <a:cs typeface="Calibri"/>
              </a:defRPr>
            </a:pPr>
            <a:endParaRPr lang="en-US"/>
          </a:p>
        </c:txPr>
        <c:crossAx val="105158912"/>
        <c:crosses val="autoZero"/>
        <c:crossBetween val="between"/>
      </c:valAx>
      <c:spPr>
        <a:solidFill>
          <a:srgbClr val="FFFFFF"/>
        </a:solidFill>
        <a:ln w="25400">
          <a:noFill/>
        </a:ln>
      </c:spPr>
    </c:plotArea>
    <c:legend>
      <c:legendPos val="b"/>
      <c:overlay val="0"/>
    </c:legend>
    <c:plotVisOnly val="1"/>
    <c:dispBlanksAs val="gap"/>
    <c:showDLblsOverMax val="0"/>
  </c:chart>
  <c:spPr>
    <a:solidFill>
      <a:srgbClr val="FFFFFF"/>
    </a:solidFill>
    <a:ln w="3175">
      <a:solidFill>
        <a:srgbClr val="808080"/>
      </a:solidFill>
      <a:prstDash val="solid"/>
    </a:ln>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1"/>
          <c:order val="0"/>
          <c:tx>
            <c:v>Rice</c:v>
          </c:tx>
          <c:dLbls>
            <c:delete val="1"/>
          </c:dLbls>
          <c:trendline>
            <c:spPr>
              <a:ln>
                <a:solidFill>
                  <a:schemeClr val="accent2">
                    <a:lumMod val="75000"/>
                  </a:schemeClr>
                </a:solidFill>
              </a:ln>
            </c:spPr>
            <c:trendlineType val="linear"/>
            <c:dispRSqr val="0"/>
            <c:dispEq val="0"/>
          </c:trendline>
          <c:cat>
            <c:numRef>
              <c:f>'tb10.1N'!$A$8:$A$62</c:f>
              <c:numCache>
                <c:formatCode>General</c:formatCode>
                <c:ptCount val="55"/>
                <c:pt idx="0">
                  <c:v>1951</c:v>
                </c:pt>
                <c:pt idx="2">
                  <c:v>1956</c:v>
                </c:pt>
                <c:pt idx="4">
                  <c:v>1961</c:v>
                </c:pt>
                <c:pt idx="6">
                  <c:v>1966</c:v>
                </c:pt>
                <c:pt idx="8">
                  <c:v>1971</c:v>
                </c:pt>
                <c:pt idx="10">
                  <c:v>1976</c:v>
                </c:pt>
                <c:pt idx="12">
                  <c:v>1981</c:v>
                </c:pt>
                <c:pt idx="14">
                  <c:v>1985</c:v>
                </c:pt>
                <c:pt idx="16">
                  <c:v>1990</c:v>
                </c:pt>
                <c:pt idx="18">
                  <c:v>1991</c:v>
                </c:pt>
                <c:pt idx="20">
                  <c:v>1992</c:v>
                </c:pt>
                <c:pt idx="22">
                  <c:v>1993</c:v>
                </c:pt>
                <c:pt idx="24">
                  <c:v>1994</c:v>
                </c:pt>
                <c:pt idx="26">
                  <c:v>1995</c:v>
                </c:pt>
                <c:pt idx="28">
                  <c:v>1996</c:v>
                </c:pt>
                <c:pt idx="30">
                  <c:v>1997</c:v>
                </c:pt>
                <c:pt idx="32">
                  <c:v>1998</c:v>
                </c:pt>
                <c:pt idx="34">
                  <c:v>1999</c:v>
                </c:pt>
                <c:pt idx="36">
                  <c:v>2000</c:v>
                </c:pt>
                <c:pt idx="38">
                  <c:v>2001</c:v>
                </c:pt>
                <c:pt idx="40">
                  <c:v>2002</c:v>
                </c:pt>
                <c:pt idx="42">
                  <c:v>2003</c:v>
                </c:pt>
                <c:pt idx="44">
                  <c:v>2004</c:v>
                </c:pt>
                <c:pt idx="46">
                  <c:v>2005</c:v>
                </c:pt>
                <c:pt idx="48">
                  <c:v>2006</c:v>
                </c:pt>
                <c:pt idx="50">
                  <c:v>2007</c:v>
                </c:pt>
                <c:pt idx="52">
                  <c:v>2008</c:v>
                </c:pt>
                <c:pt idx="54">
                  <c:v>2009</c:v>
                </c:pt>
              </c:numCache>
            </c:numRef>
          </c:cat>
          <c:val>
            <c:numRef>
              <c:f>'tb10.1N'!$B$8:$B$62</c:f>
              <c:numCache>
                <c:formatCode>General</c:formatCode>
                <c:ptCount val="55"/>
                <c:pt idx="0" formatCode="0.0">
                  <c:v>158.9</c:v>
                </c:pt>
                <c:pt idx="2" formatCode="0.0">
                  <c:v>187.7</c:v>
                </c:pt>
                <c:pt idx="4" formatCode="0.0">
                  <c:v>201.1</c:v>
                </c:pt>
                <c:pt idx="6" formatCode="0.0">
                  <c:v>161.9</c:v>
                </c:pt>
                <c:pt idx="8" formatCode="0.0">
                  <c:v>192.6</c:v>
                </c:pt>
                <c:pt idx="10" formatCode="0.0">
                  <c:v>187.2</c:v>
                </c:pt>
                <c:pt idx="12" formatCode="0.0">
                  <c:v>197.8</c:v>
                </c:pt>
                <c:pt idx="14" formatCode="0.0">
                  <c:v>188.8</c:v>
                </c:pt>
                <c:pt idx="16" formatCode="0.0">
                  <c:v>212.1</c:v>
                </c:pt>
                <c:pt idx="18" formatCode="0.0">
                  <c:v>221.7</c:v>
                </c:pt>
                <c:pt idx="20" formatCode="0.0">
                  <c:v>217</c:v>
                </c:pt>
                <c:pt idx="22" formatCode="0.0">
                  <c:v>201.1</c:v>
                </c:pt>
                <c:pt idx="24" formatCode="0.0">
                  <c:v>207.4</c:v>
                </c:pt>
                <c:pt idx="26" formatCode="0.0">
                  <c:v>220</c:v>
                </c:pt>
                <c:pt idx="28" formatCode="0.0">
                  <c:v>204.4</c:v>
                </c:pt>
                <c:pt idx="30" formatCode="0.0">
                  <c:v>214</c:v>
                </c:pt>
                <c:pt idx="32" formatCode="0.0">
                  <c:v>200.3</c:v>
                </c:pt>
                <c:pt idx="34" formatCode="0.0">
                  <c:v>203.4</c:v>
                </c:pt>
                <c:pt idx="36" formatCode="0.0">
                  <c:v>203.7</c:v>
                </c:pt>
                <c:pt idx="38" formatCode="0.0">
                  <c:v>190.5</c:v>
                </c:pt>
                <c:pt idx="40" formatCode="0.0">
                  <c:v>228.7</c:v>
                </c:pt>
                <c:pt idx="42" formatCode="0.0">
                  <c:v>181.4</c:v>
                </c:pt>
                <c:pt idx="44">
                  <c:v>195.4</c:v>
                </c:pt>
                <c:pt idx="46">
                  <c:v>177.3</c:v>
                </c:pt>
                <c:pt idx="48" formatCode="0.0">
                  <c:v>198</c:v>
                </c:pt>
                <c:pt idx="50" formatCode="0.0">
                  <c:v>194</c:v>
                </c:pt>
                <c:pt idx="52" formatCode="0.0">
                  <c:v>175.4</c:v>
                </c:pt>
                <c:pt idx="54" formatCode="0.0">
                  <c:v>188.4</c:v>
                </c:pt>
              </c:numCache>
            </c:numRef>
          </c:val>
          <c:smooth val="0"/>
          <c:extLst>
            <c:ext xmlns:c16="http://schemas.microsoft.com/office/drawing/2014/chart" uri="{C3380CC4-5D6E-409C-BE32-E72D297353CC}">
              <c16:uniqueId val="{00000001-1F09-4AD0-9A94-C12CD49DF835}"/>
            </c:ext>
          </c:extLst>
        </c:ser>
        <c:ser>
          <c:idx val="2"/>
          <c:order val="1"/>
          <c:tx>
            <c:v>Wheat</c:v>
          </c:tx>
          <c:spPr>
            <a:ln>
              <a:noFill/>
            </a:ln>
          </c:spPr>
          <c:marker>
            <c:symbol val="triangle"/>
            <c:size val="9"/>
            <c:spPr>
              <a:solidFill>
                <a:schemeClr val="accent1">
                  <a:lumMod val="50000"/>
                </a:schemeClr>
              </a:solidFill>
              <a:ln>
                <a:noFill/>
              </a:ln>
            </c:spPr>
          </c:marker>
          <c:dLbls>
            <c:delete val="1"/>
          </c:dLbls>
          <c:trendline>
            <c:spPr>
              <a:ln>
                <a:solidFill>
                  <a:schemeClr val="accent3">
                    <a:lumMod val="50000"/>
                  </a:schemeClr>
                </a:solidFill>
              </a:ln>
            </c:spPr>
            <c:trendlineType val="linear"/>
            <c:dispRSqr val="0"/>
            <c:dispEq val="0"/>
          </c:trendline>
          <c:cat>
            <c:numRef>
              <c:f>'tb10.1N'!$A$8:$A$62</c:f>
              <c:numCache>
                <c:formatCode>General</c:formatCode>
                <c:ptCount val="55"/>
                <c:pt idx="0">
                  <c:v>1951</c:v>
                </c:pt>
                <c:pt idx="2">
                  <c:v>1956</c:v>
                </c:pt>
                <c:pt idx="4">
                  <c:v>1961</c:v>
                </c:pt>
                <c:pt idx="6">
                  <c:v>1966</c:v>
                </c:pt>
                <c:pt idx="8">
                  <c:v>1971</c:v>
                </c:pt>
                <c:pt idx="10">
                  <c:v>1976</c:v>
                </c:pt>
                <c:pt idx="12">
                  <c:v>1981</c:v>
                </c:pt>
                <c:pt idx="14">
                  <c:v>1985</c:v>
                </c:pt>
                <c:pt idx="16">
                  <c:v>1990</c:v>
                </c:pt>
                <c:pt idx="18">
                  <c:v>1991</c:v>
                </c:pt>
                <c:pt idx="20">
                  <c:v>1992</c:v>
                </c:pt>
                <c:pt idx="22">
                  <c:v>1993</c:v>
                </c:pt>
                <c:pt idx="24">
                  <c:v>1994</c:v>
                </c:pt>
                <c:pt idx="26">
                  <c:v>1995</c:v>
                </c:pt>
                <c:pt idx="28">
                  <c:v>1996</c:v>
                </c:pt>
                <c:pt idx="30">
                  <c:v>1997</c:v>
                </c:pt>
                <c:pt idx="32">
                  <c:v>1998</c:v>
                </c:pt>
                <c:pt idx="34">
                  <c:v>1999</c:v>
                </c:pt>
                <c:pt idx="36">
                  <c:v>2000</c:v>
                </c:pt>
                <c:pt idx="38">
                  <c:v>2001</c:v>
                </c:pt>
                <c:pt idx="40">
                  <c:v>2002</c:v>
                </c:pt>
                <c:pt idx="42">
                  <c:v>2003</c:v>
                </c:pt>
                <c:pt idx="44">
                  <c:v>2004</c:v>
                </c:pt>
                <c:pt idx="46">
                  <c:v>2005</c:v>
                </c:pt>
                <c:pt idx="48">
                  <c:v>2006</c:v>
                </c:pt>
                <c:pt idx="50">
                  <c:v>2007</c:v>
                </c:pt>
                <c:pt idx="52">
                  <c:v>2008</c:v>
                </c:pt>
                <c:pt idx="54">
                  <c:v>2009</c:v>
                </c:pt>
              </c:numCache>
            </c:numRef>
          </c:cat>
          <c:val>
            <c:numRef>
              <c:f>'tb10.1N'!$C$8:$C$62</c:f>
              <c:numCache>
                <c:formatCode>General</c:formatCode>
                <c:ptCount val="55"/>
                <c:pt idx="0" formatCode="0.0">
                  <c:v>65.7</c:v>
                </c:pt>
                <c:pt idx="2" formatCode="0.0">
                  <c:v>61.5</c:v>
                </c:pt>
                <c:pt idx="4" formatCode="0.0">
                  <c:v>79.099999999999994</c:v>
                </c:pt>
                <c:pt idx="6" formatCode="0.0">
                  <c:v>95.4</c:v>
                </c:pt>
                <c:pt idx="8" formatCode="0.0">
                  <c:v>103.6</c:v>
                </c:pt>
                <c:pt idx="10" formatCode="0.0">
                  <c:v>79.5</c:v>
                </c:pt>
                <c:pt idx="12" formatCode="0.0">
                  <c:v>129.6</c:v>
                </c:pt>
                <c:pt idx="14" formatCode="0.0">
                  <c:v>138.6</c:v>
                </c:pt>
                <c:pt idx="16" formatCode="0.0">
                  <c:v>132.6</c:v>
                </c:pt>
                <c:pt idx="18" formatCode="0.0">
                  <c:v>166.8</c:v>
                </c:pt>
                <c:pt idx="20" formatCode="0.0">
                  <c:v>158.6</c:v>
                </c:pt>
                <c:pt idx="22" formatCode="0.0">
                  <c:v>140.19999999999999</c:v>
                </c:pt>
                <c:pt idx="24" formatCode="0.0">
                  <c:v>159.5</c:v>
                </c:pt>
                <c:pt idx="26" formatCode="0.0">
                  <c:v>172.7</c:v>
                </c:pt>
                <c:pt idx="28" formatCode="0.0">
                  <c:v>176</c:v>
                </c:pt>
                <c:pt idx="30" formatCode="0.0">
                  <c:v>179.1</c:v>
                </c:pt>
                <c:pt idx="32" formatCode="0.0">
                  <c:v>151.5</c:v>
                </c:pt>
                <c:pt idx="34" formatCode="0.0">
                  <c:v>162.30000000000001</c:v>
                </c:pt>
                <c:pt idx="36" formatCode="0.0">
                  <c:v>160</c:v>
                </c:pt>
                <c:pt idx="38" formatCode="0.0">
                  <c:v>135.80000000000001</c:v>
                </c:pt>
                <c:pt idx="40" formatCode="0.0">
                  <c:v>166.6</c:v>
                </c:pt>
                <c:pt idx="42" formatCode="0.0">
                  <c:v>180.4</c:v>
                </c:pt>
                <c:pt idx="44">
                  <c:v>162.19999999999999</c:v>
                </c:pt>
                <c:pt idx="46">
                  <c:v>154.30000000000001</c:v>
                </c:pt>
                <c:pt idx="48">
                  <c:v>154.30000000000001</c:v>
                </c:pt>
                <c:pt idx="50">
                  <c:v>157.80000000000001</c:v>
                </c:pt>
                <c:pt idx="52">
                  <c:v>145.1</c:v>
                </c:pt>
                <c:pt idx="54">
                  <c:v>154.69999999999999</c:v>
                </c:pt>
              </c:numCache>
            </c:numRef>
          </c:val>
          <c:smooth val="0"/>
          <c:extLst>
            <c:ext xmlns:c16="http://schemas.microsoft.com/office/drawing/2014/chart" uri="{C3380CC4-5D6E-409C-BE32-E72D297353CC}">
              <c16:uniqueId val="{00000003-1F09-4AD0-9A94-C12CD49DF835}"/>
            </c:ext>
          </c:extLst>
        </c:ser>
        <c:dLbls>
          <c:showLegendKey val="0"/>
          <c:showVal val="1"/>
          <c:showCatName val="0"/>
          <c:showSerName val="0"/>
          <c:showPercent val="0"/>
          <c:showBubbleSize val="0"/>
        </c:dLbls>
        <c:marker val="1"/>
        <c:smooth val="0"/>
        <c:axId val="105233408"/>
        <c:axId val="105235584"/>
      </c:lineChart>
      <c:catAx>
        <c:axId val="105233408"/>
        <c:scaling>
          <c:orientation val="minMax"/>
        </c:scaling>
        <c:delete val="0"/>
        <c:axPos val="b"/>
        <c:title>
          <c:tx>
            <c:rich>
              <a:bodyPr/>
              <a:lstStyle/>
              <a:p>
                <a:pPr>
                  <a:defRPr/>
                </a:pPr>
                <a:r>
                  <a:rPr lang="en-US" dirty="0"/>
                  <a:t>Year</a:t>
                </a:r>
              </a:p>
            </c:rich>
          </c:tx>
          <c:overlay val="0"/>
        </c:title>
        <c:numFmt formatCode="General" sourceLinked="1"/>
        <c:majorTickMark val="out"/>
        <c:minorTickMark val="none"/>
        <c:tickLblPos val="nextTo"/>
        <c:crossAx val="105235584"/>
        <c:crosses val="autoZero"/>
        <c:auto val="1"/>
        <c:lblAlgn val="ctr"/>
        <c:lblOffset val="100"/>
        <c:noMultiLvlLbl val="0"/>
      </c:catAx>
      <c:valAx>
        <c:axId val="105235584"/>
        <c:scaling>
          <c:orientation val="minMax"/>
        </c:scaling>
        <c:delete val="0"/>
        <c:axPos val="l"/>
        <c:majorGridlines/>
        <c:title>
          <c:tx>
            <c:rich>
              <a:bodyPr rot="-5400000" vert="horz"/>
              <a:lstStyle/>
              <a:p>
                <a:pPr>
                  <a:defRPr/>
                </a:pPr>
                <a:r>
                  <a:rPr lang="en-US" dirty="0"/>
                  <a:t>Grams/day</a:t>
                </a:r>
              </a:p>
            </c:rich>
          </c:tx>
          <c:overlay val="0"/>
        </c:title>
        <c:numFmt formatCode="0.0" sourceLinked="1"/>
        <c:majorTickMark val="out"/>
        <c:minorTickMark val="none"/>
        <c:tickLblPos val="nextTo"/>
        <c:crossAx val="105233408"/>
        <c:crosses val="autoZero"/>
        <c:crossBetween val="between"/>
      </c:valAx>
    </c:plotArea>
    <c:legend>
      <c:legendPos val="r"/>
      <c:overlay val="0"/>
    </c:legend>
    <c:plotVisOnly val="1"/>
    <c:dispBlanksAs val="gap"/>
    <c:showDLblsOverMax val="0"/>
  </c:chart>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v>Women 15-49 years</c:v>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'\ih\FFI\FFI EMT\EMT Meetings\2011 Ottawa\[India Presentation Graphs.xls]Anemia Woman graph'!$A$2:$A$29</c:f>
              <c:strCache>
                <c:ptCount val="28"/>
                <c:pt idx="0">
                  <c:v>Kerala</c:v>
                </c:pt>
                <c:pt idx="1">
                  <c:v>Punjab</c:v>
                </c:pt>
                <c:pt idx="2">
                  <c:v>Nagaland</c:v>
                </c:pt>
                <c:pt idx="3">
                  <c:v>Goa</c:v>
                </c:pt>
                <c:pt idx="4">
                  <c:v>Manipur</c:v>
                </c:pt>
                <c:pt idx="5">
                  <c:v>Mizoram</c:v>
                </c:pt>
                <c:pt idx="6">
                  <c:v>Himachal Pradesh</c:v>
                </c:pt>
                <c:pt idx="7">
                  <c:v>Maharashtra</c:v>
                </c:pt>
                <c:pt idx="8">
                  <c:v>Meghalaya</c:v>
                </c:pt>
                <c:pt idx="9">
                  <c:v>Arunachal Pradesh</c:v>
                </c:pt>
                <c:pt idx="10">
                  <c:v>Uttarakhand</c:v>
                </c:pt>
                <c:pt idx="11">
                  <c:v>Karnataka</c:v>
                </c:pt>
                <c:pt idx="12">
                  <c:v>Jammu and Kashmir</c:v>
                </c:pt>
                <c:pt idx="13">
                  <c:v>Rajasthan</c:v>
                </c:pt>
                <c:pt idx="14">
                  <c:v>Tamil Nadu</c:v>
                </c:pt>
                <c:pt idx="15">
                  <c:v>Uttar Pradesh</c:v>
                </c:pt>
                <c:pt idx="16">
                  <c:v>Gujarat</c:v>
                </c:pt>
                <c:pt idx="17">
                  <c:v>Haryana</c:v>
                </c:pt>
                <c:pt idx="18">
                  <c:v>Chhattisgarh</c:v>
                </c:pt>
                <c:pt idx="19">
                  <c:v>Madhya Pradesh</c:v>
                </c:pt>
                <c:pt idx="20">
                  <c:v>Sikkim</c:v>
                </c:pt>
                <c:pt idx="21">
                  <c:v>Orissa</c:v>
                </c:pt>
                <c:pt idx="22">
                  <c:v>Andhra Pradesh</c:v>
                </c:pt>
                <c:pt idx="23">
                  <c:v>West Bengal</c:v>
                </c:pt>
                <c:pt idx="24">
                  <c:v>Tripura</c:v>
                </c:pt>
                <c:pt idx="25">
                  <c:v>Bihar</c:v>
                </c:pt>
                <c:pt idx="26">
                  <c:v>Assam</c:v>
                </c:pt>
                <c:pt idx="27">
                  <c:v>Jharkhand</c:v>
                </c:pt>
              </c:strCache>
            </c:strRef>
          </c:cat>
          <c:val>
            <c:numRef>
              <c:f>'\ih\FFI\FFI EMT\EMT Meetings\2011 Ottawa\[India Presentation Graphs.xls]Anemia Woman graph'!$J$2:$J$29</c:f>
              <c:numCache>
                <c:formatCode>General</c:formatCode>
                <c:ptCount val="28"/>
                <c:pt idx="0">
                  <c:v>32.700000000000003</c:v>
                </c:pt>
                <c:pt idx="1">
                  <c:v>38.300000000000004</c:v>
                </c:pt>
                <c:pt idx="2">
                  <c:v>38.4</c:v>
                </c:pt>
                <c:pt idx="3">
                  <c:v>39.1</c:v>
                </c:pt>
                <c:pt idx="4">
                  <c:v>39.300000000000004</c:v>
                </c:pt>
                <c:pt idx="5">
                  <c:v>40.700000000000003</c:v>
                </c:pt>
                <c:pt idx="6">
                  <c:v>43.4</c:v>
                </c:pt>
                <c:pt idx="7">
                  <c:v>49.1</c:v>
                </c:pt>
                <c:pt idx="8">
                  <c:v>49.6</c:v>
                </c:pt>
                <c:pt idx="9">
                  <c:v>50.6</c:v>
                </c:pt>
                <c:pt idx="10">
                  <c:v>50.9</c:v>
                </c:pt>
                <c:pt idx="11">
                  <c:v>52.2</c:v>
                </c:pt>
                <c:pt idx="12">
                  <c:v>53.7</c:v>
                </c:pt>
                <c:pt idx="13">
                  <c:v>53.8</c:v>
                </c:pt>
                <c:pt idx="14">
                  <c:v>53.9</c:v>
                </c:pt>
                <c:pt idx="15">
                  <c:v>54.7</c:v>
                </c:pt>
                <c:pt idx="16">
                  <c:v>55.5</c:v>
                </c:pt>
                <c:pt idx="17">
                  <c:v>56.6</c:v>
                </c:pt>
                <c:pt idx="18">
                  <c:v>57.6</c:v>
                </c:pt>
                <c:pt idx="19">
                  <c:v>57.7</c:v>
                </c:pt>
                <c:pt idx="20">
                  <c:v>58.5</c:v>
                </c:pt>
                <c:pt idx="21">
                  <c:v>62.7</c:v>
                </c:pt>
                <c:pt idx="22">
                  <c:v>62.7</c:v>
                </c:pt>
                <c:pt idx="23">
                  <c:v>63.8</c:v>
                </c:pt>
                <c:pt idx="24">
                  <c:v>67.400000000000006</c:v>
                </c:pt>
                <c:pt idx="25">
                  <c:v>68.3</c:v>
                </c:pt>
                <c:pt idx="26">
                  <c:v>69.599999999999994</c:v>
                </c:pt>
                <c:pt idx="27">
                  <c:v>70.599999999999994</c:v>
                </c:pt>
              </c:numCache>
            </c:numRef>
          </c:val>
          <c:extLst>
            <c:ext xmlns:c16="http://schemas.microsoft.com/office/drawing/2014/chart" uri="{C3380CC4-5D6E-409C-BE32-E72D297353CC}">
              <c16:uniqueId val="{00000000-A090-493C-B798-208263D7E5A4}"/>
            </c:ext>
          </c:extLst>
        </c:ser>
        <c:dLbls>
          <c:showLegendKey val="0"/>
          <c:showVal val="0"/>
          <c:showCatName val="0"/>
          <c:showSerName val="0"/>
          <c:showPercent val="0"/>
          <c:showBubbleSize val="0"/>
        </c:dLbls>
        <c:gapWidth val="75"/>
        <c:overlap val="-25"/>
        <c:axId val="108856448"/>
        <c:axId val="108857984"/>
      </c:barChart>
      <c:catAx>
        <c:axId val="108856448"/>
        <c:scaling>
          <c:orientation val="minMax"/>
        </c:scaling>
        <c:delete val="0"/>
        <c:axPos val="b"/>
        <c:numFmt formatCode="General" sourceLinked="0"/>
        <c:majorTickMark val="none"/>
        <c:minorTickMark val="none"/>
        <c:tickLblPos val="nextTo"/>
        <c:crossAx val="108857984"/>
        <c:crosses val="autoZero"/>
        <c:auto val="1"/>
        <c:lblAlgn val="ctr"/>
        <c:lblOffset val="100"/>
        <c:noMultiLvlLbl val="0"/>
      </c:catAx>
      <c:valAx>
        <c:axId val="108857984"/>
        <c:scaling>
          <c:orientation val="minMax"/>
        </c:scaling>
        <c:delete val="0"/>
        <c:axPos val="l"/>
        <c:majorGridlines/>
        <c:numFmt formatCode="General" sourceLinked="1"/>
        <c:majorTickMark val="none"/>
        <c:minorTickMark val="none"/>
        <c:tickLblPos val="nextTo"/>
        <c:crossAx val="108856448"/>
        <c:crosses val="autoZero"/>
        <c:crossBetween val="between"/>
      </c:valAx>
    </c:plotArea>
    <c:legend>
      <c:legendPos val="b"/>
      <c:overlay val="0"/>
    </c:legend>
    <c:plotVisOnly val="1"/>
    <c:dispBlanksAs val="gap"/>
    <c:showDLblsOverMax val="0"/>
  </c:chart>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442147856518583E-2"/>
          <c:y val="5.6338028169014107E-2"/>
          <c:w val="0.90528007436570401"/>
          <c:h val="0.6349746774611007"/>
        </c:manualLayout>
      </c:layout>
      <c:barChart>
        <c:barDir val="col"/>
        <c:grouping val="clustered"/>
        <c:varyColors val="0"/>
        <c:ser>
          <c:idx val="0"/>
          <c:order val="0"/>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Sheet2!$A$1:$A$20</c:f>
              <c:strCache>
                <c:ptCount val="20"/>
                <c:pt idx="0">
                  <c:v>Assam</c:v>
                </c:pt>
                <c:pt idx="1">
                  <c:v>Madhya Pradesh</c:v>
                </c:pt>
                <c:pt idx="2">
                  <c:v>Andhra Pradesh</c:v>
                </c:pt>
                <c:pt idx="3">
                  <c:v>West Bengal</c:v>
                </c:pt>
                <c:pt idx="4">
                  <c:v>Kerala</c:v>
                </c:pt>
                <c:pt idx="5">
                  <c:v>Maharashtra</c:v>
                </c:pt>
                <c:pt idx="6">
                  <c:v>Chhattisgarh</c:v>
                </c:pt>
                <c:pt idx="7">
                  <c:v>Himachal Pradesh</c:v>
                </c:pt>
                <c:pt idx="8">
                  <c:v>Tamil Nadu</c:v>
                </c:pt>
                <c:pt idx="9">
                  <c:v>Puducherry</c:v>
                </c:pt>
                <c:pt idx="10">
                  <c:v>Gujarat</c:v>
                </c:pt>
                <c:pt idx="11">
                  <c:v>Uttar Pradesh</c:v>
                </c:pt>
                <c:pt idx="12">
                  <c:v>Uttarakhand</c:v>
                </c:pt>
                <c:pt idx="13">
                  <c:v>Rajasthan</c:v>
                </c:pt>
                <c:pt idx="14">
                  <c:v>The Government of NCT of Delhi</c:v>
                </c:pt>
                <c:pt idx="15">
                  <c:v>Chandigarh</c:v>
                </c:pt>
                <c:pt idx="16">
                  <c:v>Punjab</c:v>
                </c:pt>
                <c:pt idx="17">
                  <c:v>Bihar</c:v>
                </c:pt>
                <c:pt idx="18">
                  <c:v>Karnataka</c:v>
                </c:pt>
                <c:pt idx="19">
                  <c:v>Haryana</c:v>
                </c:pt>
              </c:strCache>
            </c:strRef>
          </c:cat>
          <c:val>
            <c:numRef>
              <c:f>Sheet2!$B$1:$B$20</c:f>
              <c:numCache>
                <c:formatCode>General</c:formatCode>
                <c:ptCount val="20"/>
                <c:pt idx="0">
                  <c:v>0.5</c:v>
                </c:pt>
                <c:pt idx="1">
                  <c:v>7.5</c:v>
                </c:pt>
                <c:pt idx="2">
                  <c:v>10</c:v>
                </c:pt>
                <c:pt idx="3">
                  <c:v>10.5</c:v>
                </c:pt>
                <c:pt idx="4">
                  <c:v>13.1</c:v>
                </c:pt>
                <c:pt idx="5">
                  <c:v>25.9</c:v>
                </c:pt>
                <c:pt idx="6">
                  <c:v>30.6</c:v>
                </c:pt>
                <c:pt idx="7">
                  <c:v>34.5</c:v>
                </c:pt>
                <c:pt idx="8">
                  <c:v>47</c:v>
                </c:pt>
                <c:pt idx="9">
                  <c:v>57</c:v>
                </c:pt>
                <c:pt idx="10">
                  <c:v>62.3</c:v>
                </c:pt>
                <c:pt idx="11">
                  <c:v>67.900000000000006</c:v>
                </c:pt>
                <c:pt idx="12">
                  <c:v>82</c:v>
                </c:pt>
                <c:pt idx="13">
                  <c:v>83</c:v>
                </c:pt>
                <c:pt idx="14">
                  <c:v>87</c:v>
                </c:pt>
                <c:pt idx="15">
                  <c:v>88</c:v>
                </c:pt>
                <c:pt idx="16">
                  <c:v>97.2</c:v>
                </c:pt>
                <c:pt idx="17">
                  <c:v>100</c:v>
                </c:pt>
                <c:pt idx="18">
                  <c:v>114</c:v>
                </c:pt>
                <c:pt idx="19">
                  <c:v>181.8</c:v>
                </c:pt>
              </c:numCache>
            </c:numRef>
          </c:val>
          <c:extLst>
            <c:ext xmlns:c16="http://schemas.microsoft.com/office/drawing/2014/chart" uri="{C3380CC4-5D6E-409C-BE32-E72D297353CC}">
              <c16:uniqueId val="{00000000-61B1-4498-A135-459DAA8216B9}"/>
            </c:ext>
          </c:extLst>
        </c:ser>
        <c:dLbls>
          <c:showLegendKey val="0"/>
          <c:showVal val="0"/>
          <c:showCatName val="0"/>
          <c:showSerName val="0"/>
          <c:showPercent val="0"/>
          <c:showBubbleSize val="0"/>
        </c:dLbls>
        <c:gapWidth val="150"/>
        <c:axId val="108914176"/>
        <c:axId val="108915712"/>
      </c:barChart>
      <c:catAx>
        <c:axId val="108914176"/>
        <c:scaling>
          <c:orientation val="minMax"/>
        </c:scaling>
        <c:delete val="0"/>
        <c:axPos val="b"/>
        <c:numFmt formatCode="General" sourceLinked="0"/>
        <c:majorTickMark val="out"/>
        <c:minorTickMark val="none"/>
        <c:tickLblPos val="nextTo"/>
        <c:crossAx val="108915712"/>
        <c:crosses val="autoZero"/>
        <c:auto val="1"/>
        <c:lblAlgn val="ctr"/>
        <c:lblOffset val="100"/>
        <c:noMultiLvlLbl val="0"/>
      </c:catAx>
      <c:valAx>
        <c:axId val="108915712"/>
        <c:scaling>
          <c:orientation val="minMax"/>
        </c:scaling>
        <c:delete val="0"/>
        <c:axPos val="l"/>
        <c:majorGridlines/>
        <c:title>
          <c:tx>
            <c:rich>
              <a:bodyPr rot="-5400000" vert="horz"/>
              <a:lstStyle/>
              <a:p>
                <a:pPr>
                  <a:defRPr/>
                </a:pPr>
                <a:r>
                  <a:rPr lang="en-US"/>
                  <a:t>NTDs/Per 10,000 Births</a:t>
                </a:r>
              </a:p>
            </c:rich>
          </c:tx>
          <c:overlay val="0"/>
        </c:title>
        <c:numFmt formatCode="General" sourceLinked="1"/>
        <c:majorTickMark val="out"/>
        <c:minorTickMark val="none"/>
        <c:tickLblPos val="nextTo"/>
        <c:crossAx val="108914176"/>
        <c:crosses val="autoZero"/>
        <c:crossBetween val="between"/>
      </c:valAx>
    </c:plotArea>
    <c:plotVisOnly val="1"/>
    <c:dispBlanksAs val="gap"/>
    <c:showDLblsOverMax val="0"/>
  </c:chart>
  <c:externalData r:id="rId2">
    <c:autoUpdate val="0"/>
  </c:externalData>
  <c:userShapes r:id="rId3"/>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PDS Atta</c:v>
          </c:tx>
          <c:spPr>
            <a:solidFill>
              <a:srgbClr val="00B050"/>
            </a:solidFill>
          </c:spPr>
          <c:invertIfNegative val="0"/>
          <c:cat>
            <c:strRef>
              <c:f>'Total reach'!$A$9:$A$29</c:f>
              <c:strCache>
                <c:ptCount val="21"/>
                <c:pt idx="0">
                  <c:v>Maharashtra</c:v>
                </c:pt>
                <c:pt idx="1">
                  <c:v>West Bengal</c:v>
                </c:pt>
                <c:pt idx="2">
                  <c:v>Uttar Pradesh</c:v>
                </c:pt>
                <c:pt idx="3">
                  <c:v>Rajasthan</c:v>
                </c:pt>
                <c:pt idx="4">
                  <c:v>Madhya Pradesh</c:v>
                </c:pt>
                <c:pt idx="5">
                  <c:v>Karnataka</c:v>
                </c:pt>
                <c:pt idx="6">
                  <c:v>Jharkhand</c:v>
                </c:pt>
                <c:pt idx="7">
                  <c:v>Punjab</c:v>
                </c:pt>
                <c:pt idx="8">
                  <c:v>Bihar</c:v>
                </c:pt>
                <c:pt idx="9">
                  <c:v>Orissa</c:v>
                </c:pt>
                <c:pt idx="10">
                  <c:v>Haryana</c:v>
                </c:pt>
                <c:pt idx="11">
                  <c:v>Andhra Pradesh</c:v>
                </c:pt>
                <c:pt idx="12">
                  <c:v>Jammu and Kashmir</c:v>
                </c:pt>
                <c:pt idx="13">
                  <c:v>Tamil Nadu</c:v>
                </c:pt>
                <c:pt idx="14">
                  <c:v>Gujarat</c:v>
                </c:pt>
                <c:pt idx="15">
                  <c:v>Himachal Pradesh</c:v>
                </c:pt>
                <c:pt idx="16">
                  <c:v>Uttarakhand</c:v>
                </c:pt>
                <c:pt idx="17">
                  <c:v>Kerala</c:v>
                </c:pt>
                <c:pt idx="18">
                  <c:v>Chhattisgarh</c:v>
                </c:pt>
                <c:pt idx="19">
                  <c:v>Assam</c:v>
                </c:pt>
                <c:pt idx="20">
                  <c:v>Meghalaya</c:v>
                </c:pt>
              </c:strCache>
            </c:strRef>
          </c:cat>
          <c:val>
            <c:numRef>
              <c:f>'Total reach'!$C$9:$C$29</c:f>
              <c:numCache>
                <c:formatCode>#,##0</c:formatCode>
                <c:ptCount val="21"/>
                <c:pt idx="0">
                  <c:v>44318603.993032858</c:v>
                </c:pt>
                <c:pt idx="1">
                  <c:v>34841311.621549405</c:v>
                </c:pt>
                <c:pt idx="2">
                  <c:v>21545316.861011013</c:v>
                </c:pt>
                <c:pt idx="3">
                  <c:v>19790484.011957929</c:v>
                </c:pt>
                <c:pt idx="4">
                  <c:v>22793261.945639446</c:v>
                </c:pt>
                <c:pt idx="5">
                  <c:v>10659033.52623738</c:v>
                </c:pt>
                <c:pt idx="6">
                  <c:v>2367837.4209026741</c:v>
                </c:pt>
                <c:pt idx="7">
                  <c:v>7434616.1806243155</c:v>
                </c:pt>
                <c:pt idx="8">
                  <c:v>16593731.706874602</c:v>
                </c:pt>
                <c:pt idx="9">
                  <c:v>7263906.4823309844</c:v>
                </c:pt>
                <c:pt idx="10">
                  <c:v>6754812.1172259701</c:v>
                </c:pt>
                <c:pt idx="11">
                  <c:v>0</c:v>
                </c:pt>
                <c:pt idx="12">
                  <c:v>6434473.1091474025</c:v>
                </c:pt>
                <c:pt idx="13">
                  <c:v>0</c:v>
                </c:pt>
                <c:pt idx="14">
                  <c:v>9042334.820048891</c:v>
                </c:pt>
                <c:pt idx="15">
                  <c:v>4461006.2216461515</c:v>
                </c:pt>
                <c:pt idx="16">
                  <c:v>1610628.8847484812</c:v>
                </c:pt>
                <c:pt idx="17">
                  <c:v>0</c:v>
                </c:pt>
                <c:pt idx="18">
                  <c:v>3470174.1283597667</c:v>
                </c:pt>
                <c:pt idx="19">
                  <c:v>0</c:v>
                </c:pt>
                <c:pt idx="20">
                  <c:v>0</c:v>
                </c:pt>
              </c:numCache>
            </c:numRef>
          </c:val>
          <c:extLst>
            <c:ext xmlns:c16="http://schemas.microsoft.com/office/drawing/2014/chart" uri="{C3380CC4-5D6E-409C-BE32-E72D297353CC}">
              <c16:uniqueId val="{00000000-DBB8-49C2-9F45-D01DAC93F511}"/>
            </c:ext>
          </c:extLst>
        </c:ser>
        <c:ser>
          <c:idx val="1"/>
          <c:order val="1"/>
          <c:tx>
            <c:v>CCM Atta</c:v>
          </c:tx>
          <c:spPr>
            <a:solidFill>
              <a:srgbClr val="FF7C80"/>
            </a:solidFill>
          </c:spPr>
          <c:invertIfNegative val="0"/>
          <c:cat>
            <c:strRef>
              <c:f>'Total reach'!$A$9:$A$29</c:f>
              <c:strCache>
                <c:ptCount val="21"/>
                <c:pt idx="0">
                  <c:v>Maharashtra</c:v>
                </c:pt>
                <c:pt idx="1">
                  <c:v>West Bengal</c:v>
                </c:pt>
                <c:pt idx="2">
                  <c:v>Uttar Pradesh</c:v>
                </c:pt>
                <c:pt idx="3">
                  <c:v>Rajasthan</c:v>
                </c:pt>
                <c:pt idx="4">
                  <c:v>Madhya Pradesh</c:v>
                </c:pt>
                <c:pt idx="5">
                  <c:v>Karnataka</c:v>
                </c:pt>
                <c:pt idx="6">
                  <c:v>Jharkhand</c:v>
                </c:pt>
                <c:pt idx="7">
                  <c:v>Punjab</c:v>
                </c:pt>
                <c:pt idx="8">
                  <c:v>Bihar</c:v>
                </c:pt>
                <c:pt idx="9">
                  <c:v>Orissa</c:v>
                </c:pt>
                <c:pt idx="10">
                  <c:v>Haryana</c:v>
                </c:pt>
                <c:pt idx="11">
                  <c:v>Andhra Pradesh</c:v>
                </c:pt>
                <c:pt idx="12">
                  <c:v>Jammu and Kashmir</c:v>
                </c:pt>
                <c:pt idx="13">
                  <c:v>Tamil Nadu</c:v>
                </c:pt>
                <c:pt idx="14">
                  <c:v>Gujarat</c:v>
                </c:pt>
                <c:pt idx="15">
                  <c:v>Himachal Pradesh</c:v>
                </c:pt>
                <c:pt idx="16">
                  <c:v>Uttarakhand</c:v>
                </c:pt>
                <c:pt idx="17">
                  <c:v>Kerala</c:v>
                </c:pt>
                <c:pt idx="18">
                  <c:v>Chhattisgarh</c:v>
                </c:pt>
                <c:pt idx="19">
                  <c:v>Assam</c:v>
                </c:pt>
                <c:pt idx="20">
                  <c:v>Meghalaya</c:v>
                </c:pt>
              </c:strCache>
            </c:strRef>
          </c:cat>
          <c:val>
            <c:numRef>
              <c:f>'Total reach'!$E$9:$E$29</c:f>
              <c:numCache>
                <c:formatCode>#,##0</c:formatCode>
                <c:ptCount val="21"/>
                <c:pt idx="0">
                  <c:v>10297047.588744499</c:v>
                </c:pt>
                <c:pt idx="1">
                  <c:v>8134490.2386117214</c:v>
                </c:pt>
                <c:pt idx="2">
                  <c:v>13211290.621160336</c:v>
                </c:pt>
                <c:pt idx="3">
                  <c:v>8106723.1945778197</c:v>
                </c:pt>
                <c:pt idx="4">
                  <c:v>6814184.9099768372</c:v>
                </c:pt>
                <c:pt idx="5">
                  <c:v>6446414.1821111999</c:v>
                </c:pt>
                <c:pt idx="6">
                  <c:v>12139834.743913833</c:v>
                </c:pt>
                <c:pt idx="7">
                  <c:v>2901432.5339564267</c:v>
                </c:pt>
                <c:pt idx="8">
                  <c:v>4031542.3852771097</c:v>
                </c:pt>
                <c:pt idx="9">
                  <c:v>6043088.9936410524</c:v>
                </c:pt>
                <c:pt idx="10">
                  <c:v>1256385.6201833503</c:v>
                </c:pt>
                <c:pt idx="11">
                  <c:v>0</c:v>
                </c:pt>
                <c:pt idx="12">
                  <c:v>4246328.205186625</c:v>
                </c:pt>
                <c:pt idx="13">
                  <c:v>0</c:v>
                </c:pt>
                <c:pt idx="14">
                  <c:v>2144256.081857916</c:v>
                </c:pt>
                <c:pt idx="15">
                  <c:v>5143185.2633101596</c:v>
                </c:pt>
                <c:pt idx="16">
                  <c:v>1101020.7746170971</c:v>
                </c:pt>
                <c:pt idx="17">
                  <c:v>0</c:v>
                </c:pt>
                <c:pt idx="18">
                  <c:v>0</c:v>
                </c:pt>
                <c:pt idx="19">
                  <c:v>0</c:v>
                </c:pt>
                <c:pt idx="20">
                  <c:v>0</c:v>
                </c:pt>
              </c:numCache>
            </c:numRef>
          </c:val>
          <c:extLst>
            <c:ext xmlns:c16="http://schemas.microsoft.com/office/drawing/2014/chart" uri="{C3380CC4-5D6E-409C-BE32-E72D297353CC}">
              <c16:uniqueId val="{00000001-DBB8-49C2-9F45-D01DAC93F511}"/>
            </c:ext>
          </c:extLst>
        </c:ser>
        <c:ser>
          <c:idx val="2"/>
          <c:order val="2"/>
          <c:tx>
            <c:v>RFM Atta</c:v>
          </c:tx>
          <c:spPr>
            <a:solidFill>
              <a:srgbClr val="00B0F0"/>
            </a:solidFill>
          </c:spPr>
          <c:invertIfNegative val="0"/>
          <c:cat>
            <c:strRef>
              <c:f>'Total reach'!$A$9:$A$29</c:f>
              <c:strCache>
                <c:ptCount val="21"/>
                <c:pt idx="0">
                  <c:v>Maharashtra</c:v>
                </c:pt>
                <c:pt idx="1">
                  <c:v>West Bengal</c:v>
                </c:pt>
                <c:pt idx="2">
                  <c:v>Uttar Pradesh</c:v>
                </c:pt>
                <c:pt idx="3">
                  <c:v>Rajasthan</c:v>
                </c:pt>
                <c:pt idx="4">
                  <c:v>Madhya Pradesh</c:v>
                </c:pt>
                <c:pt idx="5">
                  <c:v>Karnataka</c:v>
                </c:pt>
                <c:pt idx="6">
                  <c:v>Jharkhand</c:v>
                </c:pt>
                <c:pt idx="7">
                  <c:v>Punjab</c:v>
                </c:pt>
                <c:pt idx="8">
                  <c:v>Bihar</c:v>
                </c:pt>
                <c:pt idx="9">
                  <c:v>Orissa</c:v>
                </c:pt>
                <c:pt idx="10">
                  <c:v>Haryana</c:v>
                </c:pt>
                <c:pt idx="11">
                  <c:v>Andhra Pradesh</c:v>
                </c:pt>
                <c:pt idx="12">
                  <c:v>Jammu and Kashmir</c:v>
                </c:pt>
                <c:pt idx="13">
                  <c:v>Tamil Nadu</c:v>
                </c:pt>
                <c:pt idx="14">
                  <c:v>Gujarat</c:v>
                </c:pt>
                <c:pt idx="15">
                  <c:v>Himachal Pradesh</c:v>
                </c:pt>
                <c:pt idx="16">
                  <c:v>Uttarakhand</c:v>
                </c:pt>
                <c:pt idx="17">
                  <c:v>Kerala</c:v>
                </c:pt>
                <c:pt idx="18">
                  <c:v>Chhattisgarh</c:v>
                </c:pt>
                <c:pt idx="19">
                  <c:v>Assam</c:v>
                </c:pt>
                <c:pt idx="20">
                  <c:v>Meghalaya</c:v>
                </c:pt>
              </c:strCache>
            </c:strRef>
          </c:cat>
          <c:val>
            <c:numRef>
              <c:f>'Total reach'!$G$9:$G$29</c:f>
              <c:numCache>
                <c:formatCode>#,##0</c:formatCode>
                <c:ptCount val="21"/>
                <c:pt idx="0">
                  <c:v>8900824.5088077113</c:v>
                </c:pt>
                <c:pt idx="1">
                  <c:v>802305.88654800423</c:v>
                </c:pt>
                <c:pt idx="2">
                  <c:v>2606340.8771561161</c:v>
                </c:pt>
                <c:pt idx="3">
                  <c:v>5427512.6571402205</c:v>
                </c:pt>
                <c:pt idx="4">
                  <c:v>1621785.4732531144</c:v>
                </c:pt>
                <c:pt idx="5">
                  <c:v>4688301.2233535992</c:v>
                </c:pt>
                <c:pt idx="6">
                  <c:v>1029271.999556156</c:v>
                </c:pt>
                <c:pt idx="7">
                  <c:v>3340350.1199845164</c:v>
                </c:pt>
                <c:pt idx="8">
                  <c:v>2245081.6629573293</c:v>
                </c:pt>
                <c:pt idx="9">
                  <c:v>3683254.7692112988</c:v>
                </c:pt>
                <c:pt idx="10">
                  <c:v>3769156.8605500497</c:v>
                </c:pt>
                <c:pt idx="11" formatCode="0">
                  <c:v>0</c:v>
                </c:pt>
                <c:pt idx="12">
                  <c:v>673874.72854636132</c:v>
                </c:pt>
                <c:pt idx="13">
                  <c:v>0</c:v>
                </c:pt>
                <c:pt idx="14">
                  <c:v>2461923.6495405706</c:v>
                </c:pt>
                <c:pt idx="15">
                  <c:v>1061278.7104777491</c:v>
                </c:pt>
                <c:pt idx="16">
                  <c:v>1895439.3584765049</c:v>
                </c:pt>
                <c:pt idx="17">
                  <c:v>0</c:v>
                </c:pt>
                <c:pt idx="18">
                  <c:v>611046.76704341406</c:v>
                </c:pt>
                <c:pt idx="19">
                  <c:v>0</c:v>
                </c:pt>
                <c:pt idx="20">
                  <c:v>0</c:v>
                </c:pt>
              </c:numCache>
            </c:numRef>
          </c:val>
          <c:extLst>
            <c:ext xmlns:c16="http://schemas.microsoft.com/office/drawing/2014/chart" uri="{C3380CC4-5D6E-409C-BE32-E72D297353CC}">
              <c16:uniqueId val="{00000002-DBB8-49C2-9F45-D01DAC93F511}"/>
            </c:ext>
          </c:extLst>
        </c:ser>
        <c:ser>
          <c:idx val="3"/>
          <c:order val="3"/>
          <c:tx>
            <c:v>RFM Maida</c:v>
          </c:tx>
          <c:spPr>
            <a:solidFill>
              <a:schemeClr val="accent6">
                <a:lumMod val="60000"/>
                <a:lumOff val="40000"/>
              </a:schemeClr>
            </a:solidFill>
          </c:spPr>
          <c:invertIfNegative val="0"/>
          <c:cat>
            <c:strRef>
              <c:f>'Total reach'!$A$9:$A$29</c:f>
              <c:strCache>
                <c:ptCount val="21"/>
                <c:pt idx="0">
                  <c:v>Maharashtra</c:v>
                </c:pt>
                <c:pt idx="1">
                  <c:v>West Bengal</c:v>
                </c:pt>
                <c:pt idx="2">
                  <c:v>Uttar Pradesh</c:v>
                </c:pt>
                <c:pt idx="3">
                  <c:v>Rajasthan</c:v>
                </c:pt>
                <c:pt idx="4">
                  <c:v>Madhya Pradesh</c:v>
                </c:pt>
                <c:pt idx="5">
                  <c:v>Karnataka</c:v>
                </c:pt>
                <c:pt idx="6">
                  <c:v>Jharkhand</c:v>
                </c:pt>
                <c:pt idx="7">
                  <c:v>Punjab</c:v>
                </c:pt>
                <c:pt idx="8">
                  <c:v>Bihar</c:v>
                </c:pt>
                <c:pt idx="9">
                  <c:v>Orissa</c:v>
                </c:pt>
                <c:pt idx="10">
                  <c:v>Haryana</c:v>
                </c:pt>
                <c:pt idx="11">
                  <c:v>Andhra Pradesh</c:v>
                </c:pt>
                <c:pt idx="12">
                  <c:v>Jammu and Kashmir</c:v>
                </c:pt>
                <c:pt idx="13">
                  <c:v>Tamil Nadu</c:v>
                </c:pt>
                <c:pt idx="14">
                  <c:v>Gujarat</c:v>
                </c:pt>
                <c:pt idx="15">
                  <c:v>Himachal Pradesh</c:v>
                </c:pt>
                <c:pt idx="16">
                  <c:v>Uttarakhand</c:v>
                </c:pt>
                <c:pt idx="17">
                  <c:v>Kerala</c:v>
                </c:pt>
                <c:pt idx="18">
                  <c:v>Chhattisgarh</c:v>
                </c:pt>
                <c:pt idx="19">
                  <c:v>Assam</c:v>
                </c:pt>
                <c:pt idx="20">
                  <c:v>Meghalaya</c:v>
                </c:pt>
              </c:strCache>
            </c:strRef>
          </c:cat>
          <c:val>
            <c:numRef>
              <c:f>'Total reach'!$I$9:$I$29</c:f>
              <c:numCache>
                <c:formatCode>#,##0</c:formatCode>
                <c:ptCount val="21"/>
                <c:pt idx="0">
                  <c:v>35579271.70000001</c:v>
                </c:pt>
                <c:pt idx="1">
                  <c:v>23307248</c:v>
                </c:pt>
                <c:pt idx="2">
                  <c:v>26682273</c:v>
                </c:pt>
                <c:pt idx="3">
                  <c:v>27418614</c:v>
                </c:pt>
                <c:pt idx="4">
                  <c:v>25791202.699999999</c:v>
                </c:pt>
                <c:pt idx="5">
                  <c:v>11789087.5</c:v>
                </c:pt>
                <c:pt idx="6">
                  <c:v>13061588.199999986</c:v>
                </c:pt>
                <c:pt idx="7">
                  <c:v>12466245.199999986</c:v>
                </c:pt>
                <c:pt idx="8">
                  <c:v>0</c:v>
                </c:pt>
                <c:pt idx="9">
                  <c:v>4897286.8</c:v>
                </c:pt>
                <c:pt idx="10">
                  <c:v>6175111.6000000006</c:v>
                </c:pt>
                <c:pt idx="11">
                  <c:v>17012247</c:v>
                </c:pt>
                <c:pt idx="12">
                  <c:v>5130320.1999999993</c:v>
                </c:pt>
                <c:pt idx="13">
                  <c:v>14875691.600000001</c:v>
                </c:pt>
                <c:pt idx="14">
                  <c:v>0</c:v>
                </c:pt>
                <c:pt idx="15">
                  <c:v>2263563.9</c:v>
                </c:pt>
                <c:pt idx="16">
                  <c:v>4271493.1999999993</c:v>
                </c:pt>
                <c:pt idx="17">
                  <c:v>8727753</c:v>
                </c:pt>
                <c:pt idx="18">
                  <c:v>0</c:v>
                </c:pt>
                <c:pt idx="19">
                  <c:v>2194378</c:v>
                </c:pt>
                <c:pt idx="20">
                  <c:v>0</c:v>
                </c:pt>
              </c:numCache>
            </c:numRef>
          </c:val>
          <c:extLst>
            <c:ext xmlns:c16="http://schemas.microsoft.com/office/drawing/2014/chart" uri="{C3380CC4-5D6E-409C-BE32-E72D297353CC}">
              <c16:uniqueId val="{00000003-DBB8-49C2-9F45-D01DAC93F511}"/>
            </c:ext>
          </c:extLst>
        </c:ser>
        <c:dLbls>
          <c:showLegendKey val="0"/>
          <c:showVal val="0"/>
          <c:showCatName val="0"/>
          <c:showSerName val="0"/>
          <c:showPercent val="0"/>
          <c:showBubbleSize val="0"/>
        </c:dLbls>
        <c:gapWidth val="150"/>
        <c:axId val="109528576"/>
        <c:axId val="109530112"/>
      </c:barChart>
      <c:catAx>
        <c:axId val="109528576"/>
        <c:scaling>
          <c:orientation val="minMax"/>
        </c:scaling>
        <c:delete val="0"/>
        <c:axPos val="b"/>
        <c:numFmt formatCode="General" sourceLinked="0"/>
        <c:majorTickMark val="out"/>
        <c:minorTickMark val="none"/>
        <c:tickLblPos val="nextTo"/>
        <c:crossAx val="109530112"/>
        <c:crosses val="autoZero"/>
        <c:auto val="1"/>
        <c:lblAlgn val="ctr"/>
        <c:lblOffset val="100"/>
        <c:noMultiLvlLbl val="0"/>
      </c:catAx>
      <c:valAx>
        <c:axId val="109530112"/>
        <c:scaling>
          <c:orientation val="minMax"/>
          <c:max val="45000000"/>
        </c:scaling>
        <c:delete val="0"/>
        <c:axPos val="l"/>
        <c:majorGridlines/>
        <c:numFmt formatCode="#,##0" sourceLinked="1"/>
        <c:majorTickMark val="out"/>
        <c:minorTickMark val="none"/>
        <c:tickLblPos val="nextTo"/>
        <c:crossAx val="109528576"/>
        <c:crosses val="autoZero"/>
        <c:crossBetween val="between"/>
        <c:dispUnits>
          <c:builtInUnit val="millions"/>
          <c:dispUnitsLbl>
            <c:tx>
              <c:rich>
                <a:bodyPr/>
                <a:lstStyle/>
                <a:p>
                  <a:pPr>
                    <a:defRPr/>
                  </a:pPr>
                  <a:r>
                    <a:rPr lang="en-US"/>
                    <a:t> Reachable</a:t>
                  </a:r>
                  <a:r>
                    <a:rPr lang="en-US" baseline="0"/>
                    <a:t> Population </a:t>
                  </a:r>
                </a:p>
                <a:p>
                  <a:pPr>
                    <a:defRPr/>
                  </a:pPr>
                  <a:r>
                    <a:rPr lang="en-US" baseline="0"/>
                    <a:t>(Individuals in </a:t>
                  </a:r>
                  <a:r>
                    <a:rPr lang="en-US"/>
                    <a:t>Millions)</a:t>
                  </a:r>
                </a:p>
              </c:rich>
            </c:tx>
          </c:dispUnitsLbl>
        </c:dispUnits>
      </c:valAx>
    </c:plotArea>
    <c:legend>
      <c:legendPos val="b"/>
      <c:overlay val="0"/>
    </c:legend>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title>
      <c:tx>
        <c:rich>
          <a:bodyPr/>
          <a:lstStyle/>
          <a:p>
            <a:pPr>
              <a:defRPr/>
            </a:pPr>
            <a:r>
              <a:rPr lang="en-IN" sz="1600"/>
              <a:t>Paddy Production in India Statewise (2010-11)</a:t>
            </a:r>
          </a:p>
        </c:rich>
      </c:tx>
      <c:overlay val="0"/>
    </c:title>
    <c:autoTitleDeleted val="0"/>
    <c:plotArea>
      <c:layout>
        <c:manualLayout>
          <c:layoutTarget val="inner"/>
          <c:xMode val="edge"/>
          <c:yMode val="edge"/>
          <c:x val="0.11494501789714055"/>
          <c:y val="0.11238513289287085"/>
          <c:w val="0.86085256605380178"/>
          <c:h val="0.52861103568950862"/>
        </c:manualLayout>
      </c:layout>
      <c:barChart>
        <c:barDir val="col"/>
        <c:grouping val="clustered"/>
        <c:varyColors val="0"/>
        <c:ser>
          <c:idx val="0"/>
          <c:order val="0"/>
          <c:invertIfNegative val="0"/>
          <c:dPt>
            <c:idx val="3"/>
            <c:invertIfNegative val="0"/>
            <c:bubble3D val="0"/>
            <c:spPr>
              <a:solidFill>
                <a:srgbClr val="00B050"/>
              </a:solidFill>
            </c:spPr>
            <c:extLst>
              <c:ext xmlns:c16="http://schemas.microsoft.com/office/drawing/2014/chart" uri="{C3380CC4-5D6E-409C-BE32-E72D297353CC}">
                <c16:uniqueId val="{00000001-D0F6-44C7-B879-1C9AFAAB055E}"/>
              </c:ext>
            </c:extLst>
          </c:dPt>
          <c:dPt>
            <c:idx val="7"/>
            <c:invertIfNegative val="0"/>
            <c:bubble3D val="0"/>
            <c:spPr>
              <a:solidFill>
                <a:srgbClr val="00B050"/>
              </a:solidFill>
            </c:spPr>
            <c:extLst>
              <c:ext xmlns:c16="http://schemas.microsoft.com/office/drawing/2014/chart" uri="{C3380CC4-5D6E-409C-BE32-E72D297353CC}">
                <c16:uniqueId val="{00000003-D0F6-44C7-B879-1C9AFAAB055E}"/>
              </c:ext>
            </c:extLst>
          </c:dPt>
          <c:dPt>
            <c:idx val="8"/>
            <c:invertIfNegative val="0"/>
            <c:bubble3D val="0"/>
            <c:spPr>
              <a:solidFill>
                <a:srgbClr val="FF0000"/>
              </a:solidFill>
            </c:spPr>
            <c:extLst>
              <c:ext xmlns:c16="http://schemas.microsoft.com/office/drawing/2014/chart" uri="{C3380CC4-5D6E-409C-BE32-E72D297353CC}">
                <c16:uniqueId val="{00000005-D0F6-44C7-B879-1C9AFAAB055E}"/>
              </c:ext>
            </c:extLst>
          </c:dPt>
          <c:dPt>
            <c:idx val="11"/>
            <c:invertIfNegative val="0"/>
            <c:bubble3D val="0"/>
            <c:spPr>
              <a:solidFill>
                <a:srgbClr val="00B050"/>
              </a:solidFill>
            </c:spPr>
            <c:extLst>
              <c:ext xmlns:c16="http://schemas.microsoft.com/office/drawing/2014/chart" uri="{C3380CC4-5D6E-409C-BE32-E72D297353CC}">
                <c16:uniqueId val="{00000007-D0F6-44C7-B879-1C9AFAAB055E}"/>
              </c:ext>
            </c:extLst>
          </c:dPt>
          <c:dPt>
            <c:idx val="17"/>
            <c:invertIfNegative val="0"/>
            <c:bubble3D val="0"/>
            <c:spPr>
              <a:solidFill>
                <a:srgbClr val="FF0000"/>
              </a:solidFill>
            </c:spPr>
            <c:extLst>
              <c:ext xmlns:c16="http://schemas.microsoft.com/office/drawing/2014/chart" uri="{C3380CC4-5D6E-409C-BE32-E72D297353CC}">
                <c16:uniqueId val="{00000009-D0F6-44C7-B879-1C9AFAAB055E}"/>
              </c:ext>
            </c:extLst>
          </c:dPt>
          <c:dPt>
            <c:idx val="18"/>
            <c:invertIfNegative val="0"/>
            <c:bubble3D val="0"/>
            <c:spPr>
              <a:solidFill>
                <a:srgbClr val="FF0000"/>
              </a:solidFill>
            </c:spPr>
            <c:extLst>
              <c:ext xmlns:c16="http://schemas.microsoft.com/office/drawing/2014/chart" uri="{C3380CC4-5D6E-409C-BE32-E72D297353CC}">
                <c16:uniqueId val="{0000000B-D0F6-44C7-B879-1C9AFAAB055E}"/>
              </c:ext>
            </c:extLst>
          </c:dPt>
          <c:dPt>
            <c:idx val="20"/>
            <c:invertIfNegative val="0"/>
            <c:bubble3D val="0"/>
            <c:spPr>
              <a:solidFill>
                <a:srgbClr val="FF0000"/>
              </a:solidFill>
            </c:spPr>
            <c:extLst>
              <c:ext xmlns:c16="http://schemas.microsoft.com/office/drawing/2014/chart" uri="{C3380CC4-5D6E-409C-BE32-E72D297353CC}">
                <c16:uniqueId val="{0000000D-D0F6-44C7-B879-1C9AFAAB055E}"/>
              </c:ext>
            </c:extLst>
          </c:dPt>
          <c:cat>
            <c:strRef>
              <c:f>Sheet1!$I$3:$I$29</c:f>
              <c:strCache>
                <c:ptCount val="27"/>
                <c:pt idx="0">
                  <c:v>Andhra Pradesh</c:v>
                </c:pt>
                <c:pt idx="1">
                  <c:v>UP</c:v>
                </c:pt>
                <c:pt idx="2">
                  <c:v>West Bengal</c:v>
                </c:pt>
                <c:pt idx="3">
                  <c:v>Punjab</c:v>
                </c:pt>
                <c:pt idx="4">
                  <c:v>Bihar</c:v>
                </c:pt>
                <c:pt idx="5">
                  <c:v>Tamil Nadu</c:v>
                </c:pt>
                <c:pt idx="6">
                  <c:v>Orissa</c:v>
                </c:pt>
                <c:pt idx="7">
                  <c:v>Chhattisgarh</c:v>
                </c:pt>
                <c:pt idx="8">
                  <c:v>Assam</c:v>
                </c:pt>
                <c:pt idx="9">
                  <c:v>Maharashtra</c:v>
                </c:pt>
                <c:pt idx="10">
                  <c:v>Karnataka</c:v>
                </c:pt>
                <c:pt idx="11">
                  <c:v>Haryana</c:v>
                </c:pt>
                <c:pt idx="12">
                  <c:v>Sikkim</c:v>
                </c:pt>
                <c:pt idx="13">
                  <c:v>Madhya Pradesh</c:v>
                </c:pt>
                <c:pt idx="14">
                  <c:v>Gujarat</c:v>
                </c:pt>
                <c:pt idx="15">
                  <c:v>Jharkhand</c:v>
                </c:pt>
                <c:pt idx="16">
                  <c:v>Jammu Kashmir</c:v>
                </c:pt>
                <c:pt idx="17">
                  <c:v>Tripura</c:v>
                </c:pt>
                <c:pt idx="18">
                  <c:v>kerala</c:v>
                </c:pt>
                <c:pt idx="19">
                  <c:v>Uttarkhand</c:v>
                </c:pt>
                <c:pt idx="20">
                  <c:v>Manipur</c:v>
                </c:pt>
                <c:pt idx="21">
                  <c:v>Arunachal Pradesh</c:v>
                </c:pt>
                <c:pt idx="22">
                  <c:v>Himachal Pradesh</c:v>
                </c:pt>
                <c:pt idx="23">
                  <c:v>Mizoram</c:v>
                </c:pt>
                <c:pt idx="24">
                  <c:v>Goa</c:v>
                </c:pt>
                <c:pt idx="25">
                  <c:v>Nagaland</c:v>
                </c:pt>
                <c:pt idx="26">
                  <c:v>Rajasthan</c:v>
                </c:pt>
              </c:strCache>
            </c:strRef>
          </c:cat>
          <c:val>
            <c:numRef>
              <c:f>Sheet1!$J$3:$J$29</c:f>
              <c:numCache>
                <c:formatCode>General</c:formatCode>
                <c:ptCount val="27"/>
                <c:pt idx="0">
                  <c:v>14.385000000000026</c:v>
                </c:pt>
                <c:pt idx="1">
                  <c:v>13.5</c:v>
                </c:pt>
                <c:pt idx="2">
                  <c:v>12.33</c:v>
                </c:pt>
                <c:pt idx="3">
                  <c:v>10.837</c:v>
                </c:pt>
                <c:pt idx="4">
                  <c:v>8.3070000000000022</c:v>
                </c:pt>
                <c:pt idx="5">
                  <c:v>7.0400000000000009</c:v>
                </c:pt>
                <c:pt idx="6">
                  <c:v>6.9300000000000024</c:v>
                </c:pt>
                <c:pt idx="7">
                  <c:v>6.8249999999999762</c:v>
                </c:pt>
                <c:pt idx="8">
                  <c:v>5.0860000000000003</c:v>
                </c:pt>
                <c:pt idx="9">
                  <c:v>4.8900000000000006</c:v>
                </c:pt>
                <c:pt idx="10">
                  <c:v>4.0469999999999997</c:v>
                </c:pt>
                <c:pt idx="11">
                  <c:v>3.4719999999999978</c:v>
                </c:pt>
                <c:pt idx="12">
                  <c:v>2.15</c:v>
                </c:pt>
                <c:pt idx="13">
                  <c:v>1.7719999999999934</c:v>
                </c:pt>
                <c:pt idx="14">
                  <c:v>1.4300000000000002</c:v>
                </c:pt>
                <c:pt idx="15">
                  <c:v>1.2629999999999943</c:v>
                </c:pt>
                <c:pt idx="16">
                  <c:v>0.8</c:v>
                </c:pt>
                <c:pt idx="17">
                  <c:v>0.70800000000000063</c:v>
                </c:pt>
                <c:pt idx="18">
                  <c:v>0.67000000000000326</c:v>
                </c:pt>
                <c:pt idx="19">
                  <c:v>0.55000000000000004</c:v>
                </c:pt>
                <c:pt idx="20">
                  <c:v>0.54299999999999993</c:v>
                </c:pt>
                <c:pt idx="21">
                  <c:v>0.27</c:v>
                </c:pt>
                <c:pt idx="22">
                  <c:v>7.700000000000011E-2</c:v>
                </c:pt>
                <c:pt idx="23">
                  <c:v>6.1500000000000013E-2</c:v>
                </c:pt>
                <c:pt idx="24">
                  <c:v>6.0000000000000102E-2</c:v>
                </c:pt>
                <c:pt idx="25">
                  <c:v>0</c:v>
                </c:pt>
                <c:pt idx="26">
                  <c:v>0</c:v>
                </c:pt>
              </c:numCache>
            </c:numRef>
          </c:val>
          <c:extLst>
            <c:ext xmlns:c16="http://schemas.microsoft.com/office/drawing/2014/chart" uri="{C3380CC4-5D6E-409C-BE32-E72D297353CC}">
              <c16:uniqueId val="{0000000E-D0F6-44C7-B879-1C9AFAAB055E}"/>
            </c:ext>
          </c:extLst>
        </c:ser>
        <c:dLbls>
          <c:showLegendKey val="0"/>
          <c:showVal val="0"/>
          <c:showCatName val="0"/>
          <c:showSerName val="0"/>
          <c:showPercent val="0"/>
          <c:showBubbleSize val="0"/>
        </c:dLbls>
        <c:gapWidth val="150"/>
        <c:axId val="109604224"/>
        <c:axId val="109614208"/>
      </c:barChart>
      <c:catAx>
        <c:axId val="109604224"/>
        <c:scaling>
          <c:orientation val="minMax"/>
        </c:scaling>
        <c:delete val="0"/>
        <c:axPos val="b"/>
        <c:numFmt formatCode="General" sourceLinked="1"/>
        <c:majorTickMark val="none"/>
        <c:minorTickMark val="none"/>
        <c:tickLblPos val="nextTo"/>
        <c:crossAx val="109614208"/>
        <c:crosses val="autoZero"/>
        <c:auto val="1"/>
        <c:lblAlgn val="ctr"/>
        <c:lblOffset val="100"/>
        <c:noMultiLvlLbl val="0"/>
      </c:catAx>
      <c:valAx>
        <c:axId val="109614208"/>
        <c:scaling>
          <c:orientation val="minMax"/>
        </c:scaling>
        <c:delete val="0"/>
        <c:axPos val="l"/>
        <c:majorGridlines/>
        <c:title>
          <c:tx>
            <c:rich>
              <a:bodyPr/>
              <a:lstStyle/>
              <a:p>
                <a:pPr>
                  <a:defRPr/>
                </a:pPr>
                <a:r>
                  <a:rPr lang="en-IN"/>
                  <a:t>Production (Million MT)</a:t>
                </a:r>
              </a:p>
            </c:rich>
          </c:tx>
          <c:overlay val="0"/>
        </c:title>
        <c:numFmt formatCode="General" sourceLinked="1"/>
        <c:majorTickMark val="out"/>
        <c:minorTickMark val="none"/>
        <c:tickLblPos val="nextTo"/>
        <c:crossAx val="109604224"/>
        <c:crosses val="autoZero"/>
        <c:crossBetween val="between"/>
      </c:valAx>
    </c:plotArea>
    <c:plotVisOnly val="1"/>
    <c:dispBlanksAs val="gap"/>
    <c:showDLblsOverMax val="0"/>
  </c:chart>
  <c:txPr>
    <a:bodyPr/>
    <a:lstStyle/>
    <a:p>
      <a:pPr>
        <a:defRPr>
          <a:latin typeface="Palatino Linotype" pitchFamily="18" charset="0"/>
        </a:defRPr>
      </a:pPr>
      <a:endParaRPr lang="en-US"/>
    </a:p>
  </c:txPr>
  <c:externalData r:id="rId2">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31718DB-398B-2F4F-9CAF-FA64E5F14A6D}" type="doc">
      <dgm:prSet loTypeId="urn:microsoft.com/office/officeart/2005/8/layout/vList5" loCatId="" qsTypeId="urn:microsoft.com/office/officeart/2005/8/quickstyle/simple4" qsCatId="simple" csTypeId="urn:microsoft.com/office/officeart/2005/8/colors/colorful4" csCatId="colorful" phldr="1"/>
      <dgm:spPr/>
      <dgm:t>
        <a:bodyPr/>
        <a:lstStyle/>
        <a:p>
          <a:endParaRPr lang="en-US"/>
        </a:p>
      </dgm:t>
    </dgm:pt>
    <dgm:pt modelId="{D5C88E5D-B675-BF4B-8FD9-0002AD57ED53}">
      <dgm:prSet phldrT="[Text]" custT="1"/>
      <dgm:spPr/>
      <dgm:t>
        <a:bodyPr/>
        <a:lstStyle/>
        <a:p>
          <a:pPr algn="ctr"/>
          <a:r>
            <a:rPr lang="en-US" sz="2000" dirty="0">
              <a:solidFill>
                <a:srgbClr val="FFFFFF"/>
              </a:solidFill>
            </a:rPr>
            <a:t>September 2011</a:t>
          </a:r>
        </a:p>
      </dgm:t>
    </dgm:pt>
    <dgm:pt modelId="{F1A92ED2-2980-FF46-8E1E-120B4AAA5E21}" type="parTrans" cxnId="{629A3A4A-4A87-504E-AB66-5F41975952C6}">
      <dgm:prSet/>
      <dgm:spPr/>
      <dgm:t>
        <a:bodyPr/>
        <a:lstStyle/>
        <a:p>
          <a:endParaRPr lang="en-US"/>
        </a:p>
      </dgm:t>
    </dgm:pt>
    <dgm:pt modelId="{9DD3EECF-D932-5C45-96F3-6506273A6ECE}" type="sibTrans" cxnId="{629A3A4A-4A87-504E-AB66-5F41975952C6}">
      <dgm:prSet/>
      <dgm:spPr/>
      <dgm:t>
        <a:bodyPr/>
        <a:lstStyle/>
        <a:p>
          <a:endParaRPr lang="en-US"/>
        </a:p>
      </dgm:t>
    </dgm:pt>
    <dgm:pt modelId="{3B3240D8-EB59-B746-A35E-6AECC7F3F51F}">
      <dgm:prSet phldrT="[Text]" custT="1"/>
      <dgm:spPr/>
      <dgm:t>
        <a:bodyPr/>
        <a:lstStyle/>
        <a:p>
          <a:pPr algn="l"/>
          <a:r>
            <a:rPr lang="en-US" sz="1600" dirty="0"/>
            <a:t>CDC Birth Defects Team agrees to fund supply chain study, a key component of an India Strategy</a:t>
          </a:r>
        </a:p>
      </dgm:t>
    </dgm:pt>
    <dgm:pt modelId="{8D6A22F6-208E-A843-8EBF-5328B5F1EADB}" type="parTrans" cxnId="{A92CCC08-D80B-DA45-902F-DBA1D1E4328A}">
      <dgm:prSet/>
      <dgm:spPr/>
      <dgm:t>
        <a:bodyPr/>
        <a:lstStyle/>
        <a:p>
          <a:endParaRPr lang="en-US"/>
        </a:p>
      </dgm:t>
    </dgm:pt>
    <dgm:pt modelId="{E4B59C28-E0C2-1740-A6F3-4121E05D9DC9}" type="sibTrans" cxnId="{A92CCC08-D80B-DA45-902F-DBA1D1E4328A}">
      <dgm:prSet/>
      <dgm:spPr/>
      <dgm:t>
        <a:bodyPr/>
        <a:lstStyle/>
        <a:p>
          <a:endParaRPr lang="en-US"/>
        </a:p>
      </dgm:t>
    </dgm:pt>
    <dgm:pt modelId="{790C4CF4-0865-164B-AA64-F6D5E4126048}">
      <dgm:prSet phldrT="[Text]" custT="1"/>
      <dgm:spPr/>
      <dgm:t>
        <a:bodyPr/>
        <a:lstStyle/>
        <a:p>
          <a:pPr algn="l"/>
          <a:r>
            <a:rPr lang="en-US" sz="1600" dirty="0"/>
            <a:t>Review of previous FFI strategies to discuss methodologies</a:t>
          </a:r>
        </a:p>
      </dgm:t>
    </dgm:pt>
    <dgm:pt modelId="{F6F57D32-FBC8-2943-A55D-C9C7E8451DB9}" type="parTrans" cxnId="{A827433E-4AC1-CA4E-9624-6DBA4D9D14E6}">
      <dgm:prSet/>
      <dgm:spPr/>
      <dgm:t>
        <a:bodyPr/>
        <a:lstStyle/>
        <a:p>
          <a:endParaRPr lang="en-US"/>
        </a:p>
      </dgm:t>
    </dgm:pt>
    <dgm:pt modelId="{78FB0640-3ED1-CF48-8B2E-04DB0E855E4C}" type="sibTrans" cxnId="{A827433E-4AC1-CA4E-9624-6DBA4D9D14E6}">
      <dgm:prSet/>
      <dgm:spPr/>
      <dgm:t>
        <a:bodyPr/>
        <a:lstStyle/>
        <a:p>
          <a:endParaRPr lang="en-US"/>
        </a:p>
      </dgm:t>
    </dgm:pt>
    <dgm:pt modelId="{E7331918-E99F-3648-88B9-D881F9AF6654}">
      <dgm:prSet phldrT="[Text]" custT="1"/>
      <dgm:spPr/>
      <dgm:t>
        <a:bodyPr/>
        <a:lstStyle/>
        <a:p>
          <a:pPr algn="ctr"/>
          <a:r>
            <a:rPr lang="en-US" sz="2000" dirty="0"/>
            <a:t>October</a:t>
          </a:r>
        </a:p>
      </dgm:t>
    </dgm:pt>
    <dgm:pt modelId="{0DA64FC7-F8EC-F84F-8B38-69504DBDA039}" type="parTrans" cxnId="{08ED2103-45B5-EA40-B208-A664FDA6A12D}">
      <dgm:prSet/>
      <dgm:spPr/>
      <dgm:t>
        <a:bodyPr/>
        <a:lstStyle/>
        <a:p>
          <a:endParaRPr lang="en-US"/>
        </a:p>
      </dgm:t>
    </dgm:pt>
    <dgm:pt modelId="{8FA95AF8-A16A-4E4E-B7DF-5EF2D8607572}" type="sibTrans" cxnId="{08ED2103-45B5-EA40-B208-A664FDA6A12D}">
      <dgm:prSet/>
      <dgm:spPr/>
      <dgm:t>
        <a:bodyPr/>
        <a:lstStyle/>
        <a:p>
          <a:endParaRPr lang="en-US"/>
        </a:p>
      </dgm:t>
    </dgm:pt>
    <dgm:pt modelId="{7828A028-588C-7A4F-AB8D-A621E0F4A251}">
      <dgm:prSet phldrT="[Text]" custT="1"/>
      <dgm:spPr/>
      <dgm:t>
        <a:bodyPr/>
        <a:lstStyle/>
        <a:p>
          <a:pPr algn="l"/>
          <a:r>
            <a:rPr lang="en-US" sz="1600" dirty="0"/>
            <a:t>Created burden of disease, demographics, industry database</a:t>
          </a:r>
        </a:p>
      </dgm:t>
    </dgm:pt>
    <dgm:pt modelId="{934EECD2-AD70-7D46-9196-B8407710F716}" type="parTrans" cxnId="{30741026-7761-6E41-A052-09149CF3443F}">
      <dgm:prSet/>
      <dgm:spPr/>
      <dgm:t>
        <a:bodyPr/>
        <a:lstStyle/>
        <a:p>
          <a:endParaRPr lang="en-US"/>
        </a:p>
      </dgm:t>
    </dgm:pt>
    <dgm:pt modelId="{994DEE1E-FBC0-D94B-97ED-C06EF3A6239B}" type="sibTrans" cxnId="{30741026-7761-6E41-A052-09149CF3443F}">
      <dgm:prSet/>
      <dgm:spPr/>
      <dgm:t>
        <a:bodyPr/>
        <a:lstStyle/>
        <a:p>
          <a:endParaRPr lang="en-US"/>
        </a:p>
      </dgm:t>
    </dgm:pt>
    <dgm:pt modelId="{C20229B8-A4A2-354F-8C15-5D04C2F03522}">
      <dgm:prSet phldrT="[Text]" custT="1"/>
      <dgm:spPr/>
      <dgm:t>
        <a:bodyPr/>
        <a:lstStyle/>
        <a:p>
          <a:pPr algn="ctr"/>
          <a:r>
            <a:rPr lang="en-US" sz="2000" dirty="0">
              <a:solidFill>
                <a:schemeClr val="tx1"/>
              </a:solidFill>
            </a:rPr>
            <a:t>November</a:t>
          </a:r>
        </a:p>
      </dgm:t>
    </dgm:pt>
    <dgm:pt modelId="{5AD49B0E-6FB9-814C-AC20-35EA6946BBC2}" type="parTrans" cxnId="{8C32ADD5-315A-4D44-9657-A8D2B7813410}">
      <dgm:prSet/>
      <dgm:spPr/>
      <dgm:t>
        <a:bodyPr/>
        <a:lstStyle/>
        <a:p>
          <a:endParaRPr lang="en-US"/>
        </a:p>
      </dgm:t>
    </dgm:pt>
    <dgm:pt modelId="{5284F2A0-5A87-6D46-8F84-5C444610C019}" type="sibTrans" cxnId="{8C32ADD5-315A-4D44-9657-A8D2B7813410}">
      <dgm:prSet/>
      <dgm:spPr/>
      <dgm:t>
        <a:bodyPr/>
        <a:lstStyle/>
        <a:p>
          <a:endParaRPr lang="en-US"/>
        </a:p>
      </dgm:t>
    </dgm:pt>
    <dgm:pt modelId="{548D8758-D707-664E-806F-04E86A84842E}">
      <dgm:prSet phldrT="[Text]" custT="1"/>
      <dgm:spPr/>
      <dgm:t>
        <a:bodyPr/>
        <a:lstStyle/>
        <a:p>
          <a:pPr algn="l"/>
          <a:r>
            <a:rPr lang="en-US" sz="1600" dirty="0"/>
            <a:t>Continued data collection</a:t>
          </a:r>
        </a:p>
      </dgm:t>
    </dgm:pt>
    <dgm:pt modelId="{8F383DEC-7969-4649-B703-D288C9976192}" type="parTrans" cxnId="{EC56EE86-1BD6-7444-AC00-7790F02E9D80}">
      <dgm:prSet/>
      <dgm:spPr/>
      <dgm:t>
        <a:bodyPr/>
        <a:lstStyle/>
        <a:p>
          <a:endParaRPr lang="en-US"/>
        </a:p>
      </dgm:t>
    </dgm:pt>
    <dgm:pt modelId="{6D87FED5-BA77-A048-ADB7-5EA0F2BBC80D}" type="sibTrans" cxnId="{EC56EE86-1BD6-7444-AC00-7790F02E9D80}">
      <dgm:prSet/>
      <dgm:spPr/>
      <dgm:t>
        <a:bodyPr/>
        <a:lstStyle/>
        <a:p>
          <a:endParaRPr lang="en-US"/>
        </a:p>
      </dgm:t>
    </dgm:pt>
    <dgm:pt modelId="{7DD020F0-9270-CA43-876E-D7E8A37E1CA8}">
      <dgm:prSet phldrT="[Text]" custT="1"/>
      <dgm:spPr/>
      <dgm:t>
        <a:bodyPr/>
        <a:lstStyle/>
        <a:p>
          <a:pPr algn="l"/>
          <a:r>
            <a:rPr lang="en-US" sz="1600" dirty="0"/>
            <a:t>Connected with potential partners on the ground for data, industry information</a:t>
          </a:r>
        </a:p>
      </dgm:t>
    </dgm:pt>
    <dgm:pt modelId="{D60D1C83-64E4-F742-BEB2-2829724B62F8}" type="parTrans" cxnId="{53D0EEBF-6071-7849-9B79-3DB2E7781501}">
      <dgm:prSet/>
      <dgm:spPr/>
      <dgm:t>
        <a:bodyPr/>
        <a:lstStyle/>
        <a:p>
          <a:endParaRPr lang="en-US"/>
        </a:p>
      </dgm:t>
    </dgm:pt>
    <dgm:pt modelId="{F821D2B5-27EA-4645-87C3-660E92E50DE5}" type="sibTrans" cxnId="{53D0EEBF-6071-7849-9B79-3DB2E7781501}">
      <dgm:prSet/>
      <dgm:spPr/>
      <dgm:t>
        <a:bodyPr/>
        <a:lstStyle/>
        <a:p>
          <a:endParaRPr lang="en-US"/>
        </a:p>
      </dgm:t>
    </dgm:pt>
    <dgm:pt modelId="{BE96BF23-60D5-EB42-B72B-47FA1B2FD6E5}">
      <dgm:prSet phldrT="[Text]" custT="1"/>
      <dgm:spPr/>
      <dgm:t>
        <a:bodyPr/>
        <a:lstStyle/>
        <a:p>
          <a:pPr algn="l"/>
          <a:r>
            <a:rPr lang="en-US" sz="1600" dirty="0"/>
            <a:t>India strategy team meetings to begin initial data collection</a:t>
          </a:r>
        </a:p>
      </dgm:t>
    </dgm:pt>
    <dgm:pt modelId="{2C13CA82-6D46-8D4A-8FCF-CDE2ABC944BC}" type="parTrans" cxnId="{7D0024E5-E816-3647-8C9D-17E61C583E7E}">
      <dgm:prSet/>
      <dgm:spPr/>
      <dgm:t>
        <a:bodyPr/>
        <a:lstStyle/>
        <a:p>
          <a:endParaRPr lang="en-US"/>
        </a:p>
      </dgm:t>
    </dgm:pt>
    <dgm:pt modelId="{989F59E1-A338-214E-A87A-A44E7382C43D}" type="sibTrans" cxnId="{7D0024E5-E816-3647-8C9D-17E61C583E7E}">
      <dgm:prSet/>
      <dgm:spPr/>
      <dgm:t>
        <a:bodyPr/>
        <a:lstStyle/>
        <a:p>
          <a:endParaRPr lang="en-US"/>
        </a:p>
      </dgm:t>
    </dgm:pt>
    <dgm:pt modelId="{96E29AE7-3092-B346-9B59-2365977DCC11}" type="pres">
      <dgm:prSet presAssocID="{B31718DB-398B-2F4F-9CAF-FA64E5F14A6D}" presName="Name0" presStyleCnt="0">
        <dgm:presLayoutVars>
          <dgm:dir/>
          <dgm:animLvl val="lvl"/>
          <dgm:resizeHandles val="exact"/>
        </dgm:presLayoutVars>
      </dgm:prSet>
      <dgm:spPr/>
    </dgm:pt>
    <dgm:pt modelId="{7C9FDAB2-EEE3-D546-8916-18A65C8D8DD7}" type="pres">
      <dgm:prSet presAssocID="{D5C88E5D-B675-BF4B-8FD9-0002AD57ED53}" presName="linNode" presStyleCnt="0"/>
      <dgm:spPr/>
    </dgm:pt>
    <dgm:pt modelId="{0B45493E-119B-3643-B135-365DBC9FC394}" type="pres">
      <dgm:prSet presAssocID="{D5C88E5D-B675-BF4B-8FD9-0002AD57ED53}" presName="parentText" presStyleLbl="node1" presStyleIdx="0" presStyleCnt="3">
        <dgm:presLayoutVars>
          <dgm:chMax val="1"/>
          <dgm:bulletEnabled val="1"/>
        </dgm:presLayoutVars>
      </dgm:prSet>
      <dgm:spPr/>
    </dgm:pt>
    <dgm:pt modelId="{FB5E12CD-1AA9-D74D-B2A6-12B988CC0851}" type="pres">
      <dgm:prSet presAssocID="{D5C88E5D-B675-BF4B-8FD9-0002AD57ED53}" presName="descendantText" presStyleLbl="alignAccFollowNode1" presStyleIdx="0" presStyleCnt="3" custScaleY="113316">
        <dgm:presLayoutVars>
          <dgm:bulletEnabled val="1"/>
        </dgm:presLayoutVars>
      </dgm:prSet>
      <dgm:spPr/>
    </dgm:pt>
    <dgm:pt modelId="{707C74ED-4822-364E-A387-77A4A56CEA8C}" type="pres">
      <dgm:prSet presAssocID="{9DD3EECF-D932-5C45-96F3-6506273A6ECE}" presName="sp" presStyleCnt="0"/>
      <dgm:spPr/>
    </dgm:pt>
    <dgm:pt modelId="{207E46BE-6C99-5644-8010-723943602678}" type="pres">
      <dgm:prSet presAssocID="{E7331918-E99F-3648-88B9-D881F9AF6654}" presName="linNode" presStyleCnt="0"/>
      <dgm:spPr/>
    </dgm:pt>
    <dgm:pt modelId="{D9CAD151-1AAA-AF42-8B8E-1B0031131BAF}" type="pres">
      <dgm:prSet presAssocID="{E7331918-E99F-3648-88B9-D881F9AF6654}" presName="parentText" presStyleLbl="node1" presStyleIdx="1" presStyleCnt="3">
        <dgm:presLayoutVars>
          <dgm:chMax val="1"/>
          <dgm:bulletEnabled val="1"/>
        </dgm:presLayoutVars>
      </dgm:prSet>
      <dgm:spPr/>
    </dgm:pt>
    <dgm:pt modelId="{E7EEC3DD-026F-4342-A0FC-62F69469C99A}" type="pres">
      <dgm:prSet presAssocID="{E7331918-E99F-3648-88B9-D881F9AF6654}" presName="descendantText" presStyleLbl="alignAccFollowNode1" presStyleIdx="1" presStyleCnt="3">
        <dgm:presLayoutVars>
          <dgm:bulletEnabled val="1"/>
        </dgm:presLayoutVars>
      </dgm:prSet>
      <dgm:spPr/>
    </dgm:pt>
    <dgm:pt modelId="{501EA883-E671-C04A-9222-A151CE451FBF}" type="pres">
      <dgm:prSet presAssocID="{8FA95AF8-A16A-4E4E-B7DF-5EF2D8607572}" presName="sp" presStyleCnt="0"/>
      <dgm:spPr/>
    </dgm:pt>
    <dgm:pt modelId="{1D0A18E2-76FA-1641-BA89-0574DFACE6DC}" type="pres">
      <dgm:prSet presAssocID="{C20229B8-A4A2-354F-8C15-5D04C2F03522}" presName="linNode" presStyleCnt="0"/>
      <dgm:spPr/>
    </dgm:pt>
    <dgm:pt modelId="{9B6CB6F8-B162-0F4E-A9FC-A0B10E1A2EBB}" type="pres">
      <dgm:prSet presAssocID="{C20229B8-A4A2-354F-8C15-5D04C2F03522}" presName="parentText" presStyleLbl="node1" presStyleIdx="2" presStyleCnt="3">
        <dgm:presLayoutVars>
          <dgm:chMax val="1"/>
          <dgm:bulletEnabled val="1"/>
        </dgm:presLayoutVars>
      </dgm:prSet>
      <dgm:spPr/>
    </dgm:pt>
    <dgm:pt modelId="{160C5EF4-E66B-7843-81A6-DD7D2050C2FC}" type="pres">
      <dgm:prSet presAssocID="{C20229B8-A4A2-354F-8C15-5D04C2F03522}" presName="descendantText" presStyleLbl="alignAccFollowNode1" presStyleIdx="2" presStyleCnt="3">
        <dgm:presLayoutVars>
          <dgm:bulletEnabled val="1"/>
        </dgm:presLayoutVars>
      </dgm:prSet>
      <dgm:spPr/>
    </dgm:pt>
  </dgm:ptLst>
  <dgm:cxnLst>
    <dgm:cxn modelId="{08ED2103-45B5-EA40-B208-A664FDA6A12D}" srcId="{B31718DB-398B-2F4F-9CAF-FA64E5F14A6D}" destId="{E7331918-E99F-3648-88B9-D881F9AF6654}" srcOrd="1" destOrd="0" parTransId="{0DA64FC7-F8EC-F84F-8B38-69504DBDA039}" sibTransId="{8FA95AF8-A16A-4E4E-B7DF-5EF2D8607572}"/>
    <dgm:cxn modelId="{A92CCC08-D80B-DA45-902F-DBA1D1E4328A}" srcId="{D5C88E5D-B675-BF4B-8FD9-0002AD57ED53}" destId="{3B3240D8-EB59-B746-A35E-6AECC7F3F51F}" srcOrd="0" destOrd="0" parTransId="{8D6A22F6-208E-A843-8EBF-5328B5F1EADB}" sibTransId="{E4B59C28-E0C2-1740-A6F3-4121E05D9DC9}"/>
    <dgm:cxn modelId="{30741026-7761-6E41-A052-09149CF3443F}" srcId="{E7331918-E99F-3648-88B9-D881F9AF6654}" destId="{7828A028-588C-7A4F-AB8D-A621E0F4A251}" srcOrd="0" destOrd="0" parTransId="{934EECD2-AD70-7D46-9196-B8407710F716}" sibTransId="{994DEE1E-FBC0-D94B-97ED-C06EF3A6239B}"/>
    <dgm:cxn modelId="{A827433E-4AC1-CA4E-9624-6DBA4D9D14E6}" srcId="{D5C88E5D-B675-BF4B-8FD9-0002AD57ED53}" destId="{790C4CF4-0865-164B-AA64-F6D5E4126048}" srcOrd="2" destOrd="0" parTransId="{F6F57D32-FBC8-2943-A55D-C9C7E8451DB9}" sibTransId="{78FB0640-3ED1-CF48-8B2E-04DB0E855E4C}"/>
    <dgm:cxn modelId="{A8F30E47-C741-0A4F-9F54-ABA5B3C45465}" type="presOf" srcId="{E7331918-E99F-3648-88B9-D881F9AF6654}" destId="{D9CAD151-1AAA-AF42-8B8E-1B0031131BAF}" srcOrd="0" destOrd="0" presId="urn:microsoft.com/office/officeart/2005/8/layout/vList5"/>
    <dgm:cxn modelId="{B20BC948-49F5-C94C-8A53-BAC2E28EA57E}" type="presOf" srcId="{B31718DB-398B-2F4F-9CAF-FA64E5F14A6D}" destId="{96E29AE7-3092-B346-9B59-2365977DCC11}" srcOrd="0" destOrd="0" presId="urn:microsoft.com/office/officeart/2005/8/layout/vList5"/>
    <dgm:cxn modelId="{629A3A4A-4A87-504E-AB66-5F41975952C6}" srcId="{B31718DB-398B-2F4F-9CAF-FA64E5F14A6D}" destId="{D5C88E5D-B675-BF4B-8FD9-0002AD57ED53}" srcOrd="0" destOrd="0" parTransId="{F1A92ED2-2980-FF46-8E1E-120B4AAA5E21}" sibTransId="{9DD3EECF-D932-5C45-96F3-6506273A6ECE}"/>
    <dgm:cxn modelId="{8C09B358-3CF0-BC4E-9974-79DF5B48A093}" type="presOf" srcId="{D5C88E5D-B675-BF4B-8FD9-0002AD57ED53}" destId="{0B45493E-119B-3643-B135-365DBC9FC394}" srcOrd="0" destOrd="0" presId="urn:microsoft.com/office/officeart/2005/8/layout/vList5"/>
    <dgm:cxn modelId="{EC56EE86-1BD6-7444-AC00-7790F02E9D80}" srcId="{C20229B8-A4A2-354F-8C15-5D04C2F03522}" destId="{548D8758-D707-664E-806F-04E86A84842E}" srcOrd="0" destOrd="0" parTransId="{8F383DEC-7969-4649-B703-D288C9976192}" sibTransId="{6D87FED5-BA77-A048-ADB7-5EA0F2BBC80D}"/>
    <dgm:cxn modelId="{2889A5A7-9342-D441-ADA0-3FFB857CF6D6}" type="presOf" srcId="{C20229B8-A4A2-354F-8C15-5D04C2F03522}" destId="{9B6CB6F8-B162-0F4E-A9FC-A0B10E1A2EBB}" srcOrd="0" destOrd="0" presId="urn:microsoft.com/office/officeart/2005/8/layout/vList5"/>
    <dgm:cxn modelId="{05B77DB1-098C-E642-9BDE-85287820203F}" type="presOf" srcId="{7DD020F0-9270-CA43-876E-D7E8A37E1CA8}" destId="{160C5EF4-E66B-7843-81A6-DD7D2050C2FC}" srcOrd="0" destOrd="1" presId="urn:microsoft.com/office/officeart/2005/8/layout/vList5"/>
    <dgm:cxn modelId="{21FC3BB9-71FE-3442-89BA-B5D07BBD3956}" type="presOf" srcId="{790C4CF4-0865-164B-AA64-F6D5E4126048}" destId="{FB5E12CD-1AA9-D74D-B2A6-12B988CC0851}" srcOrd="0" destOrd="2" presId="urn:microsoft.com/office/officeart/2005/8/layout/vList5"/>
    <dgm:cxn modelId="{53D0EEBF-6071-7849-9B79-3DB2E7781501}" srcId="{C20229B8-A4A2-354F-8C15-5D04C2F03522}" destId="{7DD020F0-9270-CA43-876E-D7E8A37E1CA8}" srcOrd="1" destOrd="0" parTransId="{D60D1C83-64E4-F742-BEB2-2829724B62F8}" sibTransId="{F821D2B5-27EA-4645-87C3-660E92E50DE5}"/>
    <dgm:cxn modelId="{545B10C3-9E75-BE45-B60B-B5D01CF4E36E}" type="presOf" srcId="{7828A028-588C-7A4F-AB8D-A621E0F4A251}" destId="{E7EEC3DD-026F-4342-A0FC-62F69469C99A}" srcOrd="0" destOrd="0" presId="urn:microsoft.com/office/officeart/2005/8/layout/vList5"/>
    <dgm:cxn modelId="{B33822CA-E996-A64E-A46D-E37817236335}" type="presOf" srcId="{3B3240D8-EB59-B746-A35E-6AECC7F3F51F}" destId="{FB5E12CD-1AA9-D74D-B2A6-12B988CC0851}" srcOrd="0" destOrd="0" presId="urn:microsoft.com/office/officeart/2005/8/layout/vList5"/>
    <dgm:cxn modelId="{8C32ADD5-315A-4D44-9657-A8D2B7813410}" srcId="{B31718DB-398B-2F4F-9CAF-FA64E5F14A6D}" destId="{C20229B8-A4A2-354F-8C15-5D04C2F03522}" srcOrd="2" destOrd="0" parTransId="{5AD49B0E-6FB9-814C-AC20-35EA6946BBC2}" sibTransId="{5284F2A0-5A87-6D46-8F84-5C444610C019}"/>
    <dgm:cxn modelId="{E7551DDE-A6BF-DB4C-A1C0-D08E1AB6CF6B}" type="presOf" srcId="{BE96BF23-60D5-EB42-B72B-47FA1B2FD6E5}" destId="{FB5E12CD-1AA9-D74D-B2A6-12B988CC0851}" srcOrd="0" destOrd="1" presId="urn:microsoft.com/office/officeart/2005/8/layout/vList5"/>
    <dgm:cxn modelId="{7D0024E5-E816-3647-8C9D-17E61C583E7E}" srcId="{D5C88E5D-B675-BF4B-8FD9-0002AD57ED53}" destId="{BE96BF23-60D5-EB42-B72B-47FA1B2FD6E5}" srcOrd="1" destOrd="0" parTransId="{2C13CA82-6D46-8D4A-8FCF-CDE2ABC944BC}" sibTransId="{989F59E1-A338-214E-A87A-A44E7382C43D}"/>
    <dgm:cxn modelId="{6D6976FF-D997-B24C-AF0E-D9F50EC5D2FE}" type="presOf" srcId="{548D8758-D707-664E-806F-04E86A84842E}" destId="{160C5EF4-E66B-7843-81A6-DD7D2050C2FC}" srcOrd="0" destOrd="0" presId="urn:microsoft.com/office/officeart/2005/8/layout/vList5"/>
    <dgm:cxn modelId="{B0E3FC6A-A6B7-B640-B93B-02FAAA0781CC}" type="presParOf" srcId="{96E29AE7-3092-B346-9B59-2365977DCC11}" destId="{7C9FDAB2-EEE3-D546-8916-18A65C8D8DD7}" srcOrd="0" destOrd="0" presId="urn:microsoft.com/office/officeart/2005/8/layout/vList5"/>
    <dgm:cxn modelId="{7A0779C7-8C59-AB40-A51F-4193F68913E4}" type="presParOf" srcId="{7C9FDAB2-EEE3-D546-8916-18A65C8D8DD7}" destId="{0B45493E-119B-3643-B135-365DBC9FC394}" srcOrd="0" destOrd="0" presId="urn:microsoft.com/office/officeart/2005/8/layout/vList5"/>
    <dgm:cxn modelId="{11E6E7B5-E132-5D44-A64E-A440C26A972D}" type="presParOf" srcId="{7C9FDAB2-EEE3-D546-8916-18A65C8D8DD7}" destId="{FB5E12CD-1AA9-D74D-B2A6-12B988CC0851}" srcOrd="1" destOrd="0" presId="urn:microsoft.com/office/officeart/2005/8/layout/vList5"/>
    <dgm:cxn modelId="{2F44CF92-32B0-DD44-84A1-FD67C5D9D43E}" type="presParOf" srcId="{96E29AE7-3092-B346-9B59-2365977DCC11}" destId="{707C74ED-4822-364E-A387-77A4A56CEA8C}" srcOrd="1" destOrd="0" presId="urn:microsoft.com/office/officeart/2005/8/layout/vList5"/>
    <dgm:cxn modelId="{9DB99659-3AA5-E847-AAF3-325550CC6514}" type="presParOf" srcId="{96E29AE7-3092-B346-9B59-2365977DCC11}" destId="{207E46BE-6C99-5644-8010-723943602678}" srcOrd="2" destOrd="0" presId="urn:microsoft.com/office/officeart/2005/8/layout/vList5"/>
    <dgm:cxn modelId="{14493F02-1FE2-224C-B96B-E5AC85A7FB23}" type="presParOf" srcId="{207E46BE-6C99-5644-8010-723943602678}" destId="{D9CAD151-1AAA-AF42-8B8E-1B0031131BAF}" srcOrd="0" destOrd="0" presId="urn:microsoft.com/office/officeart/2005/8/layout/vList5"/>
    <dgm:cxn modelId="{39364E09-3C8A-8043-9450-981E41E5FE92}" type="presParOf" srcId="{207E46BE-6C99-5644-8010-723943602678}" destId="{E7EEC3DD-026F-4342-A0FC-62F69469C99A}" srcOrd="1" destOrd="0" presId="urn:microsoft.com/office/officeart/2005/8/layout/vList5"/>
    <dgm:cxn modelId="{92D966C6-87EC-5243-9061-C8D20C2918F2}" type="presParOf" srcId="{96E29AE7-3092-B346-9B59-2365977DCC11}" destId="{501EA883-E671-C04A-9222-A151CE451FBF}" srcOrd="3" destOrd="0" presId="urn:microsoft.com/office/officeart/2005/8/layout/vList5"/>
    <dgm:cxn modelId="{0804DD2D-1E61-AA4D-9D6F-DACFF1C67F36}" type="presParOf" srcId="{96E29AE7-3092-B346-9B59-2365977DCC11}" destId="{1D0A18E2-76FA-1641-BA89-0574DFACE6DC}" srcOrd="4" destOrd="0" presId="urn:microsoft.com/office/officeart/2005/8/layout/vList5"/>
    <dgm:cxn modelId="{E758B8A8-D319-3B4A-91FD-642510E92410}" type="presParOf" srcId="{1D0A18E2-76FA-1641-BA89-0574DFACE6DC}" destId="{9B6CB6F8-B162-0F4E-A9FC-A0B10E1A2EBB}" srcOrd="0" destOrd="0" presId="urn:microsoft.com/office/officeart/2005/8/layout/vList5"/>
    <dgm:cxn modelId="{04554CF6-7128-6144-861C-79C0F8B595B2}" type="presParOf" srcId="{1D0A18E2-76FA-1641-BA89-0574DFACE6DC}" destId="{160C5EF4-E66B-7843-81A6-DD7D2050C2FC}"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FC57F7D-4BD3-BE4B-B38B-1D2AD55CFF89}" type="doc">
      <dgm:prSet loTypeId="urn:microsoft.com/office/officeart/2005/8/layout/vList5" loCatId="" qsTypeId="urn:microsoft.com/office/officeart/2005/8/quickstyle/simple4" qsCatId="simple" csTypeId="urn:microsoft.com/office/officeart/2005/8/colors/colorful4" csCatId="colorful" phldr="1"/>
      <dgm:spPr/>
      <dgm:t>
        <a:bodyPr/>
        <a:lstStyle/>
        <a:p>
          <a:endParaRPr lang="en-US"/>
        </a:p>
      </dgm:t>
    </dgm:pt>
    <dgm:pt modelId="{3EDD2785-0F1F-F246-8142-37E386213D9E}">
      <dgm:prSet phldrT="[Text]" custT="1"/>
      <dgm:spPr/>
      <dgm:t>
        <a:bodyPr/>
        <a:lstStyle/>
        <a:p>
          <a:r>
            <a:rPr lang="en-US" sz="2000" dirty="0">
              <a:solidFill>
                <a:schemeClr val="bg1"/>
              </a:solidFill>
            </a:rPr>
            <a:t>December</a:t>
          </a:r>
        </a:p>
      </dgm:t>
    </dgm:pt>
    <dgm:pt modelId="{DE7A8E29-BE5C-6F44-A7F4-3625657ADAFD}" type="parTrans" cxnId="{B8FE995D-E65C-1A45-91EF-DD3CFCCB6586}">
      <dgm:prSet/>
      <dgm:spPr/>
      <dgm:t>
        <a:bodyPr/>
        <a:lstStyle/>
        <a:p>
          <a:endParaRPr lang="en-US"/>
        </a:p>
      </dgm:t>
    </dgm:pt>
    <dgm:pt modelId="{1E3E5462-F08B-DA4D-AE0F-FD2099959228}" type="sibTrans" cxnId="{B8FE995D-E65C-1A45-91EF-DD3CFCCB6586}">
      <dgm:prSet/>
      <dgm:spPr/>
      <dgm:t>
        <a:bodyPr/>
        <a:lstStyle/>
        <a:p>
          <a:endParaRPr lang="en-US"/>
        </a:p>
      </dgm:t>
    </dgm:pt>
    <dgm:pt modelId="{63417F92-7435-1842-A81E-8272EF96740C}">
      <dgm:prSet phldrT="[Text]" custT="1"/>
      <dgm:spPr/>
      <dgm:t>
        <a:bodyPr/>
        <a:lstStyle/>
        <a:p>
          <a:r>
            <a:rPr lang="en-US" sz="1600" dirty="0"/>
            <a:t>India Strategy Team and CDC Birth Defects met in Delhi to discuss next steps.</a:t>
          </a:r>
        </a:p>
      </dgm:t>
    </dgm:pt>
    <dgm:pt modelId="{BE1541D1-F0B4-DF45-B4A8-DDA0313CE61A}" type="parTrans" cxnId="{EF57D020-5595-DE47-AE2F-FD46121F875C}">
      <dgm:prSet/>
      <dgm:spPr/>
      <dgm:t>
        <a:bodyPr/>
        <a:lstStyle/>
        <a:p>
          <a:endParaRPr lang="en-US"/>
        </a:p>
      </dgm:t>
    </dgm:pt>
    <dgm:pt modelId="{DDECABDD-3CF4-7141-ADAA-D0093FDE5D91}" type="sibTrans" cxnId="{EF57D020-5595-DE47-AE2F-FD46121F875C}">
      <dgm:prSet/>
      <dgm:spPr/>
      <dgm:t>
        <a:bodyPr/>
        <a:lstStyle/>
        <a:p>
          <a:endParaRPr lang="en-US"/>
        </a:p>
      </dgm:t>
    </dgm:pt>
    <dgm:pt modelId="{F47CC626-F0B4-214E-9640-779A7ACD363F}">
      <dgm:prSet phldrT="[Text]" custT="1"/>
      <dgm:spPr/>
      <dgm:t>
        <a:bodyPr/>
        <a:lstStyle/>
        <a:p>
          <a:r>
            <a:rPr lang="en-US" sz="1600" dirty="0"/>
            <a:t>Met with IFFN partners to inform them of the strategy and seek feedback</a:t>
          </a:r>
        </a:p>
      </dgm:t>
    </dgm:pt>
    <dgm:pt modelId="{5933BCB4-7BD3-044E-96E9-C3EB60FC32DF}" type="parTrans" cxnId="{D0C18E55-ACA3-074F-9817-397806E8CBB9}">
      <dgm:prSet/>
      <dgm:spPr/>
      <dgm:t>
        <a:bodyPr/>
        <a:lstStyle/>
        <a:p>
          <a:endParaRPr lang="en-US"/>
        </a:p>
      </dgm:t>
    </dgm:pt>
    <dgm:pt modelId="{D2972308-AD26-1549-AEEC-99898F7137F8}" type="sibTrans" cxnId="{D0C18E55-ACA3-074F-9817-397806E8CBB9}">
      <dgm:prSet/>
      <dgm:spPr/>
      <dgm:t>
        <a:bodyPr/>
        <a:lstStyle/>
        <a:p>
          <a:endParaRPr lang="en-US"/>
        </a:p>
      </dgm:t>
    </dgm:pt>
    <dgm:pt modelId="{EE1D7CEB-C75C-9D43-8AEB-60E6E00449D8}">
      <dgm:prSet phldrT="[Text]" custT="1"/>
      <dgm:spPr/>
      <dgm:t>
        <a:bodyPr/>
        <a:lstStyle/>
        <a:p>
          <a:r>
            <a:rPr lang="en-US" sz="2000" dirty="0"/>
            <a:t>January 2012</a:t>
          </a:r>
        </a:p>
      </dgm:t>
    </dgm:pt>
    <dgm:pt modelId="{1BA0569B-A884-764F-AEFC-47D4FBDA6167}" type="parTrans" cxnId="{CE99029F-A07F-BC41-9F22-ADDB5E50C220}">
      <dgm:prSet/>
      <dgm:spPr/>
      <dgm:t>
        <a:bodyPr/>
        <a:lstStyle/>
        <a:p>
          <a:endParaRPr lang="en-US"/>
        </a:p>
      </dgm:t>
    </dgm:pt>
    <dgm:pt modelId="{65632788-EF12-0944-AC6D-C43D1AC38715}" type="sibTrans" cxnId="{CE99029F-A07F-BC41-9F22-ADDB5E50C220}">
      <dgm:prSet/>
      <dgm:spPr/>
      <dgm:t>
        <a:bodyPr/>
        <a:lstStyle/>
        <a:p>
          <a:endParaRPr lang="en-US"/>
        </a:p>
      </dgm:t>
    </dgm:pt>
    <dgm:pt modelId="{B0215C64-4FA2-954A-AE4A-ABBC34F6394E}">
      <dgm:prSet phldrT="[Text]" custT="1"/>
      <dgm:spPr/>
      <dgm:t>
        <a:bodyPr/>
        <a:lstStyle/>
        <a:p>
          <a:r>
            <a:rPr lang="en-US" sz="2000" dirty="0"/>
            <a:t>February</a:t>
          </a:r>
        </a:p>
      </dgm:t>
    </dgm:pt>
    <dgm:pt modelId="{0A0C83CF-578E-424F-AF83-7F5635A6AB1C}" type="parTrans" cxnId="{CEC6146C-0D02-8E4F-A286-9D1A0624AC41}">
      <dgm:prSet/>
      <dgm:spPr/>
      <dgm:t>
        <a:bodyPr/>
        <a:lstStyle/>
        <a:p>
          <a:endParaRPr lang="en-US"/>
        </a:p>
      </dgm:t>
    </dgm:pt>
    <dgm:pt modelId="{799271C0-63A7-4F42-A42D-ECB7C0DF8490}" type="sibTrans" cxnId="{CEC6146C-0D02-8E4F-A286-9D1A0624AC41}">
      <dgm:prSet/>
      <dgm:spPr/>
      <dgm:t>
        <a:bodyPr/>
        <a:lstStyle/>
        <a:p>
          <a:endParaRPr lang="en-US"/>
        </a:p>
      </dgm:t>
    </dgm:pt>
    <dgm:pt modelId="{3ABB35E3-4FF4-E24C-A0A2-02E247922F44}">
      <dgm:prSet phldrT="[Text]" custT="1"/>
      <dgm:spPr/>
      <dgm:t>
        <a:bodyPr/>
        <a:lstStyle/>
        <a:p>
          <a:r>
            <a:rPr lang="en-US" sz="2000" dirty="0">
              <a:solidFill>
                <a:srgbClr val="000000"/>
              </a:solidFill>
            </a:rPr>
            <a:t>April</a:t>
          </a:r>
        </a:p>
      </dgm:t>
    </dgm:pt>
    <dgm:pt modelId="{BF10E48D-BF43-F943-871A-0EB81DB8C7D5}" type="parTrans" cxnId="{1617D9A1-BBDF-F246-BE56-5143B71B7BAC}">
      <dgm:prSet/>
      <dgm:spPr/>
      <dgm:t>
        <a:bodyPr/>
        <a:lstStyle/>
        <a:p>
          <a:endParaRPr lang="en-US"/>
        </a:p>
      </dgm:t>
    </dgm:pt>
    <dgm:pt modelId="{FD9E02E7-7C84-174C-B79B-0FF7541A543E}" type="sibTrans" cxnId="{1617D9A1-BBDF-F246-BE56-5143B71B7BAC}">
      <dgm:prSet/>
      <dgm:spPr/>
      <dgm:t>
        <a:bodyPr/>
        <a:lstStyle/>
        <a:p>
          <a:endParaRPr lang="en-US"/>
        </a:p>
      </dgm:t>
    </dgm:pt>
    <dgm:pt modelId="{D51E594D-3228-644A-8551-89BCB79B7FD8}">
      <dgm:prSet phldrT="[Text]" custT="1"/>
      <dgm:spPr/>
      <dgm:t>
        <a:bodyPr/>
        <a:lstStyle/>
        <a:p>
          <a:r>
            <a:rPr lang="en-US" sz="1600" dirty="0"/>
            <a:t>India Strategy Team conducted several meetings in Atlanta to consolidate and formulate strategy.</a:t>
          </a:r>
        </a:p>
      </dgm:t>
    </dgm:pt>
    <dgm:pt modelId="{D7BCABD5-7DE5-BF4C-BACC-D51D0C2BE5DD}" type="parTrans" cxnId="{FA52B92B-6108-BC45-BE44-964B8CD77A45}">
      <dgm:prSet/>
      <dgm:spPr/>
      <dgm:t>
        <a:bodyPr/>
        <a:lstStyle/>
        <a:p>
          <a:endParaRPr lang="en-US"/>
        </a:p>
      </dgm:t>
    </dgm:pt>
    <dgm:pt modelId="{03B72A9E-FB93-D448-8774-9F18A4611623}" type="sibTrans" cxnId="{FA52B92B-6108-BC45-BE44-964B8CD77A45}">
      <dgm:prSet/>
      <dgm:spPr/>
      <dgm:t>
        <a:bodyPr/>
        <a:lstStyle/>
        <a:p>
          <a:endParaRPr lang="en-US"/>
        </a:p>
      </dgm:t>
    </dgm:pt>
    <dgm:pt modelId="{201C8194-9672-A74D-A3CB-234EB39D36CE}">
      <dgm:prSet phldrT="[Text]" custT="1"/>
      <dgm:spPr/>
      <dgm:t>
        <a:bodyPr/>
        <a:lstStyle/>
        <a:p>
          <a:r>
            <a:rPr lang="en-US" sz="1600" dirty="0"/>
            <a:t>Finalized FFI India strategy for EMT Meeting</a:t>
          </a:r>
        </a:p>
      </dgm:t>
    </dgm:pt>
    <dgm:pt modelId="{86A59795-2A31-E94C-A098-E2F09834C220}" type="parTrans" cxnId="{A047EABD-0125-F647-B948-8BC9056E116D}">
      <dgm:prSet/>
      <dgm:spPr/>
      <dgm:t>
        <a:bodyPr/>
        <a:lstStyle/>
        <a:p>
          <a:endParaRPr lang="en-US"/>
        </a:p>
      </dgm:t>
    </dgm:pt>
    <dgm:pt modelId="{FDC54200-2FE9-854D-BDE4-97D27A8A9CF3}" type="sibTrans" cxnId="{A047EABD-0125-F647-B948-8BC9056E116D}">
      <dgm:prSet/>
      <dgm:spPr/>
      <dgm:t>
        <a:bodyPr/>
        <a:lstStyle/>
        <a:p>
          <a:endParaRPr lang="en-US"/>
        </a:p>
      </dgm:t>
    </dgm:pt>
    <dgm:pt modelId="{45DDC155-A54A-C94A-8EF1-D71ED99861AB}">
      <dgm:prSet phldrT="[Text]" custT="1"/>
      <dgm:spPr/>
      <dgm:t>
        <a:bodyPr/>
        <a:lstStyle/>
        <a:p>
          <a:r>
            <a:rPr lang="en-US" sz="1600" dirty="0"/>
            <a:t>State reports created, supply chain flowcharts created </a:t>
          </a:r>
        </a:p>
      </dgm:t>
    </dgm:pt>
    <dgm:pt modelId="{457ADBC4-FB33-DD43-839B-707053FB5D2A}" type="parTrans" cxnId="{84757DDA-237E-4148-9B8A-E16AD851A84C}">
      <dgm:prSet/>
      <dgm:spPr/>
      <dgm:t>
        <a:bodyPr/>
        <a:lstStyle/>
        <a:p>
          <a:endParaRPr lang="en-US"/>
        </a:p>
      </dgm:t>
    </dgm:pt>
    <dgm:pt modelId="{641E3722-D46D-254E-93BA-81D803B1BF2C}" type="sibTrans" cxnId="{84757DDA-237E-4148-9B8A-E16AD851A84C}">
      <dgm:prSet/>
      <dgm:spPr/>
      <dgm:t>
        <a:bodyPr/>
        <a:lstStyle/>
        <a:p>
          <a:endParaRPr lang="en-US"/>
        </a:p>
      </dgm:t>
    </dgm:pt>
    <dgm:pt modelId="{DE9F67CB-0665-9842-8346-786F66163632}">
      <dgm:prSet phldrT="[Text]" custT="1"/>
      <dgm:spPr/>
      <dgm:t>
        <a:bodyPr/>
        <a:lstStyle/>
        <a:p>
          <a:r>
            <a:rPr lang="en-US" sz="1600" dirty="0"/>
            <a:t>Greg Harvey, Scott, and Subrata  attended WPPS meeting, attended by major wheat industry players. Met with GOI Food Secretary. </a:t>
          </a:r>
        </a:p>
      </dgm:t>
    </dgm:pt>
    <dgm:pt modelId="{CEDA163E-DE31-CC49-9E05-EE2660CE4DC7}" type="parTrans" cxnId="{2C48E9B5-A3CF-DA4F-B255-3906C89B9A0F}">
      <dgm:prSet/>
      <dgm:spPr/>
      <dgm:t>
        <a:bodyPr/>
        <a:lstStyle/>
        <a:p>
          <a:endParaRPr lang="en-US"/>
        </a:p>
      </dgm:t>
    </dgm:pt>
    <dgm:pt modelId="{8BF54423-B271-5D42-851C-E6AC5AF89F12}" type="sibTrans" cxnId="{2C48E9B5-A3CF-DA4F-B255-3906C89B9A0F}">
      <dgm:prSet/>
      <dgm:spPr/>
      <dgm:t>
        <a:bodyPr/>
        <a:lstStyle/>
        <a:p>
          <a:endParaRPr lang="en-US"/>
        </a:p>
      </dgm:t>
    </dgm:pt>
    <dgm:pt modelId="{AE0F89CA-1EDC-2B49-B0E1-528409A960A8}">
      <dgm:prSet custT="1"/>
      <dgm:spPr/>
      <dgm:t>
        <a:bodyPr/>
        <a:lstStyle/>
        <a:p>
          <a:r>
            <a:rPr lang="en-US" sz="1600" dirty="0"/>
            <a:t>Presented Dr. Nanda with FFI Achievement Award; </a:t>
          </a:r>
        </a:p>
      </dgm:t>
    </dgm:pt>
    <dgm:pt modelId="{9185F081-9BC9-324C-A122-7ED83108689F}" type="parTrans" cxnId="{43A4F143-E5F8-264C-ADA6-A53512D034A4}">
      <dgm:prSet/>
      <dgm:spPr/>
      <dgm:t>
        <a:bodyPr/>
        <a:lstStyle/>
        <a:p>
          <a:endParaRPr lang="en-US"/>
        </a:p>
      </dgm:t>
    </dgm:pt>
    <dgm:pt modelId="{80AE3575-9FDD-B241-949E-5C20B4441C68}" type="sibTrans" cxnId="{43A4F143-E5F8-264C-ADA6-A53512D034A4}">
      <dgm:prSet/>
      <dgm:spPr/>
      <dgm:t>
        <a:bodyPr/>
        <a:lstStyle/>
        <a:p>
          <a:endParaRPr lang="en-US"/>
        </a:p>
      </dgm:t>
    </dgm:pt>
    <dgm:pt modelId="{F4CF5886-BFFC-764F-8EEF-29AEB8826D27}">
      <dgm:prSet custT="1"/>
      <dgm:spPr/>
      <dgm:t>
        <a:bodyPr/>
        <a:lstStyle/>
        <a:p>
          <a:r>
            <a:rPr lang="en-US" sz="1600" dirty="0"/>
            <a:t>Hired local consultant  (Venkat Subramanian) to conduct rice supply chain analysis</a:t>
          </a:r>
        </a:p>
      </dgm:t>
    </dgm:pt>
    <dgm:pt modelId="{57A0A1AC-9C93-634D-8446-0F80A6FFDDE6}" type="parTrans" cxnId="{063FE985-2F89-174C-B8D7-2F860337FD17}">
      <dgm:prSet/>
      <dgm:spPr/>
      <dgm:t>
        <a:bodyPr/>
        <a:lstStyle/>
        <a:p>
          <a:endParaRPr lang="en-US"/>
        </a:p>
      </dgm:t>
    </dgm:pt>
    <dgm:pt modelId="{EBD52BC2-EC72-C740-B9DD-B7E86BF91907}" type="sibTrans" cxnId="{063FE985-2F89-174C-B8D7-2F860337FD17}">
      <dgm:prSet/>
      <dgm:spPr/>
      <dgm:t>
        <a:bodyPr/>
        <a:lstStyle/>
        <a:p>
          <a:endParaRPr lang="en-US"/>
        </a:p>
      </dgm:t>
    </dgm:pt>
    <dgm:pt modelId="{7AC0BA07-6D56-4E43-9787-6BD0EDC5DDE5}">
      <dgm:prSet custT="1"/>
      <dgm:spPr/>
      <dgm:t>
        <a:bodyPr/>
        <a:lstStyle/>
        <a:p>
          <a:r>
            <a:rPr lang="en-US" sz="1600" dirty="0"/>
            <a:t>India Strategy Team met in Atlanta with CDC Birth Defects to review work in progress.</a:t>
          </a:r>
        </a:p>
      </dgm:t>
    </dgm:pt>
    <dgm:pt modelId="{40651C99-EEB7-FA4F-B27D-84F3DE493068}" type="parTrans" cxnId="{2990A1E3-8A8A-6346-A4BF-26614DAE5137}">
      <dgm:prSet/>
      <dgm:spPr/>
      <dgm:t>
        <a:bodyPr/>
        <a:lstStyle/>
        <a:p>
          <a:endParaRPr lang="en-US"/>
        </a:p>
      </dgm:t>
    </dgm:pt>
    <dgm:pt modelId="{637FA778-1149-B843-AC5A-7E5FF84E7170}" type="sibTrans" cxnId="{2990A1E3-8A8A-6346-A4BF-26614DAE5137}">
      <dgm:prSet/>
      <dgm:spPr/>
      <dgm:t>
        <a:bodyPr/>
        <a:lstStyle/>
        <a:p>
          <a:endParaRPr lang="en-US"/>
        </a:p>
      </dgm:t>
    </dgm:pt>
    <dgm:pt modelId="{D82E5C9C-B6C5-E744-9B6D-2D41B56CC458}">
      <dgm:prSet phldrT="[Text]" custT="1"/>
      <dgm:spPr/>
      <dgm:t>
        <a:bodyPr/>
        <a:lstStyle/>
        <a:p>
          <a:r>
            <a:rPr lang="en-US" sz="1600" dirty="0"/>
            <a:t>David McKee (consultant) and Subrata began on-the-ground data collection for grain supply-chain analysis</a:t>
          </a:r>
        </a:p>
      </dgm:t>
    </dgm:pt>
    <dgm:pt modelId="{F263FAD9-40B8-CA4D-B36C-2D3A42C82D03}" type="parTrans" cxnId="{2AB32BAF-16CB-6844-84E7-17B90CB5637F}">
      <dgm:prSet/>
      <dgm:spPr/>
      <dgm:t>
        <a:bodyPr/>
        <a:lstStyle/>
        <a:p>
          <a:endParaRPr lang="en-US"/>
        </a:p>
      </dgm:t>
    </dgm:pt>
    <dgm:pt modelId="{D7537C36-5E34-FD4B-A40D-46AD82739BFA}" type="sibTrans" cxnId="{2AB32BAF-16CB-6844-84E7-17B90CB5637F}">
      <dgm:prSet/>
      <dgm:spPr/>
      <dgm:t>
        <a:bodyPr/>
        <a:lstStyle/>
        <a:p>
          <a:endParaRPr lang="en-US"/>
        </a:p>
      </dgm:t>
    </dgm:pt>
    <dgm:pt modelId="{B9B80199-B37C-6C45-8E65-22CACC1096AA}" type="pres">
      <dgm:prSet presAssocID="{0FC57F7D-4BD3-BE4B-B38B-1D2AD55CFF89}" presName="Name0" presStyleCnt="0">
        <dgm:presLayoutVars>
          <dgm:dir/>
          <dgm:animLvl val="lvl"/>
          <dgm:resizeHandles val="exact"/>
        </dgm:presLayoutVars>
      </dgm:prSet>
      <dgm:spPr/>
    </dgm:pt>
    <dgm:pt modelId="{0539C26D-9569-3B4D-ABD8-76E9B1BDAF6C}" type="pres">
      <dgm:prSet presAssocID="{3EDD2785-0F1F-F246-8142-37E386213D9E}" presName="linNode" presStyleCnt="0"/>
      <dgm:spPr/>
    </dgm:pt>
    <dgm:pt modelId="{B981EC93-53D2-DA4C-B2A0-04A663D30352}" type="pres">
      <dgm:prSet presAssocID="{3EDD2785-0F1F-F246-8142-37E386213D9E}" presName="parentText" presStyleLbl="node1" presStyleIdx="0" presStyleCnt="4" custScaleX="66183">
        <dgm:presLayoutVars>
          <dgm:chMax val="1"/>
          <dgm:bulletEnabled val="1"/>
        </dgm:presLayoutVars>
      </dgm:prSet>
      <dgm:spPr/>
    </dgm:pt>
    <dgm:pt modelId="{8F391666-12CB-CD44-8D99-4543E0755A68}" type="pres">
      <dgm:prSet presAssocID="{3EDD2785-0F1F-F246-8142-37E386213D9E}" presName="descendantText" presStyleLbl="alignAccFollowNode1" presStyleIdx="0" presStyleCnt="4" custScaleX="116305">
        <dgm:presLayoutVars>
          <dgm:bulletEnabled val="1"/>
        </dgm:presLayoutVars>
      </dgm:prSet>
      <dgm:spPr/>
    </dgm:pt>
    <dgm:pt modelId="{36A9C627-9F93-9D4C-A9DF-414516AADE1E}" type="pres">
      <dgm:prSet presAssocID="{1E3E5462-F08B-DA4D-AE0F-FD2099959228}" presName="sp" presStyleCnt="0"/>
      <dgm:spPr/>
    </dgm:pt>
    <dgm:pt modelId="{8CE07019-8E77-9241-8FBF-3B0C64ACE4C3}" type="pres">
      <dgm:prSet presAssocID="{EE1D7CEB-C75C-9D43-8AEB-60E6E00449D8}" presName="linNode" presStyleCnt="0"/>
      <dgm:spPr/>
    </dgm:pt>
    <dgm:pt modelId="{08CB955B-B312-9D42-9EA6-DE0D5693E038}" type="pres">
      <dgm:prSet presAssocID="{EE1D7CEB-C75C-9D43-8AEB-60E6E00449D8}" presName="parentText" presStyleLbl="node1" presStyleIdx="1" presStyleCnt="4" custScaleX="69247">
        <dgm:presLayoutVars>
          <dgm:chMax val="1"/>
          <dgm:bulletEnabled val="1"/>
        </dgm:presLayoutVars>
      </dgm:prSet>
      <dgm:spPr/>
    </dgm:pt>
    <dgm:pt modelId="{2571A01B-36DD-974D-8C02-0AF3B869FF58}" type="pres">
      <dgm:prSet presAssocID="{EE1D7CEB-C75C-9D43-8AEB-60E6E00449D8}" presName="descendantText" presStyleLbl="alignAccFollowNode1" presStyleIdx="1" presStyleCnt="4" custScaleX="134736" custScaleY="134462">
        <dgm:presLayoutVars>
          <dgm:bulletEnabled val="1"/>
        </dgm:presLayoutVars>
      </dgm:prSet>
      <dgm:spPr/>
    </dgm:pt>
    <dgm:pt modelId="{A6968135-0DB9-3345-9F41-51E0AA597AB2}" type="pres">
      <dgm:prSet presAssocID="{65632788-EF12-0944-AC6D-C43D1AC38715}" presName="sp" presStyleCnt="0"/>
      <dgm:spPr/>
    </dgm:pt>
    <dgm:pt modelId="{B3DA671E-86D3-4B4C-9222-D433288642DA}" type="pres">
      <dgm:prSet presAssocID="{B0215C64-4FA2-954A-AE4A-ABBC34F6394E}" presName="linNode" presStyleCnt="0"/>
      <dgm:spPr/>
    </dgm:pt>
    <dgm:pt modelId="{66CA49BE-C933-8145-92CA-79F6FE1EED58}" type="pres">
      <dgm:prSet presAssocID="{B0215C64-4FA2-954A-AE4A-ABBC34F6394E}" presName="parentText" presStyleLbl="node1" presStyleIdx="2" presStyleCnt="4" custScaleX="64412">
        <dgm:presLayoutVars>
          <dgm:chMax val="1"/>
          <dgm:bulletEnabled val="1"/>
        </dgm:presLayoutVars>
      </dgm:prSet>
      <dgm:spPr/>
    </dgm:pt>
    <dgm:pt modelId="{92C23B52-FF23-F844-A586-AB0BC14BDA66}" type="pres">
      <dgm:prSet presAssocID="{B0215C64-4FA2-954A-AE4A-ABBC34F6394E}" presName="descendantText" presStyleLbl="alignAccFollowNode1" presStyleIdx="2" presStyleCnt="4" custScaleX="197676" custScaleY="133277">
        <dgm:presLayoutVars>
          <dgm:bulletEnabled val="1"/>
        </dgm:presLayoutVars>
      </dgm:prSet>
      <dgm:spPr/>
    </dgm:pt>
    <dgm:pt modelId="{172B4131-5445-2549-B630-E867B54A2525}" type="pres">
      <dgm:prSet presAssocID="{799271C0-63A7-4F42-A42D-ECB7C0DF8490}" presName="sp" presStyleCnt="0"/>
      <dgm:spPr/>
    </dgm:pt>
    <dgm:pt modelId="{4C9F886B-6E09-704B-A572-E9A066F44143}" type="pres">
      <dgm:prSet presAssocID="{3ABB35E3-4FF4-E24C-A0A2-02E247922F44}" presName="linNode" presStyleCnt="0"/>
      <dgm:spPr/>
    </dgm:pt>
    <dgm:pt modelId="{7332C14E-F75B-1F4A-B2D0-058C4CE5AEC2}" type="pres">
      <dgm:prSet presAssocID="{3ABB35E3-4FF4-E24C-A0A2-02E247922F44}" presName="parentText" presStyleLbl="node1" presStyleIdx="3" presStyleCnt="4" custScaleX="70956">
        <dgm:presLayoutVars>
          <dgm:chMax val="1"/>
          <dgm:bulletEnabled val="1"/>
        </dgm:presLayoutVars>
      </dgm:prSet>
      <dgm:spPr/>
    </dgm:pt>
    <dgm:pt modelId="{456630CC-BCB9-DB4A-A40A-912C62AAD036}" type="pres">
      <dgm:prSet presAssocID="{3ABB35E3-4FF4-E24C-A0A2-02E247922F44}" presName="descendantText" presStyleLbl="alignAccFollowNode1" presStyleIdx="3" presStyleCnt="4" custScaleX="273799" custScaleY="125330">
        <dgm:presLayoutVars>
          <dgm:bulletEnabled val="1"/>
        </dgm:presLayoutVars>
      </dgm:prSet>
      <dgm:spPr/>
    </dgm:pt>
  </dgm:ptLst>
  <dgm:cxnLst>
    <dgm:cxn modelId="{9787000C-C247-C347-B913-ECF3E3ED2CFF}" type="presOf" srcId="{D51E594D-3228-644A-8551-89BCB79B7FD8}" destId="{456630CC-BCB9-DB4A-A40A-912C62AAD036}" srcOrd="0" destOrd="0" presId="urn:microsoft.com/office/officeart/2005/8/layout/vList5"/>
    <dgm:cxn modelId="{EF57D020-5595-DE47-AE2F-FD46121F875C}" srcId="{3EDD2785-0F1F-F246-8142-37E386213D9E}" destId="{63417F92-7435-1842-A81E-8272EF96740C}" srcOrd="0" destOrd="0" parTransId="{BE1541D1-F0B4-DF45-B4A8-DDA0313CE61A}" sibTransId="{DDECABDD-3CF4-7141-ADAA-D0093FDE5D91}"/>
    <dgm:cxn modelId="{6D77AD23-7EBC-7842-B707-ABF404220FA9}" type="presOf" srcId="{3ABB35E3-4FF4-E24C-A0A2-02E247922F44}" destId="{7332C14E-F75B-1F4A-B2D0-058C4CE5AEC2}" srcOrd="0" destOrd="0" presId="urn:microsoft.com/office/officeart/2005/8/layout/vList5"/>
    <dgm:cxn modelId="{FA52B92B-6108-BC45-BE44-964B8CD77A45}" srcId="{3ABB35E3-4FF4-E24C-A0A2-02E247922F44}" destId="{D51E594D-3228-644A-8551-89BCB79B7FD8}" srcOrd="0" destOrd="0" parTransId="{D7BCABD5-7DE5-BF4C-BACC-D51D0C2BE5DD}" sibTransId="{03B72A9E-FB93-D448-8774-9F18A4611623}"/>
    <dgm:cxn modelId="{E1272533-56DF-4C44-9166-F5108C5D00F8}" type="presOf" srcId="{B0215C64-4FA2-954A-AE4A-ABBC34F6394E}" destId="{66CA49BE-C933-8145-92CA-79F6FE1EED58}" srcOrd="0" destOrd="0" presId="urn:microsoft.com/office/officeart/2005/8/layout/vList5"/>
    <dgm:cxn modelId="{CA617334-7B3A-0941-AEA9-DA400285A42A}" type="presOf" srcId="{63417F92-7435-1842-A81E-8272EF96740C}" destId="{8F391666-12CB-CD44-8D99-4543E0755A68}" srcOrd="0" destOrd="0" presId="urn:microsoft.com/office/officeart/2005/8/layout/vList5"/>
    <dgm:cxn modelId="{B8FE995D-E65C-1A45-91EF-DD3CFCCB6586}" srcId="{0FC57F7D-4BD3-BE4B-B38B-1D2AD55CFF89}" destId="{3EDD2785-0F1F-F246-8142-37E386213D9E}" srcOrd="0" destOrd="0" parTransId="{DE7A8E29-BE5C-6F44-A7F4-3625657ADAFD}" sibTransId="{1E3E5462-F08B-DA4D-AE0F-FD2099959228}"/>
    <dgm:cxn modelId="{43A4F143-E5F8-264C-ADA6-A53512D034A4}" srcId="{B0215C64-4FA2-954A-AE4A-ABBC34F6394E}" destId="{AE0F89CA-1EDC-2B49-B0E1-528409A960A8}" srcOrd="1" destOrd="0" parTransId="{9185F081-9BC9-324C-A122-7ED83108689F}" sibTransId="{80AE3575-9FDD-B241-949E-5C20B4441C68}"/>
    <dgm:cxn modelId="{EBD58368-67CE-4D4D-A324-919EF85B8BBD}" type="presOf" srcId="{DE9F67CB-0665-9842-8346-786F66163632}" destId="{92C23B52-FF23-F844-A586-AB0BC14BDA66}" srcOrd="0" destOrd="0" presId="urn:microsoft.com/office/officeart/2005/8/layout/vList5"/>
    <dgm:cxn modelId="{CEC6146C-0D02-8E4F-A286-9D1A0624AC41}" srcId="{0FC57F7D-4BD3-BE4B-B38B-1D2AD55CFF89}" destId="{B0215C64-4FA2-954A-AE4A-ABBC34F6394E}" srcOrd="2" destOrd="0" parTransId="{0A0C83CF-578E-424F-AF83-7F5635A6AB1C}" sibTransId="{799271C0-63A7-4F42-A42D-ECB7C0DF8490}"/>
    <dgm:cxn modelId="{D0C18E55-ACA3-074F-9817-397806E8CBB9}" srcId="{3EDD2785-0F1F-F246-8142-37E386213D9E}" destId="{F47CC626-F0B4-214E-9640-779A7ACD363F}" srcOrd="1" destOrd="0" parTransId="{5933BCB4-7BD3-044E-96E9-C3EB60FC32DF}" sibTransId="{D2972308-AD26-1549-AEEC-99898F7137F8}"/>
    <dgm:cxn modelId="{1FCADD56-1908-AE4E-8D31-8E67854D79B3}" type="presOf" srcId="{D82E5C9C-B6C5-E744-9B6D-2D41B56CC458}" destId="{2571A01B-36DD-974D-8C02-0AF3B869FF58}" srcOrd="0" destOrd="0" presId="urn:microsoft.com/office/officeart/2005/8/layout/vList5"/>
    <dgm:cxn modelId="{37827185-A890-244E-8FE4-4A7D6A62D5D7}" type="presOf" srcId="{0FC57F7D-4BD3-BE4B-B38B-1D2AD55CFF89}" destId="{B9B80199-B37C-6C45-8E65-22CACC1096AA}" srcOrd="0" destOrd="0" presId="urn:microsoft.com/office/officeart/2005/8/layout/vList5"/>
    <dgm:cxn modelId="{063FE985-2F89-174C-B8D7-2F860337FD17}" srcId="{B0215C64-4FA2-954A-AE4A-ABBC34F6394E}" destId="{F4CF5886-BFFC-764F-8EEF-29AEB8826D27}" srcOrd="2" destOrd="0" parTransId="{57A0A1AC-9C93-634D-8446-0F80A6FFDDE6}" sibTransId="{EBD52BC2-EC72-C740-B9DD-B7E86BF91907}"/>
    <dgm:cxn modelId="{77F43D9E-0A4E-2F4C-919B-1618F86B69F7}" type="presOf" srcId="{3EDD2785-0F1F-F246-8142-37E386213D9E}" destId="{B981EC93-53D2-DA4C-B2A0-04A663D30352}" srcOrd="0" destOrd="0" presId="urn:microsoft.com/office/officeart/2005/8/layout/vList5"/>
    <dgm:cxn modelId="{CE99029F-A07F-BC41-9F22-ADDB5E50C220}" srcId="{0FC57F7D-4BD3-BE4B-B38B-1D2AD55CFF89}" destId="{EE1D7CEB-C75C-9D43-8AEB-60E6E00449D8}" srcOrd="1" destOrd="0" parTransId="{1BA0569B-A884-764F-AEFC-47D4FBDA6167}" sibTransId="{65632788-EF12-0944-AC6D-C43D1AC38715}"/>
    <dgm:cxn modelId="{1617D9A1-BBDF-F246-BE56-5143B71B7BAC}" srcId="{0FC57F7D-4BD3-BE4B-B38B-1D2AD55CFF89}" destId="{3ABB35E3-4FF4-E24C-A0A2-02E247922F44}" srcOrd="3" destOrd="0" parTransId="{BF10E48D-BF43-F943-871A-0EB81DB8C7D5}" sibTransId="{FD9E02E7-7C84-174C-B79B-0FF7541A543E}"/>
    <dgm:cxn modelId="{C5A63EA8-6022-C746-8BC5-663ED1384B89}" type="presOf" srcId="{AE0F89CA-1EDC-2B49-B0E1-528409A960A8}" destId="{92C23B52-FF23-F844-A586-AB0BC14BDA66}" srcOrd="0" destOrd="1" presId="urn:microsoft.com/office/officeart/2005/8/layout/vList5"/>
    <dgm:cxn modelId="{2AB32BAF-16CB-6844-84E7-17B90CB5637F}" srcId="{EE1D7CEB-C75C-9D43-8AEB-60E6E00449D8}" destId="{D82E5C9C-B6C5-E744-9B6D-2D41B56CC458}" srcOrd="0" destOrd="0" parTransId="{F263FAD9-40B8-CA4D-B36C-2D3A42C82D03}" sibTransId="{D7537C36-5E34-FD4B-A40D-46AD82739BFA}"/>
    <dgm:cxn modelId="{7FEFB5B2-AA21-1F42-9B4A-E3BF1D8D2761}" type="presOf" srcId="{201C8194-9672-A74D-A3CB-234EB39D36CE}" destId="{456630CC-BCB9-DB4A-A40A-912C62AAD036}" srcOrd="0" destOrd="2" presId="urn:microsoft.com/office/officeart/2005/8/layout/vList5"/>
    <dgm:cxn modelId="{2C48E9B5-A3CF-DA4F-B255-3906C89B9A0F}" srcId="{B0215C64-4FA2-954A-AE4A-ABBC34F6394E}" destId="{DE9F67CB-0665-9842-8346-786F66163632}" srcOrd="0" destOrd="0" parTransId="{CEDA163E-DE31-CC49-9E05-EE2660CE4DC7}" sibTransId="{8BF54423-B271-5D42-851C-E6AC5AF89F12}"/>
    <dgm:cxn modelId="{1650D6BD-116A-A04E-AA0D-D8FECBDA1E23}" type="presOf" srcId="{45DDC155-A54A-C94A-8EF1-D71ED99861AB}" destId="{2571A01B-36DD-974D-8C02-0AF3B869FF58}" srcOrd="0" destOrd="1" presId="urn:microsoft.com/office/officeart/2005/8/layout/vList5"/>
    <dgm:cxn modelId="{A047EABD-0125-F647-B948-8BC9056E116D}" srcId="{3ABB35E3-4FF4-E24C-A0A2-02E247922F44}" destId="{201C8194-9672-A74D-A3CB-234EB39D36CE}" srcOrd="2" destOrd="0" parTransId="{86A59795-2A31-E94C-A098-E2F09834C220}" sibTransId="{FDC54200-2FE9-854D-BDE4-97D27A8A9CF3}"/>
    <dgm:cxn modelId="{91822AC9-ADD1-FB4E-9B4D-0E67AD8F4E11}" type="presOf" srcId="{7AC0BA07-6D56-4E43-9787-6BD0EDC5DDE5}" destId="{456630CC-BCB9-DB4A-A40A-912C62AAD036}" srcOrd="0" destOrd="1" presId="urn:microsoft.com/office/officeart/2005/8/layout/vList5"/>
    <dgm:cxn modelId="{419E32D3-1F9D-3E40-8EB2-AC78CBF0DC6B}" type="presOf" srcId="{F47CC626-F0B4-214E-9640-779A7ACD363F}" destId="{8F391666-12CB-CD44-8D99-4543E0755A68}" srcOrd="0" destOrd="1" presId="urn:microsoft.com/office/officeart/2005/8/layout/vList5"/>
    <dgm:cxn modelId="{84757DDA-237E-4148-9B8A-E16AD851A84C}" srcId="{EE1D7CEB-C75C-9D43-8AEB-60E6E00449D8}" destId="{45DDC155-A54A-C94A-8EF1-D71ED99861AB}" srcOrd="1" destOrd="0" parTransId="{457ADBC4-FB33-DD43-839B-707053FB5D2A}" sibTransId="{641E3722-D46D-254E-93BA-81D803B1BF2C}"/>
    <dgm:cxn modelId="{AFF211E0-94D7-0149-9B9B-91B41CFD8908}" type="presOf" srcId="{EE1D7CEB-C75C-9D43-8AEB-60E6E00449D8}" destId="{08CB955B-B312-9D42-9EA6-DE0D5693E038}" srcOrd="0" destOrd="0" presId="urn:microsoft.com/office/officeart/2005/8/layout/vList5"/>
    <dgm:cxn modelId="{2990A1E3-8A8A-6346-A4BF-26614DAE5137}" srcId="{3ABB35E3-4FF4-E24C-A0A2-02E247922F44}" destId="{7AC0BA07-6D56-4E43-9787-6BD0EDC5DDE5}" srcOrd="1" destOrd="0" parTransId="{40651C99-EEB7-FA4F-B27D-84F3DE493068}" sibTransId="{637FA778-1149-B843-AC5A-7E5FF84E7170}"/>
    <dgm:cxn modelId="{8B0FA3F3-D4F8-F84C-B791-A5597F53A7A5}" type="presOf" srcId="{F4CF5886-BFFC-764F-8EEF-29AEB8826D27}" destId="{92C23B52-FF23-F844-A586-AB0BC14BDA66}" srcOrd="0" destOrd="2" presId="urn:microsoft.com/office/officeart/2005/8/layout/vList5"/>
    <dgm:cxn modelId="{3058ED78-C66A-094F-B27C-84F54C321A5B}" type="presParOf" srcId="{B9B80199-B37C-6C45-8E65-22CACC1096AA}" destId="{0539C26D-9569-3B4D-ABD8-76E9B1BDAF6C}" srcOrd="0" destOrd="0" presId="urn:microsoft.com/office/officeart/2005/8/layout/vList5"/>
    <dgm:cxn modelId="{DC1D7CCA-EFFB-6849-9971-7BB8C7F951E9}" type="presParOf" srcId="{0539C26D-9569-3B4D-ABD8-76E9B1BDAF6C}" destId="{B981EC93-53D2-DA4C-B2A0-04A663D30352}" srcOrd="0" destOrd="0" presId="urn:microsoft.com/office/officeart/2005/8/layout/vList5"/>
    <dgm:cxn modelId="{0DC1BB85-7CFB-424A-AED6-412A0B4FC312}" type="presParOf" srcId="{0539C26D-9569-3B4D-ABD8-76E9B1BDAF6C}" destId="{8F391666-12CB-CD44-8D99-4543E0755A68}" srcOrd="1" destOrd="0" presId="urn:microsoft.com/office/officeart/2005/8/layout/vList5"/>
    <dgm:cxn modelId="{61ACFAC9-B8FB-3C40-80FE-571DA6B171B6}" type="presParOf" srcId="{B9B80199-B37C-6C45-8E65-22CACC1096AA}" destId="{36A9C627-9F93-9D4C-A9DF-414516AADE1E}" srcOrd="1" destOrd="0" presId="urn:microsoft.com/office/officeart/2005/8/layout/vList5"/>
    <dgm:cxn modelId="{01DA59FC-6B89-444D-994E-BC21EFA0DB94}" type="presParOf" srcId="{B9B80199-B37C-6C45-8E65-22CACC1096AA}" destId="{8CE07019-8E77-9241-8FBF-3B0C64ACE4C3}" srcOrd="2" destOrd="0" presId="urn:microsoft.com/office/officeart/2005/8/layout/vList5"/>
    <dgm:cxn modelId="{214BBEBE-AFB5-694C-ABA2-3ADB31763637}" type="presParOf" srcId="{8CE07019-8E77-9241-8FBF-3B0C64ACE4C3}" destId="{08CB955B-B312-9D42-9EA6-DE0D5693E038}" srcOrd="0" destOrd="0" presId="urn:microsoft.com/office/officeart/2005/8/layout/vList5"/>
    <dgm:cxn modelId="{169EC56D-F8E4-FC49-9F09-851FE6E42C00}" type="presParOf" srcId="{8CE07019-8E77-9241-8FBF-3B0C64ACE4C3}" destId="{2571A01B-36DD-974D-8C02-0AF3B869FF58}" srcOrd="1" destOrd="0" presId="urn:microsoft.com/office/officeart/2005/8/layout/vList5"/>
    <dgm:cxn modelId="{1F42B46B-CB33-C34B-B760-619C038DC404}" type="presParOf" srcId="{B9B80199-B37C-6C45-8E65-22CACC1096AA}" destId="{A6968135-0DB9-3345-9F41-51E0AA597AB2}" srcOrd="3" destOrd="0" presId="urn:microsoft.com/office/officeart/2005/8/layout/vList5"/>
    <dgm:cxn modelId="{6A16E10C-1C0B-5E44-8C95-D3289929C83D}" type="presParOf" srcId="{B9B80199-B37C-6C45-8E65-22CACC1096AA}" destId="{B3DA671E-86D3-4B4C-9222-D433288642DA}" srcOrd="4" destOrd="0" presId="urn:microsoft.com/office/officeart/2005/8/layout/vList5"/>
    <dgm:cxn modelId="{EEBE9B49-2F09-A847-AE5B-332C72920653}" type="presParOf" srcId="{B3DA671E-86D3-4B4C-9222-D433288642DA}" destId="{66CA49BE-C933-8145-92CA-79F6FE1EED58}" srcOrd="0" destOrd="0" presId="urn:microsoft.com/office/officeart/2005/8/layout/vList5"/>
    <dgm:cxn modelId="{5435F817-81D2-B94F-BF0C-C623B5D13CA2}" type="presParOf" srcId="{B3DA671E-86D3-4B4C-9222-D433288642DA}" destId="{92C23B52-FF23-F844-A586-AB0BC14BDA66}" srcOrd="1" destOrd="0" presId="urn:microsoft.com/office/officeart/2005/8/layout/vList5"/>
    <dgm:cxn modelId="{83570D39-7144-8841-8E09-447C96947F4D}" type="presParOf" srcId="{B9B80199-B37C-6C45-8E65-22CACC1096AA}" destId="{172B4131-5445-2549-B630-E867B54A2525}" srcOrd="5" destOrd="0" presId="urn:microsoft.com/office/officeart/2005/8/layout/vList5"/>
    <dgm:cxn modelId="{0ED42375-34DE-3A4B-A94E-613328A65A65}" type="presParOf" srcId="{B9B80199-B37C-6C45-8E65-22CACC1096AA}" destId="{4C9F886B-6E09-704B-A572-E9A066F44143}" srcOrd="6" destOrd="0" presId="urn:microsoft.com/office/officeart/2005/8/layout/vList5"/>
    <dgm:cxn modelId="{AD8562AB-1FA0-E244-95DF-BB65CC42F11A}" type="presParOf" srcId="{4C9F886B-6E09-704B-A572-E9A066F44143}" destId="{7332C14E-F75B-1F4A-B2D0-058C4CE5AEC2}" srcOrd="0" destOrd="0" presId="urn:microsoft.com/office/officeart/2005/8/layout/vList5"/>
    <dgm:cxn modelId="{90B0054C-6423-2841-97CC-3CE054B0B6BB}" type="presParOf" srcId="{4C9F886B-6E09-704B-A572-E9A066F44143}" destId="{456630CC-BCB9-DB4A-A40A-912C62AAD036}"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D483E0B-70C0-4148-BB10-049027F8F557}" type="doc">
      <dgm:prSet loTypeId="urn:microsoft.com/office/officeart/2005/8/layout/hList1" loCatId="" qsTypeId="urn:microsoft.com/office/officeart/2005/8/quickstyle/simple4" qsCatId="simple" csTypeId="urn:microsoft.com/office/officeart/2005/8/colors/accent2_2" csCatId="accent2" phldr="1"/>
      <dgm:spPr/>
      <dgm:t>
        <a:bodyPr/>
        <a:lstStyle/>
        <a:p>
          <a:endParaRPr lang="en-US"/>
        </a:p>
      </dgm:t>
    </dgm:pt>
    <dgm:pt modelId="{132EC96C-AAC9-654D-AA9E-36BF84D0BC91}">
      <dgm:prSet/>
      <dgm:spPr/>
      <dgm:t>
        <a:bodyPr/>
        <a:lstStyle/>
        <a:p>
          <a:pPr rtl="0"/>
          <a:r>
            <a:rPr lang="da-DK"/>
            <a:t>Key findings</a:t>
          </a:r>
        </a:p>
      </dgm:t>
    </dgm:pt>
    <dgm:pt modelId="{D94D383B-3BB3-2744-B71C-249A62DD2A96}" type="parTrans" cxnId="{A29293A5-7AED-9E4F-B381-824C8C8B2142}">
      <dgm:prSet/>
      <dgm:spPr/>
      <dgm:t>
        <a:bodyPr/>
        <a:lstStyle/>
        <a:p>
          <a:endParaRPr lang="en-US"/>
        </a:p>
      </dgm:t>
    </dgm:pt>
    <dgm:pt modelId="{09F4E19B-7872-C04A-8DC7-7BCB13DFEF1F}" type="sibTrans" cxnId="{A29293A5-7AED-9E4F-B381-824C8C8B2142}">
      <dgm:prSet/>
      <dgm:spPr/>
      <dgm:t>
        <a:bodyPr/>
        <a:lstStyle/>
        <a:p>
          <a:endParaRPr lang="en-US"/>
        </a:p>
      </dgm:t>
    </dgm:pt>
    <dgm:pt modelId="{D7090FCB-F50B-CE4B-9854-D4F3FF05D3E1}">
      <dgm:prSet/>
      <dgm:spPr/>
      <dgm:t>
        <a:bodyPr/>
        <a:lstStyle/>
        <a:p>
          <a:pPr rtl="0">
            <a:lnSpc>
              <a:spcPct val="100000"/>
            </a:lnSpc>
          </a:pPr>
          <a:r>
            <a:rPr lang="en-US" dirty="0"/>
            <a:t>½ of wheat ground at small </a:t>
          </a:r>
          <a:r>
            <a:rPr lang="en-US" dirty="0" err="1"/>
            <a:t>chakki</a:t>
          </a:r>
          <a:r>
            <a:rPr lang="en-US" dirty="0"/>
            <a:t> level.</a:t>
          </a:r>
        </a:p>
      </dgm:t>
    </dgm:pt>
    <dgm:pt modelId="{D9439083-A87A-C141-8EDE-79C4EBD09E5C}" type="parTrans" cxnId="{FC981A1A-B9A2-AC4C-8FD3-5ADEC83EB59C}">
      <dgm:prSet/>
      <dgm:spPr/>
      <dgm:t>
        <a:bodyPr/>
        <a:lstStyle/>
        <a:p>
          <a:endParaRPr lang="en-US"/>
        </a:p>
      </dgm:t>
    </dgm:pt>
    <dgm:pt modelId="{AAF16D84-C864-0243-83A3-22A2D13D8B83}" type="sibTrans" cxnId="{FC981A1A-B9A2-AC4C-8FD3-5ADEC83EB59C}">
      <dgm:prSet/>
      <dgm:spPr/>
      <dgm:t>
        <a:bodyPr/>
        <a:lstStyle/>
        <a:p>
          <a:endParaRPr lang="en-US"/>
        </a:p>
      </dgm:t>
    </dgm:pt>
    <dgm:pt modelId="{2EAEC16C-D2F1-614F-8443-1F252A633967}">
      <dgm:prSet/>
      <dgm:spPr/>
      <dgm:t>
        <a:bodyPr/>
        <a:lstStyle/>
        <a:p>
          <a:pPr rtl="0">
            <a:lnSpc>
              <a:spcPct val="100000"/>
            </a:lnSpc>
          </a:pPr>
          <a:r>
            <a:rPr lang="en-US" dirty="0"/>
            <a:t>Urban: 10-30% families</a:t>
          </a:r>
        </a:p>
      </dgm:t>
    </dgm:pt>
    <dgm:pt modelId="{8017827E-BACB-C54F-A531-E7577883C0BE}" type="parTrans" cxnId="{7F27BF98-BDC5-A74B-89AE-C1D5CD43158C}">
      <dgm:prSet/>
      <dgm:spPr/>
      <dgm:t>
        <a:bodyPr/>
        <a:lstStyle/>
        <a:p>
          <a:endParaRPr lang="en-US"/>
        </a:p>
      </dgm:t>
    </dgm:pt>
    <dgm:pt modelId="{F1085DCD-0C67-2A44-A964-D618CBBFE656}" type="sibTrans" cxnId="{7F27BF98-BDC5-A74B-89AE-C1D5CD43158C}">
      <dgm:prSet/>
      <dgm:spPr/>
      <dgm:t>
        <a:bodyPr/>
        <a:lstStyle/>
        <a:p>
          <a:endParaRPr lang="en-US"/>
        </a:p>
      </dgm:t>
    </dgm:pt>
    <dgm:pt modelId="{37640BF2-C78E-674F-9779-97F05559772F}">
      <dgm:prSet/>
      <dgm:spPr/>
      <dgm:t>
        <a:bodyPr/>
        <a:lstStyle/>
        <a:p>
          <a:pPr rtl="0">
            <a:lnSpc>
              <a:spcPct val="100000"/>
            </a:lnSpc>
          </a:pPr>
          <a:r>
            <a:rPr lang="en-US" dirty="0"/>
            <a:t>¼-¾ state RFMs have </a:t>
          </a:r>
          <a:r>
            <a:rPr lang="en-US" dirty="0" err="1"/>
            <a:t>chakki</a:t>
          </a:r>
          <a:r>
            <a:rPr lang="en-US" dirty="0"/>
            <a:t> lines</a:t>
          </a:r>
        </a:p>
      </dgm:t>
    </dgm:pt>
    <dgm:pt modelId="{39434E17-6726-284D-B00B-9FCC67B475BD}" type="parTrans" cxnId="{1E4DCED9-13F9-D343-B770-38D85B5A79D6}">
      <dgm:prSet/>
      <dgm:spPr/>
      <dgm:t>
        <a:bodyPr/>
        <a:lstStyle/>
        <a:p>
          <a:endParaRPr lang="en-US"/>
        </a:p>
      </dgm:t>
    </dgm:pt>
    <dgm:pt modelId="{12443736-A635-9F4E-A518-05AEF3F52660}" type="sibTrans" cxnId="{1E4DCED9-13F9-D343-B770-38D85B5A79D6}">
      <dgm:prSet/>
      <dgm:spPr/>
      <dgm:t>
        <a:bodyPr/>
        <a:lstStyle/>
        <a:p>
          <a:endParaRPr lang="en-US"/>
        </a:p>
      </dgm:t>
    </dgm:pt>
    <dgm:pt modelId="{8A7B5599-B5C0-9941-8E68-1A5C65353C08}">
      <dgm:prSet/>
      <dgm:spPr/>
      <dgm:t>
        <a:bodyPr/>
        <a:lstStyle/>
        <a:p>
          <a:pPr rtl="0">
            <a:lnSpc>
              <a:spcPct val="100000"/>
            </a:lnSpc>
          </a:pPr>
          <a:r>
            <a:rPr lang="en-US" dirty="0"/>
            <a:t>Fast commercial </a:t>
          </a:r>
          <a:r>
            <a:rPr lang="en-US" dirty="0" err="1"/>
            <a:t>chakki</a:t>
          </a:r>
          <a:r>
            <a:rPr lang="en-US" dirty="0"/>
            <a:t> growth</a:t>
          </a:r>
        </a:p>
      </dgm:t>
    </dgm:pt>
    <dgm:pt modelId="{F1DDA082-3CEA-9440-90AB-86B1899A5279}" type="parTrans" cxnId="{557185F8-34B1-9F4E-9BBC-C7A44C4A5F92}">
      <dgm:prSet/>
      <dgm:spPr/>
      <dgm:t>
        <a:bodyPr/>
        <a:lstStyle/>
        <a:p>
          <a:endParaRPr lang="en-US"/>
        </a:p>
      </dgm:t>
    </dgm:pt>
    <dgm:pt modelId="{BB8B1DB2-D913-D44F-8427-5799C2C3DC2E}" type="sibTrans" cxnId="{557185F8-34B1-9F4E-9BBC-C7A44C4A5F92}">
      <dgm:prSet/>
      <dgm:spPr/>
      <dgm:t>
        <a:bodyPr/>
        <a:lstStyle/>
        <a:p>
          <a:endParaRPr lang="en-US"/>
        </a:p>
      </dgm:t>
    </dgm:pt>
    <dgm:pt modelId="{B3DE64A5-997F-5A48-95A7-CD8E9654ABAC}">
      <dgm:prSet/>
      <dgm:spPr/>
      <dgm:t>
        <a:bodyPr/>
        <a:lstStyle/>
        <a:p>
          <a:pPr rtl="0">
            <a:lnSpc>
              <a:spcPct val="100000"/>
            </a:lnSpc>
          </a:pPr>
          <a:r>
            <a:rPr lang="en-US" dirty="0"/>
            <a:t>Fragmented milling industry</a:t>
          </a:r>
        </a:p>
      </dgm:t>
    </dgm:pt>
    <dgm:pt modelId="{39691B70-443B-934E-B1E3-520CD6D70216}" type="parTrans" cxnId="{448305CC-B1A3-D54B-A409-93827DFCBC34}">
      <dgm:prSet/>
      <dgm:spPr/>
      <dgm:t>
        <a:bodyPr/>
        <a:lstStyle/>
        <a:p>
          <a:endParaRPr lang="en-US"/>
        </a:p>
      </dgm:t>
    </dgm:pt>
    <dgm:pt modelId="{EA0760F5-E9DF-8C4A-B7B6-42B5EA416CA4}" type="sibTrans" cxnId="{448305CC-B1A3-D54B-A409-93827DFCBC34}">
      <dgm:prSet/>
      <dgm:spPr/>
      <dgm:t>
        <a:bodyPr/>
        <a:lstStyle/>
        <a:p>
          <a:endParaRPr lang="en-US"/>
        </a:p>
      </dgm:t>
    </dgm:pt>
    <dgm:pt modelId="{1BC80BC1-694A-5244-9FFC-874683D029F4}">
      <dgm:prSet/>
      <dgm:spPr/>
      <dgm:t>
        <a:bodyPr/>
        <a:lstStyle/>
        <a:p>
          <a:pPr rtl="0"/>
          <a:r>
            <a:rPr lang="en-US" dirty="0"/>
            <a:t>Expansion</a:t>
          </a:r>
        </a:p>
      </dgm:t>
    </dgm:pt>
    <dgm:pt modelId="{340ADEFD-121A-A141-BA99-96DB8FE48D21}" type="parTrans" cxnId="{986AD963-9EE0-7846-9D96-5CA1F91D7659}">
      <dgm:prSet/>
      <dgm:spPr/>
      <dgm:t>
        <a:bodyPr/>
        <a:lstStyle/>
        <a:p>
          <a:endParaRPr lang="en-US"/>
        </a:p>
      </dgm:t>
    </dgm:pt>
    <dgm:pt modelId="{A369DE70-95EF-4241-8115-17ADE1FCCB06}" type="sibTrans" cxnId="{986AD963-9EE0-7846-9D96-5CA1F91D7659}">
      <dgm:prSet/>
      <dgm:spPr/>
      <dgm:t>
        <a:bodyPr/>
        <a:lstStyle/>
        <a:p>
          <a:endParaRPr lang="en-US"/>
        </a:p>
      </dgm:t>
    </dgm:pt>
    <dgm:pt modelId="{78712167-27D5-5242-8A14-654D18EF723E}">
      <dgm:prSet/>
      <dgm:spPr/>
      <dgm:t>
        <a:bodyPr/>
        <a:lstStyle/>
        <a:p>
          <a:pPr rtl="0"/>
          <a:r>
            <a:rPr lang="en-US" dirty="0"/>
            <a:t>Complications</a:t>
          </a:r>
        </a:p>
      </dgm:t>
    </dgm:pt>
    <dgm:pt modelId="{BF1930E6-6EB8-E845-94C5-BC8D074EAD40}" type="parTrans" cxnId="{1FD0B6E9-4F2F-5941-8547-6E2EE25E3556}">
      <dgm:prSet/>
      <dgm:spPr/>
      <dgm:t>
        <a:bodyPr/>
        <a:lstStyle/>
        <a:p>
          <a:endParaRPr lang="en-US"/>
        </a:p>
      </dgm:t>
    </dgm:pt>
    <dgm:pt modelId="{90045E70-4350-9F41-9C85-9B95281BCB96}" type="sibTrans" cxnId="{1FD0B6E9-4F2F-5941-8547-6E2EE25E3556}">
      <dgm:prSet/>
      <dgm:spPr/>
      <dgm:t>
        <a:bodyPr/>
        <a:lstStyle/>
        <a:p>
          <a:endParaRPr lang="en-US"/>
        </a:p>
      </dgm:t>
    </dgm:pt>
    <dgm:pt modelId="{BAD2CCF4-BAD6-3A45-A4F1-2198C211F952}">
      <dgm:prSet/>
      <dgm:spPr/>
      <dgm:t>
        <a:bodyPr/>
        <a:lstStyle/>
        <a:p>
          <a:pPr rtl="0">
            <a:lnSpc>
              <a:spcPct val="100000"/>
            </a:lnSpc>
          </a:pPr>
          <a:r>
            <a:rPr lang="en-US" dirty="0"/>
            <a:t>Refined flour consumption rate increasing: 7-8%</a:t>
          </a:r>
        </a:p>
      </dgm:t>
    </dgm:pt>
    <dgm:pt modelId="{91180385-11AD-044F-B117-78E48AEB5750}" type="parTrans" cxnId="{0E8E8EE4-2B36-CB43-A457-FE285D5537F2}">
      <dgm:prSet/>
      <dgm:spPr/>
      <dgm:t>
        <a:bodyPr/>
        <a:lstStyle/>
        <a:p>
          <a:endParaRPr lang="en-US"/>
        </a:p>
      </dgm:t>
    </dgm:pt>
    <dgm:pt modelId="{0194EB79-965A-2B49-9887-B53B29728C2C}" type="sibTrans" cxnId="{0E8E8EE4-2B36-CB43-A457-FE285D5537F2}">
      <dgm:prSet/>
      <dgm:spPr/>
      <dgm:t>
        <a:bodyPr/>
        <a:lstStyle/>
        <a:p>
          <a:endParaRPr lang="en-US"/>
        </a:p>
      </dgm:t>
    </dgm:pt>
    <dgm:pt modelId="{F5CF1E1A-493F-A740-A5EE-82A9C05E4F0C}">
      <dgm:prSet/>
      <dgm:spPr/>
      <dgm:t>
        <a:bodyPr/>
        <a:lstStyle/>
        <a:p>
          <a:pPr>
            <a:lnSpc>
              <a:spcPct val="100000"/>
            </a:lnSpc>
          </a:pPr>
          <a:r>
            <a:rPr lang="en-US" dirty="0"/>
            <a:t>20-30 new RFMs each year</a:t>
          </a:r>
        </a:p>
      </dgm:t>
    </dgm:pt>
    <dgm:pt modelId="{AE15028A-3A60-9648-B017-57405557C137}" type="parTrans" cxnId="{6CC71735-CF05-9847-B48E-B3C64A167A0B}">
      <dgm:prSet/>
      <dgm:spPr/>
      <dgm:t>
        <a:bodyPr/>
        <a:lstStyle/>
        <a:p>
          <a:endParaRPr lang="en-US"/>
        </a:p>
      </dgm:t>
    </dgm:pt>
    <dgm:pt modelId="{03F30927-359D-6946-9410-FCD7C0CC5EB3}" type="sibTrans" cxnId="{6CC71735-CF05-9847-B48E-B3C64A167A0B}">
      <dgm:prSet/>
      <dgm:spPr/>
      <dgm:t>
        <a:bodyPr/>
        <a:lstStyle/>
        <a:p>
          <a:endParaRPr lang="en-US"/>
        </a:p>
      </dgm:t>
    </dgm:pt>
    <dgm:pt modelId="{043B2927-045D-4F47-8E71-9527DC700B62}">
      <dgm:prSet/>
      <dgm:spPr/>
      <dgm:t>
        <a:bodyPr/>
        <a:lstStyle/>
        <a:p>
          <a:pPr>
            <a:lnSpc>
              <a:spcPct val="100000"/>
            </a:lnSpc>
          </a:pPr>
          <a:r>
            <a:rPr lang="en-US" dirty="0"/>
            <a:t>Mill sizes are growing – 300 TPD</a:t>
          </a:r>
        </a:p>
      </dgm:t>
    </dgm:pt>
    <dgm:pt modelId="{1775CBAC-972D-FA49-B918-9BE87C18DD21}" type="parTrans" cxnId="{8E33860A-F7A1-0E49-BDD5-8CE2522CCB0A}">
      <dgm:prSet/>
      <dgm:spPr/>
      <dgm:t>
        <a:bodyPr/>
        <a:lstStyle/>
        <a:p>
          <a:endParaRPr lang="en-US"/>
        </a:p>
      </dgm:t>
    </dgm:pt>
    <dgm:pt modelId="{96DFB0F3-43BA-0B44-B5E0-27C9BAA75C66}" type="sibTrans" cxnId="{8E33860A-F7A1-0E49-BDD5-8CE2522CCB0A}">
      <dgm:prSet/>
      <dgm:spPr/>
      <dgm:t>
        <a:bodyPr/>
        <a:lstStyle/>
        <a:p>
          <a:endParaRPr lang="en-US"/>
        </a:p>
      </dgm:t>
    </dgm:pt>
    <dgm:pt modelId="{7D353A86-A76B-AE49-9158-1AC75C426A45}">
      <dgm:prSet/>
      <dgm:spPr>
        <a:solidFill>
          <a:schemeClr val="accent6">
            <a:lumMod val="20000"/>
            <a:lumOff val="80000"/>
            <a:alpha val="90000"/>
          </a:schemeClr>
        </a:solidFill>
      </dgm:spPr>
      <dgm:t>
        <a:bodyPr/>
        <a:lstStyle/>
        <a:p>
          <a:pPr rtl="0">
            <a:lnSpc>
              <a:spcPct val="100000"/>
            </a:lnSpc>
          </a:pPr>
          <a:r>
            <a:rPr lang="en-US" dirty="0"/>
            <a:t>Different tax structures in states</a:t>
          </a:r>
        </a:p>
      </dgm:t>
    </dgm:pt>
    <dgm:pt modelId="{C87D7BE5-E6B9-9447-925D-FF4E7378BB6E}" type="parTrans" cxnId="{4BC86C7B-C62C-9E4D-BDD5-E742434A8220}">
      <dgm:prSet/>
      <dgm:spPr/>
      <dgm:t>
        <a:bodyPr/>
        <a:lstStyle/>
        <a:p>
          <a:endParaRPr lang="en-US"/>
        </a:p>
      </dgm:t>
    </dgm:pt>
    <dgm:pt modelId="{EE905D3B-8742-484B-A748-278AD0E2394F}" type="sibTrans" cxnId="{4BC86C7B-C62C-9E4D-BDD5-E742434A8220}">
      <dgm:prSet/>
      <dgm:spPr/>
      <dgm:t>
        <a:bodyPr/>
        <a:lstStyle/>
        <a:p>
          <a:endParaRPr lang="en-US"/>
        </a:p>
      </dgm:t>
    </dgm:pt>
    <dgm:pt modelId="{0B809E93-B4CB-8B48-AC54-1BEA634B64C9}">
      <dgm:prSet/>
      <dgm:spPr>
        <a:solidFill>
          <a:schemeClr val="accent6">
            <a:lumMod val="20000"/>
            <a:lumOff val="80000"/>
            <a:alpha val="90000"/>
          </a:schemeClr>
        </a:solidFill>
      </dgm:spPr>
      <dgm:t>
        <a:bodyPr/>
        <a:lstStyle/>
        <a:p>
          <a:pPr>
            <a:lnSpc>
              <a:spcPct val="100000"/>
            </a:lnSpc>
          </a:pPr>
          <a:r>
            <a:rPr lang="en-US" dirty="0"/>
            <a:t>Middle men reduce efficiency in the system</a:t>
          </a:r>
        </a:p>
      </dgm:t>
    </dgm:pt>
    <dgm:pt modelId="{A348B1EA-C82D-8647-8EDC-E2ABEB7486E4}" type="parTrans" cxnId="{C4BE82A8-BC43-A94C-998A-C622303A86FA}">
      <dgm:prSet/>
      <dgm:spPr/>
      <dgm:t>
        <a:bodyPr/>
        <a:lstStyle/>
        <a:p>
          <a:endParaRPr lang="en-US"/>
        </a:p>
      </dgm:t>
    </dgm:pt>
    <dgm:pt modelId="{62ED663C-ECAA-EC44-A3E6-E22DD2D2AEC0}" type="sibTrans" cxnId="{C4BE82A8-BC43-A94C-998A-C622303A86FA}">
      <dgm:prSet/>
      <dgm:spPr/>
      <dgm:t>
        <a:bodyPr/>
        <a:lstStyle/>
        <a:p>
          <a:endParaRPr lang="en-US"/>
        </a:p>
      </dgm:t>
    </dgm:pt>
    <dgm:pt modelId="{D26DB341-843C-486E-8E4D-82EC6C504A22}">
      <dgm:prSet/>
      <dgm:spPr>
        <a:solidFill>
          <a:schemeClr val="accent6">
            <a:lumMod val="20000"/>
            <a:lumOff val="80000"/>
            <a:alpha val="90000"/>
          </a:schemeClr>
        </a:solidFill>
      </dgm:spPr>
      <dgm:t>
        <a:bodyPr/>
        <a:lstStyle/>
        <a:p>
          <a:pPr rtl="0">
            <a:lnSpc>
              <a:spcPct val="100000"/>
            </a:lnSpc>
          </a:pPr>
          <a:r>
            <a:rPr lang="en-US" dirty="0"/>
            <a:t>Farmers receive minimum support price, but millers do not get price support</a:t>
          </a:r>
        </a:p>
      </dgm:t>
    </dgm:pt>
    <dgm:pt modelId="{0F986798-45A6-4C45-A5F5-009BC117378F}" type="parTrans" cxnId="{C5796945-B1F8-4275-9245-ADEAC5B0DF26}">
      <dgm:prSet/>
      <dgm:spPr/>
      <dgm:t>
        <a:bodyPr/>
        <a:lstStyle/>
        <a:p>
          <a:endParaRPr lang="en-US"/>
        </a:p>
      </dgm:t>
    </dgm:pt>
    <dgm:pt modelId="{31A49764-C179-49FE-AE3B-DF5E55D4626B}" type="sibTrans" cxnId="{C5796945-B1F8-4275-9245-ADEAC5B0DF26}">
      <dgm:prSet/>
      <dgm:spPr/>
      <dgm:t>
        <a:bodyPr/>
        <a:lstStyle/>
        <a:p>
          <a:endParaRPr lang="en-US"/>
        </a:p>
      </dgm:t>
    </dgm:pt>
    <dgm:pt modelId="{5F66D60A-39CA-414D-B22C-6006F88C2B6F}">
      <dgm:prSet/>
      <dgm:spPr>
        <a:solidFill>
          <a:schemeClr val="accent6">
            <a:lumMod val="20000"/>
            <a:lumOff val="80000"/>
            <a:alpha val="90000"/>
          </a:schemeClr>
        </a:solidFill>
      </dgm:spPr>
      <dgm:t>
        <a:bodyPr/>
        <a:lstStyle/>
        <a:p>
          <a:pPr>
            <a:lnSpc>
              <a:spcPct val="90000"/>
            </a:lnSpc>
          </a:pPr>
          <a:endParaRPr lang="en-US" dirty="0"/>
        </a:p>
      </dgm:t>
    </dgm:pt>
    <dgm:pt modelId="{7037CDBB-BE77-4161-B030-0EDF62C7BF19}" type="parTrans" cxnId="{EE92E9EC-1EBB-4DA3-9DBF-04431A2029D0}">
      <dgm:prSet/>
      <dgm:spPr/>
      <dgm:t>
        <a:bodyPr/>
        <a:lstStyle/>
        <a:p>
          <a:endParaRPr lang="en-US"/>
        </a:p>
      </dgm:t>
    </dgm:pt>
    <dgm:pt modelId="{D1F5F325-D1CE-404E-ABC2-2320319EDF94}" type="sibTrans" cxnId="{EE92E9EC-1EBB-4DA3-9DBF-04431A2029D0}">
      <dgm:prSet/>
      <dgm:spPr/>
      <dgm:t>
        <a:bodyPr/>
        <a:lstStyle/>
        <a:p>
          <a:endParaRPr lang="en-US"/>
        </a:p>
      </dgm:t>
    </dgm:pt>
    <dgm:pt modelId="{958C7D66-B432-C849-8C44-A84196EB9FAF}" type="pres">
      <dgm:prSet presAssocID="{CD483E0B-70C0-4148-BB10-049027F8F557}" presName="Name0" presStyleCnt="0">
        <dgm:presLayoutVars>
          <dgm:dir/>
          <dgm:animLvl val="lvl"/>
          <dgm:resizeHandles val="exact"/>
        </dgm:presLayoutVars>
      </dgm:prSet>
      <dgm:spPr/>
    </dgm:pt>
    <dgm:pt modelId="{29922312-2D1D-4A40-B0AD-6C653740FC61}" type="pres">
      <dgm:prSet presAssocID="{132EC96C-AAC9-654D-AA9E-36BF84D0BC91}" presName="composite" presStyleCnt="0"/>
      <dgm:spPr/>
    </dgm:pt>
    <dgm:pt modelId="{161F05BE-A3D4-404C-B9AF-91222BAD328C}" type="pres">
      <dgm:prSet presAssocID="{132EC96C-AAC9-654D-AA9E-36BF84D0BC91}" presName="parTx" presStyleLbl="alignNode1" presStyleIdx="0" presStyleCnt="3">
        <dgm:presLayoutVars>
          <dgm:chMax val="0"/>
          <dgm:chPref val="0"/>
          <dgm:bulletEnabled val="1"/>
        </dgm:presLayoutVars>
      </dgm:prSet>
      <dgm:spPr/>
    </dgm:pt>
    <dgm:pt modelId="{9277E14A-E78E-A545-97B6-FA7648BECE93}" type="pres">
      <dgm:prSet presAssocID="{132EC96C-AAC9-654D-AA9E-36BF84D0BC91}" presName="desTx" presStyleLbl="alignAccFollowNode1" presStyleIdx="0" presStyleCnt="3">
        <dgm:presLayoutVars>
          <dgm:bulletEnabled val="1"/>
        </dgm:presLayoutVars>
      </dgm:prSet>
      <dgm:spPr/>
    </dgm:pt>
    <dgm:pt modelId="{3D6D86AA-8A46-7145-B99B-E682275AC30A}" type="pres">
      <dgm:prSet presAssocID="{09F4E19B-7872-C04A-8DC7-7BCB13DFEF1F}" presName="space" presStyleCnt="0"/>
      <dgm:spPr/>
    </dgm:pt>
    <dgm:pt modelId="{9B236E98-C1BE-4847-A587-A81A10129387}" type="pres">
      <dgm:prSet presAssocID="{1BC80BC1-694A-5244-9FFC-874683D029F4}" presName="composite" presStyleCnt="0"/>
      <dgm:spPr/>
    </dgm:pt>
    <dgm:pt modelId="{00AEAE56-CAC4-1943-A5EA-B79540AE17F1}" type="pres">
      <dgm:prSet presAssocID="{1BC80BC1-694A-5244-9FFC-874683D029F4}" presName="parTx" presStyleLbl="alignNode1" presStyleIdx="1" presStyleCnt="3">
        <dgm:presLayoutVars>
          <dgm:chMax val="0"/>
          <dgm:chPref val="0"/>
          <dgm:bulletEnabled val="1"/>
        </dgm:presLayoutVars>
      </dgm:prSet>
      <dgm:spPr/>
    </dgm:pt>
    <dgm:pt modelId="{B8D0F8E9-7A4B-4846-B3FC-17984A9F825A}" type="pres">
      <dgm:prSet presAssocID="{1BC80BC1-694A-5244-9FFC-874683D029F4}" presName="desTx" presStyleLbl="alignAccFollowNode1" presStyleIdx="1" presStyleCnt="3">
        <dgm:presLayoutVars>
          <dgm:bulletEnabled val="1"/>
        </dgm:presLayoutVars>
      </dgm:prSet>
      <dgm:spPr/>
    </dgm:pt>
    <dgm:pt modelId="{BCCD98CE-6952-2C49-8A7B-430C08C1F540}" type="pres">
      <dgm:prSet presAssocID="{A369DE70-95EF-4241-8115-17ADE1FCCB06}" presName="space" presStyleCnt="0"/>
      <dgm:spPr/>
    </dgm:pt>
    <dgm:pt modelId="{DA74B8FB-D6EC-424A-90B4-6670102B111A}" type="pres">
      <dgm:prSet presAssocID="{78712167-27D5-5242-8A14-654D18EF723E}" presName="composite" presStyleCnt="0"/>
      <dgm:spPr/>
    </dgm:pt>
    <dgm:pt modelId="{576391E3-898F-704C-8266-74785075CE97}" type="pres">
      <dgm:prSet presAssocID="{78712167-27D5-5242-8A14-654D18EF723E}" presName="parTx" presStyleLbl="alignNode1" presStyleIdx="2" presStyleCnt="3">
        <dgm:presLayoutVars>
          <dgm:chMax val="0"/>
          <dgm:chPref val="0"/>
          <dgm:bulletEnabled val="1"/>
        </dgm:presLayoutVars>
      </dgm:prSet>
      <dgm:spPr/>
    </dgm:pt>
    <dgm:pt modelId="{297625F6-4FEC-6744-8498-027B95BFE140}" type="pres">
      <dgm:prSet presAssocID="{78712167-27D5-5242-8A14-654D18EF723E}" presName="desTx" presStyleLbl="alignAccFollowNode1" presStyleIdx="2" presStyleCnt="3" custLinFactNeighborX="3684" custLinFactNeighborY="462">
        <dgm:presLayoutVars>
          <dgm:bulletEnabled val="1"/>
        </dgm:presLayoutVars>
      </dgm:prSet>
      <dgm:spPr/>
    </dgm:pt>
  </dgm:ptLst>
  <dgm:cxnLst>
    <dgm:cxn modelId="{D47E6300-7F43-FF4F-AA66-92FC40F86825}" type="presOf" srcId="{CD483E0B-70C0-4148-BB10-049027F8F557}" destId="{958C7D66-B432-C849-8C44-A84196EB9FAF}" srcOrd="0" destOrd="0" presId="urn:microsoft.com/office/officeart/2005/8/layout/hList1"/>
    <dgm:cxn modelId="{069EC000-0147-4430-A1D3-7DA4A8ABE0D3}" type="presOf" srcId="{5F66D60A-39CA-414D-B22C-6006F88C2B6F}" destId="{297625F6-4FEC-6744-8498-027B95BFE140}" srcOrd="0" destOrd="3" presId="urn:microsoft.com/office/officeart/2005/8/layout/hList1"/>
    <dgm:cxn modelId="{D014CE00-5335-2C42-AD1F-235D375BD25A}" type="presOf" srcId="{1BC80BC1-694A-5244-9FFC-874683D029F4}" destId="{00AEAE56-CAC4-1943-A5EA-B79540AE17F1}" srcOrd="0" destOrd="0" presId="urn:microsoft.com/office/officeart/2005/8/layout/hList1"/>
    <dgm:cxn modelId="{4B4FEC03-CC5B-A84B-A295-2F85931ABE98}" type="presOf" srcId="{0B809E93-B4CB-8B48-AC54-1BEA634B64C9}" destId="{297625F6-4FEC-6744-8498-027B95BFE140}" srcOrd="0" destOrd="2" presId="urn:microsoft.com/office/officeart/2005/8/layout/hList1"/>
    <dgm:cxn modelId="{8E33860A-F7A1-0E49-BDD5-8CE2522CCB0A}" srcId="{1BC80BC1-694A-5244-9FFC-874683D029F4}" destId="{043B2927-045D-4F47-8E71-9527DC700B62}" srcOrd="2" destOrd="0" parTransId="{1775CBAC-972D-FA49-B918-9BE87C18DD21}" sibTransId="{96DFB0F3-43BA-0B44-B5E0-27C9BAA75C66}"/>
    <dgm:cxn modelId="{FC981A1A-B9A2-AC4C-8FD3-5ADEC83EB59C}" srcId="{132EC96C-AAC9-654D-AA9E-36BF84D0BC91}" destId="{D7090FCB-F50B-CE4B-9854-D4F3FF05D3E1}" srcOrd="0" destOrd="0" parTransId="{D9439083-A87A-C141-8EDE-79C4EBD09E5C}" sibTransId="{AAF16D84-C864-0243-83A3-22A2D13D8B83}"/>
    <dgm:cxn modelId="{A8016A27-DB2D-FD4A-B5BC-5933002E8220}" type="presOf" srcId="{78712167-27D5-5242-8A14-654D18EF723E}" destId="{576391E3-898F-704C-8266-74785075CE97}" srcOrd="0" destOrd="0" presId="urn:microsoft.com/office/officeart/2005/8/layout/hList1"/>
    <dgm:cxn modelId="{6CC71735-CF05-9847-B48E-B3C64A167A0B}" srcId="{1BC80BC1-694A-5244-9FFC-874683D029F4}" destId="{F5CF1E1A-493F-A740-A5EE-82A9C05E4F0C}" srcOrd="1" destOrd="0" parTransId="{AE15028A-3A60-9648-B017-57405557C137}" sibTransId="{03F30927-359D-6946-9410-FCD7C0CC5EB3}"/>
    <dgm:cxn modelId="{36CE383A-EA63-4B0D-87EF-979C2A71BC63}" type="presOf" srcId="{D26DB341-843C-486E-8E4D-82EC6C504A22}" destId="{297625F6-4FEC-6744-8498-027B95BFE140}" srcOrd="0" destOrd="1" presId="urn:microsoft.com/office/officeart/2005/8/layout/hList1"/>
    <dgm:cxn modelId="{986AD963-9EE0-7846-9D96-5CA1F91D7659}" srcId="{CD483E0B-70C0-4148-BB10-049027F8F557}" destId="{1BC80BC1-694A-5244-9FFC-874683D029F4}" srcOrd="1" destOrd="0" parTransId="{340ADEFD-121A-A141-BA99-96DB8FE48D21}" sibTransId="{A369DE70-95EF-4241-8115-17ADE1FCCB06}"/>
    <dgm:cxn modelId="{C5796945-B1F8-4275-9245-ADEAC5B0DF26}" srcId="{78712167-27D5-5242-8A14-654D18EF723E}" destId="{D26DB341-843C-486E-8E4D-82EC6C504A22}" srcOrd="1" destOrd="0" parTransId="{0F986798-45A6-4C45-A5F5-009BC117378F}" sibTransId="{31A49764-C179-49FE-AE3B-DF5E55D4626B}"/>
    <dgm:cxn modelId="{F70EB953-4E45-AB4B-9712-9BC658504548}" type="presOf" srcId="{8A7B5599-B5C0-9941-8E68-1A5C65353C08}" destId="{9277E14A-E78E-A545-97B6-FA7648BECE93}" srcOrd="0" destOrd="3" presId="urn:microsoft.com/office/officeart/2005/8/layout/hList1"/>
    <dgm:cxn modelId="{71965D79-D0EA-6C47-BF00-371038BB14B6}" type="presOf" srcId="{2EAEC16C-D2F1-614F-8443-1F252A633967}" destId="{9277E14A-E78E-A545-97B6-FA7648BECE93}" srcOrd="0" destOrd="1" presId="urn:microsoft.com/office/officeart/2005/8/layout/hList1"/>
    <dgm:cxn modelId="{4BC86C7B-C62C-9E4D-BDD5-E742434A8220}" srcId="{78712167-27D5-5242-8A14-654D18EF723E}" destId="{7D353A86-A76B-AE49-9158-1AC75C426A45}" srcOrd="0" destOrd="0" parTransId="{C87D7BE5-E6B9-9447-925D-FF4E7378BB6E}" sibTransId="{EE905D3B-8742-484B-A748-278AD0E2394F}"/>
    <dgm:cxn modelId="{F86D5995-2239-A04E-B155-E949B2D985F1}" type="presOf" srcId="{D7090FCB-F50B-CE4B-9854-D4F3FF05D3E1}" destId="{9277E14A-E78E-A545-97B6-FA7648BECE93}" srcOrd="0" destOrd="0" presId="urn:microsoft.com/office/officeart/2005/8/layout/hList1"/>
    <dgm:cxn modelId="{7F27BF98-BDC5-A74B-89AE-C1D5CD43158C}" srcId="{D7090FCB-F50B-CE4B-9854-D4F3FF05D3E1}" destId="{2EAEC16C-D2F1-614F-8443-1F252A633967}" srcOrd="0" destOrd="0" parTransId="{8017827E-BACB-C54F-A531-E7577883C0BE}" sibTransId="{F1085DCD-0C67-2A44-A964-D618CBBFE656}"/>
    <dgm:cxn modelId="{4F0AF79A-2953-CA4F-BF1F-B617127605E7}" type="presOf" srcId="{B3DE64A5-997F-5A48-95A7-CD8E9654ABAC}" destId="{9277E14A-E78E-A545-97B6-FA7648BECE93}" srcOrd="0" destOrd="4" presId="urn:microsoft.com/office/officeart/2005/8/layout/hList1"/>
    <dgm:cxn modelId="{53A4799D-981A-2A40-A756-CDA6F717D4CC}" type="presOf" srcId="{BAD2CCF4-BAD6-3A45-A4F1-2198C211F952}" destId="{B8D0F8E9-7A4B-4846-B3FC-17984A9F825A}" srcOrd="0" destOrd="0" presId="urn:microsoft.com/office/officeart/2005/8/layout/hList1"/>
    <dgm:cxn modelId="{1CBBFDA2-9723-A64B-A6BE-30A7828EB003}" type="presOf" srcId="{F5CF1E1A-493F-A740-A5EE-82A9C05E4F0C}" destId="{B8D0F8E9-7A4B-4846-B3FC-17984A9F825A}" srcOrd="0" destOrd="1" presId="urn:microsoft.com/office/officeart/2005/8/layout/hList1"/>
    <dgm:cxn modelId="{A29293A5-7AED-9E4F-B381-824C8C8B2142}" srcId="{CD483E0B-70C0-4148-BB10-049027F8F557}" destId="{132EC96C-AAC9-654D-AA9E-36BF84D0BC91}" srcOrd="0" destOrd="0" parTransId="{D94D383B-3BB3-2744-B71C-249A62DD2A96}" sibTransId="{09F4E19B-7872-C04A-8DC7-7BCB13DFEF1F}"/>
    <dgm:cxn modelId="{C4BE82A8-BC43-A94C-998A-C622303A86FA}" srcId="{78712167-27D5-5242-8A14-654D18EF723E}" destId="{0B809E93-B4CB-8B48-AC54-1BEA634B64C9}" srcOrd="2" destOrd="0" parTransId="{A348B1EA-C82D-8647-8EDC-E2ABEB7486E4}" sibTransId="{62ED663C-ECAA-EC44-A3E6-E22DD2D2AEC0}"/>
    <dgm:cxn modelId="{41C2B7C5-CE94-EE40-8206-4E83B4C29F10}" type="presOf" srcId="{7D353A86-A76B-AE49-9158-1AC75C426A45}" destId="{297625F6-4FEC-6744-8498-027B95BFE140}" srcOrd="0" destOrd="0" presId="urn:microsoft.com/office/officeart/2005/8/layout/hList1"/>
    <dgm:cxn modelId="{3D3D3DCB-DF9D-C84F-8CB3-CC783F8FE21D}" type="presOf" srcId="{37640BF2-C78E-674F-9779-97F05559772F}" destId="{9277E14A-E78E-A545-97B6-FA7648BECE93}" srcOrd="0" destOrd="2" presId="urn:microsoft.com/office/officeart/2005/8/layout/hList1"/>
    <dgm:cxn modelId="{448305CC-B1A3-D54B-A409-93827DFCBC34}" srcId="{132EC96C-AAC9-654D-AA9E-36BF84D0BC91}" destId="{B3DE64A5-997F-5A48-95A7-CD8E9654ABAC}" srcOrd="2" destOrd="0" parTransId="{39691B70-443B-934E-B1E3-520CD6D70216}" sibTransId="{EA0760F5-E9DF-8C4A-B7B6-42B5EA416CA4}"/>
    <dgm:cxn modelId="{1E4DCED9-13F9-D343-B770-38D85B5A79D6}" srcId="{D7090FCB-F50B-CE4B-9854-D4F3FF05D3E1}" destId="{37640BF2-C78E-674F-9779-97F05559772F}" srcOrd="1" destOrd="0" parTransId="{39434E17-6726-284D-B00B-9FCC67B475BD}" sibTransId="{12443736-A635-9F4E-A518-05AEF3F52660}"/>
    <dgm:cxn modelId="{41E420DF-E89C-514C-996E-E354A8B952A3}" type="presOf" srcId="{043B2927-045D-4F47-8E71-9527DC700B62}" destId="{B8D0F8E9-7A4B-4846-B3FC-17984A9F825A}" srcOrd="0" destOrd="2" presId="urn:microsoft.com/office/officeart/2005/8/layout/hList1"/>
    <dgm:cxn modelId="{0E8E8EE4-2B36-CB43-A457-FE285D5537F2}" srcId="{1BC80BC1-694A-5244-9FFC-874683D029F4}" destId="{BAD2CCF4-BAD6-3A45-A4F1-2198C211F952}" srcOrd="0" destOrd="0" parTransId="{91180385-11AD-044F-B117-78E48AEB5750}" sibTransId="{0194EB79-965A-2B49-9887-B53B29728C2C}"/>
    <dgm:cxn modelId="{1FD0B6E9-4F2F-5941-8547-6E2EE25E3556}" srcId="{CD483E0B-70C0-4148-BB10-049027F8F557}" destId="{78712167-27D5-5242-8A14-654D18EF723E}" srcOrd="2" destOrd="0" parTransId="{BF1930E6-6EB8-E845-94C5-BC8D074EAD40}" sibTransId="{90045E70-4350-9F41-9C85-9B95281BCB96}"/>
    <dgm:cxn modelId="{EE92E9EC-1EBB-4DA3-9DBF-04431A2029D0}" srcId="{78712167-27D5-5242-8A14-654D18EF723E}" destId="{5F66D60A-39CA-414D-B22C-6006F88C2B6F}" srcOrd="3" destOrd="0" parTransId="{7037CDBB-BE77-4161-B030-0EDF62C7BF19}" sibTransId="{D1F5F325-D1CE-404E-ABC2-2320319EDF94}"/>
    <dgm:cxn modelId="{6A72C4F7-3EC6-2844-BA8C-0E4227B71A46}" type="presOf" srcId="{132EC96C-AAC9-654D-AA9E-36BF84D0BC91}" destId="{161F05BE-A3D4-404C-B9AF-91222BAD328C}" srcOrd="0" destOrd="0" presId="urn:microsoft.com/office/officeart/2005/8/layout/hList1"/>
    <dgm:cxn modelId="{557185F8-34B1-9F4E-9BBC-C7A44C4A5F92}" srcId="{132EC96C-AAC9-654D-AA9E-36BF84D0BC91}" destId="{8A7B5599-B5C0-9941-8E68-1A5C65353C08}" srcOrd="1" destOrd="0" parTransId="{F1DDA082-3CEA-9440-90AB-86B1899A5279}" sibTransId="{BB8B1DB2-D913-D44F-8427-5799C2C3DC2E}"/>
    <dgm:cxn modelId="{29F62EA9-9A28-5146-B03A-9E0E244ACC5C}" type="presParOf" srcId="{958C7D66-B432-C849-8C44-A84196EB9FAF}" destId="{29922312-2D1D-4A40-B0AD-6C653740FC61}" srcOrd="0" destOrd="0" presId="urn:microsoft.com/office/officeart/2005/8/layout/hList1"/>
    <dgm:cxn modelId="{2B3EB45C-3920-4F4D-BEC8-9234110D07A5}" type="presParOf" srcId="{29922312-2D1D-4A40-B0AD-6C653740FC61}" destId="{161F05BE-A3D4-404C-B9AF-91222BAD328C}" srcOrd="0" destOrd="0" presId="urn:microsoft.com/office/officeart/2005/8/layout/hList1"/>
    <dgm:cxn modelId="{FBEA3111-EB21-D345-8111-DB138AFA3672}" type="presParOf" srcId="{29922312-2D1D-4A40-B0AD-6C653740FC61}" destId="{9277E14A-E78E-A545-97B6-FA7648BECE93}" srcOrd="1" destOrd="0" presId="urn:microsoft.com/office/officeart/2005/8/layout/hList1"/>
    <dgm:cxn modelId="{D609DC53-4017-0641-8120-FB1AFA730D3F}" type="presParOf" srcId="{958C7D66-B432-C849-8C44-A84196EB9FAF}" destId="{3D6D86AA-8A46-7145-B99B-E682275AC30A}" srcOrd="1" destOrd="0" presId="urn:microsoft.com/office/officeart/2005/8/layout/hList1"/>
    <dgm:cxn modelId="{15437701-A8CE-8343-8E06-9F3417E10394}" type="presParOf" srcId="{958C7D66-B432-C849-8C44-A84196EB9FAF}" destId="{9B236E98-C1BE-4847-A587-A81A10129387}" srcOrd="2" destOrd="0" presId="urn:microsoft.com/office/officeart/2005/8/layout/hList1"/>
    <dgm:cxn modelId="{B51663B4-72D8-1042-810C-1BFD5BA432C3}" type="presParOf" srcId="{9B236E98-C1BE-4847-A587-A81A10129387}" destId="{00AEAE56-CAC4-1943-A5EA-B79540AE17F1}" srcOrd="0" destOrd="0" presId="urn:microsoft.com/office/officeart/2005/8/layout/hList1"/>
    <dgm:cxn modelId="{23D7FE53-03DF-954A-8446-1EE99DF6A4C7}" type="presParOf" srcId="{9B236E98-C1BE-4847-A587-A81A10129387}" destId="{B8D0F8E9-7A4B-4846-B3FC-17984A9F825A}" srcOrd="1" destOrd="0" presId="urn:microsoft.com/office/officeart/2005/8/layout/hList1"/>
    <dgm:cxn modelId="{5AC42E21-D44A-2648-B802-0C6A855A8FE5}" type="presParOf" srcId="{958C7D66-B432-C849-8C44-A84196EB9FAF}" destId="{BCCD98CE-6952-2C49-8A7B-430C08C1F540}" srcOrd="3" destOrd="0" presId="urn:microsoft.com/office/officeart/2005/8/layout/hList1"/>
    <dgm:cxn modelId="{F6BD99EF-6A37-754C-9586-87C3C9BEC577}" type="presParOf" srcId="{958C7D66-B432-C849-8C44-A84196EB9FAF}" destId="{DA74B8FB-D6EC-424A-90B4-6670102B111A}" srcOrd="4" destOrd="0" presId="urn:microsoft.com/office/officeart/2005/8/layout/hList1"/>
    <dgm:cxn modelId="{9F1E77E6-65F5-6247-BC67-D37515C3B555}" type="presParOf" srcId="{DA74B8FB-D6EC-424A-90B4-6670102B111A}" destId="{576391E3-898F-704C-8266-74785075CE97}" srcOrd="0" destOrd="0" presId="urn:microsoft.com/office/officeart/2005/8/layout/hList1"/>
    <dgm:cxn modelId="{664B5EEE-AE56-8C44-8EB3-551AB9582F7E}" type="presParOf" srcId="{DA74B8FB-D6EC-424A-90B4-6670102B111A}" destId="{297625F6-4FEC-6744-8498-027B95BFE140}"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0F96F220-6C55-42D5-968B-B4FD13E437AD}" type="doc">
      <dgm:prSet loTypeId="urn:microsoft.com/office/officeart/2005/8/layout/lProcess1" loCatId="process" qsTypeId="urn:microsoft.com/office/officeart/2005/8/quickstyle/simple1" qsCatId="simple" csTypeId="urn:microsoft.com/office/officeart/2005/8/colors/colorful1#1" csCatId="colorful" phldr="1"/>
      <dgm:spPr/>
      <dgm:t>
        <a:bodyPr/>
        <a:lstStyle/>
        <a:p>
          <a:endParaRPr lang="en-US"/>
        </a:p>
      </dgm:t>
    </dgm:pt>
    <dgm:pt modelId="{4390D33E-51AD-4F46-A806-0E86A96E148B}">
      <dgm:prSet phldrT="[Text]"/>
      <dgm:spPr/>
      <dgm:t>
        <a:bodyPr/>
        <a:lstStyle/>
        <a:p>
          <a:r>
            <a:rPr lang="en-US" dirty="0"/>
            <a:t>PDS Atta</a:t>
          </a:r>
        </a:p>
      </dgm:t>
    </dgm:pt>
    <dgm:pt modelId="{946DF50A-E5E5-4EF4-80BF-99F3A4FB1AE9}" type="parTrans" cxnId="{0B3C2CF9-05AF-4B1C-B64C-8EE9016627C7}">
      <dgm:prSet/>
      <dgm:spPr/>
      <dgm:t>
        <a:bodyPr/>
        <a:lstStyle/>
        <a:p>
          <a:endParaRPr lang="en-US"/>
        </a:p>
      </dgm:t>
    </dgm:pt>
    <dgm:pt modelId="{F3792A23-33E0-4AA7-A590-B31871CB0635}" type="sibTrans" cxnId="{0B3C2CF9-05AF-4B1C-B64C-8EE9016627C7}">
      <dgm:prSet/>
      <dgm:spPr/>
      <dgm:t>
        <a:bodyPr/>
        <a:lstStyle/>
        <a:p>
          <a:endParaRPr lang="en-US"/>
        </a:p>
      </dgm:t>
    </dgm:pt>
    <dgm:pt modelId="{1459C111-41B5-4751-B6BD-DB46B440D5B6}">
      <dgm:prSet phldrT="[Text]"/>
      <dgm:spPr/>
      <dgm:t>
        <a:bodyPr/>
        <a:lstStyle/>
        <a:p>
          <a:r>
            <a:rPr lang="en-US" dirty="0"/>
            <a:t>Wheat grain </a:t>
          </a:r>
          <a:r>
            <a:rPr lang="en-US" dirty="0" err="1"/>
            <a:t>offtake</a:t>
          </a:r>
          <a:endParaRPr lang="en-US" dirty="0"/>
        </a:p>
      </dgm:t>
    </dgm:pt>
    <dgm:pt modelId="{69D03FAD-AF79-4975-A70B-30C918981355}" type="parTrans" cxnId="{C5D48821-15DB-49BF-97A3-F9FB8D974439}">
      <dgm:prSet/>
      <dgm:spPr/>
      <dgm:t>
        <a:bodyPr/>
        <a:lstStyle/>
        <a:p>
          <a:endParaRPr lang="en-US"/>
        </a:p>
      </dgm:t>
    </dgm:pt>
    <dgm:pt modelId="{8D5BD35D-C632-4DAA-9341-D72CB0A1E0F8}" type="sibTrans" cxnId="{C5D48821-15DB-49BF-97A3-F9FB8D974439}">
      <dgm:prSet/>
      <dgm:spPr/>
      <dgm:t>
        <a:bodyPr/>
        <a:lstStyle/>
        <a:p>
          <a:endParaRPr lang="en-US"/>
        </a:p>
      </dgm:t>
    </dgm:pt>
    <dgm:pt modelId="{724727F5-F8F0-4C57-BFCD-1CA5850B1473}">
      <dgm:prSet phldrT="[Text]"/>
      <dgm:spPr/>
      <dgm:t>
        <a:bodyPr/>
        <a:lstStyle/>
        <a:p>
          <a:r>
            <a:rPr lang="en-US" dirty="0">
              <a:solidFill>
                <a:schemeClr val="accent2">
                  <a:lumMod val="50000"/>
                </a:schemeClr>
              </a:solidFill>
            </a:rPr>
            <a:t>RFM Maida</a:t>
          </a:r>
        </a:p>
      </dgm:t>
    </dgm:pt>
    <dgm:pt modelId="{4B903FB6-8B11-4251-BB88-DF735725F469}" type="parTrans" cxnId="{553644D1-EEA3-4DDF-A787-7DC91AC74C71}">
      <dgm:prSet/>
      <dgm:spPr/>
      <dgm:t>
        <a:bodyPr/>
        <a:lstStyle/>
        <a:p>
          <a:endParaRPr lang="en-US"/>
        </a:p>
      </dgm:t>
    </dgm:pt>
    <dgm:pt modelId="{CFFBC57E-D188-4F80-A0CC-289A742B5916}" type="sibTrans" cxnId="{553644D1-EEA3-4DDF-A787-7DC91AC74C71}">
      <dgm:prSet/>
      <dgm:spPr/>
      <dgm:t>
        <a:bodyPr/>
        <a:lstStyle/>
        <a:p>
          <a:endParaRPr lang="en-US"/>
        </a:p>
      </dgm:t>
    </dgm:pt>
    <dgm:pt modelId="{6E154F42-5D6D-4C9D-97F7-0FF4AA13BA90}">
      <dgm:prSet phldrT="[Text]"/>
      <dgm:spPr/>
      <dgm:t>
        <a:bodyPr/>
        <a:lstStyle/>
        <a:p>
          <a:r>
            <a:rPr lang="en-US" dirty="0"/>
            <a:t>Flour produced (MT)</a:t>
          </a:r>
        </a:p>
      </dgm:t>
    </dgm:pt>
    <dgm:pt modelId="{72F7EBA0-085F-456D-8B8F-51BEABDDC594}" type="parTrans" cxnId="{E1FE1967-C5F8-427F-B2F2-9BC398688A65}">
      <dgm:prSet/>
      <dgm:spPr/>
      <dgm:t>
        <a:bodyPr/>
        <a:lstStyle/>
        <a:p>
          <a:endParaRPr lang="en-US"/>
        </a:p>
      </dgm:t>
    </dgm:pt>
    <dgm:pt modelId="{1E4354AB-9F16-479B-9565-C15092D58432}" type="sibTrans" cxnId="{E1FE1967-C5F8-427F-B2F2-9BC398688A65}">
      <dgm:prSet/>
      <dgm:spPr/>
      <dgm:t>
        <a:bodyPr/>
        <a:lstStyle/>
        <a:p>
          <a:endParaRPr lang="en-US"/>
        </a:p>
      </dgm:t>
    </dgm:pt>
    <dgm:pt modelId="{23AD2A1B-47E1-451A-95ED-71E0502B90C3}">
      <dgm:prSet phldrT="[Text]"/>
      <dgm:spPr/>
      <dgm:t>
        <a:bodyPr/>
        <a:lstStyle/>
        <a:p>
          <a:r>
            <a:rPr lang="en-US" dirty="0"/>
            <a:t>% consumed in urban/rural areas</a:t>
          </a:r>
        </a:p>
      </dgm:t>
    </dgm:pt>
    <dgm:pt modelId="{ECF7E82C-DA20-4AA4-99C5-CF8768AA339C}" type="parTrans" cxnId="{EAEFADF4-4540-4335-8BE5-1A9AF92028D1}">
      <dgm:prSet/>
      <dgm:spPr/>
      <dgm:t>
        <a:bodyPr/>
        <a:lstStyle/>
        <a:p>
          <a:endParaRPr lang="en-US"/>
        </a:p>
      </dgm:t>
    </dgm:pt>
    <dgm:pt modelId="{E7E69970-C836-499C-81CC-3832D89026BF}" type="sibTrans" cxnId="{EAEFADF4-4540-4335-8BE5-1A9AF92028D1}">
      <dgm:prSet/>
      <dgm:spPr/>
      <dgm:t>
        <a:bodyPr/>
        <a:lstStyle/>
        <a:p>
          <a:endParaRPr lang="en-US"/>
        </a:p>
      </dgm:t>
    </dgm:pt>
    <dgm:pt modelId="{390E503A-BEC7-4EEF-AF65-3CC1A5DFD798}">
      <dgm:prSet phldrT="[Text]"/>
      <dgm:spPr/>
      <dgm:t>
        <a:bodyPr/>
        <a:lstStyle/>
        <a:p>
          <a:r>
            <a:rPr lang="en-US" dirty="0"/>
            <a:t>% consumed by urban/rural populations</a:t>
          </a:r>
        </a:p>
      </dgm:t>
    </dgm:pt>
    <dgm:pt modelId="{49190381-5E65-4A01-BFD1-ADD2EAE839C1}" type="parTrans" cxnId="{9ACCBD4E-168C-45C8-8326-5254C4562824}">
      <dgm:prSet/>
      <dgm:spPr/>
      <dgm:t>
        <a:bodyPr/>
        <a:lstStyle/>
        <a:p>
          <a:endParaRPr lang="en-US"/>
        </a:p>
      </dgm:t>
    </dgm:pt>
    <dgm:pt modelId="{CCC33364-5E6D-4B09-9120-E77E3F8B656F}" type="sibTrans" cxnId="{9ACCBD4E-168C-45C8-8326-5254C4562824}">
      <dgm:prSet/>
      <dgm:spPr/>
      <dgm:t>
        <a:bodyPr/>
        <a:lstStyle/>
        <a:p>
          <a:endParaRPr lang="en-US"/>
        </a:p>
      </dgm:t>
    </dgm:pt>
    <dgm:pt modelId="{F7D653CF-494D-46D4-BC48-FED8E9D79868}">
      <dgm:prSet phldrT="[Text]"/>
      <dgm:spPr/>
      <dgm:t>
        <a:bodyPr/>
        <a:lstStyle/>
        <a:p>
          <a:r>
            <a:rPr lang="en-US" dirty="0"/>
            <a:t>Urban/rural population</a:t>
          </a:r>
        </a:p>
      </dgm:t>
    </dgm:pt>
    <dgm:pt modelId="{8D863F86-316E-45B7-9862-A3558948DDF2}" type="parTrans" cxnId="{4449634E-EFEA-4E70-A25A-FFE534E773BC}">
      <dgm:prSet/>
      <dgm:spPr/>
      <dgm:t>
        <a:bodyPr/>
        <a:lstStyle/>
        <a:p>
          <a:endParaRPr lang="en-US"/>
        </a:p>
      </dgm:t>
    </dgm:pt>
    <dgm:pt modelId="{64F632DA-3F98-4BB7-BAC6-6F43BA603851}" type="sibTrans" cxnId="{4449634E-EFEA-4E70-A25A-FFE534E773BC}">
      <dgm:prSet/>
      <dgm:spPr/>
      <dgm:t>
        <a:bodyPr/>
        <a:lstStyle/>
        <a:p>
          <a:endParaRPr lang="en-US"/>
        </a:p>
      </dgm:t>
    </dgm:pt>
    <dgm:pt modelId="{715B4409-1D6B-4095-BA1B-639FEC8E2732}">
      <dgm:prSet phldrT="[Text]"/>
      <dgm:spPr/>
      <dgm:t>
        <a:bodyPr/>
        <a:lstStyle/>
        <a:p>
          <a:r>
            <a:rPr lang="en-US" dirty="0"/>
            <a:t>Urban/rural consumption</a:t>
          </a:r>
        </a:p>
      </dgm:t>
    </dgm:pt>
    <dgm:pt modelId="{994C3439-2A8A-4EA6-BF60-CE6205F4D771}" type="parTrans" cxnId="{F9BBA0AE-462F-4991-8800-C0C3D99A0FCE}">
      <dgm:prSet/>
      <dgm:spPr/>
      <dgm:t>
        <a:bodyPr/>
        <a:lstStyle/>
        <a:p>
          <a:endParaRPr lang="en-US"/>
        </a:p>
      </dgm:t>
    </dgm:pt>
    <dgm:pt modelId="{C37B313D-D22A-47F4-B76B-67D1D0434993}" type="sibTrans" cxnId="{F9BBA0AE-462F-4991-8800-C0C3D99A0FCE}">
      <dgm:prSet/>
      <dgm:spPr/>
      <dgm:t>
        <a:bodyPr/>
        <a:lstStyle/>
        <a:p>
          <a:endParaRPr lang="en-US"/>
        </a:p>
      </dgm:t>
    </dgm:pt>
    <dgm:pt modelId="{036B3587-5C82-4EB2-8A96-84319FF4C3CB}" type="pres">
      <dgm:prSet presAssocID="{0F96F220-6C55-42D5-968B-B4FD13E437AD}" presName="Name0" presStyleCnt="0">
        <dgm:presLayoutVars>
          <dgm:dir/>
          <dgm:animLvl val="lvl"/>
          <dgm:resizeHandles val="exact"/>
        </dgm:presLayoutVars>
      </dgm:prSet>
      <dgm:spPr/>
    </dgm:pt>
    <dgm:pt modelId="{C580F955-2E66-4782-86B8-CFB66FC33386}" type="pres">
      <dgm:prSet presAssocID="{4390D33E-51AD-4F46-A806-0E86A96E148B}" presName="vertFlow" presStyleCnt="0"/>
      <dgm:spPr/>
    </dgm:pt>
    <dgm:pt modelId="{E29AB15D-0FAD-48C5-A246-F50B537D2884}" type="pres">
      <dgm:prSet presAssocID="{4390D33E-51AD-4F46-A806-0E86A96E148B}" presName="header" presStyleLbl="node1" presStyleIdx="0" presStyleCnt="2"/>
      <dgm:spPr/>
    </dgm:pt>
    <dgm:pt modelId="{0C584259-7248-4B12-AF26-7F3E4707397C}" type="pres">
      <dgm:prSet presAssocID="{69D03FAD-AF79-4975-A70B-30C918981355}" presName="parTrans" presStyleLbl="sibTrans2D1" presStyleIdx="0" presStyleCnt="6"/>
      <dgm:spPr/>
    </dgm:pt>
    <dgm:pt modelId="{53D2E6D2-6599-4FEE-8016-DB5FA70FC3EC}" type="pres">
      <dgm:prSet presAssocID="{1459C111-41B5-4751-B6BD-DB46B440D5B6}" presName="child" presStyleLbl="alignAccFollowNode1" presStyleIdx="0" presStyleCnt="6">
        <dgm:presLayoutVars>
          <dgm:chMax val="0"/>
          <dgm:bulletEnabled val="1"/>
        </dgm:presLayoutVars>
      </dgm:prSet>
      <dgm:spPr/>
    </dgm:pt>
    <dgm:pt modelId="{8A72ADA8-C1A8-4B19-BDD2-108B497AA998}" type="pres">
      <dgm:prSet presAssocID="{8D5BD35D-C632-4DAA-9341-D72CB0A1E0F8}" presName="sibTrans" presStyleLbl="sibTrans2D1" presStyleIdx="1" presStyleCnt="6"/>
      <dgm:spPr/>
    </dgm:pt>
    <dgm:pt modelId="{2F7A5188-9E94-4EE9-82BB-69A5E63410E7}" type="pres">
      <dgm:prSet presAssocID="{715B4409-1D6B-4095-BA1B-639FEC8E2732}" presName="child" presStyleLbl="alignAccFollowNode1" presStyleIdx="1" presStyleCnt="6">
        <dgm:presLayoutVars>
          <dgm:chMax val="0"/>
          <dgm:bulletEnabled val="1"/>
        </dgm:presLayoutVars>
      </dgm:prSet>
      <dgm:spPr/>
    </dgm:pt>
    <dgm:pt modelId="{9B921E9B-C565-420E-84FE-9070E794B235}" type="pres">
      <dgm:prSet presAssocID="{4390D33E-51AD-4F46-A806-0E86A96E148B}" presName="hSp" presStyleCnt="0"/>
      <dgm:spPr/>
    </dgm:pt>
    <dgm:pt modelId="{87EC0A4E-13FF-4767-B34F-80C7F1C1E2F4}" type="pres">
      <dgm:prSet presAssocID="{724727F5-F8F0-4C57-BFCD-1CA5850B1473}" presName="vertFlow" presStyleCnt="0"/>
      <dgm:spPr/>
    </dgm:pt>
    <dgm:pt modelId="{1946BBB7-FBD5-4C1E-AEA6-F859C8C38877}" type="pres">
      <dgm:prSet presAssocID="{724727F5-F8F0-4C57-BFCD-1CA5850B1473}" presName="header" presStyleLbl="node1" presStyleIdx="1" presStyleCnt="2"/>
      <dgm:spPr/>
    </dgm:pt>
    <dgm:pt modelId="{506EF6B3-81E1-434B-97F2-5394FEC16DA1}" type="pres">
      <dgm:prSet presAssocID="{72F7EBA0-085F-456D-8B8F-51BEABDDC594}" presName="parTrans" presStyleLbl="sibTrans2D1" presStyleIdx="2" presStyleCnt="6"/>
      <dgm:spPr/>
    </dgm:pt>
    <dgm:pt modelId="{C70C573C-0F14-4714-97D7-4BEBD81B38C9}" type="pres">
      <dgm:prSet presAssocID="{6E154F42-5D6D-4C9D-97F7-0FF4AA13BA90}" presName="child" presStyleLbl="alignAccFollowNode1" presStyleIdx="2" presStyleCnt="6">
        <dgm:presLayoutVars>
          <dgm:chMax val="0"/>
          <dgm:bulletEnabled val="1"/>
        </dgm:presLayoutVars>
      </dgm:prSet>
      <dgm:spPr/>
    </dgm:pt>
    <dgm:pt modelId="{8944DEE5-CEC8-4FEE-BD6A-8D62006255FF}" type="pres">
      <dgm:prSet presAssocID="{1E4354AB-9F16-479B-9565-C15092D58432}" presName="sibTrans" presStyleLbl="sibTrans2D1" presStyleIdx="3" presStyleCnt="6"/>
      <dgm:spPr/>
    </dgm:pt>
    <dgm:pt modelId="{428B35B6-E3DE-467D-B2A1-BDAEB64F247F}" type="pres">
      <dgm:prSet presAssocID="{F7D653CF-494D-46D4-BC48-FED8E9D79868}" presName="child" presStyleLbl="alignAccFollowNode1" presStyleIdx="3" presStyleCnt="6">
        <dgm:presLayoutVars>
          <dgm:chMax val="0"/>
          <dgm:bulletEnabled val="1"/>
        </dgm:presLayoutVars>
      </dgm:prSet>
      <dgm:spPr/>
    </dgm:pt>
    <dgm:pt modelId="{ED689874-289E-44E8-88E0-2188F3C4137F}" type="pres">
      <dgm:prSet presAssocID="{64F632DA-3F98-4BB7-BAC6-6F43BA603851}" presName="sibTrans" presStyleLbl="sibTrans2D1" presStyleIdx="4" presStyleCnt="6"/>
      <dgm:spPr/>
    </dgm:pt>
    <dgm:pt modelId="{2A34992C-48E6-4BCF-82FD-7B28B20FAD88}" type="pres">
      <dgm:prSet presAssocID="{23AD2A1B-47E1-451A-95ED-71E0502B90C3}" presName="child" presStyleLbl="alignAccFollowNode1" presStyleIdx="4" presStyleCnt="6">
        <dgm:presLayoutVars>
          <dgm:chMax val="0"/>
          <dgm:bulletEnabled val="1"/>
        </dgm:presLayoutVars>
      </dgm:prSet>
      <dgm:spPr/>
    </dgm:pt>
    <dgm:pt modelId="{18302CCE-A440-414C-AAF1-916A6F541FA5}" type="pres">
      <dgm:prSet presAssocID="{E7E69970-C836-499C-81CC-3832D89026BF}" presName="sibTrans" presStyleLbl="sibTrans2D1" presStyleIdx="5" presStyleCnt="6"/>
      <dgm:spPr/>
    </dgm:pt>
    <dgm:pt modelId="{49BADC92-89B8-4B58-8BC5-C5E3120EC368}" type="pres">
      <dgm:prSet presAssocID="{390E503A-BEC7-4EEF-AF65-3CC1A5DFD798}" presName="child" presStyleLbl="alignAccFollowNode1" presStyleIdx="5" presStyleCnt="6">
        <dgm:presLayoutVars>
          <dgm:chMax val="0"/>
          <dgm:bulletEnabled val="1"/>
        </dgm:presLayoutVars>
      </dgm:prSet>
      <dgm:spPr/>
    </dgm:pt>
  </dgm:ptLst>
  <dgm:cxnLst>
    <dgm:cxn modelId="{7A251A01-895A-4728-A9F2-186AFFC28A78}" type="presOf" srcId="{F7D653CF-494D-46D4-BC48-FED8E9D79868}" destId="{428B35B6-E3DE-467D-B2A1-BDAEB64F247F}" srcOrd="0" destOrd="0" presId="urn:microsoft.com/office/officeart/2005/8/layout/lProcess1"/>
    <dgm:cxn modelId="{0EC59503-C8B9-4990-9FA2-DFA4F02EE53C}" type="presOf" srcId="{724727F5-F8F0-4C57-BFCD-1CA5850B1473}" destId="{1946BBB7-FBD5-4C1E-AEA6-F859C8C38877}" srcOrd="0" destOrd="0" presId="urn:microsoft.com/office/officeart/2005/8/layout/lProcess1"/>
    <dgm:cxn modelId="{527E4414-AE7E-4607-BBF7-E339E83247E2}" type="presOf" srcId="{72F7EBA0-085F-456D-8B8F-51BEABDDC594}" destId="{506EF6B3-81E1-434B-97F2-5394FEC16DA1}" srcOrd="0" destOrd="0" presId="urn:microsoft.com/office/officeart/2005/8/layout/lProcess1"/>
    <dgm:cxn modelId="{C5D48821-15DB-49BF-97A3-F9FB8D974439}" srcId="{4390D33E-51AD-4F46-A806-0E86A96E148B}" destId="{1459C111-41B5-4751-B6BD-DB46B440D5B6}" srcOrd="0" destOrd="0" parTransId="{69D03FAD-AF79-4975-A70B-30C918981355}" sibTransId="{8D5BD35D-C632-4DAA-9341-D72CB0A1E0F8}"/>
    <dgm:cxn modelId="{DC044823-3B5F-42D9-A7D7-7FEFB00BA731}" type="presOf" srcId="{1E4354AB-9F16-479B-9565-C15092D58432}" destId="{8944DEE5-CEC8-4FEE-BD6A-8D62006255FF}" srcOrd="0" destOrd="0" presId="urn:microsoft.com/office/officeart/2005/8/layout/lProcess1"/>
    <dgm:cxn modelId="{E1FE1967-C5F8-427F-B2F2-9BC398688A65}" srcId="{724727F5-F8F0-4C57-BFCD-1CA5850B1473}" destId="{6E154F42-5D6D-4C9D-97F7-0FF4AA13BA90}" srcOrd="0" destOrd="0" parTransId="{72F7EBA0-085F-456D-8B8F-51BEABDDC594}" sibTransId="{1E4354AB-9F16-479B-9565-C15092D58432}"/>
    <dgm:cxn modelId="{6305BC4D-6AAE-407B-8066-3785F9676DDF}" type="presOf" srcId="{64F632DA-3F98-4BB7-BAC6-6F43BA603851}" destId="{ED689874-289E-44E8-88E0-2188F3C4137F}" srcOrd="0" destOrd="0" presId="urn:microsoft.com/office/officeart/2005/8/layout/lProcess1"/>
    <dgm:cxn modelId="{4449634E-EFEA-4E70-A25A-FFE534E773BC}" srcId="{724727F5-F8F0-4C57-BFCD-1CA5850B1473}" destId="{F7D653CF-494D-46D4-BC48-FED8E9D79868}" srcOrd="1" destOrd="0" parTransId="{8D863F86-316E-45B7-9862-A3558948DDF2}" sibTransId="{64F632DA-3F98-4BB7-BAC6-6F43BA603851}"/>
    <dgm:cxn modelId="{9ACCBD4E-168C-45C8-8326-5254C4562824}" srcId="{724727F5-F8F0-4C57-BFCD-1CA5850B1473}" destId="{390E503A-BEC7-4EEF-AF65-3CC1A5DFD798}" srcOrd="3" destOrd="0" parTransId="{49190381-5E65-4A01-BFD1-ADD2EAE839C1}" sibTransId="{CCC33364-5E6D-4B09-9120-E77E3F8B656F}"/>
    <dgm:cxn modelId="{1B8C1382-FDE8-4ADB-A12B-02E619915BD9}" type="presOf" srcId="{23AD2A1B-47E1-451A-95ED-71E0502B90C3}" destId="{2A34992C-48E6-4BCF-82FD-7B28B20FAD88}" srcOrd="0" destOrd="0" presId="urn:microsoft.com/office/officeart/2005/8/layout/lProcess1"/>
    <dgm:cxn modelId="{74647389-CD6A-487D-992C-25A8D270B78E}" type="presOf" srcId="{390E503A-BEC7-4EEF-AF65-3CC1A5DFD798}" destId="{49BADC92-89B8-4B58-8BC5-C5E3120EC368}" srcOrd="0" destOrd="0" presId="urn:microsoft.com/office/officeart/2005/8/layout/lProcess1"/>
    <dgm:cxn modelId="{86816292-50D6-476E-801E-59BD3796E699}" type="presOf" srcId="{1459C111-41B5-4751-B6BD-DB46B440D5B6}" destId="{53D2E6D2-6599-4FEE-8016-DB5FA70FC3EC}" srcOrd="0" destOrd="0" presId="urn:microsoft.com/office/officeart/2005/8/layout/lProcess1"/>
    <dgm:cxn modelId="{F9BBA0AE-462F-4991-8800-C0C3D99A0FCE}" srcId="{4390D33E-51AD-4F46-A806-0E86A96E148B}" destId="{715B4409-1D6B-4095-BA1B-639FEC8E2732}" srcOrd="1" destOrd="0" parTransId="{994C3439-2A8A-4EA6-BF60-CE6205F4D771}" sibTransId="{C37B313D-D22A-47F4-B76B-67D1D0434993}"/>
    <dgm:cxn modelId="{330625BA-32C1-4EEB-961D-2BAF8F88706D}" type="presOf" srcId="{0F96F220-6C55-42D5-968B-B4FD13E437AD}" destId="{036B3587-5C82-4EB2-8A96-84319FF4C3CB}" srcOrd="0" destOrd="0" presId="urn:microsoft.com/office/officeart/2005/8/layout/lProcess1"/>
    <dgm:cxn modelId="{970F55C1-678E-4231-8CC9-25E7F7E9454B}" type="presOf" srcId="{69D03FAD-AF79-4975-A70B-30C918981355}" destId="{0C584259-7248-4B12-AF26-7F3E4707397C}" srcOrd="0" destOrd="0" presId="urn:microsoft.com/office/officeart/2005/8/layout/lProcess1"/>
    <dgm:cxn modelId="{69C323C7-4B25-4A01-B932-B7058EDAA175}" type="presOf" srcId="{6E154F42-5D6D-4C9D-97F7-0FF4AA13BA90}" destId="{C70C573C-0F14-4714-97D7-4BEBD81B38C9}" srcOrd="0" destOrd="0" presId="urn:microsoft.com/office/officeart/2005/8/layout/lProcess1"/>
    <dgm:cxn modelId="{18EDFBCE-8E88-4ADA-872A-5B64B874F65B}" type="presOf" srcId="{715B4409-1D6B-4095-BA1B-639FEC8E2732}" destId="{2F7A5188-9E94-4EE9-82BB-69A5E63410E7}" srcOrd="0" destOrd="0" presId="urn:microsoft.com/office/officeart/2005/8/layout/lProcess1"/>
    <dgm:cxn modelId="{553644D1-EEA3-4DDF-A787-7DC91AC74C71}" srcId="{0F96F220-6C55-42D5-968B-B4FD13E437AD}" destId="{724727F5-F8F0-4C57-BFCD-1CA5850B1473}" srcOrd="1" destOrd="0" parTransId="{4B903FB6-8B11-4251-BB88-DF735725F469}" sibTransId="{CFFBC57E-D188-4F80-A0CC-289A742B5916}"/>
    <dgm:cxn modelId="{980539D4-8F61-4B14-9745-34D886006346}" type="presOf" srcId="{E7E69970-C836-499C-81CC-3832D89026BF}" destId="{18302CCE-A440-414C-AAF1-916A6F541FA5}" srcOrd="0" destOrd="0" presId="urn:microsoft.com/office/officeart/2005/8/layout/lProcess1"/>
    <dgm:cxn modelId="{081CD6EF-0047-4A5D-9C78-5149BE8002E7}" type="presOf" srcId="{4390D33E-51AD-4F46-A806-0E86A96E148B}" destId="{E29AB15D-0FAD-48C5-A246-F50B537D2884}" srcOrd="0" destOrd="0" presId="urn:microsoft.com/office/officeart/2005/8/layout/lProcess1"/>
    <dgm:cxn modelId="{EAEFADF4-4540-4335-8BE5-1A9AF92028D1}" srcId="{724727F5-F8F0-4C57-BFCD-1CA5850B1473}" destId="{23AD2A1B-47E1-451A-95ED-71E0502B90C3}" srcOrd="2" destOrd="0" parTransId="{ECF7E82C-DA20-4AA4-99C5-CF8768AA339C}" sibTransId="{E7E69970-C836-499C-81CC-3832D89026BF}"/>
    <dgm:cxn modelId="{BBC090F8-5B4F-4262-98B4-05C7A4AF36D9}" type="presOf" srcId="{8D5BD35D-C632-4DAA-9341-D72CB0A1E0F8}" destId="{8A72ADA8-C1A8-4B19-BDD2-108B497AA998}" srcOrd="0" destOrd="0" presId="urn:microsoft.com/office/officeart/2005/8/layout/lProcess1"/>
    <dgm:cxn modelId="{0B3C2CF9-05AF-4B1C-B64C-8EE9016627C7}" srcId="{0F96F220-6C55-42D5-968B-B4FD13E437AD}" destId="{4390D33E-51AD-4F46-A806-0E86A96E148B}" srcOrd="0" destOrd="0" parTransId="{946DF50A-E5E5-4EF4-80BF-99F3A4FB1AE9}" sibTransId="{F3792A23-33E0-4AA7-A590-B31871CB0635}"/>
    <dgm:cxn modelId="{BA8A61BA-951D-4E0E-8191-7470E963AF25}" type="presParOf" srcId="{036B3587-5C82-4EB2-8A96-84319FF4C3CB}" destId="{C580F955-2E66-4782-86B8-CFB66FC33386}" srcOrd="0" destOrd="0" presId="urn:microsoft.com/office/officeart/2005/8/layout/lProcess1"/>
    <dgm:cxn modelId="{E899C3ED-B0F3-4051-B3CD-5C67676B39F3}" type="presParOf" srcId="{C580F955-2E66-4782-86B8-CFB66FC33386}" destId="{E29AB15D-0FAD-48C5-A246-F50B537D2884}" srcOrd="0" destOrd="0" presId="urn:microsoft.com/office/officeart/2005/8/layout/lProcess1"/>
    <dgm:cxn modelId="{96F21BBB-144C-49C6-909A-326897B69CCD}" type="presParOf" srcId="{C580F955-2E66-4782-86B8-CFB66FC33386}" destId="{0C584259-7248-4B12-AF26-7F3E4707397C}" srcOrd="1" destOrd="0" presId="urn:microsoft.com/office/officeart/2005/8/layout/lProcess1"/>
    <dgm:cxn modelId="{DFDDD142-0F29-4E43-A09E-108E74843D8C}" type="presParOf" srcId="{C580F955-2E66-4782-86B8-CFB66FC33386}" destId="{53D2E6D2-6599-4FEE-8016-DB5FA70FC3EC}" srcOrd="2" destOrd="0" presId="urn:microsoft.com/office/officeart/2005/8/layout/lProcess1"/>
    <dgm:cxn modelId="{22380E80-8DD4-49AC-BD39-11ABD8FB7477}" type="presParOf" srcId="{C580F955-2E66-4782-86B8-CFB66FC33386}" destId="{8A72ADA8-C1A8-4B19-BDD2-108B497AA998}" srcOrd="3" destOrd="0" presId="urn:microsoft.com/office/officeart/2005/8/layout/lProcess1"/>
    <dgm:cxn modelId="{654966E3-5147-45DC-B9E5-2DBEFA8559E0}" type="presParOf" srcId="{C580F955-2E66-4782-86B8-CFB66FC33386}" destId="{2F7A5188-9E94-4EE9-82BB-69A5E63410E7}" srcOrd="4" destOrd="0" presId="urn:microsoft.com/office/officeart/2005/8/layout/lProcess1"/>
    <dgm:cxn modelId="{180CB744-8340-4725-9AD9-0D94F45A4B00}" type="presParOf" srcId="{036B3587-5C82-4EB2-8A96-84319FF4C3CB}" destId="{9B921E9B-C565-420E-84FE-9070E794B235}" srcOrd="1" destOrd="0" presId="urn:microsoft.com/office/officeart/2005/8/layout/lProcess1"/>
    <dgm:cxn modelId="{3EF78C32-4765-49B9-A90E-6CAF4405CB0D}" type="presParOf" srcId="{036B3587-5C82-4EB2-8A96-84319FF4C3CB}" destId="{87EC0A4E-13FF-4767-B34F-80C7F1C1E2F4}" srcOrd="2" destOrd="0" presId="urn:microsoft.com/office/officeart/2005/8/layout/lProcess1"/>
    <dgm:cxn modelId="{9DE1EBAC-00E8-4D5A-86BE-607CD72FBB95}" type="presParOf" srcId="{87EC0A4E-13FF-4767-B34F-80C7F1C1E2F4}" destId="{1946BBB7-FBD5-4C1E-AEA6-F859C8C38877}" srcOrd="0" destOrd="0" presId="urn:microsoft.com/office/officeart/2005/8/layout/lProcess1"/>
    <dgm:cxn modelId="{AC4247EB-11B7-451F-9C96-21CED82FFF5C}" type="presParOf" srcId="{87EC0A4E-13FF-4767-B34F-80C7F1C1E2F4}" destId="{506EF6B3-81E1-434B-97F2-5394FEC16DA1}" srcOrd="1" destOrd="0" presId="urn:microsoft.com/office/officeart/2005/8/layout/lProcess1"/>
    <dgm:cxn modelId="{AA9498A1-FD94-4342-8C9F-3411AC64389B}" type="presParOf" srcId="{87EC0A4E-13FF-4767-B34F-80C7F1C1E2F4}" destId="{C70C573C-0F14-4714-97D7-4BEBD81B38C9}" srcOrd="2" destOrd="0" presId="urn:microsoft.com/office/officeart/2005/8/layout/lProcess1"/>
    <dgm:cxn modelId="{91B824B9-0EBA-47D4-8B5E-4D90E4F30161}" type="presParOf" srcId="{87EC0A4E-13FF-4767-B34F-80C7F1C1E2F4}" destId="{8944DEE5-CEC8-4FEE-BD6A-8D62006255FF}" srcOrd="3" destOrd="0" presId="urn:microsoft.com/office/officeart/2005/8/layout/lProcess1"/>
    <dgm:cxn modelId="{79200175-7A80-4CCC-A866-CE760DF222BD}" type="presParOf" srcId="{87EC0A4E-13FF-4767-B34F-80C7F1C1E2F4}" destId="{428B35B6-E3DE-467D-B2A1-BDAEB64F247F}" srcOrd="4" destOrd="0" presId="urn:microsoft.com/office/officeart/2005/8/layout/lProcess1"/>
    <dgm:cxn modelId="{F6F9810C-D52A-4A1A-A93A-A430C3012F5A}" type="presParOf" srcId="{87EC0A4E-13FF-4767-B34F-80C7F1C1E2F4}" destId="{ED689874-289E-44E8-88E0-2188F3C4137F}" srcOrd="5" destOrd="0" presId="urn:microsoft.com/office/officeart/2005/8/layout/lProcess1"/>
    <dgm:cxn modelId="{65B7C36A-62D5-4A93-A63F-C244F0AC1D5F}" type="presParOf" srcId="{87EC0A4E-13FF-4767-B34F-80C7F1C1E2F4}" destId="{2A34992C-48E6-4BCF-82FD-7B28B20FAD88}" srcOrd="6" destOrd="0" presId="urn:microsoft.com/office/officeart/2005/8/layout/lProcess1"/>
    <dgm:cxn modelId="{0EBDF8E3-1111-4279-850D-5E2D63DC04C6}" type="presParOf" srcId="{87EC0A4E-13FF-4767-B34F-80C7F1C1E2F4}" destId="{18302CCE-A440-414C-AAF1-916A6F541FA5}" srcOrd="7" destOrd="0" presId="urn:microsoft.com/office/officeart/2005/8/layout/lProcess1"/>
    <dgm:cxn modelId="{FF9718C4-929B-4EBC-859D-D827131AD47B}" type="presParOf" srcId="{87EC0A4E-13FF-4767-B34F-80C7F1C1E2F4}" destId="{49BADC92-89B8-4B58-8BC5-C5E3120EC368}" srcOrd="8" destOrd="0" presId="urn:microsoft.com/office/officeart/2005/8/layout/l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B5E12CD-1AA9-D74D-B2A6-12B988CC0851}">
      <dsp:nvSpPr>
        <dsp:cNvPr id="0" name=""/>
        <dsp:cNvSpPr/>
      </dsp:nvSpPr>
      <dsp:spPr>
        <a:xfrm rot="5400000">
          <a:off x="5287164" y="-2028034"/>
          <a:ext cx="1446983" cy="5657088"/>
        </a:xfrm>
        <a:prstGeom prst="round2SameRect">
          <a:avLst/>
        </a:prstGeom>
        <a:solidFill>
          <a:schemeClr val="accent4">
            <a:tint val="40000"/>
            <a:alpha val="90000"/>
            <a:hueOff val="0"/>
            <a:satOff val="0"/>
            <a:lumOff val="0"/>
            <a:alphaOff val="0"/>
          </a:schemeClr>
        </a:solidFill>
        <a:ln w="9525" cap="flat" cmpd="sng" algn="ctr">
          <a:solidFill>
            <a:schemeClr val="accent4">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a:t>CDC Birth Defects Team agrees to fund supply chain study, a key component of an India Strategy</a:t>
          </a:r>
        </a:p>
        <a:p>
          <a:pPr marL="171450" lvl="1" indent="-171450" algn="l" defTabSz="711200">
            <a:lnSpc>
              <a:spcPct val="90000"/>
            </a:lnSpc>
            <a:spcBef>
              <a:spcPct val="0"/>
            </a:spcBef>
            <a:spcAft>
              <a:spcPct val="15000"/>
            </a:spcAft>
            <a:buChar char="•"/>
          </a:pPr>
          <a:r>
            <a:rPr lang="en-US" sz="1600" kern="1200" dirty="0"/>
            <a:t>India strategy team meetings to begin initial data collection</a:t>
          </a:r>
        </a:p>
        <a:p>
          <a:pPr marL="171450" lvl="1" indent="-171450" algn="l" defTabSz="711200">
            <a:lnSpc>
              <a:spcPct val="90000"/>
            </a:lnSpc>
            <a:spcBef>
              <a:spcPct val="0"/>
            </a:spcBef>
            <a:spcAft>
              <a:spcPct val="15000"/>
            </a:spcAft>
            <a:buChar char="•"/>
          </a:pPr>
          <a:r>
            <a:rPr lang="en-US" sz="1600" kern="1200" dirty="0"/>
            <a:t>Review of previous FFI strategies to discuss methodologies</a:t>
          </a:r>
        </a:p>
      </dsp:txBody>
      <dsp:txXfrm rot="-5400000">
        <a:off x="3182112" y="147654"/>
        <a:ext cx="5586452" cy="1305711"/>
      </dsp:txXfrm>
    </dsp:sp>
    <dsp:sp modelId="{0B45493E-119B-3643-B135-365DBC9FC394}">
      <dsp:nvSpPr>
        <dsp:cNvPr id="0" name=""/>
        <dsp:cNvSpPr/>
      </dsp:nvSpPr>
      <dsp:spPr>
        <a:xfrm>
          <a:off x="0" y="2418"/>
          <a:ext cx="3182112" cy="1596181"/>
        </a:xfrm>
        <a:prstGeom prst="roundRect">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US" sz="2000" kern="1200" dirty="0">
              <a:solidFill>
                <a:srgbClr val="FFFFFF"/>
              </a:solidFill>
            </a:rPr>
            <a:t>September 2011</a:t>
          </a:r>
        </a:p>
      </dsp:txBody>
      <dsp:txXfrm>
        <a:off x="77919" y="80337"/>
        <a:ext cx="3026274" cy="1440343"/>
      </dsp:txXfrm>
    </dsp:sp>
    <dsp:sp modelId="{E7EEC3DD-026F-4342-A0FC-62F69469C99A}">
      <dsp:nvSpPr>
        <dsp:cNvPr id="0" name=""/>
        <dsp:cNvSpPr/>
      </dsp:nvSpPr>
      <dsp:spPr>
        <a:xfrm rot="5400000">
          <a:off x="5372183" y="-352044"/>
          <a:ext cx="1276945" cy="5657088"/>
        </a:xfrm>
        <a:prstGeom prst="round2SameRect">
          <a:avLst/>
        </a:prstGeom>
        <a:solidFill>
          <a:schemeClr val="accent4">
            <a:tint val="40000"/>
            <a:alpha val="90000"/>
            <a:hueOff val="5577458"/>
            <a:satOff val="19029"/>
            <a:lumOff val="8139"/>
            <a:alphaOff val="0"/>
          </a:schemeClr>
        </a:solidFill>
        <a:ln w="9525" cap="flat" cmpd="sng" algn="ctr">
          <a:solidFill>
            <a:schemeClr val="accent4">
              <a:tint val="40000"/>
              <a:alpha val="90000"/>
              <a:hueOff val="5577458"/>
              <a:satOff val="19029"/>
              <a:lumOff val="8139"/>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a:t>Created burden of disease, demographics, industry database</a:t>
          </a:r>
        </a:p>
      </dsp:txBody>
      <dsp:txXfrm rot="-5400000">
        <a:off x="3182112" y="1900362"/>
        <a:ext cx="5594753" cy="1152275"/>
      </dsp:txXfrm>
    </dsp:sp>
    <dsp:sp modelId="{D9CAD151-1AAA-AF42-8B8E-1B0031131BAF}">
      <dsp:nvSpPr>
        <dsp:cNvPr id="0" name=""/>
        <dsp:cNvSpPr/>
      </dsp:nvSpPr>
      <dsp:spPr>
        <a:xfrm>
          <a:off x="0" y="1678409"/>
          <a:ext cx="3182112" cy="1596181"/>
        </a:xfrm>
        <a:prstGeom prst="roundRect">
          <a:avLst/>
        </a:prstGeom>
        <a:gradFill rotWithShape="0">
          <a:gsLst>
            <a:gs pos="0">
              <a:schemeClr val="accent4">
                <a:hueOff val="5571487"/>
                <a:satOff val="19812"/>
                <a:lumOff val="44804"/>
                <a:alphaOff val="0"/>
                <a:shade val="51000"/>
                <a:satMod val="130000"/>
              </a:schemeClr>
            </a:gs>
            <a:gs pos="80000">
              <a:schemeClr val="accent4">
                <a:hueOff val="5571487"/>
                <a:satOff val="19812"/>
                <a:lumOff val="44804"/>
                <a:alphaOff val="0"/>
                <a:shade val="93000"/>
                <a:satMod val="130000"/>
              </a:schemeClr>
            </a:gs>
            <a:gs pos="100000">
              <a:schemeClr val="accent4">
                <a:hueOff val="5571487"/>
                <a:satOff val="19812"/>
                <a:lumOff val="44804"/>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US" sz="2000" kern="1200" dirty="0"/>
            <a:t>October</a:t>
          </a:r>
        </a:p>
      </dsp:txBody>
      <dsp:txXfrm>
        <a:off x="77919" y="1756328"/>
        <a:ext cx="3026274" cy="1440343"/>
      </dsp:txXfrm>
    </dsp:sp>
    <dsp:sp modelId="{160C5EF4-E66B-7843-81A6-DD7D2050C2FC}">
      <dsp:nvSpPr>
        <dsp:cNvPr id="0" name=""/>
        <dsp:cNvSpPr/>
      </dsp:nvSpPr>
      <dsp:spPr>
        <a:xfrm rot="5400000">
          <a:off x="5372183" y="1323946"/>
          <a:ext cx="1276945" cy="5657088"/>
        </a:xfrm>
        <a:prstGeom prst="round2SameRect">
          <a:avLst/>
        </a:prstGeom>
        <a:solidFill>
          <a:schemeClr val="accent4">
            <a:tint val="40000"/>
            <a:alpha val="90000"/>
            <a:hueOff val="11154917"/>
            <a:satOff val="38059"/>
            <a:lumOff val="16277"/>
            <a:alphaOff val="0"/>
          </a:schemeClr>
        </a:solidFill>
        <a:ln w="9525" cap="flat" cmpd="sng" algn="ctr">
          <a:solidFill>
            <a:schemeClr val="accent4">
              <a:tint val="40000"/>
              <a:alpha val="90000"/>
              <a:hueOff val="11154917"/>
              <a:satOff val="38059"/>
              <a:lumOff val="16277"/>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a:t>Continued data collection</a:t>
          </a:r>
        </a:p>
        <a:p>
          <a:pPr marL="171450" lvl="1" indent="-171450" algn="l" defTabSz="711200">
            <a:lnSpc>
              <a:spcPct val="90000"/>
            </a:lnSpc>
            <a:spcBef>
              <a:spcPct val="0"/>
            </a:spcBef>
            <a:spcAft>
              <a:spcPct val="15000"/>
            </a:spcAft>
            <a:buChar char="•"/>
          </a:pPr>
          <a:r>
            <a:rPr lang="en-US" sz="1600" kern="1200" dirty="0"/>
            <a:t>Connected with potential partners on the ground for data, industry information</a:t>
          </a:r>
        </a:p>
      </dsp:txBody>
      <dsp:txXfrm rot="-5400000">
        <a:off x="3182112" y="3576353"/>
        <a:ext cx="5594753" cy="1152275"/>
      </dsp:txXfrm>
    </dsp:sp>
    <dsp:sp modelId="{9B6CB6F8-B162-0F4E-A9FC-A0B10E1A2EBB}">
      <dsp:nvSpPr>
        <dsp:cNvPr id="0" name=""/>
        <dsp:cNvSpPr/>
      </dsp:nvSpPr>
      <dsp:spPr>
        <a:xfrm>
          <a:off x="0" y="3354399"/>
          <a:ext cx="3182112" cy="1596181"/>
        </a:xfrm>
        <a:prstGeom prst="roundRect">
          <a:avLst/>
        </a:prstGeom>
        <a:gradFill rotWithShape="0">
          <a:gsLst>
            <a:gs pos="0">
              <a:schemeClr val="accent4">
                <a:hueOff val="11142974"/>
                <a:satOff val="39624"/>
                <a:lumOff val="89608"/>
                <a:alphaOff val="0"/>
                <a:shade val="51000"/>
                <a:satMod val="130000"/>
              </a:schemeClr>
            </a:gs>
            <a:gs pos="80000">
              <a:schemeClr val="accent4">
                <a:hueOff val="11142974"/>
                <a:satOff val="39624"/>
                <a:lumOff val="89608"/>
                <a:alphaOff val="0"/>
                <a:shade val="93000"/>
                <a:satMod val="130000"/>
              </a:schemeClr>
            </a:gs>
            <a:gs pos="100000">
              <a:schemeClr val="accent4">
                <a:hueOff val="11142974"/>
                <a:satOff val="39624"/>
                <a:lumOff val="89608"/>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US" sz="2000" kern="1200" dirty="0">
              <a:solidFill>
                <a:schemeClr val="tx1"/>
              </a:solidFill>
            </a:rPr>
            <a:t>November</a:t>
          </a:r>
        </a:p>
      </dsp:txBody>
      <dsp:txXfrm>
        <a:off x="77919" y="3432318"/>
        <a:ext cx="3026274" cy="144034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391666-12CB-CD44-8D99-4543E0755A68}">
      <dsp:nvSpPr>
        <dsp:cNvPr id="0" name=""/>
        <dsp:cNvSpPr/>
      </dsp:nvSpPr>
      <dsp:spPr>
        <a:xfrm rot="5400000">
          <a:off x="4881382" y="-2674295"/>
          <a:ext cx="936099" cy="6522756"/>
        </a:xfrm>
        <a:prstGeom prst="round2SameRect">
          <a:avLst/>
        </a:prstGeom>
        <a:solidFill>
          <a:schemeClr val="accent4">
            <a:tint val="40000"/>
            <a:alpha val="90000"/>
            <a:hueOff val="0"/>
            <a:satOff val="0"/>
            <a:lumOff val="0"/>
            <a:alphaOff val="0"/>
          </a:schemeClr>
        </a:solidFill>
        <a:ln w="9525" cap="flat" cmpd="sng" algn="ctr">
          <a:solidFill>
            <a:schemeClr val="accent4">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a:t>India Strategy Team and CDC Birth Defects met in Delhi to discuss next steps.</a:t>
          </a:r>
        </a:p>
        <a:p>
          <a:pPr marL="171450" lvl="1" indent="-171450" algn="l" defTabSz="711200">
            <a:lnSpc>
              <a:spcPct val="90000"/>
            </a:lnSpc>
            <a:spcBef>
              <a:spcPct val="0"/>
            </a:spcBef>
            <a:spcAft>
              <a:spcPct val="15000"/>
            </a:spcAft>
            <a:buChar char="•"/>
          </a:pPr>
          <a:r>
            <a:rPr lang="en-US" sz="1600" kern="1200" dirty="0"/>
            <a:t>Met with IFFN partners to inform them of the strategy and seek feedback</a:t>
          </a:r>
        </a:p>
      </dsp:txBody>
      <dsp:txXfrm rot="-5400000">
        <a:off x="2088054" y="164730"/>
        <a:ext cx="6477059" cy="844705"/>
      </dsp:txXfrm>
    </dsp:sp>
    <dsp:sp modelId="{B981EC93-53D2-DA4C-B2A0-04A663D30352}">
      <dsp:nvSpPr>
        <dsp:cNvPr id="0" name=""/>
        <dsp:cNvSpPr/>
      </dsp:nvSpPr>
      <dsp:spPr>
        <a:xfrm>
          <a:off x="191" y="2020"/>
          <a:ext cx="2087861" cy="1170123"/>
        </a:xfrm>
        <a:prstGeom prst="roundRect">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US" sz="2000" kern="1200" dirty="0">
              <a:solidFill>
                <a:schemeClr val="bg1"/>
              </a:solidFill>
            </a:rPr>
            <a:t>December</a:t>
          </a:r>
        </a:p>
      </dsp:txBody>
      <dsp:txXfrm>
        <a:off x="57312" y="59141"/>
        <a:ext cx="1973619" cy="1055881"/>
      </dsp:txXfrm>
    </dsp:sp>
    <dsp:sp modelId="{2571A01B-36DD-974D-8C02-0AF3B869FF58}">
      <dsp:nvSpPr>
        <dsp:cNvPr id="0" name=""/>
        <dsp:cNvSpPr/>
      </dsp:nvSpPr>
      <dsp:spPr>
        <a:xfrm rot="5400000">
          <a:off x="4733810" y="-1538178"/>
          <a:ext cx="1258697" cy="6796355"/>
        </a:xfrm>
        <a:prstGeom prst="round2SameRect">
          <a:avLst/>
        </a:prstGeom>
        <a:solidFill>
          <a:schemeClr val="accent4">
            <a:tint val="40000"/>
            <a:alpha val="90000"/>
            <a:hueOff val="3718306"/>
            <a:satOff val="12686"/>
            <a:lumOff val="5426"/>
            <a:alphaOff val="0"/>
          </a:schemeClr>
        </a:solidFill>
        <a:ln w="9525" cap="flat" cmpd="sng" algn="ctr">
          <a:solidFill>
            <a:schemeClr val="accent4">
              <a:tint val="40000"/>
              <a:alpha val="90000"/>
              <a:hueOff val="3718306"/>
              <a:satOff val="12686"/>
              <a:lumOff val="5426"/>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a:t>David McKee (consultant) and Subrata began on-the-ground data collection for grain supply-chain analysis</a:t>
          </a:r>
        </a:p>
        <a:p>
          <a:pPr marL="171450" lvl="1" indent="-171450" algn="l" defTabSz="711200">
            <a:lnSpc>
              <a:spcPct val="90000"/>
            </a:lnSpc>
            <a:spcBef>
              <a:spcPct val="0"/>
            </a:spcBef>
            <a:spcAft>
              <a:spcPct val="15000"/>
            </a:spcAft>
            <a:buChar char="•"/>
          </a:pPr>
          <a:r>
            <a:rPr lang="en-US" sz="1600" kern="1200" dirty="0"/>
            <a:t>State reports created, supply chain flowcharts created </a:t>
          </a:r>
        </a:p>
      </dsp:txBody>
      <dsp:txXfrm rot="-5400000">
        <a:off x="1964982" y="1292095"/>
        <a:ext cx="6734910" cy="1135807"/>
      </dsp:txXfrm>
    </dsp:sp>
    <dsp:sp modelId="{08CB955B-B312-9D42-9EA6-DE0D5693E038}">
      <dsp:nvSpPr>
        <dsp:cNvPr id="0" name=""/>
        <dsp:cNvSpPr/>
      </dsp:nvSpPr>
      <dsp:spPr>
        <a:xfrm>
          <a:off x="191" y="1274937"/>
          <a:ext cx="1964789" cy="1170123"/>
        </a:xfrm>
        <a:prstGeom prst="roundRect">
          <a:avLst/>
        </a:prstGeom>
        <a:gradFill rotWithShape="0">
          <a:gsLst>
            <a:gs pos="0">
              <a:schemeClr val="accent4">
                <a:hueOff val="3714325"/>
                <a:satOff val="13208"/>
                <a:lumOff val="29869"/>
                <a:alphaOff val="0"/>
                <a:shade val="51000"/>
                <a:satMod val="130000"/>
              </a:schemeClr>
            </a:gs>
            <a:gs pos="80000">
              <a:schemeClr val="accent4">
                <a:hueOff val="3714325"/>
                <a:satOff val="13208"/>
                <a:lumOff val="29869"/>
                <a:alphaOff val="0"/>
                <a:shade val="93000"/>
                <a:satMod val="130000"/>
              </a:schemeClr>
            </a:gs>
            <a:gs pos="100000">
              <a:schemeClr val="accent4">
                <a:hueOff val="3714325"/>
                <a:satOff val="13208"/>
                <a:lumOff val="29869"/>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US" sz="2000" kern="1200" dirty="0"/>
            <a:t>January 2012</a:t>
          </a:r>
        </a:p>
      </dsp:txBody>
      <dsp:txXfrm>
        <a:off x="57312" y="1332058"/>
        <a:ext cx="1850547" cy="1055881"/>
      </dsp:txXfrm>
    </dsp:sp>
    <dsp:sp modelId="{92C23B52-FF23-F844-A586-AB0BC14BDA66}">
      <dsp:nvSpPr>
        <dsp:cNvPr id="0" name=""/>
        <dsp:cNvSpPr/>
      </dsp:nvSpPr>
      <dsp:spPr>
        <a:xfrm rot="5400000">
          <a:off x="4436348" y="-530994"/>
          <a:ext cx="1247604" cy="7405303"/>
        </a:xfrm>
        <a:prstGeom prst="round2SameRect">
          <a:avLst/>
        </a:prstGeom>
        <a:solidFill>
          <a:schemeClr val="accent4">
            <a:tint val="40000"/>
            <a:alpha val="90000"/>
            <a:hueOff val="7436612"/>
            <a:satOff val="25373"/>
            <a:lumOff val="10851"/>
            <a:alphaOff val="0"/>
          </a:schemeClr>
        </a:solidFill>
        <a:ln w="9525" cap="flat" cmpd="sng" algn="ctr">
          <a:solidFill>
            <a:schemeClr val="accent4">
              <a:tint val="40000"/>
              <a:alpha val="90000"/>
              <a:hueOff val="7436612"/>
              <a:satOff val="25373"/>
              <a:lumOff val="10851"/>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a:t>Greg Harvey, Scott, and Subrata  attended WPPS meeting, attended by major wheat industry players. Met with GOI Food Secretary. </a:t>
          </a:r>
        </a:p>
        <a:p>
          <a:pPr marL="171450" lvl="1" indent="-171450" algn="l" defTabSz="711200">
            <a:lnSpc>
              <a:spcPct val="90000"/>
            </a:lnSpc>
            <a:spcBef>
              <a:spcPct val="0"/>
            </a:spcBef>
            <a:spcAft>
              <a:spcPct val="15000"/>
            </a:spcAft>
            <a:buChar char="•"/>
          </a:pPr>
          <a:r>
            <a:rPr lang="en-US" sz="1600" kern="1200" dirty="0"/>
            <a:t>Presented Dr. Nanda with FFI Achievement Award; </a:t>
          </a:r>
        </a:p>
        <a:p>
          <a:pPr marL="171450" lvl="1" indent="-171450" algn="l" defTabSz="711200">
            <a:lnSpc>
              <a:spcPct val="90000"/>
            </a:lnSpc>
            <a:spcBef>
              <a:spcPct val="0"/>
            </a:spcBef>
            <a:spcAft>
              <a:spcPct val="15000"/>
            </a:spcAft>
            <a:buChar char="•"/>
          </a:pPr>
          <a:r>
            <a:rPr lang="en-US" sz="1600" kern="1200" dirty="0"/>
            <a:t>Hired local consultant  (Venkat Subramanian) to conduct rice supply chain analysis</a:t>
          </a:r>
        </a:p>
      </dsp:txBody>
      <dsp:txXfrm rot="-5400000">
        <a:off x="1357499" y="2608758"/>
        <a:ext cx="7344400" cy="1125798"/>
      </dsp:txXfrm>
    </dsp:sp>
    <dsp:sp modelId="{66CA49BE-C933-8145-92CA-79F6FE1EED58}">
      <dsp:nvSpPr>
        <dsp:cNvPr id="0" name=""/>
        <dsp:cNvSpPr/>
      </dsp:nvSpPr>
      <dsp:spPr>
        <a:xfrm>
          <a:off x="191" y="2586595"/>
          <a:ext cx="1357307" cy="1170123"/>
        </a:xfrm>
        <a:prstGeom prst="roundRect">
          <a:avLst/>
        </a:prstGeom>
        <a:gradFill rotWithShape="0">
          <a:gsLst>
            <a:gs pos="0">
              <a:schemeClr val="accent4">
                <a:hueOff val="7428649"/>
                <a:satOff val="26416"/>
                <a:lumOff val="59739"/>
                <a:alphaOff val="0"/>
                <a:shade val="51000"/>
                <a:satMod val="130000"/>
              </a:schemeClr>
            </a:gs>
            <a:gs pos="80000">
              <a:schemeClr val="accent4">
                <a:hueOff val="7428649"/>
                <a:satOff val="26416"/>
                <a:lumOff val="59739"/>
                <a:alphaOff val="0"/>
                <a:shade val="93000"/>
                <a:satMod val="130000"/>
              </a:schemeClr>
            </a:gs>
            <a:gs pos="100000">
              <a:schemeClr val="accent4">
                <a:hueOff val="7428649"/>
                <a:satOff val="26416"/>
                <a:lumOff val="59739"/>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US" sz="2000" kern="1200" dirty="0"/>
            <a:t>February</a:t>
          </a:r>
        </a:p>
      </dsp:txBody>
      <dsp:txXfrm>
        <a:off x="57312" y="2643716"/>
        <a:ext cx="1243065" cy="1055881"/>
      </dsp:txXfrm>
    </dsp:sp>
    <dsp:sp modelId="{456630CC-BCB9-DB4A-A40A-912C62AAD036}">
      <dsp:nvSpPr>
        <dsp:cNvPr id="0" name=""/>
        <dsp:cNvSpPr/>
      </dsp:nvSpPr>
      <dsp:spPr>
        <a:xfrm rot="5400000">
          <a:off x="4352316" y="616687"/>
          <a:ext cx="1173213" cy="7647770"/>
        </a:xfrm>
        <a:prstGeom prst="round2SameRect">
          <a:avLst/>
        </a:prstGeom>
        <a:solidFill>
          <a:schemeClr val="accent4">
            <a:tint val="40000"/>
            <a:alpha val="90000"/>
            <a:hueOff val="11154917"/>
            <a:satOff val="38059"/>
            <a:lumOff val="16277"/>
            <a:alphaOff val="0"/>
          </a:schemeClr>
        </a:solidFill>
        <a:ln w="9525" cap="flat" cmpd="sng" algn="ctr">
          <a:solidFill>
            <a:schemeClr val="accent4">
              <a:tint val="40000"/>
              <a:alpha val="90000"/>
              <a:hueOff val="11154917"/>
              <a:satOff val="38059"/>
              <a:lumOff val="16277"/>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a:t>India Strategy Team conducted several meetings in Atlanta to consolidate and formulate strategy.</a:t>
          </a:r>
        </a:p>
        <a:p>
          <a:pPr marL="171450" lvl="1" indent="-171450" algn="l" defTabSz="711200">
            <a:lnSpc>
              <a:spcPct val="90000"/>
            </a:lnSpc>
            <a:spcBef>
              <a:spcPct val="0"/>
            </a:spcBef>
            <a:spcAft>
              <a:spcPct val="15000"/>
            </a:spcAft>
            <a:buChar char="•"/>
          </a:pPr>
          <a:r>
            <a:rPr lang="en-US" sz="1600" kern="1200" dirty="0"/>
            <a:t>India Strategy Team met in Atlanta with CDC Birth Defects to review work in progress.</a:t>
          </a:r>
        </a:p>
        <a:p>
          <a:pPr marL="171450" lvl="1" indent="-171450" algn="l" defTabSz="711200">
            <a:lnSpc>
              <a:spcPct val="90000"/>
            </a:lnSpc>
            <a:spcBef>
              <a:spcPct val="0"/>
            </a:spcBef>
            <a:spcAft>
              <a:spcPct val="15000"/>
            </a:spcAft>
            <a:buChar char="•"/>
          </a:pPr>
          <a:r>
            <a:rPr lang="en-US" sz="1600" kern="1200" dirty="0"/>
            <a:t>Finalized FFI India strategy for EMT Meeting</a:t>
          </a:r>
        </a:p>
      </dsp:txBody>
      <dsp:txXfrm rot="-5400000">
        <a:off x="1115038" y="3911237"/>
        <a:ext cx="7590498" cy="1058669"/>
      </dsp:txXfrm>
    </dsp:sp>
    <dsp:sp modelId="{7332C14E-F75B-1F4A-B2D0-058C4CE5AEC2}">
      <dsp:nvSpPr>
        <dsp:cNvPr id="0" name=""/>
        <dsp:cNvSpPr/>
      </dsp:nvSpPr>
      <dsp:spPr>
        <a:xfrm>
          <a:off x="191" y="3855510"/>
          <a:ext cx="1114845" cy="1170123"/>
        </a:xfrm>
        <a:prstGeom prst="roundRect">
          <a:avLst/>
        </a:prstGeom>
        <a:gradFill rotWithShape="0">
          <a:gsLst>
            <a:gs pos="0">
              <a:schemeClr val="accent4">
                <a:hueOff val="11142974"/>
                <a:satOff val="39624"/>
                <a:lumOff val="89608"/>
                <a:alphaOff val="0"/>
                <a:shade val="51000"/>
                <a:satMod val="130000"/>
              </a:schemeClr>
            </a:gs>
            <a:gs pos="80000">
              <a:schemeClr val="accent4">
                <a:hueOff val="11142974"/>
                <a:satOff val="39624"/>
                <a:lumOff val="89608"/>
                <a:alphaOff val="0"/>
                <a:shade val="93000"/>
                <a:satMod val="130000"/>
              </a:schemeClr>
            </a:gs>
            <a:gs pos="100000">
              <a:schemeClr val="accent4">
                <a:hueOff val="11142974"/>
                <a:satOff val="39624"/>
                <a:lumOff val="89608"/>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US" sz="2000" kern="1200" dirty="0">
              <a:solidFill>
                <a:srgbClr val="000000"/>
              </a:solidFill>
            </a:rPr>
            <a:t>April</a:t>
          </a:r>
        </a:p>
      </dsp:txBody>
      <dsp:txXfrm>
        <a:off x="54613" y="3909932"/>
        <a:ext cx="1006001" cy="106127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1F05BE-A3D4-404C-B9AF-91222BAD328C}">
      <dsp:nvSpPr>
        <dsp:cNvPr id="0" name=""/>
        <dsp:cNvSpPr/>
      </dsp:nvSpPr>
      <dsp:spPr>
        <a:xfrm>
          <a:off x="2779" y="98880"/>
          <a:ext cx="2710057" cy="604800"/>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49352" tIns="85344" rIns="149352" bIns="85344" numCol="1" spcCol="1270" anchor="ctr" anchorCtr="0">
          <a:noAutofit/>
        </a:bodyPr>
        <a:lstStyle/>
        <a:p>
          <a:pPr marL="0" lvl="0" indent="0" algn="ctr" defTabSz="933450" rtl="0">
            <a:lnSpc>
              <a:spcPct val="90000"/>
            </a:lnSpc>
            <a:spcBef>
              <a:spcPct val="0"/>
            </a:spcBef>
            <a:spcAft>
              <a:spcPct val="35000"/>
            </a:spcAft>
            <a:buNone/>
          </a:pPr>
          <a:r>
            <a:rPr lang="da-DK" sz="2100" kern="1200"/>
            <a:t>Key findings</a:t>
          </a:r>
        </a:p>
      </dsp:txBody>
      <dsp:txXfrm>
        <a:off x="2779" y="98880"/>
        <a:ext cx="2710057" cy="604800"/>
      </dsp:txXfrm>
    </dsp:sp>
    <dsp:sp modelId="{9277E14A-E78E-A545-97B6-FA7648BECE93}">
      <dsp:nvSpPr>
        <dsp:cNvPr id="0" name=""/>
        <dsp:cNvSpPr/>
      </dsp:nvSpPr>
      <dsp:spPr>
        <a:xfrm>
          <a:off x="2779" y="703680"/>
          <a:ext cx="2710057" cy="4150440"/>
        </a:xfrm>
        <a:prstGeom prst="rect">
          <a:avLst/>
        </a:prstGeom>
        <a:solidFill>
          <a:schemeClr val="accent2">
            <a:alpha val="90000"/>
            <a:tint val="40000"/>
            <a:hueOff val="0"/>
            <a:satOff val="0"/>
            <a:lumOff val="0"/>
            <a:alphaOff val="0"/>
          </a:schemeClr>
        </a:solidFill>
        <a:ln w="9525" cap="flat" cmpd="sng" algn="ctr">
          <a:solidFill>
            <a:schemeClr val="accent2">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12014" tIns="112014" rIns="149352" bIns="168021" numCol="1" spcCol="1270" anchor="t" anchorCtr="0">
          <a:noAutofit/>
        </a:bodyPr>
        <a:lstStyle/>
        <a:p>
          <a:pPr marL="228600" lvl="1" indent="-228600" algn="l" defTabSz="933450" rtl="0">
            <a:lnSpc>
              <a:spcPct val="100000"/>
            </a:lnSpc>
            <a:spcBef>
              <a:spcPct val="0"/>
            </a:spcBef>
            <a:spcAft>
              <a:spcPct val="15000"/>
            </a:spcAft>
            <a:buChar char="•"/>
          </a:pPr>
          <a:r>
            <a:rPr lang="en-US" sz="2100" kern="1200" dirty="0"/>
            <a:t>½ of wheat ground at small </a:t>
          </a:r>
          <a:r>
            <a:rPr lang="en-US" sz="2100" kern="1200" dirty="0" err="1"/>
            <a:t>chakki</a:t>
          </a:r>
          <a:r>
            <a:rPr lang="en-US" sz="2100" kern="1200" dirty="0"/>
            <a:t> level.</a:t>
          </a:r>
        </a:p>
        <a:p>
          <a:pPr marL="457200" lvl="2" indent="-228600" algn="l" defTabSz="933450" rtl="0">
            <a:lnSpc>
              <a:spcPct val="100000"/>
            </a:lnSpc>
            <a:spcBef>
              <a:spcPct val="0"/>
            </a:spcBef>
            <a:spcAft>
              <a:spcPct val="15000"/>
            </a:spcAft>
            <a:buChar char="•"/>
          </a:pPr>
          <a:r>
            <a:rPr lang="en-US" sz="2100" kern="1200" dirty="0"/>
            <a:t>Urban: 10-30% families</a:t>
          </a:r>
        </a:p>
        <a:p>
          <a:pPr marL="457200" lvl="2" indent="-228600" algn="l" defTabSz="933450" rtl="0">
            <a:lnSpc>
              <a:spcPct val="100000"/>
            </a:lnSpc>
            <a:spcBef>
              <a:spcPct val="0"/>
            </a:spcBef>
            <a:spcAft>
              <a:spcPct val="15000"/>
            </a:spcAft>
            <a:buChar char="•"/>
          </a:pPr>
          <a:r>
            <a:rPr lang="en-US" sz="2100" kern="1200" dirty="0"/>
            <a:t>¼-¾ state RFMs have </a:t>
          </a:r>
          <a:r>
            <a:rPr lang="en-US" sz="2100" kern="1200" dirty="0" err="1"/>
            <a:t>chakki</a:t>
          </a:r>
          <a:r>
            <a:rPr lang="en-US" sz="2100" kern="1200" dirty="0"/>
            <a:t> lines</a:t>
          </a:r>
        </a:p>
        <a:p>
          <a:pPr marL="228600" lvl="1" indent="-228600" algn="l" defTabSz="933450" rtl="0">
            <a:lnSpc>
              <a:spcPct val="100000"/>
            </a:lnSpc>
            <a:spcBef>
              <a:spcPct val="0"/>
            </a:spcBef>
            <a:spcAft>
              <a:spcPct val="15000"/>
            </a:spcAft>
            <a:buChar char="•"/>
          </a:pPr>
          <a:r>
            <a:rPr lang="en-US" sz="2100" kern="1200" dirty="0"/>
            <a:t>Fast commercial </a:t>
          </a:r>
          <a:r>
            <a:rPr lang="en-US" sz="2100" kern="1200" dirty="0" err="1"/>
            <a:t>chakki</a:t>
          </a:r>
          <a:r>
            <a:rPr lang="en-US" sz="2100" kern="1200" dirty="0"/>
            <a:t> growth</a:t>
          </a:r>
        </a:p>
        <a:p>
          <a:pPr marL="228600" lvl="1" indent="-228600" algn="l" defTabSz="933450" rtl="0">
            <a:lnSpc>
              <a:spcPct val="100000"/>
            </a:lnSpc>
            <a:spcBef>
              <a:spcPct val="0"/>
            </a:spcBef>
            <a:spcAft>
              <a:spcPct val="15000"/>
            </a:spcAft>
            <a:buChar char="•"/>
          </a:pPr>
          <a:r>
            <a:rPr lang="en-US" sz="2100" kern="1200" dirty="0"/>
            <a:t>Fragmented milling industry</a:t>
          </a:r>
        </a:p>
      </dsp:txBody>
      <dsp:txXfrm>
        <a:off x="2779" y="703680"/>
        <a:ext cx="2710057" cy="4150440"/>
      </dsp:txXfrm>
    </dsp:sp>
    <dsp:sp modelId="{00AEAE56-CAC4-1943-A5EA-B79540AE17F1}">
      <dsp:nvSpPr>
        <dsp:cNvPr id="0" name=""/>
        <dsp:cNvSpPr/>
      </dsp:nvSpPr>
      <dsp:spPr>
        <a:xfrm>
          <a:off x="3092245" y="98880"/>
          <a:ext cx="2710057" cy="604800"/>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49352" tIns="85344" rIns="149352" bIns="85344" numCol="1" spcCol="1270" anchor="ctr" anchorCtr="0">
          <a:noAutofit/>
        </a:bodyPr>
        <a:lstStyle/>
        <a:p>
          <a:pPr marL="0" lvl="0" indent="0" algn="ctr" defTabSz="933450" rtl="0">
            <a:lnSpc>
              <a:spcPct val="90000"/>
            </a:lnSpc>
            <a:spcBef>
              <a:spcPct val="0"/>
            </a:spcBef>
            <a:spcAft>
              <a:spcPct val="35000"/>
            </a:spcAft>
            <a:buNone/>
          </a:pPr>
          <a:r>
            <a:rPr lang="en-US" sz="2100" kern="1200" dirty="0"/>
            <a:t>Expansion</a:t>
          </a:r>
        </a:p>
      </dsp:txBody>
      <dsp:txXfrm>
        <a:off x="3092245" y="98880"/>
        <a:ext cx="2710057" cy="604800"/>
      </dsp:txXfrm>
    </dsp:sp>
    <dsp:sp modelId="{B8D0F8E9-7A4B-4846-B3FC-17984A9F825A}">
      <dsp:nvSpPr>
        <dsp:cNvPr id="0" name=""/>
        <dsp:cNvSpPr/>
      </dsp:nvSpPr>
      <dsp:spPr>
        <a:xfrm>
          <a:off x="3092245" y="703680"/>
          <a:ext cx="2710057" cy="4150440"/>
        </a:xfrm>
        <a:prstGeom prst="rect">
          <a:avLst/>
        </a:prstGeom>
        <a:solidFill>
          <a:schemeClr val="accent2">
            <a:alpha val="90000"/>
            <a:tint val="40000"/>
            <a:hueOff val="0"/>
            <a:satOff val="0"/>
            <a:lumOff val="0"/>
            <a:alphaOff val="0"/>
          </a:schemeClr>
        </a:solidFill>
        <a:ln w="9525" cap="flat" cmpd="sng" algn="ctr">
          <a:solidFill>
            <a:schemeClr val="accent2">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12014" tIns="112014" rIns="149352" bIns="168021" numCol="1" spcCol="1270" anchor="t" anchorCtr="0">
          <a:noAutofit/>
        </a:bodyPr>
        <a:lstStyle/>
        <a:p>
          <a:pPr marL="228600" lvl="1" indent="-228600" algn="l" defTabSz="933450" rtl="0">
            <a:lnSpc>
              <a:spcPct val="100000"/>
            </a:lnSpc>
            <a:spcBef>
              <a:spcPct val="0"/>
            </a:spcBef>
            <a:spcAft>
              <a:spcPct val="15000"/>
            </a:spcAft>
            <a:buChar char="•"/>
          </a:pPr>
          <a:r>
            <a:rPr lang="en-US" sz="2100" kern="1200" dirty="0"/>
            <a:t>Refined flour consumption rate increasing: 7-8%</a:t>
          </a:r>
        </a:p>
        <a:p>
          <a:pPr marL="228600" lvl="1" indent="-228600" algn="l" defTabSz="933450">
            <a:lnSpc>
              <a:spcPct val="100000"/>
            </a:lnSpc>
            <a:spcBef>
              <a:spcPct val="0"/>
            </a:spcBef>
            <a:spcAft>
              <a:spcPct val="15000"/>
            </a:spcAft>
            <a:buChar char="•"/>
          </a:pPr>
          <a:r>
            <a:rPr lang="en-US" sz="2100" kern="1200" dirty="0"/>
            <a:t>20-30 new RFMs each year</a:t>
          </a:r>
        </a:p>
        <a:p>
          <a:pPr marL="228600" lvl="1" indent="-228600" algn="l" defTabSz="933450">
            <a:lnSpc>
              <a:spcPct val="100000"/>
            </a:lnSpc>
            <a:spcBef>
              <a:spcPct val="0"/>
            </a:spcBef>
            <a:spcAft>
              <a:spcPct val="15000"/>
            </a:spcAft>
            <a:buChar char="•"/>
          </a:pPr>
          <a:r>
            <a:rPr lang="en-US" sz="2100" kern="1200" dirty="0"/>
            <a:t>Mill sizes are growing – 300 TPD</a:t>
          </a:r>
        </a:p>
      </dsp:txBody>
      <dsp:txXfrm>
        <a:off x="3092245" y="703680"/>
        <a:ext cx="2710057" cy="4150440"/>
      </dsp:txXfrm>
    </dsp:sp>
    <dsp:sp modelId="{576391E3-898F-704C-8266-74785075CE97}">
      <dsp:nvSpPr>
        <dsp:cNvPr id="0" name=""/>
        <dsp:cNvSpPr/>
      </dsp:nvSpPr>
      <dsp:spPr>
        <a:xfrm>
          <a:off x="6181711" y="98880"/>
          <a:ext cx="2710057" cy="604800"/>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49352" tIns="85344" rIns="149352" bIns="85344" numCol="1" spcCol="1270" anchor="ctr" anchorCtr="0">
          <a:noAutofit/>
        </a:bodyPr>
        <a:lstStyle/>
        <a:p>
          <a:pPr marL="0" lvl="0" indent="0" algn="ctr" defTabSz="933450" rtl="0">
            <a:lnSpc>
              <a:spcPct val="90000"/>
            </a:lnSpc>
            <a:spcBef>
              <a:spcPct val="0"/>
            </a:spcBef>
            <a:spcAft>
              <a:spcPct val="35000"/>
            </a:spcAft>
            <a:buNone/>
          </a:pPr>
          <a:r>
            <a:rPr lang="en-US" sz="2100" kern="1200" dirty="0"/>
            <a:t>Complications</a:t>
          </a:r>
        </a:p>
      </dsp:txBody>
      <dsp:txXfrm>
        <a:off x="6181711" y="98880"/>
        <a:ext cx="2710057" cy="604800"/>
      </dsp:txXfrm>
    </dsp:sp>
    <dsp:sp modelId="{297625F6-4FEC-6744-8498-027B95BFE140}">
      <dsp:nvSpPr>
        <dsp:cNvPr id="0" name=""/>
        <dsp:cNvSpPr/>
      </dsp:nvSpPr>
      <dsp:spPr>
        <a:xfrm>
          <a:off x="6184491" y="722855"/>
          <a:ext cx="2710057" cy="4150440"/>
        </a:xfrm>
        <a:prstGeom prst="rect">
          <a:avLst/>
        </a:prstGeom>
        <a:solidFill>
          <a:schemeClr val="accent6">
            <a:lumMod val="20000"/>
            <a:lumOff val="80000"/>
            <a:alpha val="90000"/>
          </a:schemeClr>
        </a:solidFill>
        <a:ln w="9525" cap="flat" cmpd="sng" algn="ctr">
          <a:solidFill>
            <a:schemeClr val="accent2">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12014" tIns="112014" rIns="149352" bIns="168021" numCol="1" spcCol="1270" anchor="t" anchorCtr="0">
          <a:noAutofit/>
        </a:bodyPr>
        <a:lstStyle/>
        <a:p>
          <a:pPr marL="228600" lvl="1" indent="-228600" algn="l" defTabSz="933450" rtl="0">
            <a:lnSpc>
              <a:spcPct val="100000"/>
            </a:lnSpc>
            <a:spcBef>
              <a:spcPct val="0"/>
            </a:spcBef>
            <a:spcAft>
              <a:spcPct val="15000"/>
            </a:spcAft>
            <a:buChar char="•"/>
          </a:pPr>
          <a:r>
            <a:rPr lang="en-US" sz="2100" kern="1200" dirty="0"/>
            <a:t>Different tax structures in states</a:t>
          </a:r>
        </a:p>
        <a:p>
          <a:pPr marL="228600" lvl="1" indent="-228600" algn="l" defTabSz="933450" rtl="0">
            <a:lnSpc>
              <a:spcPct val="100000"/>
            </a:lnSpc>
            <a:spcBef>
              <a:spcPct val="0"/>
            </a:spcBef>
            <a:spcAft>
              <a:spcPct val="15000"/>
            </a:spcAft>
            <a:buChar char="•"/>
          </a:pPr>
          <a:r>
            <a:rPr lang="en-US" sz="2100" kern="1200" dirty="0"/>
            <a:t>Farmers receive minimum support price, but millers do not get price support</a:t>
          </a:r>
        </a:p>
        <a:p>
          <a:pPr marL="228600" lvl="1" indent="-228600" algn="l" defTabSz="933450">
            <a:lnSpc>
              <a:spcPct val="100000"/>
            </a:lnSpc>
            <a:spcBef>
              <a:spcPct val="0"/>
            </a:spcBef>
            <a:spcAft>
              <a:spcPct val="15000"/>
            </a:spcAft>
            <a:buChar char="•"/>
          </a:pPr>
          <a:r>
            <a:rPr lang="en-US" sz="2100" kern="1200" dirty="0"/>
            <a:t>Middle men reduce efficiency in the system</a:t>
          </a:r>
        </a:p>
        <a:p>
          <a:pPr marL="228600" lvl="1" indent="-228600" algn="l" defTabSz="933450">
            <a:lnSpc>
              <a:spcPct val="90000"/>
            </a:lnSpc>
            <a:spcBef>
              <a:spcPct val="0"/>
            </a:spcBef>
            <a:spcAft>
              <a:spcPct val="15000"/>
            </a:spcAft>
            <a:buChar char="•"/>
          </a:pPr>
          <a:endParaRPr lang="en-US" sz="2100" kern="1200" dirty="0"/>
        </a:p>
      </dsp:txBody>
      <dsp:txXfrm>
        <a:off x="6184491" y="722855"/>
        <a:ext cx="2710057" cy="415044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29AB15D-0FAD-48C5-A246-F50B537D2884}">
      <dsp:nvSpPr>
        <dsp:cNvPr id="0" name=""/>
        <dsp:cNvSpPr/>
      </dsp:nvSpPr>
      <dsp:spPr>
        <a:xfrm>
          <a:off x="92" y="486593"/>
          <a:ext cx="1887109" cy="47177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r>
            <a:rPr lang="en-US" sz="2700" kern="1200" dirty="0"/>
            <a:t>PDS Atta</a:t>
          </a:r>
        </a:p>
      </dsp:txBody>
      <dsp:txXfrm>
        <a:off x="13910" y="500411"/>
        <a:ext cx="1859473" cy="444141"/>
      </dsp:txXfrm>
    </dsp:sp>
    <dsp:sp modelId="{0C584259-7248-4B12-AF26-7F3E4707397C}">
      <dsp:nvSpPr>
        <dsp:cNvPr id="0" name=""/>
        <dsp:cNvSpPr/>
      </dsp:nvSpPr>
      <dsp:spPr>
        <a:xfrm rot="5400000">
          <a:off x="902366" y="999651"/>
          <a:ext cx="82561" cy="82561"/>
        </a:xfrm>
        <a:prstGeom prst="rightArrow">
          <a:avLst>
            <a:gd name="adj1" fmla="val 667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3D2E6D2-6599-4FEE-8016-DB5FA70FC3EC}">
      <dsp:nvSpPr>
        <dsp:cNvPr id="0" name=""/>
        <dsp:cNvSpPr/>
      </dsp:nvSpPr>
      <dsp:spPr>
        <a:xfrm>
          <a:off x="92" y="1123493"/>
          <a:ext cx="1887109" cy="471777"/>
        </a:xfrm>
        <a:prstGeom prst="roundRect">
          <a:avLst>
            <a:gd name="adj" fmla="val 10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Wheat grain </a:t>
          </a:r>
          <a:r>
            <a:rPr lang="en-US" sz="1400" kern="1200" dirty="0" err="1"/>
            <a:t>offtake</a:t>
          </a:r>
          <a:endParaRPr lang="en-US" sz="1400" kern="1200" dirty="0"/>
        </a:p>
      </dsp:txBody>
      <dsp:txXfrm>
        <a:off x="13910" y="1137311"/>
        <a:ext cx="1859473" cy="444141"/>
      </dsp:txXfrm>
    </dsp:sp>
    <dsp:sp modelId="{8A72ADA8-C1A8-4B19-BDD2-108B497AA998}">
      <dsp:nvSpPr>
        <dsp:cNvPr id="0" name=""/>
        <dsp:cNvSpPr/>
      </dsp:nvSpPr>
      <dsp:spPr>
        <a:xfrm rot="5400000">
          <a:off x="902366" y="1636551"/>
          <a:ext cx="82561" cy="82561"/>
        </a:xfrm>
        <a:prstGeom prst="rightArrow">
          <a:avLst>
            <a:gd name="adj1" fmla="val 667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F7A5188-9E94-4EE9-82BB-69A5E63410E7}">
      <dsp:nvSpPr>
        <dsp:cNvPr id="0" name=""/>
        <dsp:cNvSpPr/>
      </dsp:nvSpPr>
      <dsp:spPr>
        <a:xfrm>
          <a:off x="92" y="1760392"/>
          <a:ext cx="1887109" cy="471777"/>
        </a:xfrm>
        <a:prstGeom prst="roundRect">
          <a:avLst>
            <a:gd name="adj" fmla="val 10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Urban/rural consumption</a:t>
          </a:r>
        </a:p>
      </dsp:txBody>
      <dsp:txXfrm>
        <a:off x="13910" y="1774210"/>
        <a:ext cx="1859473" cy="444141"/>
      </dsp:txXfrm>
    </dsp:sp>
    <dsp:sp modelId="{1946BBB7-FBD5-4C1E-AEA6-F859C8C38877}">
      <dsp:nvSpPr>
        <dsp:cNvPr id="0" name=""/>
        <dsp:cNvSpPr/>
      </dsp:nvSpPr>
      <dsp:spPr>
        <a:xfrm>
          <a:off x="2151397" y="486593"/>
          <a:ext cx="1887109" cy="47177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r>
            <a:rPr lang="en-US" sz="2700" kern="1200" dirty="0">
              <a:solidFill>
                <a:schemeClr val="accent2">
                  <a:lumMod val="50000"/>
                </a:schemeClr>
              </a:solidFill>
            </a:rPr>
            <a:t>RFM Maida</a:t>
          </a:r>
        </a:p>
      </dsp:txBody>
      <dsp:txXfrm>
        <a:off x="2165215" y="500411"/>
        <a:ext cx="1859473" cy="444141"/>
      </dsp:txXfrm>
    </dsp:sp>
    <dsp:sp modelId="{506EF6B3-81E1-434B-97F2-5394FEC16DA1}">
      <dsp:nvSpPr>
        <dsp:cNvPr id="0" name=""/>
        <dsp:cNvSpPr/>
      </dsp:nvSpPr>
      <dsp:spPr>
        <a:xfrm rot="5400000">
          <a:off x="3053672" y="999651"/>
          <a:ext cx="82561" cy="82561"/>
        </a:xfrm>
        <a:prstGeom prst="rightArrow">
          <a:avLst>
            <a:gd name="adj1" fmla="val 667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70C573C-0F14-4714-97D7-4BEBD81B38C9}">
      <dsp:nvSpPr>
        <dsp:cNvPr id="0" name=""/>
        <dsp:cNvSpPr/>
      </dsp:nvSpPr>
      <dsp:spPr>
        <a:xfrm>
          <a:off x="2151397" y="1123493"/>
          <a:ext cx="1887109" cy="471777"/>
        </a:xfrm>
        <a:prstGeom prst="roundRect">
          <a:avLst>
            <a:gd name="adj" fmla="val 10000"/>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Flour produced (MT)</a:t>
          </a:r>
        </a:p>
      </dsp:txBody>
      <dsp:txXfrm>
        <a:off x="2165215" y="1137311"/>
        <a:ext cx="1859473" cy="444141"/>
      </dsp:txXfrm>
    </dsp:sp>
    <dsp:sp modelId="{8944DEE5-CEC8-4FEE-BD6A-8D62006255FF}">
      <dsp:nvSpPr>
        <dsp:cNvPr id="0" name=""/>
        <dsp:cNvSpPr/>
      </dsp:nvSpPr>
      <dsp:spPr>
        <a:xfrm rot="5400000">
          <a:off x="3053672" y="1636551"/>
          <a:ext cx="82561" cy="82561"/>
        </a:xfrm>
        <a:prstGeom prst="rightArrow">
          <a:avLst>
            <a:gd name="adj1" fmla="val 667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28B35B6-E3DE-467D-B2A1-BDAEB64F247F}">
      <dsp:nvSpPr>
        <dsp:cNvPr id="0" name=""/>
        <dsp:cNvSpPr/>
      </dsp:nvSpPr>
      <dsp:spPr>
        <a:xfrm>
          <a:off x="2151397" y="1760392"/>
          <a:ext cx="1887109" cy="471777"/>
        </a:xfrm>
        <a:prstGeom prst="roundRect">
          <a:avLst>
            <a:gd name="adj" fmla="val 10000"/>
          </a:avLst>
        </a:prstGeom>
        <a:solidFill>
          <a:schemeClr val="accent5">
            <a:tint val="40000"/>
            <a:alpha val="90000"/>
            <a:hueOff val="0"/>
            <a:satOff val="0"/>
            <a:lumOff val="0"/>
            <a:alphaOff val="0"/>
          </a:schemeClr>
        </a:solidFill>
        <a:ln w="254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Urban/rural population</a:t>
          </a:r>
        </a:p>
      </dsp:txBody>
      <dsp:txXfrm>
        <a:off x="2165215" y="1774210"/>
        <a:ext cx="1859473" cy="444141"/>
      </dsp:txXfrm>
    </dsp:sp>
    <dsp:sp modelId="{ED689874-289E-44E8-88E0-2188F3C4137F}">
      <dsp:nvSpPr>
        <dsp:cNvPr id="0" name=""/>
        <dsp:cNvSpPr/>
      </dsp:nvSpPr>
      <dsp:spPr>
        <a:xfrm rot="5400000">
          <a:off x="3053672" y="2273450"/>
          <a:ext cx="82561" cy="82561"/>
        </a:xfrm>
        <a:prstGeom prst="rightArrow">
          <a:avLst>
            <a:gd name="adj1" fmla="val 66700"/>
            <a:gd name="adj2" fmla="val 5000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A34992C-48E6-4BCF-82FD-7B28B20FAD88}">
      <dsp:nvSpPr>
        <dsp:cNvPr id="0" name=""/>
        <dsp:cNvSpPr/>
      </dsp:nvSpPr>
      <dsp:spPr>
        <a:xfrm>
          <a:off x="2151397" y="2397292"/>
          <a:ext cx="1887109" cy="471777"/>
        </a:xfrm>
        <a:prstGeom prst="roundRect">
          <a:avLst>
            <a:gd name="adj" fmla="val 10000"/>
          </a:avLst>
        </a:prstGeom>
        <a:solidFill>
          <a:schemeClr val="accent6">
            <a:tint val="40000"/>
            <a:alpha val="90000"/>
            <a:hueOff val="0"/>
            <a:satOff val="0"/>
            <a:lumOff val="0"/>
            <a:alphaOff val="0"/>
          </a:schemeClr>
        </a:solidFill>
        <a:ln w="25400" cap="flat" cmpd="sng" algn="ctr">
          <a:solidFill>
            <a:schemeClr val="accent6">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 consumed in urban/rural areas</a:t>
          </a:r>
        </a:p>
      </dsp:txBody>
      <dsp:txXfrm>
        <a:off x="2165215" y="2411110"/>
        <a:ext cx="1859473" cy="444141"/>
      </dsp:txXfrm>
    </dsp:sp>
    <dsp:sp modelId="{18302CCE-A440-414C-AAF1-916A6F541FA5}">
      <dsp:nvSpPr>
        <dsp:cNvPr id="0" name=""/>
        <dsp:cNvSpPr/>
      </dsp:nvSpPr>
      <dsp:spPr>
        <a:xfrm rot="5400000">
          <a:off x="3053672" y="2910350"/>
          <a:ext cx="82561" cy="82561"/>
        </a:xfrm>
        <a:prstGeom prst="rightArrow">
          <a:avLst>
            <a:gd name="adj1" fmla="val 667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9BADC92-89B8-4B58-8BC5-C5E3120EC368}">
      <dsp:nvSpPr>
        <dsp:cNvPr id="0" name=""/>
        <dsp:cNvSpPr/>
      </dsp:nvSpPr>
      <dsp:spPr>
        <a:xfrm>
          <a:off x="2151397" y="3034191"/>
          <a:ext cx="1887109" cy="471777"/>
        </a:xfrm>
        <a:prstGeom prst="roundRect">
          <a:avLst>
            <a:gd name="adj" fmla="val 10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 consumed by urban/rural populations</a:t>
          </a:r>
        </a:p>
      </dsp:txBody>
      <dsp:txXfrm>
        <a:off x="2165215" y="3048009"/>
        <a:ext cx="1859473" cy="444141"/>
      </dsp:txXfrm>
    </dsp:sp>
  </dsp:spTree>
</dsp:drawing>
</file>

<file path=ppt/diagrams/layout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78.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9.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1.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82.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84.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86.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87.png"/></Relationships>
</file>

<file path=ppt/drawings/drawing1.xml><?xml version="1.0" encoding="utf-8"?>
<c:userShapes xmlns:c="http://schemas.openxmlformats.org/drawingml/2006/chart">
  <cdr:relSizeAnchor xmlns:cdr="http://schemas.openxmlformats.org/drawingml/2006/chartDrawing">
    <cdr:from>
      <cdr:x>0.06563</cdr:x>
      <cdr:y>0.65462</cdr:y>
    </cdr:from>
    <cdr:to>
      <cdr:x>1</cdr:x>
      <cdr:y>0.65493</cdr:y>
    </cdr:to>
    <cdr:cxnSp macro="">
      <cdr:nvCxnSpPr>
        <cdr:cNvPr id="2" name="Straight Connector 1">
          <a:extLst xmlns:a="http://schemas.openxmlformats.org/drawingml/2006/main">
            <a:ext uri="{FF2B5EF4-FFF2-40B4-BE49-F238E27FC236}">
              <a16:creationId xmlns:a16="http://schemas.microsoft.com/office/drawing/2014/main" id="{B3490E5C-8CE9-4641-8D80-634DECC78C21}"/>
            </a:ext>
          </a:extLst>
        </cdr:cNvPr>
        <cdr:cNvCxnSpPr/>
      </cdr:nvCxnSpPr>
      <cdr:spPr bwMode="auto">
        <a:xfrm xmlns:a="http://schemas.openxmlformats.org/drawingml/2006/main" flipV="1">
          <a:off x="600075" y="3541636"/>
          <a:ext cx="8543925" cy="1664"/>
        </a:xfrm>
        <a:prstGeom xmlns:a="http://schemas.openxmlformats.org/drawingml/2006/main" prst="line">
          <a:avLst/>
        </a:prstGeom>
        <a:solidFill xmlns:a="http://schemas.openxmlformats.org/drawingml/2006/main">
          <a:srgbClr val="BBE0E3"/>
        </a:solidFill>
        <a:ln xmlns:a="http://schemas.openxmlformats.org/drawingml/2006/main" w="38100" cap="flat" cmpd="sng" algn="ctr">
          <a:solidFill>
            <a:srgbClr val="FF0000"/>
          </a:solidFill>
          <a:prstDash val="solid"/>
          <a:round/>
          <a:headEnd type="none" w="med" len="med"/>
          <a:tailEnd type="none" w="med" len="med"/>
        </a:ln>
        <a:effectLst xmlns:a="http://schemas.openxmlformats.org/drawingml/2006/main"/>
      </cdr:spPr>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hdr" sz="quarter"/>
          </p:nvPr>
        </p:nvSpPr>
        <p:spPr bwMode="auto">
          <a:xfrm>
            <a:off x="1" y="0"/>
            <a:ext cx="2972591" cy="465138"/>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l" defTabSz="931863">
              <a:defRPr sz="1200">
                <a:latin typeface="Arial" charset="0"/>
                <a:ea typeface="+mn-ea"/>
                <a:cs typeface="+mn-cs"/>
              </a:defRPr>
            </a:lvl1pPr>
          </a:lstStyle>
          <a:p>
            <a:pPr>
              <a:defRPr/>
            </a:pPr>
            <a:endParaRPr lang="en-US"/>
          </a:p>
        </p:txBody>
      </p:sp>
      <p:sp>
        <p:nvSpPr>
          <p:cNvPr id="36867" name="Rectangle 3"/>
          <p:cNvSpPr>
            <a:spLocks noGrp="1" noChangeArrowheads="1"/>
          </p:cNvSpPr>
          <p:nvPr>
            <p:ph type="dt" sz="quarter" idx="1"/>
          </p:nvPr>
        </p:nvSpPr>
        <p:spPr bwMode="auto">
          <a:xfrm>
            <a:off x="3883827" y="0"/>
            <a:ext cx="2972590" cy="465138"/>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r" defTabSz="931863">
              <a:defRPr sz="1200">
                <a:latin typeface="Arial" charset="0"/>
                <a:ea typeface="+mn-ea"/>
                <a:cs typeface="+mn-cs"/>
              </a:defRPr>
            </a:lvl1pPr>
          </a:lstStyle>
          <a:p>
            <a:pPr>
              <a:defRPr/>
            </a:pPr>
            <a:endParaRPr lang="en-US"/>
          </a:p>
        </p:txBody>
      </p:sp>
      <p:sp>
        <p:nvSpPr>
          <p:cNvPr id="36868" name="Rectangle 4"/>
          <p:cNvSpPr>
            <a:spLocks noGrp="1" noChangeArrowheads="1"/>
          </p:cNvSpPr>
          <p:nvPr>
            <p:ph type="ftr" sz="quarter" idx="2"/>
          </p:nvPr>
        </p:nvSpPr>
        <p:spPr bwMode="auto">
          <a:xfrm>
            <a:off x="1" y="8829675"/>
            <a:ext cx="2972591" cy="465138"/>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l" defTabSz="931863">
              <a:defRPr sz="1200">
                <a:latin typeface="Arial" charset="0"/>
                <a:ea typeface="+mn-ea"/>
                <a:cs typeface="+mn-cs"/>
              </a:defRPr>
            </a:lvl1pPr>
          </a:lstStyle>
          <a:p>
            <a:pPr>
              <a:defRPr/>
            </a:pPr>
            <a:endParaRPr lang="en-US"/>
          </a:p>
        </p:txBody>
      </p:sp>
      <p:sp>
        <p:nvSpPr>
          <p:cNvPr id="36869" name="Rectangle 5"/>
          <p:cNvSpPr>
            <a:spLocks noGrp="1" noChangeArrowheads="1"/>
          </p:cNvSpPr>
          <p:nvPr>
            <p:ph type="sldNum" sz="quarter" idx="3"/>
          </p:nvPr>
        </p:nvSpPr>
        <p:spPr bwMode="auto">
          <a:xfrm>
            <a:off x="3883827" y="8829675"/>
            <a:ext cx="2972590" cy="465138"/>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r" defTabSz="931863">
              <a:defRPr sz="1200"/>
            </a:lvl1pPr>
          </a:lstStyle>
          <a:p>
            <a:fld id="{680ADFDA-53E1-5645-9D16-F72CA1FE0DCA}" type="slidenum">
              <a:rPr lang="en-US"/>
              <a:pPr/>
              <a:t>‹#›</a:t>
            </a:fld>
            <a:endParaRPr lang="en-US"/>
          </a:p>
        </p:txBody>
      </p:sp>
    </p:spTree>
    <p:extLst>
      <p:ext uri="{BB962C8B-B14F-4D97-AF65-F5344CB8AC3E}">
        <p14:creationId xmlns:p14="http://schemas.microsoft.com/office/powerpoint/2010/main" val="313987496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hdr" sz="quarter"/>
          </p:nvPr>
        </p:nvSpPr>
        <p:spPr bwMode="auto">
          <a:xfrm>
            <a:off x="1" y="0"/>
            <a:ext cx="2972591" cy="465138"/>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l" defTabSz="931863">
              <a:defRPr sz="1200">
                <a:latin typeface="Arial" charset="0"/>
                <a:ea typeface="+mn-ea"/>
                <a:cs typeface="+mn-cs"/>
              </a:defRPr>
            </a:lvl1pPr>
          </a:lstStyle>
          <a:p>
            <a:pPr>
              <a:defRPr/>
            </a:pPr>
            <a:endParaRPr lang="en-US"/>
          </a:p>
        </p:txBody>
      </p:sp>
      <p:sp>
        <p:nvSpPr>
          <p:cNvPr id="39939" name="Rectangle 3"/>
          <p:cNvSpPr>
            <a:spLocks noGrp="1" noChangeArrowheads="1"/>
          </p:cNvSpPr>
          <p:nvPr>
            <p:ph type="dt" idx="1"/>
          </p:nvPr>
        </p:nvSpPr>
        <p:spPr bwMode="auto">
          <a:xfrm>
            <a:off x="3883827" y="0"/>
            <a:ext cx="2972590" cy="465138"/>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r" defTabSz="931863">
              <a:defRPr sz="1200">
                <a:latin typeface="Arial" charset="0"/>
                <a:ea typeface="+mn-ea"/>
                <a:cs typeface="+mn-cs"/>
              </a:defRPr>
            </a:lvl1pPr>
          </a:lstStyle>
          <a:p>
            <a:pPr>
              <a:defRPr/>
            </a:pPr>
            <a:endParaRPr lang="en-US"/>
          </a:p>
        </p:txBody>
      </p:sp>
      <p:sp>
        <p:nvSpPr>
          <p:cNvPr id="69636" name="Rectangle 4"/>
          <p:cNvSpPr>
            <a:spLocks noGrp="1" noRot="1" noChangeAspect="1" noChangeArrowheads="1" noTextEdit="1"/>
          </p:cNvSpPr>
          <p:nvPr>
            <p:ph type="sldImg" idx="2"/>
          </p:nvPr>
        </p:nvSpPr>
        <p:spPr bwMode="auto">
          <a:xfrm>
            <a:off x="1104900" y="696913"/>
            <a:ext cx="4646613"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39941" name="Rectangle 5"/>
          <p:cNvSpPr>
            <a:spLocks noGrp="1" noChangeArrowheads="1"/>
          </p:cNvSpPr>
          <p:nvPr>
            <p:ph type="body" sz="quarter" idx="3"/>
          </p:nvPr>
        </p:nvSpPr>
        <p:spPr bwMode="auto">
          <a:xfrm>
            <a:off x="686591" y="4416426"/>
            <a:ext cx="5486400" cy="4183063"/>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9942" name="Rectangle 6"/>
          <p:cNvSpPr>
            <a:spLocks noGrp="1" noChangeArrowheads="1"/>
          </p:cNvSpPr>
          <p:nvPr>
            <p:ph type="ftr" sz="quarter" idx="4"/>
          </p:nvPr>
        </p:nvSpPr>
        <p:spPr bwMode="auto">
          <a:xfrm>
            <a:off x="1" y="8829675"/>
            <a:ext cx="2972591" cy="465138"/>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l" defTabSz="931863">
              <a:defRPr sz="1200">
                <a:latin typeface="Arial" charset="0"/>
                <a:ea typeface="+mn-ea"/>
                <a:cs typeface="+mn-cs"/>
              </a:defRPr>
            </a:lvl1pPr>
          </a:lstStyle>
          <a:p>
            <a:pPr>
              <a:defRPr/>
            </a:pPr>
            <a:endParaRPr lang="en-US"/>
          </a:p>
        </p:txBody>
      </p:sp>
      <p:sp>
        <p:nvSpPr>
          <p:cNvPr id="39943" name="Rectangle 7"/>
          <p:cNvSpPr>
            <a:spLocks noGrp="1" noChangeArrowheads="1"/>
          </p:cNvSpPr>
          <p:nvPr>
            <p:ph type="sldNum" sz="quarter" idx="5"/>
          </p:nvPr>
        </p:nvSpPr>
        <p:spPr bwMode="auto">
          <a:xfrm>
            <a:off x="3883827" y="8829675"/>
            <a:ext cx="2972590" cy="465138"/>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r" defTabSz="931863">
              <a:defRPr sz="1200"/>
            </a:lvl1pPr>
          </a:lstStyle>
          <a:p>
            <a:fld id="{714657DA-1981-3A4C-A016-FEC71298CE44}" type="slidenum">
              <a:rPr lang="en-US"/>
              <a:pPr/>
              <a:t>‹#›</a:t>
            </a:fld>
            <a:endParaRPr lang="en-US"/>
          </a:p>
        </p:txBody>
      </p:sp>
    </p:spTree>
    <p:extLst>
      <p:ext uri="{BB962C8B-B14F-4D97-AF65-F5344CB8AC3E}">
        <p14:creationId xmlns:p14="http://schemas.microsoft.com/office/powerpoint/2010/main" val="259652646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charset="-128"/>
        <a:cs typeface="ＭＳ Ｐゴシック"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charset="-128"/>
        <a:cs typeface="ＭＳ Ｐゴシック"/>
      </a:defRPr>
    </a:lvl2pPr>
    <a:lvl3pPr marL="914400" algn="l" rtl="0" eaLnBrk="0" fontAlgn="base" hangingPunct="0">
      <a:spcBef>
        <a:spcPct val="30000"/>
      </a:spcBef>
      <a:spcAft>
        <a:spcPct val="0"/>
      </a:spcAft>
      <a:defRPr sz="1200" kern="1200">
        <a:solidFill>
          <a:schemeClr val="tx1"/>
        </a:solidFill>
        <a:latin typeface="Arial" charset="0"/>
        <a:ea typeface="ＭＳ Ｐゴシック" charset="-128"/>
        <a:cs typeface="ＭＳ Ｐゴシック"/>
      </a:defRPr>
    </a:lvl3pPr>
    <a:lvl4pPr marL="1371600" algn="l" rtl="0" eaLnBrk="0" fontAlgn="base" hangingPunct="0">
      <a:spcBef>
        <a:spcPct val="30000"/>
      </a:spcBef>
      <a:spcAft>
        <a:spcPct val="0"/>
      </a:spcAft>
      <a:defRPr sz="1200" kern="1200">
        <a:solidFill>
          <a:schemeClr val="tx1"/>
        </a:solidFill>
        <a:latin typeface="Arial" charset="0"/>
        <a:ea typeface="ＭＳ Ｐゴシック" charset="-128"/>
        <a:cs typeface="ＭＳ Ｐゴシック"/>
      </a:defRPr>
    </a:lvl4pPr>
    <a:lvl5pPr marL="1828800" algn="l" rtl="0" eaLnBrk="0" fontAlgn="base" hangingPunct="0">
      <a:spcBef>
        <a:spcPct val="30000"/>
      </a:spcBef>
      <a:spcAft>
        <a:spcPct val="0"/>
      </a:spcAft>
      <a:defRPr sz="1200" kern="1200">
        <a:solidFill>
          <a:schemeClr val="tx1"/>
        </a:solidFill>
        <a:latin typeface="Arial" charset="0"/>
        <a:ea typeface="ＭＳ Ｐゴシック" charset="-128"/>
        <a:cs typeface="ＭＳ Ｐゴシック"/>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8" Type="http://schemas.openxmlformats.org/officeDocument/2006/relationships/hyperlink" Target="http://india.gov.in/knowindia/st_jammukashmir.php" TargetMode="External"/><Relationship Id="rId13" Type="http://schemas.openxmlformats.org/officeDocument/2006/relationships/hyperlink" Target="http://india.gov.in/knowindia/st_jharkhand.php" TargetMode="External"/><Relationship Id="rId3" Type="http://schemas.openxmlformats.org/officeDocument/2006/relationships/hyperlink" Target="http://india.gov.in/knowindia/st_goa.php" TargetMode="External"/><Relationship Id="rId7" Type="http://schemas.openxmlformats.org/officeDocument/2006/relationships/hyperlink" Target="http://india.gov.in/knowindia/st_arunachal.php" TargetMode="External"/><Relationship Id="rId12" Type="http://schemas.openxmlformats.org/officeDocument/2006/relationships/hyperlink" Target="http://india.gov.in/knowindia/st_orissa.php" TargetMode="External"/><Relationship Id="rId17" Type="http://schemas.openxmlformats.org/officeDocument/2006/relationships/hyperlink" Target="http://india.gov.in/knowindia/ut_lakshadweep.php" TargetMode="External"/><Relationship Id="rId2" Type="http://schemas.openxmlformats.org/officeDocument/2006/relationships/slide" Target="../slides/slide30.xml"/><Relationship Id="rId16" Type="http://schemas.openxmlformats.org/officeDocument/2006/relationships/hyperlink" Target="http://india.gov.in/knowindia/ut_damandiu.php" TargetMode="External"/><Relationship Id="rId1" Type="http://schemas.openxmlformats.org/officeDocument/2006/relationships/notesMaster" Target="../notesMasters/notesMaster1.xml"/><Relationship Id="rId6" Type="http://schemas.openxmlformats.org/officeDocument/2006/relationships/hyperlink" Target="http://india.gov.in/knowindia/st_mizoram.php" TargetMode="External"/><Relationship Id="rId11" Type="http://schemas.openxmlformats.org/officeDocument/2006/relationships/hyperlink" Target="http://india.gov.in/knowindia/st_meghalaya.php" TargetMode="External"/><Relationship Id="rId5" Type="http://schemas.openxmlformats.org/officeDocument/2006/relationships/hyperlink" Target="http://india.gov.in/knowindia/st_nagaland.php" TargetMode="External"/><Relationship Id="rId15" Type="http://schemas.openxmlformats.org/officeDocument/2006/relationships/hyperlink" Target="http://india.gov.in/knowindia/ut_dadranagarhaveli.php" TargetMode="External"/><Relationship Id="rId10" Type="http://schemas.openxmlformats.org/officeDocument/2006/relationships/hyperlink" Target="http://india.gov.in/knowindia/st_tripura.php" TargetMode="External"/><Relationship Id="rId4" Type="http://schemas.openxmlformats.org/officeDocument/2006/relationships/hyperlink" Target="http://india.gov.in/knowindia/st_manipur.php" TargetMode="External"/><Relationship Id="rId9" Type="http://schemas.openxmlformats.org/officeDocument/2006/relationships/hyperlink" Target="http://india.gov.in/knowindia/st_sikkim.php" TargetMode="External"/><Relationship Id="rId14" Type="http://schemas.openxmlformats.org/officeDocument/2006/relationships/hyperlink" Target="http://india.gov.in/knowindia/ut_andaman.php" TargetMode="Externa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a:xfrm>
            <a:off x="1104900" y="696913"/>
            <a:ext cx="4646613" cy="3486150"/>
          </a:xfrm>
          <a:ln/>
        </p:spPr>
      </p:sp>
      <p:sp>
        <p:nvSpPr>
          <p:cNvPr id="706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
        <p:nvSpPr>
          <p:cNvPr id="706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A5EB4B9-3386-614D-A6BE-11ECA0ABC3C4}" type="slidenum">
              <a:rPr lang="en-US"/>
              <a:pPr eaLnBrk="1" hangingPunct="1"/>
              <a:t>1</a:t>
            </a:fld>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Names in parentheses are other</a:t>
            </a:r>
            <a:r>
              <a:rPr lang="en-US" baseline="0" dirty="0"/>
              <a:t> developing countries with equivalent GDP per capita</a:t>
            </a:r>
            <a:endParaRPr lang="en-US" dirty="0"/>
          </a:p>
        </p:txBody>
      </p:sp>
      <p:sp>
        <p:nvSpPr>
          <p:cNvPr id="4" name="Slide Number Placeholder 3"/>
          <p:cNvSpPr>
            <a:spLocks noGrp="1"/>
          </p:cNvSpPr>
          <p:nvPr>
            <p:ph type="sldNum" sz="quarter" idx="10"/>
          </p:nvPr>
        </p:nvSpPr>
        <p:spPr/>
        <p:txBody>
          <a:bodyPr/>
          <a:lstStyle/>
          <a:p>
            <a:fld id="{714657DA-1981-3A4C-A016-FEC71298CE44}" type="slidenum">
              <a:rPr lang="en-US" smtClean="0"/>
              <a:pPr/>
              <a:t>11</a:t>
            </a:fld>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F936771D-81A9-1E49-B92A-74032AE43BA5}" type="slidenum">
              <a:rPr lang="en-US" sz="1200"/>
              <a:pPr algn="r" eaLnBrk="1" hangingPunct="1"/>
              <a:t>103</a:t>
            </a:fld>
            <a:endParaRPr lang="en-US" sz="1200"/>
          </a:p>
        </p:txBody>
      </p:sp>
      <p:sp>
        <p:nvSpPr>
          <p:cNvPr id="109571" name="Slide Image Placeholder 1"/>
          <p:cNvSpPr>
            <a:spLocks noGrp="1" noRot="1" noChangeAspect="1" noTextEdit="1"/>
          </p:cNvSpPr>
          <p:nvPr>
            <p:ph type="sldImg"/>
          </p:nvPr>
        </p:nvSpPr>
        <p:spPr>
          <a:xfrm>
            <a:off x="1106488" y="696913"/>
            <a:ext cx="4646612" cy="3486150"/>
          </a:xfrm>
          <a:solidFill>
            <a:srgbClr val="FFFFFF"/>
          </a:solidFill>
          <a:ln/>
        </p:spPr>
      </p:sp>
      <p:sp>
        <p:nvSpPr>
          <p:cNvPr id="109572"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a:ea typeface="ＭＳ Ｐゴシック" charset="0"/>
              <a:cs typeface="ＭＳ Ｐゴシック" charset="0"/>
            </a:endParaRPr>
          </a:p>
        </p:txBody>
      </p:sp>
      <p:sp>
        <p:nvSpPr>
          <p:cNvPr id="109573"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96371DC4-8C62-EB49-916C-61B8B0981131}" type="slidenum">
              <a:rPr lang="en-US" sz="1200"/>
              <a:pPr algn="r" eaLnBrk="1" hangingPunct="1"/>
              <a:t>103</a:t>
            </a:fld>
            <a:endParaRPr lang="en-US" sz="120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829BA11C-2258-43DB-B098-A1FEFF242D38}" type="slidenum">
              <a:rPr lang="en-US" smtClean="0"/>
              <a:pPr>
                <a:defRPr/>
              </a:pPr>
              <a:t>104</a:t>
            </a:fld>
            <a:endParaRPr 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p:cNvSpPr>
            <a:spLocks noGrp="1" noRot="1" noChangeAspect="1" noTextEdit="1"/>
          </p:cNvSpPr>
          <p:nvPr>
            <p:ph type="sldImg"/>
          </p:nvPr>
        </p:nvSpPr>
        <p:spPr bwMode="auto">
          <a:noFill/>
          <a:ln>
            <a:solidFill>
              <a:srgbClr val="000000"/>
            </a:solidFill>
            <a:miter lim="800000"/>
            <a:headEnd/>
            <a:tailEnd/>
          </a:ln>
        </p:spPr>
      </p:sp>
      <p:sp>
        <p:nvSpPr>
          <p:cNvPr id="46083"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5C50DC7D-ED74-475B-AF29-C12964A03179}" type="slidenum">
              <a:rPr lang="en-US" smtClean="0"/>
              <a:pPr>
                <a:defRPr/>
              </a:pPr>
              <a:t>105</a:t>
            </a:fld>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p:spPr>
      </p:sp>
      <p:sp>
        <p:nvSpPr>
          <p:cNvPr id="47107"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a:t>Venkat’s opinion of market channel splits, we should discuss </a:t>
            </a:r>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DA9C751C-0DFD-4E28-94A8-6A180DC2406C}" type="slidenum">
              <a:rPr lang="en-US" smtClean="0"/>
              <a:pPr>
                <a:defRPr/>
              </a:pPr>
              <a:t>106</a:t>
            </a:fld>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a:xfrm>
            <a:off x="1104900" y="696913"/>
            <a:ext cx="4646613" cy="3486150"/>
          </a:xfrm>
          <a:ln/>
        </p:spPr>
      </p:sp>
      <p:sp>
        <p:nvSpPr>
          <p:cNvPr id="1136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u="sng">
                <a:ea typeface="ＭＳ Ｐゴシック" charset="0"/>
                <a:cs typeface="ＭＳ Ｐゴシック" charset="0"/>
              </a:rPr>
              <a:t>Extra Rice Information from Karen: </a:t>
            </a:r>
          </a:p>
          <a:p>
            <a:pPr>
              <a:buFontTx/>
              <a:buChar char="•"/>
            </a:pPr>
            <a:r>
              <a:rPr lang="en-US">
                <a:ea typeface="ＭＳ Ｐゴシック" charset="0"/>
                <a:cs typeface="ＭＳ Ｐゴシック" charset="0"/>
              </a:rPr>
              <a:t>There is </a:t>
            </a:r>
            <a:r>
              <a:rPr lang="en-US" b="1">
                <a:ea typeface="ＭＳ Ｐゴシック" charset="0"/>
                <a:cs typeface="ＭＳ Ｐゴシック" charset="0"/>
              </a:rPr>
              <a:t>very high political interest </a:t>
            </a:r>
            <a:r>
              <a:rPr lang="en-US">
                <a:ea typeface="ＭＳ Ｐゴシック" charset="0"/>
                <a:cs typeface="ＭＳ Ｐゴシック" charset="0"/>
              </a:rPr>
              <a:t>in rice fortification in the region and most efforts so far do not seem to be seeking opportunities for commercial rice fortification which would be the most sustainable and far reaching. </a:t>
            </a:r>
          </a:p>
          <a:p>
            <a:pPr>
              <a:buFontTx/>
              <a:buChar char="•"/>
            </a:pPr>
            <a:r>
              <a:rPr lang="en-US">
                <a:ea typeface="ＭＳ Ｐゴシック" charset="0"/>
                <a:cs typeface="ＭＳ Ｐゴシック" charset="0"/>
              </a:rPr>
              <a:t>There also remains </a:t>
            </a:r>
            <a:r>
              <a:rPr lang="en-US" b="1">
                <a:ea typeface="ＭＳ Ｐゴシック" charset="0"/>
                <a:cs typeface="ＭＳ Ｐゴシック" charset="0"/>
              </a:rPr>
              <a:t>confusion over the best technologies </a:t>
            </a:r>
            <a:r>
              <a:rPr lang="en-US">
                <a:ea typeface="ＭＳ Ｐゴシック" charset="0"/>
                <a:cs typeface="ＭＳ Ｐゴシック" charset="0"/>
              </a:rPr>
              <a:t>and the pros and cons of each. </a:t>
            </a:r>
            <a:r>
              <a:rPr lang="en-US" b="1">
                <a:ea typeface="ＭＳ Ｐゴシック" charset="0"/>
                <a:cs typeface="ＭＳ Ｐゴシック" charset="0"/>
              </a:rPr>
              <a:t>GAIN</a:t>
            </a:r>
            <a:r>
              <a:rPr lang="ja-JP" altLang="en-US" b="1">
                <a:ea typeface="ＭＳ Ｐゴシック" charset="0"/>
                <a:cs typeface="ＭＳ Ｐゴシック" charset="0"/>
              </a:rPr>
              <a:t>’</a:t>
            </a:r>
            <a:r>
              <a:rPr lang="en-US" b="1">
                <a:ea typeface="ＭＳ Ｐゴシック" charset="0"/>
                <a:cs typeface="ＭＳ Ｐゴシック" charset="0"/>
              </a:rPr>
              <a:t>s review of all the technologies will advance the discussion </a:t>
            </a:r>
            <a:r>
              <a:rPr lang="en-US">
                <a:ea typeface="ＭＳ Ｐゴシック" charset="0"/>
                <a:cs typeface="ＭＳ Ｐゴシック" charset="0"/>
              </a:rPr>
              <a:t>significantly and hopefully provide an objective comparison, including a cost comparison, that is currently not available.</a:t>
            </a:r>
          </a:p>
          <a:p>
            <a:pPr>
              <a:buFontTx/>
              <a:buChar char="•"/>
            </a:pPr>
            <a:r>
              <a:rPr lang="en-US">
                <a:ea typeface="ＭＳ Ｐゴシック" charset="0"/>
                <a:cs typeface="ＭＳ Ｐゴシック" charset="0"/>
              </a:rPr>
              <a:t>From FFI</a:t>
            </a:r>
            <a:r>
              <a:rPr lang="ja-JP" altLang="en-US">
                <a:ea typeface="ＭＳ Ｐゴシック" charset="0"/>
                <a:cs typeface="ＭＳ Ｐゴシック" charset="0"/>
              </a:rPr>
              <a:t>’</a:t>
            </a:r>
            <a:r>
              <a:rPr lang="en-US">
                <a:ea typeface="ＭＳ Ｐゴシック" charset="0"/>
                <a:cs typeface="ＭＳ Ｐゴシック" charset="0"/>
              </a:rPr>
              <a:t>s recent review of the rice supply chains and industry structure in Asia it appears </a:t>
            </a:r>
            <a:r>
              <a:rPr lang="en-US" b="1">
                <a:ea typeface="ＭＳ Ｐゴシック" charset="0"/>
                <a:cs typeface="ＭＳ Ｐゴシック" charset="0"/>
              </a:rPr>
              <a:t>that rice fortification remains difficult because of the large number of small mills</a:t>
            </a:r>
            <a:r>
              <a:rPr lang="en-US">
                <a:ea typeface="ＭＳ Ｐゴシック" charset="0"/>
                <a:cs typeface="ＭＳ Ｐゴシック" charset="0"/>
              </a:rPr>
              <a:t> but it also became clear that there is very little up to date information on the rice supply chain/milling industry structure. We have identified one or two countries where it might be feasible (eg Malaysia) and several countries where more data is needed to make a proper assessment. </a:t>
            </a:r>
          </a:p>
          <a:p>
            <a:pPr>
              <a:buFontTx/>
              <a:buChar char="•"/>
            </a:pPr>
            <a:r>
              <a:rPr lang="en-US" b="1">
                <a:ea typeface="ＭＳ Ｐゴシック" charset="0"/>
                <a:cs typeface="ＭＳ Ｐゴシック" charset="0"/>
              </a:rPr>
              <a:t>If the EMT decides that more FFI work on rice fortification is warranted, it appears worthwhile to investigate further</a:t>
            </a:r>
            <a:r>
              <a:rPr lang="en-US">
                <a:ea typeface="ＭＳ Ｐゴシック" charset="0"/>
                <a:cs typeface="ＭＳ Ｐゴシック" charset="0"/>
              </a:rPr>
              <a:t> some of the possible opportunities and improve our understanding of the </a:t>
            </a:r>
            <a:r>
              <a:rPr lang="en-US" b="1">
                <a:ea typeface="ＭＳ Ｐゴシック" charset="0"/>
                <a:cs typeface="ＭＳ Ｐゴシック" charset="0"/>
              </a:rPr>
              <a:t>rice supply chain/industry structure </a:t>
            </a:r>
            <a:r>
              <a:rPr lang="en-US">
                <a:ea typeface="ＭＳ Ｐゴシック" charset="0"/>
                <a:cs typeface="ＭＳ Ｐゴシック" charset="0"/>
              </a:rPr>
              <a:t>in one or two countries.</a:t>
            </a:r>
          </a:p>
          <a:p>
            <a:endParaRPr lang="en-US">
              <a:ea typeface="ＭＳ Ｐゴシック" charset="0"/>
              <a:cs typeface="ＭＳ Ｐゴシック" charset="0"/>
            </a:endParaRPr>
          </a:p>
        </p:txBody>
      </p:sp>
      <p:sp>
        <p:nvSpPr>
          <p:cNvPr id="1136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A5DB6736-DB28-764C-8F8A-ECF33C368B3D}" type="slidenum">
              <a:rPr lang="en-US"/>
              <a:pPr eaLnBrk="1" hangingPunct="1"/>
              <a:t>107</a:t>
            </a:fld>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9C494EC5-F04A-144B-863B-8682590356BC}" type="slidenum">
              <a:rPr lang="en-US" sz="1200"/>
              <a:pPr algn="r" eaLnBrk="1" hangingPunct="1"/>
              <a:t>108</a:t>
            </a:fld>
            <a:endParaRPr lang="en-US" sz="1200"/>
          </a:p>
        </p:txBody>
      </p:sp>
      <p:sp>
        <p:nvSpPr>
          <p:cNvPr id="114691" name="Slide Image Placeholder 1"/>
          <p:cNvSpPr>
            <a:spLocks noGrp="1" noRot="1" noChangeAspect="1" noTextEdit="1"/>
          </p:cNvSpPr>
          <p:nvPr>
            <p:ph type="sldImg"/>
          </p:nvPr>
        </p:nvSpPr>
        <p:spPr>
          <a:xfrm>
            <a:off x="1106488" y="696913"/>
            <a:ext cx="4646612" cy="3486150"/>
          </a:xfrm>
          <a:solidFill>
            <a:srgbClr val="FFFFFF"/>
          </a:solidFill>
          <a:ln/>
        </p:spPr>
      </p:sp>
      <p:sp>
        <p:nvSpPr>
          <p:cNvPr id="114692"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a:ea typeface="ＭＳ Ｐゴシック" charset="0"/>
              <a:cs typeface="ＭＳ Ｐゴシック" charset="0"/>
            </a:endParaRPr>
          </a:p>
        </p:txBody>
      </p:sp>
      <p:sp>
        <p:nvSpPr>
          <p:cNvPr id="114693"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874FA2B6-CC76-D643-908D-9F19B61138BB}" type="slidenum">
              <a:rPr lang="en-US" sz="1200"/>
              <a:pPr algn="r" eaLnBrk="1" hangingPunct="1"/>
              <a:t>108</a:t>
            </a:fld>
            <a:endParaRPr lang="en-US" sz="120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a:xfrm>
            <a:off x="1104900" y="696913"/>
            <a:ext cx="4646613" cy="3486150"/>
          </a:xfrm>
          <a:ln/>
        </p:spPr>
      </p:sp>
      <p:sp>
        <p:nvSpPr>
          <p:cNvPr id="993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 India</a:t>
            </a:r>
          </a:p>
        </p:txBody>
      </p:sp>
      <p:sp>
        <p:nvSpPr>
          <p:cNvPr id="993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E3B1CD4B-DA00-744C-8563-9343B7218529}" type="slidenum">
              <a:rPr lang="en-US"/>
              <a:pPr eaLnBrk="1" hangingPunct="1"/>
              <a:t>109</a:t>
            </a:fld>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a:xfrm>
            <a:off x="1104900" y="696913"/>
            <a:ext cx="4646613" cy="3486150"/>
          </a:xfrm>
          <a:ln/>
        </p:spPr>
      </p:sp>
      <p:sp>
        <p:nvSpPr>
          <p:cNvPr id="1003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NE India</a:t>
            </a:r>
          </a:p>
        </p:txBody>
      </p:sp>
      <p:sp>
        <p:nvSpPr>
          <p:cNvPr id="1003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58C4CAE7-F201-C448-A2EF-9A9CF04146D4}" type="slidenum">
              <a:rPr lang="en-US"/>
              <a:pPr eaLnBrk="1" hangingPunct="1"/>
              <a:t>110</a:t>
            </a:fld>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a:xfrm>
            <a:off x="1104900" y="696913"/>
            <a:ext cx="4646613" cy="3486150"/>
          </a:xfrm>
          <a:ln/>
        </p:spPr>
      </p:sp>
      <p:sp>
        <p:nvSpPr>
          <p:cNvPr id="1013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 &amp; W India</a:t>
            </a:r>
          </a:p>
        </p:txBody>
      </p:sp>
      <p:sp>
        <p:nvSpPr>
          <p:cNvPr id="1013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1DB1B44-9972-7F45-A831-EF35E89EB77F}" type="slidenum">
              <a:rPr lang="en-US"/>
              <a:pPr eaLnBrk="1" hangingPunct="1"/>
              <a:t>111</a:t>
            </a:fld>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p:cNvSpPr>
            <a:spLocks noGrp="1" noRot="1" noChangeAspect="1" noTextEdit="1"/>
          </p:cNvSpPr>
          <p:nvPr>
            <p:ph type="sldImg"/>
          </p:nvPr>
        </p:nvSpPr>
        <p:spPr>
          <a:xfrm>
            <a:off x="1104900" y="696913"/>
            <a:ext cx="4646613" cy="3486150"/>
          </a:xfrm>
          <a:ln/>
        </p:spPr>
      </p:sp>
      <p:sp>
        <p:nvSpPr>
          <p:cNvPr id="1024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South India</a:t>
            </a:r>
          </a:p>
          <a:p>
            <a:pPr eaLnBrk="1" hangingPunct="1">
              <a:spcBef>
                <a:spcPct val="0"/>
              </a:spcBef>
            </a:pPr>
            <a:r>
              <a:rPr lang="en-US" dirty="0">
                <a:ea typeface="ＭＳ Ｐゴシック" charset="0"/>
                <a:cs typeface="ＭＳ Ｐゴシック" charset="0"/>
              </a:rPr>
              <a:t>Goa had no consumption</a:t>
            </a:r>
            <a:r>
              <a:rPr lang="en-US" baseline="0" dirty="0">
                <a:ea typeface="ＭＳ Ｐゴシック" charset="0"/>
                <a:cs typeface="ＭＳ Ｐゴシック" charset="0"/>
              </a:rPr>
              <a:t> data</a:t>
            </a:r>
            <a:endParaRPr lang="en-US" dirty="0">
              <a:ea typeface="ＭＳ Ｐゴシック" charset="0"/>
              <a:cs typeface="ＭＳ Ｐゴシック" charset="0"/>
            </a:endParaRPr>
          </a:p>
        </p:txBody>
      </p:sp>
      <p:sp>
        <p:nvSpPr>
          <p:cNvPr id="1024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4DCBA486-C669-0949-AE99-5CEFFCA7E01D}" type="slidenum">
              <a:rPr lang="en-US"/>
              <a:pPr eaLnBrk="1" hangingPunct="1"/>
              <a:t>112</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Point is just to say that the middle class is expected to grow in the next decade.</a:t>
            </a:r>
          </a:p>
        </p:txBody>
      </p:sp>
      <p:sp>
        <p:nvSpPr>
          <p:cNvPr id="4" name="Slide Number Placeholder 3"/>
          <p:cNvSpPr>
            <a:spLocks noGrp="1"/>
          </p:cNvSpPr>
          <p:nvPr>
            <p:ph type="sldNum" sz="quarter" idx="10"/>
          </p:nvPr>
        </p:nvSpPr>
        <p:spPr/>
        <p:txBody>
          <a:bodyPr/>
          <a:lstStyle/>
          <a:p>
            <a:fld id="{714657DA-1981-3A4C-A016-FEC71298CE44}" type="slidenum">
              <a:rPr lang="en-US" smtClean="0"/>
              <a:pPr/>
              <a:t>12</a:t>
            </a:fld>
            <a:endParaRPr 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a:t>
            </a:r>
            <a:r>
              <a:rPr lang="en-US" baseline="0" dirty="0"/>
              <a:t> goal is ~50% of reach (if we are calculating correctly &amp; not </a:t>
            </a:r>
            <a:r>
              <a:rPr lang="en-US" baseline="0" dirty="0" err="1"/>
              <a:t>overcounting</a:t>
            </a:r>
            <a:r>
              <a:rPr lang="en-US" baseline="0" dirty="0"/>
              <a:t>).</a:t>
            </a:r>
          </a:p>
          <a:p>
            <a:r>
              <a:rPr lang="en-US" baseline="0" dirty="0"/>
              <a:t>Comment on sustainability – history of starting &amp; halting programs, esp. government schemes.</a:t>
            </a:r>
          </a:p>
          <a:p>
            <a:r>
              <a:rPr lang="en-US" baseline="0" dirty="0"/>
              <a:t>Balancing interests – vitamin A and dissatisfaction amongst millers</a:t>
            </a:r>
          </a:p>
          <a:p>
            <a:endParaRPr lang="en-US" dirty="0"/>
          </a:p>
        </p:txBody>
      </p:sp>
      <p:sp>
        <p:nvSpPr>
          <p:cNvPr id="4" name="Slide Number Placeholder 3"/>
          <p:cNvSpPr>
            <a:spLocks noGrp="1"/>
          </p:cNvSpPr>
          <p:nvPr>
            <p:ph type="sldNum" sz="quarter" idx="10"/>
          </p:nvPr>
        </p:nvSpPr>
        <p:spPr/>
        <p:txBody>
          <a:bodyPr/>
          <a:lstStyle/>
          <a:p>
            <a:fld id="{714657DA-1981-3A4C-A016-FEC71298CE44}" type="slidenum">
              <a:rPr lang="en-US" smtClean="0"/>
              <a:pPr/>
              <a:t>113</a:t>
            </a:fld>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a:xfrm>
            <a:off x="1104900" y="696913"/>
            <a:ext cx="4646613" cy="3486150"/>
          </a:xfrm>
          <a:ln/>
        </p:spPr>
      </p:sp>
      <p:sp>
        <p:nvSpPr>
          <p:cNvPr id="706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
        <p:nvSpPr>
          <p:cNvPr id="706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A5EB4B9-3386-614D-A6BE-11ECA0ABC3C4}" type="slidenum">
              <a:rPr lang="en-US"/>
              <a:pPr eaLnBrk="1" hangingPunct="1"/>
              <a:t>114</a:t>
            </a:fld>
            <a:endParaRPr lang="en-US" dirty="0"/>
          </a:p>
        </p:txBody>
      </p:sp>
    </p:spTree>
    <p:extLst>
      <p:ext uri="{BB962C8B-B14F-4D97-AF65-F5344CB8AC3E}">
        <p14:creationId xmlns:p14="http://schemas.microsoft.com/office/powerpoint/2010/main" val="11383901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p:cNvSpPr>
            <a:spLocks noGrp="1" noRot="1" noChangeAspect="1" noTextEdit="1"/>
          </p:cNvSpPr>
          <p:nvPr>
            <p:ph type="sldImg"/>
          </p:nvPr>
        </p:nvSpPr>
        <p:spPr>
          <a:xfrm>
            <a:off x="1104900" y="696913"/>
            <a:ext cx="4646613" cy="3486150"/>
          </a:xfrm>
          <a:ln/>
        </p:spPr>
      </p:sp>
      <p:sp>
        <p:nvSpPr>
          <p:cNvPr id="890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Char char="-"/>
              <a:tabLst/>
              <a:defRPr/>
            </a:pPr>
            <a:r>
              <a:rPr lang="en-US" sz="1200" dirty="0"/>
              <a:t>for tea, this translates to 8</a:t>
            </a:r>
            <a:r>
              <a:rPr lang="en-US" sz="1200" baseline="0" dirty="0"/>
              <a:t> wet ounces of tea, but depends on personal brewing preferences obviously</a:t>
            </a:r>
          </a:p>
          <a:p>
            <a:pPr marL="0" marR="0" indent="0" algn="l" defTabSz="914400" rtl="0" eaLnBrk="0" fontAlgn="base" latinLnBrk="0" hangingPunct="0">
              <a:lnSpc>
                <a:spcPct val="100000"/>
              </a:lnSpc>
              <a:spcBef>
                <a:spcPct val="30000"/>
              </a:spcBef>
              <a:spcAft>
                <a:spcPct val="0"/>
              </a:spcAft>
              <a:buClrTx/>
              <a:buSzTx/>
              <a:buFontTx/>
              <a:buChar char="-"/>
              <a:tabLst/>
              <a:defRPr/>
            </a:pPr>
            <a:r>
              <a:rPr lang="en-US" sz="1200" baseline="0" dirty="0"/>
              <a:t>Black tea is related to iron absorption inhibition </a:t>
            </a:r>
          </a:p>
          <a:p>
            <a:pPr marL="0" marR="0" indent="0" algn="l" defTabSz="914400" rtl="0" eaLnBrk="0" fontAlgn="base" latinLnBrk="0" hangingPunct="0">
              <a:lnSpc>
                <a:spcPct val="100000"/>
              </a:lnSpc>
              <a:spcBef>
                <a:spcPct val="30000"/>
              </a:spcBef>
              <a:spcAft>
                <a:spcPct val="0"/>
              </a:spcAft>
              <a:buClrTx/>
              <a:buSzTx/>
              <a:buFontTx/>
              <a:buChar char="-"/>
              <a:tabLst/>
              <a:defRPr/>
            </a:pPr>
            <a:r>
              <a:rPr lang="en-US" sz="1200" baseline="0" dirty="0"/>
              <a:t>Beef (red meat) is a very good dietary source of iron</a:t>
            </a:r>
          </a:p>
          <a:p>
            <a:pPr marL="0" marR="0" indent="0" algn="l" defTabSz="914400" rtl="0" eaLnBrk="0" fontAlgn="base" latinLnBrk="0" hangingPunct="0">
              <a:lnSpc>
                <a:spcPct val="100000"/>
              </a:lnSpc>
              <a:spcBef>
                <a:spcPct val="30000"/>
              </a:spcBef>
              <a:spcAft>
                <a:spcPct val="0"/>
              </a:spcAft>
              <a:buClrTx/>
              <a:buSzTx/>
              <a:buFontTx/>
              <a:buChar char="-"/>
              <a:tabLst/>
              <a:defRPr/>
            </a:pPr>
            <a:r>
              <a:rPr lang="en-US" sz="1200" baseline="0" dirty="0"/>
              <a:t>US added fats and oil consumption is ~ 71 grams: 2 </a:t>
            </a:r>
            <a:r>
              <a:rPr lang="en-US" sz="1200" baseline="0" dirty="0" err="1"/>
              <a:t>tbspoon</a:t>
            </a:r>
            <a:r>
              <a:rPr lang="en-US" sz="1200" baseline="0" dirty="0"/>
              <a:t> daily</a:t>
            </a:r>
          </a:p>
          <a:p>
            <a:pPr marL="0" marR="0" indent="0" algn="l" defTabSz="914400" rtl="0" eaLnBrk="0" fontAlgn="base" latinLnBrk="0" hangingPunct="0">
              <a:lnSpc>
                <a:spcPct val="100000"/>
              </a:lnSpc>
              <a:spcBef>
                <a:spcPct val="30000"/>
              </a:spcBef>
              <a:spcAft>
                <a:spcPct val="0"/>
              </a:spcAft>
              <a:buClrTx/>
              <a:buSzTx/>
              <a:buFontTx/>
              <a:buChar char="-"/>
              <a:tabLst/>
              <a:defRPr/>
            </a:pPr>
            <a:r>
              <a:rPr lang="en-US" sz="1200" baseline="0" dirty="0"/>
              <a:t>Oil market in India: 25% branded, less than 8% fortified</a:t>
            </a:r>
            <a:endParaRPr lang="en-US" sz="1200" dirty="0"/>
          </a:p>
          <a:p>
            <a:endParaRPr lang="en-US" dirty="0">
              <a:ea typeface="ＭＳ Ｐゴシック" charset="0"/>
              <a:cs typeface="ＭＳ Ｐゴシック" charset="0"/>
            </a:endParaRPr>
          </a:p>
          <a:p>
            <a:r>
              <a:rPr lang="en-US" dirty="0">
                <a:ea typeface="ＭＳ Ｐゴシック" charset="0"/>
                <a:cs typeface="ＭＳ Ｐゴシック" charset="0"/>
              </a:rPr>
              <a:t>http://www.fao.org/WAIRDOCS/LEAD/x6170e/x6170e09.htm</a:t>
            </a:r>
          </a:p>
          <a:p>
            <a:r>
              <a:rPr lang="en-US" dirty="0">
                <a:ea typeface="ＭＳ Ｐゴシック" charset="0"/>
                <a:cs typeface="ＭＳ Ｐゴシック" charset="0"/>
              </a:rPr>
              <a:t>http://censusindia.gov.in/Ad_Campaign/drop_in_articles/04-Distribution_by_Religion.pdf</a:t>
            </a:r>
          </a:p>
          <a:p>
            <a:r>
              <a:rPr lang="en-US" dirty="0">
                <a:ea typeface="ＭＳ Ｐゴシック" charset="0"/>
                <a:cs typeface="ＭＳ Ｐゴシック" charset="0"/>
              </a:rPr>
              <a:t>http://ageconsearch.umn.edu/bitstream/114421/2/Vasant_Zhang-Yue.pdf</a:t>
            </a:r>
          </a:p>
          <a:p>
            <a:r>
              <a:rPr lang="en-US" dirty="0">
                <a:ea typeface="ＭＳ Ｐゴシック" charset="0"/>
                <a:cs typeface="ＭＳ Ｐゴシック" charset="0"/>
              </a:rPr>
              <a:t>http://www.fao.org/docrep/006/y5143e/y5143e0z.htm</a:t>
            </a:r>
          </a:p>
          <a:p>
            <a:endParaRPr lang="en-US" dirty="0">
              <a:ea typeface="ＭＳ Ｐゴシック" charset="0"/>
              <a:cs typeface="ＭＳ Ｐゴシック" charset="0"/>
            </a:endParaRPr>
          </a:p>
          <a:p>
            <a:r>
              <a:rPr lang="en-US" dirty="0">
                <a:ea typeface="ＭＳ Ｐゴシック" charset="0"/>
                <a:cs typeface="ＭＳ Ｐゴシック" charset="0"/>
              </a:rPr>
              <a:t>http://4.bp.blogspot.com/-pBO9LCn-Mzw/TjQvOxURoWI/AAAAAAAAGXQ/2VU4QNyoLL0/s1600/Chai+India.jpg</a:t>
            </a:r>
          </a:p>
          <a:p>
            <a:r>
              <a:rPr lang="en-US" dirty="0">
                <a:ea typeface="ＭＳ Ｐゴシック" charset="0"/>
                <a:cs typeface="ＭＳ Ｐゴシック" charset="0"/>
              </a:rPr>
              <a:t>http://www.nayasal.com/festivals/Ganesh_Chaturti/images/JaiGanesh.jpg</a:t>
            </a:r>
          </a:p>
          <a:p>
            <a:r>
              <a:rPr lang="en-US" dirty="0">
                <a:ea typeface="ＭＳ Ｐゴシック" charset="0"/>
                <a:cs typeface="ＭＳ Ｐゴシック" charset="0"/>
              </a:rPr>
              <a:t>http://www.meatami.com/ht/a/GetDocumentAction/i/48781</a:t>
            </a:r>
          </a:p>
          <a:p>
            <a:r>
              <a:rPr lang="en-US" dirty="0">
                <a:ea typeface="ＭＳ Ｐゴシック" charset="0"/>
                <a:cs typeface="ＭＳ Ｐゴシック" charset="0"/>
              </a:rPr>
              <a:t>http://www.rightpet.com/thumbnail/BreedDetailPhotos/LivestockBreed_2_132_1.jpg</a:t>
            </a:r>
          </a:p>
          <a:p>
            <a:endParaRPr lang="en-US" dirty="0">
              <a:ea typeface="ＭＳ Ｐゴシック" charset="0"/>
              <a:cs typeface="ＭＳ Ｐゴシック" charset="0"/>
            </a:endParaRPr>
          </a:p>
          <a:p>
            <a:r>
              <a:rPr lang="en-US" dirty="0">
                <a:ea typeface="ＭＳ Ｐゴシック" charset="0"/>
                <a:cs typeface="ＭＳ Ｐゴシック" charset="0"/>
              </a:rPr>
              <a:t>Include nutrition status Overweight/obesity</a:t>
            </a:r>
          </a:p>
        </p:txBody>
      </p:sp>
      <p:sp>
        <p:nvSpPr>
          <p:cNvPr id="890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4FE2AA50-78D0-6E4E-AE04-CF1859F34D32}" type="slidenum">
              <a:rPr lang="en-US"/>
              <a:pPr eaLnBrk="1" hangingPunct="1"/>
              <a:t>14</a:t>
            </a:fld>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Point –</a:t>
            </a:r>
            <a:r>
              <a:rPr lang="en-US" baseline="0" dirty="0"/>
              <a:t> different taxes across states, focus on agricultural taxes </a:t>
            </a:r>
            <a:endParaRPr lang="en-US" dirty="0"/>
          </a:p>
          <a:p>
            <a:endParaRPr lang="en-US" dirty="0"/>
          </a:p>
          <a:p>
            <a:r>
              <a:rPr lang="en-US" dirty="0"/>
              <a:t>Report</a:t>
            </a:r>
          </a:p>
          <a:p>
            <a:r>
              <a:rPr lang="en-US" dirty="0"/>
              <a:t>http://www.google.com/url?sa=t&amp;rct=j&amp;q=&amp;esrc=s&amp;source=web&amp;cd=1&amp;ved=0CCEQFjAA&amp;url=http%3A%2F%2Fwww.adb.org%2Fdocuments%2Freports%2Fconsultant%2Ftar-ind-4066%2Fgovtbudget%2Fsarma.pdf&amp;ei=11qfT9aOEIei8QSG5d2nAQ&amp;usg=AFQjCNH1rRchJSPTuxwTRli9fkfS306F0Q&amp;sig2=CQTqHdvltXwAOcIPayc-ew</a:t>
            </a:r>
          </a:p>
        </p:txBody>
      </p:sp>
      <p:sp>
        <p:nvSpPr>
          <p:cNvPr id="4" name="Slide Number Placeholder 3"/>
          <p:cNvSpPr>
            <a:spLocks noGrp="1"/>
          </p:cNvSpPr>
          <p:nvPr>
            <p:ph type="sldNum" sz="quarter" idx="10"/>
          </p:nvPr>
        </p:nvSpPr>
        <p:spPr/>
        <p:txBody>
          <a:bodyPr/>
          <a:lstStyle/>
          <a:p>
            <a:fld id="{714657DA-1981-3A4C-A016-FEC71298CE44}" type="slidenum">
              <a:rPr lang="en-US" smtClean="0"/>
              <a:pPr/>
              <a:t>15</a:t>
            </a:fld>
            <a:endParaRPr lang="en-US"/>
          </a:p>
        </p:txBody>
      </p:sp>
    </p:spTree>
    <p:extLst>
      <p:ext uri="{BB962C8B-B14F-4D97-AF65-F5344CB8AC3E}">
        <p14:creationId xmlns:p14="http://schemas.microsoft.com/office/powerpoint/2010/main" val="71956438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16</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16</a:t>
            </a:fld>
            <a:endParaRPr lang="en-US" sz="1200"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xfrm>
            <a:off x="1104900" y="696913"/>
            <a:ext cx="4646613" cy="3486150"/>
          </a:xfrm>
          <a:ln/>
        </p:spPr>
      </p:sp>
      <p:sp>
        <p:nvSpPr>
          <p:cNvPr id="90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5 years is a term – but this measures 5 consecutive years for an individual chief minister</a:t>
            </a:r>
          </a:p>
          <a:p>
            <a:r>
              <a:rPr lang="en-US" dirty="0">
                <a:ea typeface="ＭＳ Ｐゴシック" charset="0"/>
                <a:cs typeface="ＭＳ Ｐゴシック" charset="0"/>
              </a:rPr>
              <a:t>Calculated from official lists of state ministers in office (state websites, aggregated on </a:t>
            </a:r>
            <a:r>
              <a:rPr lang="en-US" dirty="0" err="1">
                <a:ea typeface="ＭＳ Ｐゴシック" charset="0"/>
                <a:cs typeface="ＭＳ Ｐゴシック" charset="0"/>
              </a:rPr>
              <a:t>wikipedia</a:t>
            </a:r>
            <a:r>
              <a:rPr lang="en-US" dirty="0">
                <a:ea typeface="ＭＳ Ｐゴシック" charset="0"/>
                <a:cs typeface="ＭＳ Ｐゴシック" charset="0"/>
              </a:rPr>
              <a:t>)</a:t>
            </a:r>
          </a:p>
        </p:txBody>
      </p:sp>
      <p:sp>
        <p:nvSpPr>
          <p:cNvPr id="90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16ECCC16-6177-CF40-BEF7-9275E04D0265}" type="slidenum">
              <a:rPr lang="en-US"/>
              <a:pPr eaLnBrk="1" hangingPunct="1"/>
              <a:t>17</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xfrm>
            <a:off x="1104900" y="696913"/>
            <a:ext cx="4646613" cy="3486150"/>
          </a:xfrm>
          <a:ln/>
        </p:spPr>
      </p:sp>
      <p:sp>
        <p:nvSpPr>
          <p:cNvPr id="798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There are multiple welfare</a:t>
            </a:r>
            <a:r>
              <a:rPr lang="en-US" baseline="0" dirty="0">
                <a:ea typeface="ＭＳ Ｐゴシック" charset="0"/>
                <a:cs typeface="ＭＳ Ｐゴシック" charset="0"/>
              </a:rPr>
              <a:t> schemes but these have the highest levels of wheat &amp; rice distribution and have the largest number of beneficiaries.</a:t>
            </a:r>
            <a:endParaRPr lang="en-US" dirty="0">
              <a:ea typeface="ＭＳ Ｐゴシック" charset="0"/>
              <a:cs typeface="ＭＳ Ｐゴシック" charset="0"/>
            </a:endParaRPr>
          </a:p>
          <a:p>
            <a:endParaRPr lang="en-US" dirty="0">
              <a:ea typeface="ＭＳ Ｐゴシック" charset="0"/>
              <a:cs typeface="ＭＳ Ｐゴシック" charset="0"/>
            </a:endParaRPr>
          </a:p>
          <a:p>
            <a:r>
              <a:rPr lang="en-US" dirty="0">
                <a:ea typeface="ＭＳ Ｐゴシック" charset="0"/>
                <a:cs typeface="ＭＳ Ｐゴシック" charset="0"/>
              </a:rPr>
              <a:t>http://asiasociety.org/files/100924_indiameal.jpg</a:t>
            </a:r>
          </a:p>
          <a:p>
            <a:r>
              <a:rPr lang="en-US" dirty="0">
                <a:ea typeface="ＭＳ Ｐゴシック" charset="0"/>
                <a:cs typeface="ＭＳ Ｐゴシック" charset="0"/>
              </a:rPr>
              <a:t>http://www.mid-day.com/imagedata/2011/sep/icds.jpg</a:t>
            </a:r>
          </a:p>
          <a:p>
            <a:r>
              <a:rPr lang="en-US" dirty="0">
                <a:ea typeface="ＭＳ Ｐゴシック" charset="0"/>
                <a:cs typeface="ＭＳ Ｐゴシック" charset="0"/>
              </a:rPr>
              <a:t>http://www.thehindu.com/multimedia/dynamic/00061/AVN10_PDS_61779f.jpg</a:t>
            </a:r>
          </a:p>
        </p:txBody>
      </p:sp>
      <p:sp>
        <p:nvSpPr>
          <p:cNvPr id="798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62CBB323-839F-104B-A9D3-B23D10E47EE6}" type="slidenum">
              <a:rPr lang="en-US"/>
              <a:pPr eaLnBrk="1" hangingPunct="1"/>
              <a:t>18</a:t>
            </a:fld>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p:cNvSpPr>
            <a:spLocks noGrp="1" noRot="1" noChangeAspect="1" noTextEdit="1"/>
          </p:cNvSpPr>
          <p:nvPr>
            <p:ph type="sldImg"/>
          </p:nvPr>
        </p:nvSpPr>
        <p:spPr>
          <a:xfrm>
            <a:off x="1104900" y="696913"/>
            <a:ext cx="4646613" cy="3486150"/>
          </a:xfrm>
          <a:ln/>
        </p:spPr>
      </p:sp>
      <p:sp>
        <p:nvSpPr>
          <p:cNvPr id="819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http://articles.timesofindia.indiatimes.com/2007-09-17/india/27993041_1_pds-wheat-rice-and-wheat-pds-grain</a:t>
            </a:r>
          </a:p>
          <a:p>
            <a:endParaRPr lang="en-US" dirty="0">
              <a:ea typeface="ＭＳ Ｐゴシック" charset="0"/>
              <a:cs typeface="ＭＳ Ｐゴシック" charset="0"/>
            </a:endParaRPr>
          </a:p>
          <a:p>
            <a:r>
              <a:rPr lang="en-US" dirty="0">
                <a:ea typeface="ＭＳ Ｐゴシック" charset="0"/>
                <a:cs typeface="ＭＳ Ｐゴシック" charset="0"/>
              </a:rPr>
              <a:t>TN &amp; UP – this is likely an artifact of the data and demonstrates</a:t>
            </a:r>
            <a:r>
              <a:rPr lang="en-US" baseline="0" dirty="0">
                <a:ea typeface="ＭＳ Ｐゴシック" charset="0"/>
                <a:cs typeface="ＭＳ Ｐゴシック" charset="0"/>
              </a:rPr>
              <a:t> that there are reporting discrepancies.</a:t>
            </a:r>
          </a:p>
          <a:p>
            <a:r>
              <a:rPr lang="en-US" baseline="0" dirty="0">
                <a:ea typeface="ＭＳ Ｐゴシック" charset="0"/>
                <a:cs typeface="ＭＳ Ｐゴシック" charset="0"/>
              </a:rPr>
              <a:t>Wheat diversion is due to several factors – poor quality wheat that beneficiaries don’t want, corruption. </a:t>
            </a:r>
          </a:p>
          <a:p>
            <a:r>
              <a:rPr lang="en-US" baseline="0" dirty="0">
                <a:ea typeface="ＭＳ Ｐゴシック" charset="0"/>
                <a:cs typeface="ＭＳ Ｐゴシック" charset="0"/>
              </a:rPr>
              <a:t>High diversion % does not necessarily mean a high absolute amount of wheat diverted</a:t>
            </a:r>
            <a:endParaRPr lang="en-US" dirty="0">
              <a:ea typeface="ＭＳ Ｐゴシック" charset="0"/>
              <a:cs typeface="ＭＳ Ｐゴシック" charset="0"/>
            </a:endParaRPr>
          </a:p>
        </p:txBody>
      </p:sp>
      <p:sp>
        <p:nvSpPr>
          <p:cNvPr id="819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BA1B80C4-E751-A246-B11C-A254BEB5B0F6}" type="slidenum">
              <a:rPr lang="en-US"/>
              <a:pPr eaLnBrk="1" hangingPunct="1"/>
              <a:t>20</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a:xfrm>
            <a:off x="1104900" y="696913"/>
            <a:ext cx="4646613" cy="3486150"/>
          </a:xfrm>
          <a:ln/>
        </p:spPr>
      </p:sp>
      <p:sp>
        <p:nvSpPr>
          <p:cNvPr id="808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2011 </a:t>
            </a:r>
            <a:r>
              <a:rPr lang="en-US" dirty="0" err="1">
                <a:ea typeface="ＭＳ Ｐゴシック" charset="0"/>
                <a:cs typeface="ＭＳ Ｐゴシック" charset="0"/>
              </a:rPr>
              <a:t>offtake</a:t>
            </a:r>
            <a:r>
              <a:rPr lang="en-US" dirty="0">
                <a:ea typeface="ＭＳ Ｐゴシック" charset="0"/>
                <a:cs typeface="ＭＳ Ｐゴシック" charset="0"/>
              </a:rPr>
              <a:t> numbers, but 2006-2007 consumption numbers</a:t>
            </a:r>
          </a:p>
          <a:p>
            <a:endParaRPr lang="en-US" dirty="0">
              <a:ea typeface="ＭＳ Ｐゴシック" charset="0"/>
              <a:cs typeface="ＭＳ Ｐゴシック" charset="0"/>
            </a:endParaRPr>
          </a:p>
          <a:p>
            <a:r>
              <a:rPr lang="en-US" dirty="0">
                <a:ea typeface="ＭＳ Ｐゴシック" charset="0"/>
                <a:cs typeface="ＭＳ Ｐゴシック" charset="0"/>
              </a:rPr>
              <a:t>http://www.business-standard.com/india/news/fall-in-pds-wheat-offtake-defies-logic-for-import/291271/</a:t>
            </a:r>
          </a:p>
          <a:p>
            <a:r>
              <a:rPr lang="en-US" dirty="0" err="1">
                <a:ea typeface="ＭＳ Ｐゴシック" charset="0"/>
                <a:cs typeface="ＭＳ Ｐゴシック" charset="0"/>
              </a:rPr>
              <a:t>Offtake</a:t>
            </a:r>
            <a:r>
              <a:rPr lang="en-US" dirty="0">
                <a:ea typeface="ＭＳ Ｐゴシック" charset="0"/>
                <a:cs typeface="ＭＳ Ｐゴシック" charset="0"/>
              </a:rPr>
              <a:t> has since grown – now 20MMT, but same proportion of other welfare schemes mostly</a:t>
            </a:r>
          </a:p>
        </p:txBody>
      </p:sp>
      <p:sp>
        <p:nvSpPr>
          <p:cNvPr id="809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A346B641-FC95-EC41-8549-A003F4B8036A}" type="slidenum">
              <a:rPr lang="en-US"/>
              <a:pPr eaLnBrk="1" hangingPunct="1"/>
              <a:t>21</a:t>
            </a:fld>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Slide Image Placeholder 1"/>
          <p:cNvSpPr>
            <a:spLocks noGrp="1" noRot="1" noChangeAspect="1" noTextEdit="1"/>
          </p:cNvSpPr>
          <p:nvPr>
            <p:ph type="sldImg"/>
          </p:nvPr>
        </p:nvSpPr>
        <p:spPr>
          <a:xfrm>
            <a:off x="1104900" y="696913"/>
            <a:ext cx="4646613" cy="3486150"/>
          </a:xfrm>
          <a:ln/>
        </p:spPr>
      </p:sp>
      <p:sp>
        <p:nvSpPr>
          <p:cNvPr id="829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$250/ton – rough (conservative) conversion</a:t>
            </a:r>
            <a:r>
              <a:rPr lang="en-US" baseline="0" dirty="0">
                <a:ea typeface="ＭＳ Ｐゴシック" charset="0"/>
                <a:cs typeface="ＭＳ Ｐゴシック" charset="0"/>
              </a:rPr>
              <a:t> of </a:t>
            </a:r>
            <a:r>
              <a:rPr lang="en-US" dirty="0">
                <a:ea typeface="ＭＳ Ｐゴシック" charset="0"/>
                <a:cs typeface="ＭＳ Ｐゴシック" charset="0"/>
              </a:rPr>
              <a:t>Minimum Support Price; official MSP is 1,285 rupees/quintal (quintal=100kg)</a:t>
            </a:r>
          </a:p>
          <a:p>
            <a:r>
              <a:rPr lang="en-US" dirty="0">
                <a:ea typeface="ＭＳ Ｐゴシック" charset="0"/>
                <a:cs typeface="ＭＳ Ｐゴシック" charset="0"/>
              </a:rPr>
              <a:t>Wheat is handled</a:t>
            </a:r>
            <a:r>
              <a:rPr lang="en-US" baseline="0" dirty="0">
                <a:ea typeface="ＭＳ Ｐゴシック" charset="0"/>
                <a:cs typeface="ＭＳ Ｐゴシック" charset="0"/>
              </a:rPr>
              <a:t> at least 6 times</a:t>
            </a:r>
          </a:p>
          <a:p>
            <a:r>
              <a:rPr lang="en-US" baseline="0" dirty="0">
                <a:ea typeface="ＭＳ Ｐゴシック" charset="0"/>
                <a:cs typeface="ＭＳ Ｐゴシック" charset="0"/>
              </a:rPr>
              <a:t>Waste is a government estimate</a:t>
            </a:r>
          </a:p>
          <a:p>
            <a:r>
              <a:rPr lang="en-US" baseline="0" dirty="0">
                <a:ea typeface="ＭＳ Ｐゴシック" charset="0"/>
                <a:cs typeface="ＭＳ Ｐゴシック" charset="0"/>
              </a:rPr>
              <a:t>4.5 billion dollars is enough to build 130 600 TPD brand new wheat mills; capacity = 23 MMT of wheat annually. </a:t>
            </a:r>
            <a:endParaRPr lang="en-US" dirty="0">
              <a:ea typeface="ＭＳ Ｐゴシック" charset="0"/>
              <a:cs typeface="ＭＳ Ｐゴシック" charset="0"/>
            </a:endParaRPr>
          </a:p>
          <a:p>
            <a:endParaRPr lang="en-US" dirty="0">
              <a:ea typeface="ＭＳ Ｐゴシック" charset="0"/>
              <a:cs typeface="ＭＳ Ｐゴシック" charset="0"/>
            </a:endParaRPr>
          </a:p>
          <a:p>
            <a:r>
              <a:rPr lang="en-US" dirty="0">
                <a:ea typeface="ＭＳ Ｐゴシック" charset="0"/>
                <a:cs typeface="ＭＳ Ｐゴシック" charset="0"/>
              </a:rPr>
              <a:t>http://news.bbc.co.uk/2/hi/business/7489816.stm</a:t>
            </a:r>
          </a:p>
          <a:p>
            <a:r>
              <a:rPr lang="en-US" dirty="0">
                <a:ea typeface="ＭＳ Ｐゴシック" charset="0"/>
                <a:cs typeface="ＭＳ Ｐゴシック" charset="0"/>
              </a:rPr>
              <a:t>http://krishisewa.com/disease/dwheat.html</a:t>
            </a:r>
          </a:p>
        </p:txBody>
      </p:sp>
      <p:sp>
        <p:nvSpPr>
          <p:cNvPr id="829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0B8DC278-A95A-ED49-9407-6078A6E136E3}" type="slidenum">
              <a:rPr lang="en-US"/>
              <a:pPr eaLnBrk="1" hangingPunct="1"/>
              <a:t>22</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2</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spcAft>
                <a:spcPts val="600"/>
              </a:spcAft>
              <a:buFont typeface="Wingdings" charset="0"/>
              <a:buNone/>
            </a:pPr>
            <a:r>
              <a:rPr lang="en-US" dirty="0"/>
              <a:t>Proposed order: </a:t>
            </a:r>
          </a:p>
          <a:p>
            <a:pPr eaLnBrk="1" hangingPunct="1">
              <a:spcAft>
                <a:spcPts val="600"/>
              </a:spcAft>
              <a:buFont typeface="Wingdings" charset="0"/>
              <a:buChar char="q"/>
            </a:pPr>
            <a:r>
              <a:rPr lang="en-US" sz="1200" dirty="0"/>
              <a:t>Process/Timeline</a:t>
            </a:r>
          </a:p>
          <a:p>
            <a:pPr eaLnBrk="1" hangingPunct="1">
              <a:spcAft>
                <a:spcPts val="600"/>
              </a:spcAft>
              <a:buFont typeface="Wingdings" charset="0"/>
              <a:buChar char="q"/>
            </a:pPr>
            <a:r>
              <a:rPr lang="en-US" sz="1200" dirty="0"/>
              <a:t> India Context</a:t>
            </a:r>
          </a:p>
          <a:p>
            <a:pPr eaLnBrk="1" hangingPunct="1">
              <a:spcAft>
                <a:spcPts val="600"/>
              </a:spcAft>
              <a:buFont typeface="Wingdings" charset="0"/>
              <a:buChar char="q"/>
            </a:pPr>
            <a:r>
              <a:rPr lang="en-US" sz="1200" dirty="0"/>
              <a:t> India</a:t>
            </a:r>
            <a:r>
              <a:rPr lang="en-US" sz="1200" baseline="0" dirty="0"/>
              <a:t>: What’s Unique?</a:t>
            </a:r>
            <a:endParaRPr lang="en-US" sz="1200" dirty="0"/>
          </a:p>
          <a:p>
            <a:pPr marL="0" marR="0" indent="0" algn="l" defTabSz="914400" rtl="0" eaLnBrk="1" fontAlgn="base" latinLnBrk="0" hangingPunct="1">
              <a:lnSpc>
                <a:spcPct val="100000"/>
              </a:lnSpc>
              <a:spcBef>
                <a:spcPct val="30000"/>
              </a:spcBef>
              <a:spcAft>
                <a:spcPts val="600"/>
              </a:spcAft>
              <a:buClrTx/>
              <a:buSzTx/>
              <a:buFont typeface="Wingdings" charset="0"/>
              <a:buChar char="q"/>
              <a:tabLst/>
              <a:defRPr/>
            </a:pPr>
            <a:r>
              <a:rPr lang="en-US" sz="1200" baseline="0" dirty="0"/>
              <a:t> </a:t>
            </a:r>
            <a:r>
              <a:rPr lang="en-US" sz="1200" dirty="0"/>
              <a:t>Grain Consumption</a:t>
            </a:r>
          </a:p>
          <a:p>
            <a:pPr marL="0" marR="0" indent="0" algn="l" defTabSz="914400" rtl="0" eaLnBrk="1" fontAlgn="base" latinLnBrk="0" hangingPunct="1">
              <a:lnSpc>
                <a:spcPct val="100000"/>
              </a:lnSpc>
              <a:spcBef>
                <a:spcPct val="30000"/>
              </a:spcBef>
              <a:spcAft>
                <a:spcPts val="600"/>
              </a:spcAft>
              <a:buClrTx/>
              <a:buSzTx/>
              <a:buFont typeface="Wingdings" charset="0"/>
              <a:buChar char="q"/>
              <a:tabLst/>
              <a:defRPr/>
            </a:pPr>
            <a:r>
              <a:rPr lang="en-US" sz="1200" dirty="0"/>
              <a:t> Burden</a:t>
            </a:r>
            <a:r>
              <a:rPr lang="en-US" sz="1200" baseline="0" dirty="0"/>
              <a:t> of Disease &amp; Potential Health Impact</a:t>
            </a:r>
            <a:endParaRPr lang="en-US" sz="1200" dirty="0"/>
          </a:p>
          <a:p>
            <a:pPr eaLnBrk="1" hangingPunct="1">
              <a:spcAft>
                <a:spcPts val="600"/>
              </a:spcAft>
              <a:buFont typeface="Wingdings" charset="0"/>
              <a:buChar char="q"/>
            </a:pPr>
            <a:r>
              <a:rPr lang="en-US" sz="1200" dirty="0"/>
              <a:t>FFI/IFFN Milestones</a:t>
            </a:r>
          </a:p>
          <a:p>
            <a:pPr marL="0" marR="0" indent="0" algn="l" defTabSz="914400" rtl="0" eaLnBrk="1" fontAlgn="base" latinLnBrk="0" hangingPunct="1">
              <a:lnSpc>
                <a:spcPct val="100000"/>
              </a:lnSpc>
              <a:spcBef>
                <a:spcPct val="30000"/>
              </a:spcBef>
              <a:spcAft>
                <a:spcPts val="600"/>
              </a:spcAft>
              <a:buClrTx/>
              <a:buSzTx/>
              <a:buFont typeface="Wingdings" charset="0"/>
              <a:buChar char="q"/>
              <a:tabLst/>
              <a:defRPr/>
            </a:pPr>
            <a:r>
              <a:rPr lang="en-US" sz="1200" dirty="0"/>
              <a:t> Partner Mapping</a:t>
            </a:r>
          </a:p>
          <a:p>
            <a:pPr marL="0" marR="0" indent="0" algn="l" defTabSz="914400" rtl="0" eaLnBrk="1" fontAlgn="base" latinLnBrk="0" hangingPunct="1">
              <a:lnSpc>
                <a:spcPct val="100000"/>
              </a:lnSpc>
              <a:spcBef>
                <a:spcPct val="30000"/>
              </a:spcBef>
              <a:spcAft>
                <a:spcPts val="600"/>
              </a:spcAft>
              <a:buClrTx/>
              <a:buSzTx/>
              <a:buFont typeface="Wingdings" charset="0"/>
              <a:buChar char="q"/>
              <a:tabLst/>
              <a:defRPr/>
            </a:pPr>
            <a:r>
              <a:rPr lang="en-US" sz="1200" dirty="0"/>
              <a:t> Wheat Industry</a:t>
            </a:r>
          </a:p>
          <a:p>
            <a:pPr eaLnBrk="1" hangingPunct="1">
              <a:spcAft>
                <a:spcPts val="600"/>
              </a:spcAft>
              <a:buFont typeface="Wingdings" charset="0"/>
              <a:buChar char="q"/>
            </a:pPr>
            <a:r>
              <a:rPr lang="en-US" sz="1200" dirty="0"/>
              <a:t> Wheat State Profiles</a:t>
            </a:r>
          </a:p>
          <a:p>
            <a:pPr eaLnBrk="1" hangingPunct="1">
              <a:spcAft>
                <a:spcPts val="600"/>
              </a:spcAft>
              <a:buFont typeface="Wingdings" charset="0"/>
              <a:buChar char="q"/>
            </a:pPr>
            <a:r>
              <a:rPr lang="en-US" sz="1200" dirty="0"/>
              <a:t> Consolidating Data</a:t>
            </a:r>
          </a:p>
          <a:p>
            <a:pPr eaLnBrk="1" hangingPunct="1">
              <a:spcAft>
                <a:spcPts val="600"/>
              </a:spcAft>
              <a:buFont typeface="Wingdings" charset="0"/>
              <a:buChar char="q"/>
            </a:pPr>
            <a:r>
              <a:rPr lang="en-US" sz="1200" dirty="0"/>
              <a:t> Priority Matrix</a:t>
            </a:r>
          </a:p>
          <a:p>
            <a:pPr eaLnBrk="1" hangingPunct="1">
              <a:spcAft>
                <a:spcPts val="600"/>
              </a:spcAft>
              <a:buFont typeface="Wingdings" charset="0"/>
              <a:buChar char="q"/>
            </a:pPr>
            <a:r>
              <a:rPr lang="en-US" sz="1200" dirty="0"/>
              <a:t> Proposed Strategy - Wheat</a:t>
            </a:r>
          </a:p>
          <a:p>
            <a:pPr eaLnBrk="1" hangingPunct="1">
              <a:spcAft>
                <a:spcPts val="600"/>
              </a:spcAft>
              <a:buFont typeface="Wingdings" charset="0"/>
              <a:buNone/>
            </a:pPr>
            <a:r>
              <a:rPr lang="en-US" sz="1200" dirty="0"/>
              <a:t>-rice begins</a:t>
            </a:r>
          </a:p>
          <a:p>
            <a:pPr eaLnBrk="1" hangingPunct="1">
              <a:spcAft>
                <a:spcPts val="600"/>
              </a:spcAft>
              <a:buFont typeface="Wingdings" charset="0"/>
              <a:buChar char="q"/>
            </a:pPr>
            <a:r>
              <a:rPr lang="en-US" sz="1200" baseline="0" dirty="0"/>
              <a:t> </a:t>
            </a:r>
            <a:r>
              <a:rPr lang="en-US" sz="1200" dirty="0"/>
              <a:t>Rice Production / Consumption</a:t>
            </a:r>
          </a:p>
          <a:p>
            <a:pPr eaLnBrk="1" hangingPunct="1">
              <a:spcAft>
                <a:spcPts val="600"/>
              </a:spcAft>
              <a:buFont typeface="Wingdings" charset="0"/>
              <a:buChar char="q"/>
            </a:pPr>
            <a:r>
              <a:rPr lang="en-US" sz="1200" dirty="0"/>
              <a:t> Rice State Reports</a:t>
            </a:r>
          </a:p>
          <a:p>
            <a:pPr eaLnBrk="1" hangingPunct="1">
              <a:spcAft>
                <a:spcPts val="600"/>
              </a:spcAft>
              <a:buFont typeface="Wingdings" charset="0"/>
              <a:buChar char="q"/>
            </a:pPr>
            <a:r>
              <a:rPr lang="en-US" sz="1200" dirty="0"/>
              <a:t> Rice Fortification Influences</a:t>
            </a:r>
          </a:p>
          <a:p>
            <a:pPr eaLnBrk="1" hangingPunct="1">
              <a:spcAft>
                <a:spcPts val="600"/>
              </a:spcAft>
              <a:buFont typeface="Wingdings" charset="0"/>
              <a:buChar char="q"/>
            </a:pPr>
            <a:r>
              <a:rPr lang="en-US" sz="1200" dirty="0"/>
              <a:t> Potential Impact of Rice Fortification</a:t>
            </a:r>
          </a:p>
          <a:p>
            <a:pPr eaLnBrk="1" hangingPunct="1">
              <a:spcAft>
                <a:spcPts val="600"/>
              </a:spcAft>
              <a:buFont typeface="Wingdings" charset="0"/>
              <a:buNone/>
            </a:pPr>
            <a:r>
              <a:rPr lang="en-US" sz="1200" dirty="0"/>
              <a:t>-bring</a:t>
            </a:r>
            <a:r>
              <a:rPr lang="en-US" sz="1200" baseline="0" dirty="0"/>
              <a:t> together</a:t>
            </a:r>
            <a:endParaRPr lang="en-US" sz="1200" dirty="0"/>
          </a:p>
          <a:p>
            <a:pPr eaLnBrk="1" hangingPunct="1">
              <a:spcAft>
                <a:spcPts val="600"/>
              </a:spcAft>
              <a:buFont typeface="Wingdings" charset="0"/>
              <a:buChar char="q"/>
            </a:pPr>
            <a:r>
              <a:rPr lang="en-US" sz="1200" dirty="0"/>
              <a:t> Proposed Strategy</a:t>
            </a:r>
            <a:r>
              <a:rPr lang="en-US" sz="1200" baseline="0" dirty="0"/>
              <a:t> – Rice</a:t>
            </a:r>
          </a:p>
          <a:p>
            <a:pPr lvl="1" eaLnBrk="1" hangingPunct="1">
              <a:spcAft>
                <a:spcPts val="600"/>
              </a:spcAft>
              <a:buFont typeface="Wingdings" charset="0"/>
              <a:buChar char="q"/>
            </a:pPr>
            <a:r>
              <a:rPr lang="en-US" sz="1200" baseline="0" dirty="0"/>
              <a:t>Consumption – slide 11</a:t>
            </a:r>
          </a:p>
          <a:p>
            <a:pPr lvl="1" eaLnBrk="1" hangingPunct="1">
              <a:spcAft>
                <a:spcPts val="600"/>
              </a:spcAft>
              <a:buFont typeface="Wingdings" charset="0"/>
              <a:buChar char="q"/>
            </a:pPr>
            <a:r>
              <a:rPr lang="en-US" sz="1200" baseline="0" dirty="0"/>
              <a:t>Slide 16</a:t>
            </a:r>
          </a:p>
          <a:p>
            <a:pPr eaLnBrk="1" hangingPunct="1">
              <a:spcAft>
                <a:spcPts val="600"/>
              </a:spcAft>
              <a:buFont typeface="Wingdings" charset="0"/>
              <a:buChar char="q"/>
            </a:pPr>
            <a:r>
              <a:rPr lang="en-US" sz="1200" baseline="0" dirty="0"/>
              <a:t> FFI Strategic Approach</a:t>
            </a:r>
            <a:endParaRPr lang="en-US" sz="1200" dirty="0"/>
          </a:p>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2</a:t>
            </a:fld>
            <a:endParaRPr lang="en-US" sz="1200"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23</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23</a:t>
            </a:fld>
            <a:endParaRPr lang="en-US" sz="1200"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p:cNvSpPr>
            <a:spLocks noGrp="1" noRot="1" noChangeAspect="1" noTextEdit="1"/>
          </p:cNvSpPr>
          <p:nvPr>
            <p:ph type="sldImg"/>
          </p:nvPr>
        </p:nvSpPr>
        <p:spPr>
          <a:xfrm>
            <a:off x="1104900" y="696913"/>
            <a:ext cx="4646613" cy="3486150"/>
          </a:xfrm>
          <a:ln/>
        </p:spPr>
      </p:sp>
      <p:sp>
        <p:nvSpPr>
          <p:cNvPr id="860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In a place where there is obvious need for more vitamins and minerals, the next question to ask is whether enough flour is consumed for fortification to possibly make a difference. This map of cereal consumption in India makes us think that fortifying wheat flour would indeed make a difference here.</a:t>
            </a:r>
          </a:p>
        </p:txBody>
      </p:sp>
      <p:sp>
        <p:nvSpPr>
          <p:cNvPr id="860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E622433C-56F5-E349-8B0A-CFF91148274A}" type="slidenum">
              <a:rPr lang="en-US"/>
              <a:pPr eaLnBrk="1" hangingPunct="1"/>
              <a:t>24</a:t>
            </a:fld>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a:xfrm>
            <a:off x="1104900" y="696913"/>
            <a:ext cx="4646613" cy="3486150"/>
          </a:xfrm>
          <a:ln/>
        </p:spPr>
      </p:sp>
      <p:sp>
        <p:nvSpPr>
          <p:cNvPr id="849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Highlight that there are several states where there is</a:t>
            </a:r>
            <a:r>
              <a:rPr lang="en-US" baseline="0" dirty="0">
                <a:ea typeface="ＭＳ Ｐゴシック" charset="0"/>
                <a:cs typeface="ＭＳ Ｐゴシック" charset="0"/>
              </a:rPr>
              <a:t> high consumption of both rice &amp; wheat (unusual).</a:t>
            </a:r>
            <a:endParaRPr lang="en-US" dirty="0">
              <a:ea typeface="ＭＳ Ｐゴシック" charset="0"/>
              <a:cs typeface="ＭＳ Ｐゴシック" charset="0"/>
            </a:endParaRPr>
          </a:p>
        </p:txBody>
      </p:sp>
      <p:sp>
        <p:nvSpPr>
          <p:cNvPr id="849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D42EF2CA-BC58-C245-A2D0-EE484D89E8BE}" type="slidenum">
              <a:rPr lang="en-US"/>
              <a:pPr eaLnBrk="1" hangingPunct="1"/>
              <a:t>25</a:t>
            </a:fld>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Rice is stable, wheat is growing.</a:t>
            </a:r>
          </a:p>
        </p:txBody>
      </p:sp>
      <p:sp>
        <p:nvSpPr>
          <p:cNvPr id="4" name="Slide Number Placeholder 3"/>
          <p:cNvSpPr>
            <a:spLocks noGrp="1"/>
          </p:cNvSpPr>
          <p:nvPr>
            <p:ph type="sldNum" sz="quarter" idx="10"/>
          </p:nvPr>
        </p:nvSpPr>
        <p:spPr/>
        <p:txBody>
          <a:bodyPr/>
          <a:lstStyle/>
          <a:p>
            <a:fld id="{714657DA-1981-3A4C-A016-FEC71298CE44}" type="slidenum">
              <a:rPr lang="en-US" smtClean="0"/>
              <a:pPr/>
              <a:t>26</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Atta = high extraction, whole</a:t>
            </a:r>
            <a:r>
              <a:rPr lang="en-US" baseline="0" dirty="0"/>
              <a:t> wheat; products = </a:t>
            </a:r>
            <a:r>
              <a:rPr lang="en-US" baseline="0" dirty="0" err="1"/>
              <a:t>roti</a:t>
            </a:r>
            <a:r>
              <a:rPr lang="en-US" baseline="0" dirty="0"/>
              <a:t>, chapatti</a:t>
            </a:r>
          </a:p>
          <a:p>
            <a:r>
              <a:rPr lang="en-US" baseline="0" dirty="0"/>
              <a:t>Maida = low extraction, refined white; products = biscuits, </a:t>
            </a:r>
            <a:r>
              <a:rPr lang="en-US" baseline="0" dirty="0" err="1"/>
              <a:t>naan</a:t>
            </a:r>
            <a:r>
              <a:rPr lang="en-US" baseline="0" dirty="0"/>
              <a:t>, bread, pasta</a:t>
            </a:r>
          </a:p>
          <a:p>
            <a:r>
              <a:rPr lang="en-US" baseline="0" dirty="0" err="1"/>
              <a:t>Sooji</a:t>
            </a:r>
            <a:r>
              <a:rPr lang="en-US" baseline="0" dirty="0"/>
              <a:t> = low extraction, cream of wheat; products = traditional </a:t>
            </a:r>
            <a:r>
              <a:rPr lang="en-US" baseline="0" dirty="0" err="1"/>
              <a:t>indian</a:t>
            </a:r>
            <a:r>
              <a:rPr lang="en-US" baseline="0" dirty="0"/>
              <a:t> sweets, pasta, breakfast porridge in some regions of the country</a:t>
            </a:r>
            <a:endParaRPr lang="en-US" dirty="0"/>
          </a:p>
        </p:txBody>
      </p:sp>
      <p:sp>
        <p:nvSpPr>
          <p:cNvPr id="4" name="Slide Number Placeholder 3"/>
          <p:cNvSpPr>
            <a:spLocks noGrp="1"/>
          </p:cNvSpPr>
          <p:nvPr>
            <p:ph type="sldNum" sz="quarter" idx="10"/>
          </p:nvPr>
        </p:nvSpPr>
        <p:spPr/>
        <p:txBody>
          <a:bodyPr/>
          <a:lstStyle/>
          <a:p>
            <a:fld id="{714657DA-1981-3A4C-A016-FEC71298CE44}" type="slidenum">
              <a:rPr lang="en-US" smtClean="0"/>
              <a:pPr/>
              <a:t>27</a:t>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28</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28</a:t>
            </a:fld>
            <a:endParaRPr lang="en-US" sz="1200"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Slide Image Placeholder 1"/>
          <p:cNvSpPr>
            <a:spLocks noGrp="1" noRot="1" noChangeAspect="1" noTextEdit="1"/>
          </p:cNvSpPr>
          <p:nvPr>
            <p:ph type="sldImg"/>
          </p:nvPr>
        </p:nvSpPr>
        <p:spPr>
          <a:xfrm>
            <a:off x="1104900" y="696913"/>
            <a:ext cx="4646613" cy="3486150"/>
          </a:xfrm>
          <a:ln/>
        </p:spPr>
      </p:sp>
      <p:sp>
        <p:nvSpPr>
          <p:cNvPr id="870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Anemia defined as &lt;11 g/dl.</a:t>
            </a:r>
          </a:p>
          <a:p>
            <a:endParaRPr lang="en-US">
              <a:ea typeface="ＭＳ Ｐゴシック" charset="0"/>
              <a:cs typeface="ＭＳ Ｐゴシック" charset="0"/>
            </a:endParaRPr>
          </a:p>
          <a:p>
            <a:r>
              <a:rPr lang="en-US">
                <a:ea typeface="ＭＳ Ｐゴシック" charset="0"/>
                <a:cs typeface="ＭＳ Ｐゴシック" charset="0"/>
              </a:rPr>
              <a:t>Anemia can be caused by several things, but the most common cause is iron deficiency. This chart indicates the level of anemia among women in India. The World Health Organization considers anemia prevalence of more than 40 percent a </a:t>
            </a:r>
            <a:r>
              <a:rPr lang="ja-JP" altLang="en-US">
                <a:ea typeface="ＭＳ Ｐゴシック" charset="0"/>
                <a:cs typeface="ＭＳ Ｐゴシック" charset="0"/>
              </a:rPr>
              <a:t>“</a:t>
            </a:r>
            <a:r>
              <a:rPr lang="en-US">
                <a:ea typeface="ＭＳ Ｐゴシック" charset="0"/>
                <a:cs typeface="ＭＳ Ｐゴシック" charset="0"/>
              </a:rPr>
              <a:t>severe public health problem.</a:t>
            </a:r>
            <a:r>
              <a:rPr lang="ja-JP" altLang="en-US">
                <a:ea typeface="ＭＳ Ｐゴシック" charset="0"/>
                <a:cs typeface="ＭＳ Ｐゴシック" charset="0"/>
              </a:rPr>
              <a:t>”</a:t>
            </a:r>
            <a:r>
              <a:rPr lang="en-US">
                <a:ea typeface="ＭＳ Ｐゴシック" charset="0"/>
                <a:cs typeface="ＭＳ Ｐゴシック" charset="0"/>
              </a:rPr>
              <a:t> See by the red line that anemia here then could be classified as a severe problem. </a:t>
            </a:r>
          </a:p>
        </p:txBody>
      </p:sp>
      <p:sp>
        <p:nvSpPr>
          <p:cNvPr id="870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A0B5706D-3176-2942-A73F-21614705EAA6}" type="slidenum">
              <a:rPr lang="en-US"/>
              <a:pPr eaLnBrk="1" hangingPunct="1"/>
              <a:t>29</a:t>
            </a:fld>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a:xfrm>
            <a:off x="1104900" y="696913"/>
            <a:ext cx="4646613" cy="3486150"/>
          </a:xfrm>
          <a:ln/>
        </p:spPr>
      </p:sp>
      <p:sp>
        <p:nvSpPr>
          <p:cNvPr id="880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r>
              <a:rPr lang="en-US" dirty="0">
                <a:ea typeface="ＭＳ Ｐゴシック" charset="0"/>
                <a:cs typeface="ＭＳ Ｐゴシック" charset="0"/>
              </a:rPr>
              <a:t>The frequency of neural tube defects in India is harder to track because these birth defects are not always counted. Here is the information we could find on some states. Countries that fortify flour with folic acid typically see their incidence of neural tube defects fall to less than 10 per 10,000 as noted by the red line on this slide.</a:t>
            </a:r>
          </a:p>
          <a:p>
            <a:pPr>
              <a:spcBef>
                <a:spcPct val="0"/>
              </a:spcBef>
            </a:pPr>
            <a:endParaRPr lang="en-US" dirty="0">
              <a:ea typeface="ＭＳ Ｐゴシック" charset="0"/>
              <a:cs typeface="ＭＳ Ｐゴシック" charset="0"/>
            </a:endParaRPr>
          </a:p>
          <a:p>
            <a:pPr>
              <a:spcBef>
                <a:spcPct val="0"/>
              </a:spcBef>
            </a:pPr>
            <a:r>
              <a:rPr lang="en-US" dirty="0">
                <a:ea typeface="ＭＳ Ｐゴシック" charset="0"/>
                <a:cs typeface="ＭＳ Ｐゴシック" charset="0"/>
              </a:rPr>
              <a:t>State</a:t>
            </a:r>
            <a:r>
              <a:rPr lang="en-US" baseline="0" dirty="0">
                <a:ea typeface="ＭＳ Ｐゴシック" charset="0"/>
                <a:cs typeface="ＭＳ Ｐゴシック" charset="0"/>
              </a:rPr>
              <a:t> reports cannot be compared exactly because the various surveys used different reporting methodologies.</a:t>
            </a:r>
          </a:p>
          <a:p>
            <a:pPr>
              <a:spcBef>
                <a:spcPct val="0"/>
              </a:spcBef>
            </a:pPr>
            <a:endParaRPr lang="en-US" dirty="0">
              <a:ea typeface="ＭＳ Ｐゴシック" charset="0"/>
              <a:cs typeface="ＭＳ Ｐゴシック" charset="0"/>
            </a:endParaRPr>
          </a:p>
          <a:p>
            <a:pPr>
              <a:spcBef>
                <a:spcPct val="0"/>
              </a:spcBef>
            </a:pPr>
            <a:r>
              <a:rPr lang="en-US" dirty="0">
                <a:ea typeface="ＭＳ Ｐゴシック" charset="0"/>
                <a:cs typeface="ＭＳ Ｐゴシック" charset="0"/>
              </a:rPr>
              <a:t>*BDRI = birth defects registry of </a:t>
            </a:r>
            <a:r>
              <a:rPr lang="en-US" dirty="0" err="1">
                <a:ea typeface="ＭＳ Ｐゴシック" charset="0"/>
                <a:cs typeface="ＭＳ Ｐゴシック" charset="0"/>
              </a:rPr>
              <a:t>india</a:t>
            </a:r>
            <a:r>
              <a:rPr lang="en-US" dirty="0">
                <a:ea typeface="ＭＳ Ｐゴシック" charset="0"/>
                <a:cs typeface="ＭＳ Ｐゴシック" charset="0"/>
              </a:rPr>
              <a:t>. Unofficial national registry run by private researchers. Not all states have data to report yet.</a:t>
            </a:r>
          </a:p>
          <a:p>
            <a:pPr>
              <a:spcBef>
                <a:spcPct val="0"/>
              </a:spcBef>
            </a:pPr>
            <a:endParaRPr lang="en-US" dirty="0">
              <a:ea typeface="ＭＳ Ｐゴシック" charset="0"/>
              <a:cs typeface="ＭＳ Ｐゴシック" charset="0"/>
            </a:endParaRPr>
          </a:p>
          <a:p>
            <a:pPr>
              <a:spcBef>
                <a:spcPct val="0"/>
              </a:spcBef>
            </a:pPr>
            <a:r>
              <a:rPr lang="en-US" dirty="0">
                <a:ea typeface="ＭＳ Ｐゴシック" charset="0"/>
                <a:cs typeface="ＭＳ Ｐゴシック" charset="0"/>
              </a:rPr>
              <a:t>------------------------------------</a:t>
            </a:r>
          </a:p>
          <a:p>
            <a:pPr>
              <a:spcBef>
                <a:spcPct val="0"/>
              </a:spcBef>
            </a:pPr>
            <a:endParaRPr lang="en-US" dirty="0">
              <a:ea typeface="ＭＳ Ｐゴシック" charset="0"/>
              <a:cs typeface="ＭＳ Ｐゴシック" charset="0"/>
            </a:endParaRPr>
          </a:p>
          <a:p>
            <a:pPr>
              <a:spcBef>
                <a:spcPct val="0"/>
              </a:spcBef>
            </a:pPr>
            <a:endParaRPr lang="en-US" dirty="0">
              <a:ea typeface="ＭＳ Ｐゴシック" charset="0"/>
              <a:cs typeface="ＭＳ Ｐゴシック" charset="0"/>
            </a:endParaRPr>
          </a:p>
          <a:p>
            <a:pPr>
              <a:spcBef>
                <a:spcPct val="0"/>
              </a:spcBef>
            </a:pPr>
            <a:r>
              <a:rPr lang="en-US" dirty="0">
                <a:ea typeface="ＭＳ Ｐゴシック" charset="0"/>
                <a:cs typeface="ＭＳ Ｐゴシック" charset="0"/>
              </a:rPr>
              <a:t> *Caveats </a:t>
            </a:r>
          </a:p>
          <a:p>
            <a:pPr>
              <a:spcBef>
                <a:spcPct val="0"/>
              </a:spcBef>
            </a:pPr>
            <a:r>
              <a:rPr lang="en-US" dirty="0">
                <a:ea typeface="ＭＳ Ｐゴシック" charset="0"/>
                <a:cs typeface="ＭＳ Ｐゴシック" charset="0"/>
              </a:rPr>
              <a:t>– multiple literature sources = multiple methodologies</a:t>
            </a:r>
          </a:p>
          <a:p>
            <a:pPr>
              <a:spcBef>
                <a:spcPct val="0"/>
              </a:spcBef>
              <a:buFontTx/>
              <a:buChar char="-"/>
            </a:pPr>
            <a:r>
              <a:rPr lang="en-US" dirty="0">
                <a:ea typeface="ＭＳ Ｐゴシック" charset="0"/>
                <a:cs typeface="ＭＳ Ｐゴシック" charset="0"/>
              </a:rPr>
              <a:t>Not state representative, usually studies focused on a city within a state</a:t>
            </a:r>
          </a:p>
          <a:p>
            <a:pPr>
              <a:spcBef>
                <a:spcPct val="0"/>
              </a:spcBef>
              <a:buFontTx/>
              <a:buChar char="-"/>
            </a:pPr>
            <a:r>
              <a:rPr lang="en-US" dirty="0">
                <a:ea typeface="ＭＳ Ｐゴシック" charset="0"/>
                <a:cs typeface="ＭＳ Ｐゴシック" charset="0"/>
              </a:rPr>
              <a:t>Hospital based records in all literature except for 1 – if anything though, this should underestimate the incidence.</a:t>
            </a:r>
          </a:p>
          <a:p>
            <a:pPr>
              <a:spcBef>
                <a:spcPct val="0"/>
              </a:spcBef>
              <a:buFontTx/>
              <a:buChar char="-"/>
            </a:pPr>
            <a:r>
              <a:rPr lang="en-US" dirty="0">
                <a:ea typeface="ＭＳ Ｐゴシック" charset="0"/>
                <a:cs typeface="ＭＳ Ｐゴシック" charset="0"/>
              </a:rPr>
              <a:t>Some of the literature used ranges – where found, the lower end range was used.</a:t>
            </a:r>
          </a:p>
          <a:p>
            <a:pPr>
              <a:spcBef>
                <a:spcPct val="0"/>
              </a:spcBef>
              <a:buFontTx/>
              <a:buChar char="-"/>
            </a:pPr>
            <a:r>
              <a:rPr lang="en-US" dirty="0">
                <a:ea typeface="ＭＳ Ｐゴシック" charset="0"/>
                <a:cs typeface="ＭＳ Ｐゴシック" charset="0"/>
              </a:rPr>
              <a:t>No national surveillance system</a:t>
            </a:r>
          </a:p>
          <a:p>
            <a:pPr>
              <a:spcBef>
                <a:spcPct val="0"/>
              </a:spcBef>
              <a:buFontTx/>
              <a:buChar char="-"/>
            </a:pPr>
            <a:r>
              <a:rPr lang="en-US" dirty="0">
                <a:ea typeface="ＭＳ Ｐゴシック" charset="0"/>
                <a:cs typeface="ＭＳ Ｐゴシック" charset="0"/>
              </a:rPr>
              <a:t>Birth is traditionally with Dais, or community midwives, not hospitals</a:t>
            </a:r>
          </a:p>
          <a:p>
            <a:pPr>
              <a:spcBef>
                <a:spcPct val="0"/>
              </a:spcBef>
            </a:pPr>
            <a:endParaRPr lang="en-US" dirty="0">
              <a:ea typeface="ＭＳ Ｐゴシック" charset="0"/>
              <a:cs typeface="ＭＳ Ｐゴシック" charset="0"/>
            </a:endParaRPr>
          </a:p>
          <a:p>
            <a:pPr>
              <a:spcBef>
                <a:spcPct val="0"/>
              </a:spcBef>
            </a:pPr>
            <a:r>
              <a:rPr lang="en-US" dirty="0">
                <a:ea typeface="ＭＳ Ｐゴシック" charset="0"/>
                <a:cs typeface="ＭＳ Ｐゴシック" charset="0"/>
              </a:rPr>
              <a:t>States for which data is not available:</a:t>
            </a:r>
          </a:p>
          <a:p>
            <a:pPr>
              <a:spcBef>
                <a:spcPct val="0"/>
              </a:spcBef>
            </a:pPr>
            <a:endParaRPr lang="en-US" dirty="0">
              <a:ea typeface="ＭＳ Ｐゴシック" charset="0"/>
              <a:cs typeface="ＭＳ Ｐゴシック" charset="0"/>
            </a:endParaRPr>
          </a:p>
          <a:p>
            <a:pPr>
              <a:spcBef>
                <a:spcPct val="0"/>
              </a:spcBef>
            </a:pPr>
            <a:r>
              <a:rPr lang="en-US" dirty="0">
                <a:ea typeface="ＭＳ Ｐゴシック" charset="0"/>
                <a:cs typeface="ＭＳ Ｐゴシック" charset="0"/>
                <a:hlinkClick r:id="rId3"/>
              </a:rPr>
              <a:t>Goa</a:t>
            </a:r>
            <a:r>
              <a:rPr lang="en-US" dirty="0">
                <a:ea typeface="ＭＳ Ｐゴシック" charset="0"/>
                <a:cs typeface="ＭＳ Ｐゴシック" charset="0"/>
              </a:rPr>
              <a:t> </a:t>
            </a:r>
            <a:r>
              <a:rPr lang="en-US" dirty="0">
                <a:ea typeface="ＭＳ Ｐゴシック" charset="0"/>
                <a:cs typeface="ＭＳ Ｐゴシック" charset="0"/>
                <a:hlinkClick r:id="rId4"/>
              </a:rPr>
              <a:t>Manipur</a:t>
            </a:r>
            <a:r>
              <a:rPr lang="en-US" dirty="0">
                <a:ea typeface="ＭＳ Ｐゴシック" charset="0"/>
                <a:cs typeface="ＭＳ Ｐゴシック" charset="0"/>
              </a:rPr>
              <a:t> </a:t>
            </a:r>
            <a:r>
              <a:rPr lang="en-US" dirty="0">
                <a:ea typeface="ＭＳ Ｐゴシック" charset="0"/>
                <a:cs typeface="ＭＳ Ｐゴシック" charset="0"/>
                <a:hlinkClick r:id="rId5"/>
              </a:rPr>
              <a:t>Nagaland</a:t>
            </a:r>
            <a:r>
              <a:rPr lang="en-US" dirty="0">
                <a:ea typeface="ＭＳ Ｐゴシック" charset="0"/>
                <a:cs typeface="ＭＳ Ｐゴシック" charset="0"/>
              </a:rPr>
              <a:t> </a:t>
            </a:r>
            <a:r>
              <a:rPr lang="en-US" dirty="0">
                <a:ea typeface="ＭＳ Ｐゴシック" charset="0"/>
                <a:cs typeface="ＭＳ Ｐゴシック" charset="0"/>
                <a:hlinkClick r:id="rId6"/>
              </a:rPr>
              <a:t>Mizoram</a:t>
            </a:r>
            <a:r>
              <a:rPr lang="en-US" dirty="0">
                <a:ea typeface="ＭＳ Ｐゴシック" charset="0"/>
                <a:cs typeface="ＭＳ Ｐゴシック" charset="0"/>
              </a:rPr>
              <a:t> </a:t>
            </a:r>
            <a:r>
              <a:rPr lang="en-US" dirty="0">
                <a:ea typeface="ＭＳ Ｐゴシック" charset="0"/>
                <a:cs typeface="ＭＳ Ｐゴシック" charset="0"/>
                <a:hlinkClick r:id="rId7"/>
              </a:rPr>
              <a:t>Arunachal Pradesh</a:t>
            </a:r>
            <a:r>
              <a:rPr lang="en-US" dirty="0">
                <a:ea typeface="ＭＳ Ｐゴシック" charset="0"/>
                <a:cs typeface="ＭＳ Ｐゴシック" charset="0"/>
              </a:rPr>
              <a:t> </a:t>
            </a:r>
            <a:r>
              <a:rPr lang="en-US" dirty="0">
                <a:ea typeface="ＭＳ Ｐゴシック" charset="0"/>
                <a:cs typeface="ＭＳ Ｐゴシック" charset="0"/>
                <a:hlinkClick r:id="rId8"/>
              </a:rPr>
              <a:t>Jammu and Kashmir</a:t>
            </a:r>
            <a:r>
              <a:rPr lang="en-US" dirty="0">
                <a:ea typeface="ＭＳ Ｐゴシック" charset="0"/>
                <a:cs typeface="ＭＳ Ｐゴシック" charset="0"/>
              </a:rPr>
              <a:t> </a:t>
            </a:r>
            <a:r>
              <a:rPr lang="en-US" dirty="0">
                <a:ea typeface="ＭＳ Ｐゴシック" charset="0"/>
                <a:cs typeface="ＭＳ Ｐゴシック" charset="0"/>
                <a:hlinkClick r:id="rId9"/>
              </a:rPr>
              <a:t>Sikkim</a:t>
            </a:r>
            <a:r>
              <a:rPr lang="en-US" dirty="0">
                <a:ea typeface="ＭＳ Ｐゴシック" charset="0"/>
                <a:cs typeface="ＭＳ Ｐゴシック" charset="0"/>
              </a:rPr>
              <a:t> </a:t>
            </a:r>
            <a:r>
              <a:rPr lang="en-US" dirty="0">
                <a:ea typeface="ＭＳ Ｐゴシック" charset="0"/>
                <a:cs typeface="ＭＳ Ｐゴシック" charset="0"/>
                <a:hlinkClick r:id="rId10"/>
              </a:rPr>
              <a:t>Tripura</a:t>
            </a:r>
            <a:r>
              <a:rPr lang="en-US" dirty="0">
                <a:ea typeface="ＭＳ Ｐゴシック" charset="0"/>
                <a:cs typeface="ＭＳ Ｐゴシック" charset="0"/>
              </a:rPr>
              <a:t> </a:t>
            </a:r>
            <a:r>
              <a:rPr lang="en-US" dirty="0">
                <a:ea typeface="ＭＳ Ｐゴシック" charset="0"/>
                <a:cs typeface="ＭＳ Ｐゴシック" charset="0"/>
                <a:hlinkClick r:id="rId11"/>
              </a:rPr>
              <a:t>Meghalaya</a:t>
            </a:r>
            <a:r>
              <a:rPr lang="en-US" dirty="0">
                <a:ea typeface="ＭＳ Ｐゴシック" charset="0"/>
                <a:cs typeface="ＭＳ Ｐゴシック" charset="0"/>
              </a:rPr>
              <a:t> </a:t>
            </a:r>
            <a:r>
              <a:rPr lang="en-US" dirty="0">
                <a:ea typeface="ＭＳ Ｐゴシック" charset="0"/>
                <a:cs typeface="ＭＳ Ｐゴシック" charset="0"/>
                <a:hlinkClick r:id="rId12"/>
              </a:rPr>
              <a:t>Orissa</a:t>
            </a:r>
            <a:r>
              <a:rPr lang="en-US" dirty="0">
                <a:ea typeface="ＭＳ Ｐゴシック" charset="0"/>
                <a:cs typeface="ＭＳ Ｐゴシック" charset="0"/>
              </a:rPr>
              <a:t> </a:t>
            </a:r>
            <a:r>
              <a:rPr lang="en-US" dirty="0">
                <a:ea typeface="ＭＳ Ｐゴシック" charset="0"/>
                <a:cs typeface="ＭＳ Ｐゴシック" charset="0"/>
                <a:hlinkClick r:id="rId13"/>
              </a:rPr>
              <a:t>Jharkhand</a:t>
            </a:r>
            <a:r>
              <a:rPr lang="en-US" dirty="0">
                <a:ea typeface="ＭＳ Ｐゴシック" charset="0"/>
                <a:cs typeface="ＭＳ Ｐゴシック" charset="0"/>
              </a:rPr>
              <a:t> </a:t>
            </a:r>
            <a:r>
              <a:rPr lang="en-US" dirty="0">
                <a:ea typeface="ＭＳ Ｐゴシック" charset="0"/>
                <a:cs typeface="ＭＳ Ｐゴシック" charset="0"/>
                <a:hlinkClick r:id="rId14"/>
              </a:rPr>
              <a:t>Andaman and Nicobar Islands</a:t>
            </a:r>
            <a:r>
              <a:rPr lang="en-US" dirty="0">
                <a:ea typeface="ＭＳ Ｐゴシック" charset="0"/>
                <a:cs typeface="ＭＳ Ｐゴシック" charset="0"/>
              </a:rPr>
              <a:t> </a:t>
            </a:r>
            <a:r>
              <a:rPr lang="en-US" dirty="0">
                <a:ea typeface="ＭＳ Ｐゴシック" charset="0"/>
                <a:cs typeface="ＭＳ Ｐゴシック" charset="0"/>
                <a:hlinkClick r:id="rId15"/>
              </a:rPr>
              <a:t>Dadra and Nagar Haveli</a:t>
            </a:r>
            <a:r>
              <a:rPr lang="en-US" dirty="0">
                <a:ea typeface="ＭＳ Ｐゴシック" charset="0"/>
                <a:cs typeface="ＭＳ Ｐゴシック" charset="0"/>
              </a:rPr>
              <a:t> </a:t>
            </a:r>
            <a:r>
              <a:rPr lang="en-US" dirty="0">
                <a:ea typeface="ＭＳ Ｐゴシック" charset="0"/>
                <a:cs typeface="ＭＳ Ｐゴシック" charset="0"/>
                <a:hlinkClick r:id="rId16"/>
              </a:rPr>
              <a:t>Daman and Diu</a:t>
            </a:r>
            <a:r>
              <a:rPr lang="en-US" dirty="0">
                <a:ea typeface="ＭＳ Ｐゴシック" charset="0"/>
                <a:cs typeface="ＭＳ Ｐゴシック" charset="0"/>
              </a:rPr>
              <a:t> </a:t>
            </a:r>
            <a:r>
              <a:rPr lang="en-US" dirty="0">
                <a:ea typeface="ＭＳ Ｐゴシック" charset="0"/>
                <a:cs typeface="ＭＳ Ｐゴシック" charset="0"/>
                <a:hlinkClick r:id="rId17"/>
              </a:rPr>
              <a:t>Lakshadweep</a:t>
            </a:r>
            <a:r>
              <a:rPr lang="en-US" dirty="0">
                <a:ea typeface="ＭＳ Ｐゴシック" charset="0"/>
                <a:cs typeface="ＭＳ Ｐゴシック" charset="0"/>
              </a:rPr>
              <a:t> </a:t>
            </a:r>
          </a:p>
        </p:txBody>
      </p:sp>
      <p:sp>
        <p:nvSpPr>
          <p:cNvPr id="880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B684C568-8506-B848-B512-42C7B9C04F08}" type="slidenum">
              <a:rPr lang="en-US">
                <a:solidFill>
                  <a:srgbClr val="000000"/>
                </a:solidFill>
              </a:rPr>
              <a:pPr eaLnBrk="1" hangingPunct="1"/>
              <a:t>30</a:t>
            </a:fld>
            <a:endParaRPr lang="en-US">
              <a:solidFill>
                <a:srgbClr val="000000"/>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TextEdit="1"/>
          </p:cNvSpPr>
          <p:nvPr>
            <p:ph type="sldImg"/>
          </p:nvPr>
        </p:nvSpPr>
        <p:spPr>
          <a:xfrm>
            <a:off x="1104900" y="696913"/>
            <a:ext cx="4646613" cy="3486150"/>
          </a:xfrm>
          <a:ln/>
        </p:spPr>
      </p:sp>
      <p:sp>
        <p:nvSpPr>
          <p:cNvPr id="1054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East India</a:t>
            </a:r>
          </a:p>
        </p:txBody>
      </p:sp>
      <p:sp>
        <p:nvSpPr>
          <p:cNvPr id="1054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1D14FBAE-E001-D149-A097-11E370CB063E}" type="slidenum">
              <a:rPr lang="en-US"/>
              <a:pPr eaLnBrk="1" hangingPunct="1"/>
              <a:t>31</a:t>
            </a:fld>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Image Placeholder 1"/>
          <p:cNvSpPr>
            <a:spLocks noGrp="1" noRot="1" noChangeAspect="1" noTextEdit="1"/>
          </p:cNvSpPr>
          <p:nvPr>
            <p:ph type="sldImg"/>
          </p:nvPr>
        </p:nvSpPr>
        <p:spPr>
          <a:xfrm>
            <a:off x="1104900" y="696913"/>
            <a:ext cx="4646613" cy="3486150"/>
          </a:xfrm>
          <a:ln/>
        </p:spPr>
      </p:sp>
      <p:sp>
        <p:nvSpPr>
          <p:cNvPr id="1064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NE India</a:t>
            </a:r>
            <a:r>
              <a:rPr lang="en-US" baseline="0" dirty="0">
                <a:ea typeface="ＭＳ Ｐゴシック" charset="0"/>
                <a:cs typeface="ＭＳ Ｐゴシック" charset="0"/>
              </a:rPr>
              <a:t> – rice consuming states</a:t>
            </a:r>
            <a:endParaRPr lang="en-US" dirty="0">
              <a:ea typeface="ＭＳ Ｐゴシック" charset="0"/>
              <a:cs typeface="ＭＳ Ｐゴシック" charset="0"/>
            </a:endParaRPr>
          </a:p>
        </p:txBody>
      </p:sp>
      <p:sp>
        <p:nvSpPr>
          <p:cNvPr id="1065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46CDF948-3CCB-FF41-805B-7A256B132290}" type="slidenum">
              <a:rPr lang="en-US"/>
              <a:pPr eaLnBrk="1" hangingPunct="1"/>
              <a:t>32</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Image Placeholder 1"/>
          <p:cNvSpPr>
            <a:spLocks noGrp="1" noRot="1" noChangeAspect="1" noTextEdit="1"/>
          </p:cNvSpPr>
          <p:nvPr>
            <p:ph type="sldImg"/>
          </p:nvPr>
        </p:nvSpPr>
        <p:spPr>
          <a:xfrm>
            <a:off x="1104900" y="696913"/>
            <a:ext cx="4646613" cy="3486150"/>
          </a:xfrm>
          <a:ln/>
        </p:spPr>
      </p:sp>
      <p:sp>
        <p:nvSpPr>
          <p:cNvPr id="727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
        <p:nvSpPr>
          <p:cNvPr id="727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A3CAC60D-7213-3248-A70A-F6B0A114D14F}" type="slidenum">
              <a:rPr lang="en-US"/>
              <a:pPr eaLnBrk="1" hangingPunct="1"/>
              <a:t>3</a:t>
            </a:fld>
            <a:endParaRPr lang="en-US"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a:xfrm>
            <a:off x="1104900" y="696913"/>
            <a:ext cx="4646613" cy="3486150"/>
          </a:xfrm>
          <a:ln/>
        </p:spPr>
      </p:sp>
      <p:sp>
        <p:nvSpPr>
          <p:cNvPr id="1075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 &amp; W India</a:t>
            </a:r>
            <a:r>
              <a:rPr lang="en-US" baseline="0" dirty="0">
                <a:ea typeface="ＭＳ Ｐゴシック" charset="0"/>
                <a:cs typeface="ＭＳ Ｐゴシック" charset="0"/>
              </a:rPr>
              <a:t> (border w/ Pakistan, high wheat)</a:t>
            </a:r>
            <a:endParaRPr lang="en-US" dirty="0">
              <a:ea typeface="ＭＳ Ｐゴシック" charset="0"/>
              <a:cs typeface="ＭＳ Ｐゴシック" charset="0"/>
            </a:endParaRPr>
          </a:p>
        </p:txBody>
      </p:sp>
      <p:sp>
        <p:nvSpPr>
          <p:cNvPr id="1075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891AB67-D86A-8742-AC00-8F9766DBD066}" type="slidenum">
              <a:rPr lang="en-US"/>
              <a:pPr eaLnBrk="1" hangingPunct="1"/>
              <a:t>33</a:t>
            </a:fld>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Image Placeholder 1"/>
          <p:cNvSpPr>
            <a:spLocks noGrp="1" noRot="1" noChangeAspect="1" noTextEdit="1"/>
          </p:cNvSpPr>
          <p:nvPr>
            <p:ph type="sldImg"/>
          </p:nvPr>
        </p:nvSpPr>
        <p:spPr>
          <a:xfrm>
            <a:off x="1104900" y="696913"/>
            <a:ext cx="4646613" cy="3486150"/>
          </a:xfrm>
          <a:ln/>
        </p:spPr>
      </p:sp>
      <p:sp>
        <p:nvSpPr>
          <p:cNvPr id="1085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South India – rice consuming</a:t>
            </a:r>
          </a:p>
          <a:p>
            <a:pPr eaLnBrk="1" hangingPunct="1">
              <a:spcBef>
                <a:spcPct val="0"/>
              </a:spcBef>
            </a:pPr>
            <a:r>
              <a:rPr lang="en-US" dirty="0">
                <a:ea typeface="ＭＳ Ｐゴシック" charset="0"/>
                <a:cs typeface="ＭＳ Ｐゴシック" charset="0"/>
              </a:rPr>
              <a:t>(Maharashtra eats also sorghum and pearl millet (another 100 grams)</a:t>
            </a:r>
          </a:p>
          <a:p>
            <a:pPr eaLnBrk="1" hangingPunct="1">
              <a:spcBef>
                <a:spcPct val="0"/>
              </a:spcBef>
            </a:pPr>
            <a:r>
              <a:rPr lang="en-US" dirty="0">
                <a:ea typeface="ＭＳ Ｐゴシック" charset="0"/>
                <a:cs typeface="ＭＳ Ｐゴシック" charset="0"/>
              </a:rPr>
              <a:t>Karnataka – some pearl millet</a:t>
            </a:r>
          </a:p>
        </p:txBody>
      </p:sp>
      <p:sp>
        <p:nvSpPr>
          <p:cNvPr id="1085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1DF0A87B-E0A2-C84B-A79B-FC3A99042319}" type="slidenum">
              <a:rPr lang="en-US"/>
              <a:pPr eaLnBrk="1" hangingPunct="1"/>
              <a:t>34</a:t>
            </a:fld>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35</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35</a:t>
            </a:fld>
            <a:endParaRPr lang="en-US" sz="1200"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FC8C5985-BD0A-5D4F-A3C0-ABA49CE640CB}" type="slidenum">
              <a:rPr lang="en-US" sz="1200"/>
              <a:pPr algn="r" eaLnBrk="1" hangingPunct="1"/>
              <a:t>36</a:t>
            </a:fld>
            <a:endParaRPr lang="en-US" sz="1200"/>
          </a:p>
        </p:txBody>
      </p:sp>
      <p:sp>
        <p:nvSpPr>
          <p:cNvPr id="94211" name="Slide Image Placeholder 1"/>
          <p:cNvSpPr>
            <a:spLocks noGrp="1" noRot="1" noChangeAspect="1" noTextEdit="1"/>
          </p:cNvSpPr>
          <p:nvPr>
            <p:ph type="sldImg"/>
          </p:nvPr>
        </p:nvSpPr>
        <p:spPr>
          <a:xfrm>
            <a:off x="1106488" y="696913"/>
            <a:ext cx="4646612" cy="3486150"/>
          </a:xfrm>
          <a:solidFill>
            <a:srgbClr val="FFFFFF"/>
          </a:solidFill>
          <a:ln/>
        </p:spPr>
      </p:sp>
      <p:sp>
        <p:nvSpPr>
          <p:cNvPr id="94212" name="Notes Placeholder 2"/>
          <p:cNvSpPr>
            <a:spLocks noGrp="1"/>
          </p:cNvSpPr>
          <p:nvPr>
            <p:ph type="body" idx="1"/>
          </p:nvPr>
        </p:nvSpPr>
        <p:spPr>
          <a:solidFill>
            <a:srgbClr val="FFFFFF"/>
          </a:solidFill>
          <a:ln>
            <a:solidFill>
              <a:srgbClr val="000000"/>
            </a:solidFill>
          </a:ln>
        </p:spPr>
        <p:txBody>
          <a:bodyPr lIns="92446" tIns="46223" rIns="92446" bIns="46223"/>
          <a:lstStyle/>
          <a:p>
            <a:pPr eaLnBrk="1" hangingPunct="1">
              <a:lnSpc>
                <a:spcPct val="90000"/>
              </a:lnSpc>
            </a:pPr>
            <a:r>
              <a:rPr lang="en-US" dirty="0">
                <a:ea typeface="ＭＳ Ｐゴシック" charset="0"/>
                <a:cs typeface="ＭＳ Ｐゴシック" charset="0"/>
              </a:rPr>
              <a:t>2010</a:t>
            </a:r>
            <a:r>
              <a:rPr lang="en-US" baseline="0" dirty="0">
                <a:ea typeface="ＭＳ Ｐゴシック" charset="0"/>
                <a:cs typeface="ＭＳ Ｐゴシック" charset="0"/>
              </a:rPr>
              <a:t> – GAIN activity in states: Bihar is PDS; MP &amp; Raj are open market</a:t>
            </a:r>
            <a:endParaRPr lang="en-US" dirty="0">
              <a:ea typeface="ＭＳ Ｐゴシック" charset="0"/>
              <a:cs typeface="ＭＳ Ｐゴシック" charset="0"/>
            </a:endParaRPr>
          </a:p>
        </p:txBody>
      </p:sp>
      <p:sp>
        <p:nvSpPr>
          <p:cNvPr id="94213"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DA5EAF09-151D-BD47-B294-6A82351C0CC6}" type="slidenum">
              <a:rPr lang="en-US" sz="1200"/>
              <a:pPr algn="r" eaLnBrk="1" hangingPunct="1"/>
              <a:t>36</a:t>
            </a:fld>
            <a:endParaRPr lang="en-US" sz="120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Slide Image Placeholder 1"/>
          <p:cNvSpPr>
            <a:spLocks noGrp="1" noRot="1" noChangeAspect="1" noTextEdit="1"/>
          </p:cNvSpPr>
          <p:nvPr>
            <p:ph type="sldImg"/>
          </p:nvPr>
        </p:nvSpPr>
        <p:spPr>
          <a:xfrm>
            <a:off x="1104900" y="696913"/>
            <a:ext cx="4646613" cy="3486150"/>
          </a:xfrm>
          <a:ln/>
        </p:spPr>
      </p:sp>
      <p:sp>
        <p:nvSpPr>
          <p:cNvPr id="931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Currently 3.3% of wheat flour</a:t>
            </a:r>
            <a:r>
              <a:rPr lang="en-US" baseline="0" dirty="0">
                <a:ea typeface="ＭＳ Ｐゴシック" charset="0"/>
                <a:cs typeface="ＭＳ Ｐゴシック" charset="0"/>
              </a:rPr>
              <a:t> produced in country is fortified across all mechanisms; if including halted programs, total is 5.5%</a:t>
            </a:r>
            <a:endParaRPr lang="en-US" dirty="0">
              <a:ea typeface="ＭＳ Ｐゴシック" charset="0"/>
              <a:cs typeface="ＭＳ Ｐゴシック" charset="0"/>
            </a:endParaRPr>
          </a:p>
          <a:p>
            <a:pPr eaLnBrk="1" hangingPunct="1">
              <a:spcBef>
                <a:spcPct val="0"/>
              </a:spcBef>
            </a:pPr>
            <a:endParaRPr lang="en-US"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http://www.downtoearth.org.in/content/hidden-hunger</a:t>
            </a:r>
          </a:p>
          <a:p>
            <a:pPr eaLnBrk="1" hangingPunct="1">
              <a:spcBef>
                <a:spcPct val="0"/>
              </a:spcBef>
            </a:pPr>
            <a:r>
              <a:rPr lang="en-US" dirty="0">
                <a:ea typeface="ＭＳ Ｐゴシック" charset="0"/>
                <a:cs typeface="ＭＳ Ｐゴシック" charset="0"/>
              </a:rPr>
              <a:t>PDS only in all states</a:t>
            </a:r>
          </a:p>
          <a:p>
            <a:pPr eaLnBrk="1" hangingPunct="1">
              <a:spcBef>
                <a:spcPct val="0"/>
              </a:spcBef>
            </a:pPr>
            <a:r>
              <a:rPr lang="en-US" dirty="0">
                <a:ea typeface="ＭＳ Ｐゴシック" charset="0"/>
                <a:cs typeface="ＭＳ Ｐゴシック" charset="0"/>
              </a:rPr>
              <a:t>Except for Gujarat</a:t>
            </a:r>
          </a:p>
        </p:txBody>
      </p:sp>
      <p:sp>
        <p:nvSpPr>
          <p:cNvPr id="931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04F37FD6-4817-6145-AD04-1C1D8F277345}" type="slidenum">
              <a:rPr lang="en-US"/>
              <a:pPr eaLnBrk="1" hangingPunct="1"/>
              <a:t>37</a:t>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38</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38</a:t>
            </a:fld>
            <a:endParaRPr lang="en-US" sz="1200"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a:xfrm>
            <a:off x="1104900" y="696913"/>
            <a:ext cx="4646613" cy="3486150"/>
          </a:xfrm>
          <a:ln/>
        </p:spPr>
      </p:sp>
      <p:sp>
        <p:nvSpPr>
          <p:cNvPr id="993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baseline="0" dirty="0">
                <a:ea typeface="ＭＳ Ｐゴシック" charset="0"/>
                <a:cs typeface="ＭＳ Ｐゴシック" charset="0"/>
              </a:rPr>
              <a:t>We did not list the industry partners who operate throughout the country. Cargill and Bunge fortify oil with vitamin A throughout India, and Buhler provides equipment to flour mills throughout the country. Several premix manufacturers are based in India, but they work globally, so we did not list them.</a:t>
            </a:r>
          </a:p>
          <a:p>
            <a:pPr eaLnBrk="1" hangingPunct="1">
              <a:spcBef>
                <a:spcPct val="0"/>
              </a:spcBef>
            </a:pPr>
            <a:endParaRPr lang="en-US" baseline="0" dirty="0">
              <a:ea typeface="ＭＳ Ｐゴシック" charset="0"/>
              <a:cs typeface="ＭＳ Ｐゴシック" charset="0"/>
            </a:endParaRPr>
          </a:p>
          <a:p>
            <a:pPr eaLnBrk="1" hangingPunct="1">
              <a:spcBef>
                <a:spcPct val="0"/>
              </a:spcBef>
            </a:pPr>
            <a:r>
              <a:rPr lang="en-US" baseline="0" dirty="0">
                <a:ea typeface="ＭＳ Ｐゴシック" charset="0"/>
                <a:cs typeface="ＭＳ Ｐゴシック" charset="0"/>
              </a:rPr>
              <a:t>MI Activity in Jharkhand (based in Bihar but includes Jharkhand state program activities)</a:t>
            </a:r>
          </a:p>
          <a:p>
            <a:pPr eaLnBrk="1" hangingPunct="1">
              <a:spcBef>
                <a:spcPct val="0"/>
              </a:spcBef>
            </a:pPr>
            <a:r>
              <a:rPr lang="en-US" dirty="0"/>
              <a:t>http://devnetjobs.tripod.com/30june2011-mii-representative-patna.html</a:t>
            </a:r>
            <a:endParaRPr lang="en-US" baseline="0" dirty="0">
              <a:ea typeface="ＭＳ Ｐゴシック" charset="0"/>
              <a:cs typeface="ＭＳ Ｐゴシック" charset="0"/>
            </a:endParaRPr>
          </a:p>
          <a:p>
            <a:pPr eaLnBrk="1" hangingPunct="1">
              <a:spcBef>
                <a:spcPct val="0"/>
              </a:spcBef>
            </a:pPr>
            <a:endParaRPr lang="en-US" baseline="0"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East India</a:t>
            </a:r>
          </a:p>
          <a:p>
            <a:pPr eaLnBrk="1" hangingPunct="1">
              <a:spcBef>
                <a:spcPct val="0"/>
              </a:spcBef>
            </a:pPr>
            <a:r>
              <a:rPr lang="en-US" dirty="0">
                <a:ea typeface="ＭＳ Ｐゴシック" charset="0"/>
                <a:cs typeface="ＭＳ Ｐゴシック" charset="0"/>
              </a:rPr>
              <a:t>Fortified oil available in all states via Cargill, Bunge – voluntary; only mandatory in Gujarat</a:t>
            </a:r>
          </a:p>
          <a:p>
            <a:pPr eaLnBrk="1" hangingPunct="1">
              <a:spcBef>
                <a:spcPct val="0"/>
              </a:spcBef>
            </a:pPr>
            <a:r>
              <a:rPr lang="en-US" dirty="0" err="1">
                <a:ea typeface="ＭＳ Ｐゴシック" charset="0"/>
                <a:cs typeface="ＭＳ Ｐゴシック" charset="0"/>
              </a:rPr>
              <a:t>Dalda</a:t>
            </a:r>
            <a:r>
              <a:rPr lang="en-US" dirty="0">
                <a:ea typeface="ＭＳ Ｐゴシック" charset="0"/>
                <a:cs typeface="ＭＳ Ｐゴシック" charset="0"/>
              </a:rPr>
              <a:t>/</a:t>
            </a:r>
            <a:r>
              <a:rPr lang="en-US" dirty="0" err="1">
                <a:ea typeface="ＭＳ Ｐゴシック" charset="0"/>
                <a:cs typeface="ＭＳ Ｐゴシック" charset="0"/>
              </a:rPr>
              <a:t>Masterline</a:t>
            </a:r>
            <a:r>
              <a:rPr lang="en-US" dirty="0">
                <a:ea typeface="ＭＳ Ｐゴシック" charset="0"/>
                <a:cs typeface="ＭＳ Ｐゴシック" charset="0"/>
              </a:rPr>
              <a:t> – Bunge – </a:t>
            </a:r>
            <a:r>
              <a:rPr lang="en-US" dirty="0" err="1">
                <a:ea typeface="ＭＳ Ｐゴシック" charset="0"/>
                <a:cs typeface="ＭＳ Ｐゴシック" charset="0"/>
              </a:rPr>
              <a:t>vit</a:t>
            </a:r>
            <a:r>
              <a:rPr lang="en-US" dirty="0">
                <a:ea typeface="ＭＳ Ｐゴシック" charset="0"/>
                <a:cs typeface="ＭＳ Ｐゴシック" charset="0"/>
              </a:rPr>
              <a:t> D</a:t>
            </a:r>
          </a:p>
          <a:p>
            <a:pPr eaLnBrk="1" hangingPunct="1">
              <a:spcBef>
                <a:spcPct val="0"/>
              </a:spcBef>
            </a:pPr>
            <a:r>
              <a:rPr lang="en-US" dirty="0" err="1">
                <a:ea typeface="ＭＳ Ｐゴシック" charset="0"/>
                <a:cs typeface="ＭＳ Ｐゴシック" charset="0"/>
              </a:rPr>
              <a:t>Dhara</a:t>
            </a:r>
            <a:r>
              <a:rPr lang="en-US" dirty="0">
                <a:ea typeface="ＭＳ Ｐゴシック" charset="0"/>
                <a:cs typeface="ＭＳ Ｐゴシック" charset="0"/>
              </a:rPr>
              <a:t> – Cargill</a:t>
            </a:r>
          </a:p>
          <a:p>
            <a:pPr eaLnBrk="1" hangingPunct="1">
              <a:spcBef>
                <a:spcPct val="0"/>
              </a:spcBef>
            </a:pPr>
            <a:endParaRPr lang="en-US" dirty="0">
              <a:ea typeface="ＭＳ Ｐゴシック" charset="0"/>
              <a:cs typeface="ＭＳ Ｐゴシック" charset="0"/>
            </a:endParaRPr>
          </a:p>
        </p:txBody>
      </p:sp>
      <p:sp>
        <p:nvSpPr>
          <p:cNvPr id="993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E3B1CD4B-DA00-744C-8563-9343B7218529}" type="slidenum">
              <a:rPr lang="en-US"/>
              <a:pPr eaLnBrk="1" hangingPunct="1"/>
              <a:t>39</a:t>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a:xfrm>
            <a:off x="1104900" y="696913"/>
            <a:ext cx="4646613" cy="3486150"/>
          </a:xfrm>
          <a:ln/>
        </p:spPr>
      </p:sp>
      <p:sp>
        <p:nvSpPr>
          <p:cNvPr id="1003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NE India</a:t>
            </a:r>
          </a:p>
          <a:p>
            <a:pPr eaLnBrk="1" hangingPunct="1">
              <a:spcBef>
                <a:spcPct val="0"/>
              </a:spcBef>
            </a:pPr>
            <a:endParaRPr lang="en-US" dirty="0">
              <a:ea typeface="ＭＳ Ｐゴシック" charset="0"/>
              <a:cs typeface="ＭＳ Ｐゴシック" charset="0"/>
            </a:endParaRPr>
          </a:p>
        </p:txBody>
      </p:sp>
      <p:sp>
        <p:nvSpPr>
          <p:cNvPr id="1003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58C4CAE7-F201-C448-A2EF-9A9CF04146D4}" type="slidenum">
              <a:rPr lang="en-US"/>
              <a:pPr eaLnBrk="1" hangingPunct="1"/>
              <a:t>40</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a:xfrm>
            <a:off x="1104900" y="696913"/>
            <a:ext cx="4646613" cy="3486150"/>
          </a:xfrm>
          <a:ln/>
        </p:spPr>
      </p:sp>
      <p:sp>
        <p:nvSpPr>
          <p:cNvPr id="1013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 &amp; W India</a:t>
            </a:r>
          </a:p>
          <a:p>
            <a:pPr eaLnBrk="1" hangingPunct="1">
              <a:spcBef>
                <a:spcPct val="0"/>
              </a:spcBef>
            </a:pPr>
            <a:r>
              <a:rPr lang="en-US" dirty="0" err="1">
                <a:ea typeface="ＭＳ Ｐゴシック" charset="0"/>
                <a:cs typeface="ＭＳ Ｐゴシック" charset="0"/>
              </a:rPr>
              <a:t>Chattisgargh</a:t>
            </a:r>
            <a:r>
              <a:rPr lang="en-US" dirty="0">
                <a:ea typeface="ＭＳ Ｐゴシック" charset="0"/>
                <a:cs typeface="ＭＳ Ｐゴシック" charset="0"/>
              </a:rPr>
              <a:t> – nutrition days – </a:t>
            </a:r>
            <a:r>
              <a:rPr lang="en-US" dirty="0" err="1">
                <a:ea typeface="ＭＳ Ｐゴシック" charset="0"/>
                <a:cs typeface="ＭＳ Ｐゴシック" charset="0"/>
              </a:rPr>
              <a:t>vit</a:t>
            </a:r>
            <a:r>
              <a:rPr lang="en-US" dirty="0">
                <a:ea typeface="ＭＳ Ｐゴシック" charset="0"/>
                <a:cs typeface="ＭＳ Ｐゴシック" charset="0"/>
              </a:rPr>
              <a:t> A, adolescent anemia, </a:t>
            </a:r>
          </a:p>
          <a:p>
            <a:pPr eaLnBrk="1" hangingPunct="1">
              <a:spcBef>
                <a:spcPct val="0"/>
              </a:spcBef>
            </a:pPr>
            <a:r>
              <a:rPr lang="en-US" dirty="0">
                <a:ea typeface="ＭＳ Ｐゴシック" charset="0"/>
                <a:cs typeface="ＭＳ Ｐゴシック" charset="0"/>
              </a:rPr>
              <a:t>Gujarat – nutrition days, IYCF</a:t>
            </a:r>
          </a:p>
          <a:p>
            <a:pPr eaLnBrk="1" hangingPunct="1">
              <a:spcBef>
                <a:spcPct val="0"/>
              </a:spcBef>
            </a:pPr>
            <a:r>
              <a:rPr lang="en-US" dirty="0">
                <a:ea typeface="ＭＳ Ｐゴシック" charset="0"/>
                <a:cs typeface="ＭＳ Ｐゴシック" charset="0"/>
              </a:rPr>
              <a:t>Past rice fortification in Rajasthan?</a:t>
            </a:r>
          </a:p>
          <a:p>
            <a:pPr eaLnBrk="1" hangingPunct="1">
              <a:spcBef>
                <a:spcPct val="0"/>
              </a:spcBef>
            </a:pPr>
            <a:endParaRPr lang="en-US"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http://articles.timesofindia.indiatimes.com/2012-01-13/jaipur/30623199_1_edible-oil-wheat-flour-food-fortification</a:t>
            </a:r>
          </a:p>
          <a:p>
            <a:pPr eaLnBrk="1" hangingPunct="1">
              <a:spcBef>
                <a:spcPct val="0"/>
              </a:spcBef>
            </a:pPr>
            <a:r>
              <a:rPr lang="en-US" dirty="0">
                <a:ea typeface="ＭＳ Ｐゴシック" charset="0"/>
                <a:cs typeface="ＭＳ Ｐゴシック" charset="0"/>
              </a:rPr>
              <a:t>http://gscscl.gujarat.gov.in/foodfortification.html – mandatory in Gujarat</a:t>
            </a:r>
          </a:p>
          <a:p>
            <a:pPr eaLnBrk="1" hangingPunct="1">
              <a:spcBef>
                <a:spcPct val="0"/>
              </a:spcBef>
            </a:pPr>
            <a:r>
              <a:rPr lang="en-US" dirty="0">
                <a:ea typeface="ＭＳ Ｐゴシック" charset="0"/>
                <a:cs typeface="ＭＳ Ｐゴシック" charset="0"/>
              </a:rPr>
              <a:t>http://www.livemint.com/2008/08/24175454/Cargill-to-sell-fortified-edib.html</a:t>
            </a:r>
          </a:p>
        </p:txBody>
      </p:sp>
      <p:sp>
        <p:nvSpPr>
          <p:cNvPr id="1013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1DB1B44-9972-7F45-A831-EF35E89EB77F}" type="slidenum">
              <a:rPr lang="en-US"/>
              <a:pPr eaLnBrk="1" hangingPunct="1"/>
              <a:t>41</a:t>
            </a:fld>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p:cNvSpPr>
            <a:spLocks noGrp="1" noRot="1" noChangeAspect="1" noTextEdit="1"/>
          </p:cNvSpPr>
          <p:nvPr>
            <p:ph type="sldImg"/>
          </p:nvPr>
        </p:nvSpPr>
        <p:spPr>
          <a:xfrm>
            <a:off x="1104900" y="696913"/>
            <a:ext cx="4646613" cy="3486150"/>
          </a:xfrm>
          <a:ln/>
        </p:spPr>
      </p:sp>
      <p:sp>
        <p:nvSpPr>
          <p:cNvPr id="1024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ea typeface="ＭＳ Ｐゴシック" charset="0"/>
                <a:cs typeface="ＭＳ Ｐゴシック" charset="0"/>
              </a:rPr>
              <a:t>South India</a:t>
            </a:r>
          </a:p>
        </p:txBody>
      </p:sp>
      <p:sp>
        <p:nvSpPr>
          <p:cNvPr id="1024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4DCBA486-C669-0949-AE99-5CEFFCA7E01D}" type="slidenum">
              <a:rPr lang="en-US"/>
              <a:pPr eaLnBrk="1" hangingPunct="1"/>
              <a:t>42</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5</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5</a:t>
            </a:fld>
            <a:endParaRPr lang="en-US" sz="1200"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43</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43</a:t>
            </a:fld>
            <a:endParaRPr lang="en-US" sz="1200"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Increasing</a:t>
            </a:r>
          </a:p>
        </p:txBody>
      </p:sp>
      <p:sp>
        <p:nvSpPr>
          <p:cNvPr id="4" name="Slide Number Placeholder 3"/>
          <p:cNvSpPr>
            <a:spLocks noGrp="1"/>
          </p:cNvSpPr>
          <p:nvPr>
            <p:ph type="sldNum" sz="quarter" idx="10"/>
          </p:nvPr>
        </p:nvSpPr>
        <p:spPr/>
        <p:txBody>
          <a:bodyPr/>
          <a:lstStyle/>
          <a:p>
            <a:fld id="{714657DA-1981-3A4C-A016-FEC71298CE44}" type="slidenum">
              <a:rPr lang="en-US" smtClean="0"/>
              <a:pPr/>
              <a:t>44</a:t>
            </a:fld>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p:cNvSpPr>
            <a:spLocks noGrp="1" noRot="1" noChangeAspect="1" noTextEdit="1"/>
          </p:cNvSpPr>
          <p:nvPr>
            <p:ph type="sldImg"/>
          </p:nvPr>
        </p:nvSpPr>
        <p:spPr>
          <a:xfrm>
            <a:off x="1104900" y="696913"/>
            <a:ext cx="4646613" cy="3486150"/>
          </a:xfrm>
          <a:ln/>
        </p:spPr>
      </p:sp>
      <p:sp>
        <p:nvSpPr>
          <p:cNvPr id="911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http://trade.indiamart.com/details.mp?offer=1179517488</a:t>
            </a:r>
          </a:p>
          <a:p>
            <a:endParaRPr lang="en-US" dirty="0">
              <a:ea typeface="ＭＳ Ｐゴシック" charset="0"/>
              <a:cs typeface="ＭＳ Ｐゴシック" charset="0"/>
            </a:endParaRPr>
          </a:p>
          <a:p>
            <a:r>
              <a:rPr lang="en-US" dirty="0" err="1">
                <a:ea typeface="ＭＳ Ｐゴシック" charset="0"/>
                <a:cs typeface="ＭＳ Ｐゴシック" charset="0"/>
              </a:rPr>
              <a:t>Chakki</a:t>
            </a:r>
            <a:r>
              <a:rPr lang="en-US" dirty="0">
                <a:ea typeface="ＭＳ Ｐゴシック" charset="0"/>
                <a:cs typeface="ＭＳ Ｐゴシック" charset="0"/>
              </a:rPr>
              <a:t> mills have the stone grind – point out the textural/taste</a:t>
            </a:r>
            <a:r>
              <a:rPr lang="en-US" baseline="0" dirty="0">
                <a:ea typeface="ＭＳ Ｐゴシック" charset="0"/>
                <a:cs typeface="ＭＳ Ｐゴシック" charset="0"/>
              </a:rPr>
              <a:t>/cultural preference for </a:t>
            </a:r>
            <a:r>
              <a:rPr lang="en-US" baseline="0" dirty="0" err="1">
                <a:ea typeface="ＭＳ Ｐゴシック" charset="0"/>
                <a:cs typeface="ＭＳ Ｐゴシック" charset="0"/>
              </a:rPr>
              <a:t>atta</a:t>
            </a:r>
            <a:r>
              <a:rPr lang="en-US" baseline="0" dirty="0">
                <a:ea typeface="ＭＳ Ｐゴシック" charset="0"/>
                <a:cs typeface="ＭＳ Ｐゴシック" charset="0"/>
              </a:rPr>
              <a:t> wheat due to stone heat grind. </a:t>
            </a:r>
          </a:p>
          <a:p>
            <a:endParaRPr lang="en-US" baseline="0" dirty="0">
              <a:ea typeface="ＭＳ Ｐゴシック" charset="0"/>
              <a:cs typeface="ＭＳ Ｐゴシック" charset="0"/>
            </a:endParaRPr>
          </a:p>
          <a:p>
            <a:r>
              <a:rPr lang="en-US" baseline="0" dirty="0">
                <a:ea typeface="ＭＳ Ｐゴシック" charset="0"/>
                <a:cs typeface="ＭＳ Ｐゴシック" charset="0"/>
              </a:rPr>
              <a:t>Commercial </a:t>
            </a:r>
            <a:r>
              <a:rPr lang="en-US" baseline="0" dirty="0" err="1">
                <a:ea typeface="ＭＳ Ｐゴシック" charset="0"/>
                <a:cs typeface="ＭＳ Ｐゴシック" charset="0"/>
              </a:rPr>
              <a:t>chakki</a:t>
            </a:r>
            <a:r>
              <a:rPr lang="en-US" baseline="0" dirty="0">
                <a:ea typeface="ＭＳ Ｐゴシック" charset="0"/>
                <a:cs typeface="ＭＳ Ｐゴシック" charset="0"/>
              </a:rPr>
              <a:t> &amp; village </a:t>
            </a:r>
            <a:r>
              <a:rPr lang="en-US" baseline="0" dirty="0" err="1">
                <a:ea typeface="ＭＳ Ｐゴシック" charset="0"/>
                <a:cs typeface="ＭＳ Ｐゴシック" charset="0"/>
              </a:rPr>
              <a:t>chakki</a:t>
            </a:r>
            <a:r>
              <a:rPr lang="en-US" baseline="0" dirty="0">
                <a:ea typeface="ＭＳ Ｐゴシック" charset="0"/>
                <a:cs typeface="ＭＳ Ｐゴシック" charset="0"/>
              </a:rPr>
              <a:t> – commercial </a:t>
            </a:r>
            <a:r>
              <a:rPr lang="en-US" baseline="0" dirty="0" err="1">
                <a:ea typeface="ＭＳ Ｐゴシック" charset="0"/>
                <a:cs typeface="ＭＳ Ｐゴシック" charset="0"/>
              </a:rPr>
              <a:t>chakki</a:t>
            </a:r>
            <a:r>
              <a:rPr lang="en-US" baseline="0" dirty="0">
                <a:ea typeface="ＭＳ Ｐゴシック" charset="0"/>
                <a:cs typeface="ＭＳ Ｐゴシック" charset="0"/>
              </a:rPr>
              <a:t> is simply several </a:t>
            </a:r>
            <a:r>
              <a:rPr lang="en-US" baseline="0" dirty="0" err="1">
                <a:ea typeface="ＭＳ Ｐゴシック" charset="0"/>
                <a:cs typeface="ＭＳ Ｐゴシック" charset="0"/>
              </a:rPr>
              <a:t>chakkis</a:t>
            </a:r>
            <a:r>
              <a:rPr lang="en-US" baseline="0" dirty="0">
                <a:ea typeface="ＭＳ Ｐゴシック" charset="0"/>
                <a:cs typeface="ＭＳ Ｐゴシック" charset="0"/>
              </a:rPr>
              <a:t> run in a factory setting, a village </a:t>
            </a:r>
            <a:r>
              <a:rPr lang="en-US" baseline="0" dirty="0" err="1">
                <a:ea typeface="ＭＳ Ｐゴシック" charset="0"/>
                <a:cs typeface="ＭＳ Ｐゴシック" charset="0"/>
              </a:rPr>
              <a:t>chakki</a:t>
            </a:r>
            <a:r>
              <a:rPr lang="en-US" baseline="0" dirty="0">
                <a:ea typeface="ＭＳ Ｐゴシック" charset="0"/>
                <a:cs typeface="ＭＳ Ｐゴシック" charset="0"/>
              </a:rPr>
              <a:t> may be a lone mill in a shopping area.</a:t>
            </a:r>
            <a:endParaRPr lang="en-US" dirty="0">
              <a:ea typeface="ＭＳ Ｐゴシック" charset="0"/>
              <a:cs typeface="ＭＳ Ｐゴシック" charset="0"/>
            </a:endParaRPr>
          </a:p>
        </p:txBody>
      </p:sp>
      <p:sp>
        <p:nvSpPr>
          <p:cNvPr id="911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4F429429-5FF8-FF48-BBEA-62AA1A8B8B49}" type="slidenum">
              <a:rPr lang="en-US"/>
              <a:pPr eaLnBrk="1" hangingPunct="1"/>
              <a:t>45</a:t>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Illustrative purposes only</a:t>
            </a:r>
          </a:p>
          <a:p>
            <a:endParaRPr lang="en-US" dirty="0"/>
          </a:p>
        </p:txBody>
      </p:sp>
      <p:sp>
        <p:nvSpPr>
          <p:cNvPr id="4" name="Slide Number Placeholder 3"/>
          <p:cNvSpPr>
            <a:spLocks noGrp="1"/>
          </p:cNvSpPr>
          <p:nvPr>
            <p:ph type="sldNum" sz="quarter" idx="10"/>
          </p:nvPr>
        </p:nvSpPr>
        <p:spPr/>
        <p:txBody>
          <a:bodyPr/>
          <a:lstStyle/>
          <a:p>
            <a:fld id="{714657DA-1981-3A4C-A016-FEC71298CE44}" type="slidenum">
              <a:rPr lang="en-US" smtClean="0"/>
              <a:pPr/>
              <a:t>46</a:t>
            </a:fld>
            <a:endParaRPr lang="en-US"/>
          </a:p>
        </p:txBody>
      </p:sp>
    </p:spTree>
    <p:extLst>
      <p:ext uri="{BB962C8B-B14F-4D97-AF65-F5344CB8AC3E}">
        <p14:creationId xmlns:p14="http://schemas.microsoft.com/office/powerpoint/2010/main" val="246299050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r>
              <a:rPr lang="en-US" dirty="0"/>
              <a:t>Point</a:t>
            </a:r>
            <a:r>
              <a:rPr lang="en-US" baseline="0" dirty="0"/>
              <a:t> to David’s World Grain report</a:t>
            </a:r>
            <a:endParaRPr lang="en-US" dirty="0"/>
          </a:p>
        </p:txBody>
      </p:sp>
      <p:sp>
        <p:nvSpPr>
          <p:cNvPr id="4" name="Slide Number Placeholder 3"/>
          <p:cNvSpPr>
            <a:spLocks noGrp="1"/>
          </p:cNvSpPr>
          <p:nvPr>
            <p:ph type="sldNum" sz="quarter" idx="10"/>
          </p:nvPr>
        </p:nvSpPr>
        <p:spPr/>
        <p:txBody>
          <a:bodyPr/>
          <a:lstStyle/>
          <a:p>
            <a:fld id="{714657DA-1981-3A4C-A016-FEC71298CE44}" type="slidenum">
              <a:rPr lang="en-US" smtClean="0"/>
              <a:pPr/>
              <a:t>47</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48</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48</a:t>
            </a:fld>
            <a:endParaRPr lang="en-US" sz="1200"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21 state profiles</a:t>
            </a:r>
          </a:p>
        </p:txBody>
      </p:sp>
      <p:sp>
        <p:nvSpPr>
          <p:cNvPr id="4" name="Slide Number Placeholder 3"/>
          <p:cNvSpPr>
            <a:spLocks noGrp="1"/>
          </p:cNvSpPr>
          <p:nvPr>
            <p:ph type="sldNum" sz="quarter" idx="10"/>
          </p:nvPr>
        </p:nvSpPr>
        <p:spPr/>
        <p:txBody>
          <a:bodyPr/>
          <a:lstStyle/>
          <a:p>
            <a:fld id="{714657DA-1981-3A4C-A016-FEC71298CE44}" type="slidenum">
              <a:rPr lang="en-US" smtClean="0"/>
              <a:pPr/>
              <a:t>49</a:t>
            </a:fld>
            <a:endParaRPr lang="en-US"/>
          </a:p>
        </p:txBody>
      </p:sp>
    </p:spTree>
    <p:extLst>
      <p:ext uri="{BB962C8B-B14F-4D97-AF65-F5344CB8AC3E}">
        <p14:creationId xmlns:p14="http://schemas.microsoft.com/office/powerpoint/2010/main" val="307944741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6FA688F-643B-8C42-BE74-E7333AF0E4FD}" type="slidenum">
              <a:rPr lang="en-US" sz="1200"/>
              <a:pPr algn="r" eaLnBrk="1" hangingPunct="1"/>
              <a:t>50</a:t>
            </a:fld>
            <a:endParaRPr lang="en-US" sz="1200"/>
          </a:p>
        </p:txBody>
      </p:sp>
      <p:sp>
        <p:nvSpPr>
          <p:cNvPr id="96259" name="Slide Image Placeholder 1"/>
          <p:cNvSpPr>
            <a:spLocks noGrp="1" noRot="1" noChangeAspect="1" noTextEdit="1"/>
          </p:cNvSpPr>
          <p:nvPr>
            <p:ph type="sldImg"/>
          </p:nvPr>
        </p:nvSpPr>
        <p:spPr>
          <a:xfrm>
            <a:off x="1106488" y="696913"/>
            <a:ext cx="4646612" cy="3486150"/>
          </a:xfrm>
          <a:solidFill>
            <a:srgbClr val="FFFFFF"/>
          </a:solidFill>
          <a:ln/>
        </p:spPr>
      </p:sp>
      <p:sp>
        <p:nvSpPr>
          <p:cNvPr id="96260" name="Notes Placeholder 2"/>
          <p:cNvSpPr>
            <a:spLocks noGrp="1"/>
          </p:cNvSpPr>
          <p:nvPr>
            <p:ph type="body" idx="1"/>
          </p:nvPr>
        </p:nvSpPr>
        <p:spPr>
          <a:solidFill>
            <a:srgbClr val="FFFFFF"/>
          </a:solidFill>
          <a:ln>
            <a:solidFill>
              <a:srgbClr val="000000"/>
            </a:solidFill>
          </a:ln>
        </p:spPr>
        <p:txBody>
          <a:bodyPr lIns="92446" tIns="46223" rIns="92446" bIns="46223"/>
          <a:lstStyle/>
          <a:p>
            <a:pPr eaLnBrk="1" hangingPunct="1">
              <a:lnSpc>
                <a:spcPct val="90000"/>
              </a:lnSpc>
            </a:pPr>
            <a:r>
              <a:rPr lang="en-US" dirty="0">
                <a:ea typeface="ＭＳ Ｐゴシック" charset="0"/>
                <a:cs typeface="ＭＳ Ｐゴシック" charset="0"/>
              </a:rPr>
              <a:t>We created 21 profiles</a:t>
            </a:r>
          </a:p>
        </p:txBody>
      </p:sp>
      <p:sp>
        <p:nvSpPr>
          <p:cNvPr id="96261"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451D58A8-BF43-DB42-9AA6-8FB14E9D112B}" type="slidenum">
              <a:rPr lang="en-US" sz="1200"/>
              <a:pPr algn="r" eaLnBrk="1" hangingPunct="1"/>
              <a:t>50</a:t>
            </a:fld>
            <a:endParaRPr lang="en-US" sz="120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Based on milling</a:t>
            </a:r>
            <a:r>
              <a:rPr lang="en-US" baseline="0" dirty="0"/>
              <a:t> industry interviews</a:t>
            </a:r>
            <a:endParaRPr lang="en-US" dirty="0"/>
          </a:p>
        </p:txBody>
      </p:sp>
      <p:sp>
        <p:nvSpPr>
          <p:cNvPr id="4" name="Slide Number Placeholder 3"/>
          <p:cNvSpPr>
            <a:spLocks noGrp="1"/>
          </p:cNvSpPr>
          <p:nvPr>
            <p:ph type="sldNum" sz="quarter" idx="10"/>
          </p:nvPr>
        </p:nvSpPr>
        <p:spPr/>
        <p:txBody>
          <a:bodyPr/>
          <a:lstStyle/>
          <a:p>
            <a:fld id="{714657DA-1981-3A4C-A016-FEC71298CE44}" type="slidenum">
              <a:rPr lang="en-US" smtClean="0"/>
              <a:pPr/>
              <a:t>51</a:t>
            </a:fld>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Image Placeholder 1"/>
          <p:cNvSpPr>
            <a:spLocks noGrp="1" noRot="1" noChangeAspect="1" noTextEdit="1"/>
          </p:cNvSpPr>
          <p:nvPr>
            <p:ph type="sldImg"/>
          </p:nvPr>
        </p:nvSpPr>
        <p:spPr>
          <a:xfrm>
            <a:off x="1104900" y="696913"/>
            <a:ext cx="4646613" cy="3486150"/>
          </a:xfrm>
          <a:ln/>
        </p:spPr>
      </p:sp>
      <p:sp>
        <p:nvSpPr>
          <p:cNvPr id="972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Discuss that the data from the reports is what is utilized in matrix</a:t>
            </a:r>
          </a:p>
        </p:txBody>
      </p:sp>
      <p:sp>
        <p:nvSpPr>
          <p:cNvPr id="972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8748DC16-5974-A044-B977-E0ADD95C7104}" type="slidenum">
              <a:rPr lang="en-US"/>
              <a:pPr eaLnBrk="1" hangingPunct="1"/>
              <a:t>52</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0F1B976A-FE27-E64F-874B-464D63469E9D}" type="slidenum">
              <a:rPr lang="en-US"/>
              <a:pPr eaLnBrk="1" hangingPunct="1"/>
              <a:t>6</a:t>
            </a:fld>
            <a:endParaRPr lang="en-US" dirty="0"/>
          </a:p>
        </p:txBody>
      </p:sp>
      <p:sp>
        <p:nvSpPr>
          <p:cNvPr id="74755" name="Notes Placeholder 5"/>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http://en.wikipedia.org/wiki/File:World_population_density_map.PNG</a:t>
            </a:r>
          </a:p>
          <a:p>
            <a:pPr eaLnBrk="1" hangingPunct="1"/>
            <a:r>
              <a:rPr lang="en-US" dirty="0">
                <a:ea typeface="ＭＳ Ｐゴシック" charset="0"/>
                <a:cs typeface="ＭＳ Ｐゴシック" charset="0"/>
              </a:rPr>
              <a:t>Pink:</a:t>
            </a:r>
            <a:r>
              <a:rPr lang="en-US" baseline="0" dirty="0">
                <a:ea typeface="ＭＳ Ｐゴシック" charset="0"/>
                <a:cs typeface="ＭＳ Ｐゴシック" charset="0"/>
              </a:rPr>
              <a:t> Hindus</a:t>
            </a:r>
          </a:p>
          <a:p>
            <a:pPr eaLnBrk="1" hangingPunct="1"/>
            <a:r>
              <a:rPr lang="en-US" baseline="0" dirty="0">
                <a:ea typeface="ＭＳ Ｐゴシック" charset="0"/>
                <a:cs typeface="ＭＳ Ｐゴシック" charset="0"/>
              </a:rPr>
              <a:t>Striped brown: Sikhs</a:t>
            </a:r>
          </a:p>
          <a:p>
            <a:pPr eaLnBrk="1" hangingPunct="1"/>
            <a:r>
              <a:rPr lang="en-US" baseline="0" dirty="0">
                <a:ea typeface="ＭＳ Ｐゴシック" charset="0"/>
                <a:cs typeface="ＭＳ Ｐゴシック" charset="0"/>
              </a:rPr>
              <a:t>Green: Muslims</a:t>
            </a:r>
          </a:p>
          <a:p>
            <a:pPr eaLnBrk="1" hangingPunct="1"/>
            <a:r>
              <a:rPr lang="en-US" baseline="0" dirty="0">
                <a:ea typeface="ＭＳ Ｐゴシック" charset="0"/>
                <a:cs typeface="ＭＳ Ｐゴシック" charset="0"/>
              </a:rPr>
              <a:t>Yellow: Buddhists</a:t>
            </a:r>
          </a:p>
          <a:p>
            <a:pPr eaLnBrk="1" hangingPunct="1"/>
            <a:r>
              <a:rPr lang="en-US" baseline="0" dirty="0">
                <a:ea typeface="ＭＳ Ｐゴシック" charset="0"/>
                <a:cs typeface="ＭＳ Ｐゴシック" charset="0"/>
              </a:rPr>
              <a:t>Blue: Christians</a:t>
            </a:r>
          </a:p>
          <a:p>
            <a:pPr eaLnBrk="1" hangingPunct="1"/>
            <a:r>
              <a:rPr lang="en-US" baseline="0" dirty="0">
                <a:ea typeface="ＭＳ Ｐゴシック" charset="0"/>
                <a:cs typeface="ＭＳ Ｐゴシック" charset="0"/>
              </a:rPr>
              <a:t>Brown: Animists</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is where the qualitative narrative is detailed</a:t>
            </a:r>
          </a:p>
        </p:txBody>
      </p:sp>
      <p:sp>
        <p:nvSpPr>
          <p:cNvPr id="4" name="Slide Number Placeholder 3"/>
          <p:cNvSpPr>
            <a:spLocks noGrp="1"/>
          </p:cNvSpPr>
          <p:nvPr>
            <p:ph type="sldNum" sz="quarter" idx="10"/>
          </p:nvPr>
        </p:nvSpPr>
        <p:spPr/>
        <p:txBody>
          <a:bodyPr/>
          <a:lstStyle/>
          <a:p>
            <a:fld id="{714657DA-1981-3A4C-A016-FEC71298CE44}" type="slidenum">
              <a:rPr lang="en-US" smtClean="0"/>
              <a:pPr/>
              <a:t>53</a:t>
            </a:fld>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533A71F5-A3D7-7F4B-AAA7-BC2FF9902FE4}" type="slidenum">
              <a:rPr lang="en-US" sz="1200"/>
              <a:pPr algn="r" eaLnBrk="1" hangingPunct="1"/>
              <a:t>54</a:t>
            </a:fld>
            <a:endParaRPr lang="en-US" sz="1200" dirty="0"/>
          </a:p>
        </p:txBody>
      </p:sp>
      <p:sp>
        <p:nvSpPr>
          <p:cNvPr id="71683" name="Slide Image Placeholder 1"/>
          <p:cNvSpPr>
            <a:spLocks noGrp="1" noRot="1" noChangeAspect="1" noTextEdit="1"/>
          </p:cNvSpPr>
          <p:nvPr>
            <p:ph type="sldImg"/>
          </p:nvPr>
        </p:nvSpPr>
        <p:spPr>
          <a:xfrm>
            <a:off x="1106488" y="696913"/>
            <a:ext cx="4646612" cy="3486150"/>
          </a:xfrm>
          <a:solidFill>
            <a:srgbClr val="FFFFFF"/>
          </a:solidFill>
          <a:ln/>
        </p:spPr>
      </p:sp>
      <p:sp>
        <p:nvSpPr>
          <p:cNvPr id="71684"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dirty="0">
              <a:ea typeface="ＭＳ Ｐゴシック" charset="0"/>
              <a:cs typeface="ＭＳ Ｐゴシック" charset="0"/>
            </a:endParaRPr>
          </a:p>
        </p:txBody>
      </p:sp>
      <p:sp>
        <p:nvSpPr>
          <p:cNvPr id="71685"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1EF76DFB-38DD-EB4C-B1AF-F9F6371229A2}" type="slidenum">
              <a:rPr lang="en-US" sz="1200"/>
              <a:pPr algn="r" eaLnBrk="1" hangingPunct="1"/>
              <a:t>54</a:t>
            </a:fld>
            <a:endParaRPr lang="en-US" sz="1200"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p:cNvSpPr>
            <a:spLocks noGrp="1" noRot="1" noChangeAspect="1" noTextEdit="1"/>
          </p:cNvSpPr>
          <p:nvPr>
            <p:ph type="sldImg"/>
          </p:nvPr>
        </p:nvSpPr>
        <p:spPr>
          <a:xfrm>
            <a:off x="1104900" y="696913"/>
            <a:ext cx="4646613" cy="3486150"/>
          </a:xfrm>
          <a:ln/>
        </p:spPr>
      </p:sp>
      <p:sp>
        <p:nvSpPr>
          <p:cNvPr id="1157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We determined that we needed a business model to determine priorities for the remaining 33 countries, so we borrowed this tool for the data we had collected.</a:t>
            </a:r>
          </a:p>
          <a:p>
            <a:endParaRPr lang="en-US">
              <a:ea typeface="ＭＳ Ｐゴシック" charset="0"/>
              <a:cs typeface="ＭＳ Ｐゴシック" charset="0"/>
            </a:endParaRPr>
          </a:p>
        </p:txBody>
      </p:sp>
      <p:sp>
        <p:nvSpPr>
          <p:cNvPr id="1157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85E305A1-2D87-D141-8FA8-75B259D52922}" type="slidenum">
              <a:rPr lang="en-US"/>
              <a:pPr eaLnBrk="1" hangingPunct="1"/>
              <a:t>55</a:t>
            </a:fld>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Image Placeholder 1"/>
          <p:cNvSpPr>
            <a:spLocks noGrp="1" noRot="1" noChangeAspect="1" noTextEdit="1"/>
          </p:cNvSpPr>
          <p:nvPr>
            <p:ph type="sldImg"/>
          </p:nvPr>
        </p:nvSpPr>
        <p:spPr>
          <a:xfrm>
            <a:off x="1104900" y="696913"/>
            <a:ext cx="4646613" cy="3486150"/>
          </a:xfrm>
          <a:ln/>
        </p:spPr>
      </p:sp>
      <p:sp>
        <p:nvSpPr>
          <p:cNvPr id="1167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May want to mention that aside from health impact, improving iron status (decreasing </a:t>
            </a:r>
            <a:r>
              <a:rPr lang="en-US" dirty="0" err="1">
                <a:ea typeface="ＭＳ Ｐゴシック" charset="0"/>
                <a:cs typeface="ＭＳ Ｐゴシック" charset="0"/>
              </a:rPr>
              <a:t>anaemia</a:t>
            </a:r>
            <a:r>
              <a:rPr lang="en-US" dirty="0">
                <a:ea typeface="ＭＳ Ｐゴシック" charset="0"/>
                <a:cs typeface="ＭＳ Ｐゴシック" charset="0"/>
              </a:rPr>
              <a:t>) has an </a:t>
            </a:r>
            <a:r>
              <a:rPr lang="en-US" b="1" dirty="0">
                <a:ea typeface="ＭＳ Ｐゴシック" charset="0"/>
                <a:cs typeface="ＭＳ Ｐゴシック" charset="0"/>
              </a:rPr>
              <a:t>economic impact </a:t>
            </a:r>
            <a:r>
              <a:rPr lang="en-US" dirty="0">
                <a:ea typeface="ＭＳ Ｐゴシック" charset="0"/>
                <a:cs typeface="ＭＳ Ｐゴシック" charset="0"/>
              </a:rPr>
              <a:t>as well. </a:t>
            </a:r>
          </a:p>
          <a:p>
            <a:endParaRPr lang="en-US" dirty="0">
              <a:ea typeface="ＭＳ Ｐゴシック" charset="0"/>
              <a:cs typeface="ＭＳ Ｐゴシック" charset="0"/>
            </a:endParaRPr>
          </a:p>
          <a:p>
            <a:r>
              <a:rPr lang="en-US" dirty="0">
                <a:ea typeface="ＭＳ Ｐゴシック" charset="0"/>
                <a:cs typeface="ＭＳ Ｐゴシック" charset="0"/>
              </a:rPr>
              <a:t>Mention that in the next slide we will go over</a:t>
            </a:r>
            <a:r>
              <a:rPr lang="en-US" baseline="0" dirty="0">
                <a:ea typeface="ＭＳ Ｐゴシック" charset="0"/>
                <a:cs typeface="ＭＳ Ｐゴシック" charset="0"/>
              </a:rPr>
              <a:t> the specific market channels</a:t>
            </a:r>
            <a:endParaRPr lang="en-US" dirty="0">
              <a:ea typeface="ＭＳ Ｐゴシック" charset="0"/>
              <a:cs typeface="ＭＳ Ｐゴシック" charset="0"/>
            </a:endParaRPr>
          </a:p>
        </p:txBody>
      </p:sp>
      <p:sp>
        <p:nvSpPr>
          <p:cNvPr id="1167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7B22E0F-3936-2546-8889-A665226DCC96}" type="slidenum">
              <a:rPr lang="en-US"/>
              <a:pPr eaLnBrk="1" hangingPunct="1"/>
              <a:t>56</a:t>
            </a:fld>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Remember to describe the acronyms</a:t>
            </a:r>
            <a:r>
              <a:rPr lang="en-US" baseline="0" dirty="0"/>
              <a:t> – emphasize because they are heavily used beyond this point.</a:t>
            </a:r>
            <a:endParaRPr lang="en-US" dirty="0"/>
          </a:p>
        </p:txBody>
      </p:sp>
      <p:sp>
        <p:nvSpPr>
          <p:cNvPr id="4" name="Slide Number Placeholder 3"/>
          <p:cNvSpPr>
            <a:spLocks noGrp="1"/>
          </p:cNvSpPr>
          <p:nvPr>
            <p:ph type="sldNum" sz="quarter" idx="10"/>
          </p:nvPr>
        </p:nvSpPr>
        <p:spPr/>
        <p:txBody>
          <a:bodyPr/>
          <a:lstStyle/>
          <a:p>
            <a:fld id="{714657DA-1981-3A4C-A016-FEC71298CE44}" type="slidenum">
              <a:rPr lang="en-US" smtClean="0"/>
              <a:pPr/>
              <a:t>57</a:t>
            </a:fld>
            <a:endParaRPr lang="en-US"/>
          </a:p>
        </p:txBody>
      </p:sp>
    </p:spTree>
    <p:extLst>
      <p:ext uri="{BB962C8B-B14F-4D97-AF65-F5344CB8AC3E}">
        <p14:creationId xmlns:p14="http://schemas.microsoft.com/office/powerpoint/2010/main" val="54176964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a:xfrm>
            <a:off x="1104900" y="696913"/>
            <a:ext cx="4646613" cy="3486150"/>
          </a:xfrm>
          <a:ln/>
        </p:spPr>
      </p:sp>
      <p:sp>
        <p:nvSpPr>
          <p:cNvPr id="880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dirty="0">
              <a:ea typeface="ＭＳ Ｐゴシック" charset="0"/>
              <a:cs typeface="ＭＳ Ｐゴシック" charset="0"/>
            </a:endParaRPr>
          </a:p>
        </p:txBody>
      </p:sp>
      <p:sp>
        <p:nvSpPr>
          <p:cNvPr id="880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B684C568-8506-B848-B512-42C7B9C04F08}" type="slidenum">
              <a:rPr lang="en-US">
                <a:solidFill>
                  <a:srgbClr val="000000"/>
                </a:solidFill>
              </a:rPr>
              <a:pPr eaLnBrk="1" hangingPunct="1"/>
              <a:t>58</a:t>
            </a:fld>
            <a:endParaRPr lang="en-US">
              <a:solidFill>
                <a:srgbClr val="000000"/>
              </a:solidFil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p:cNvSpPr>
            <a:spLocks noGrp="1" noRot="1" noChangeAspect="1" noTextEdit="1"/>
          </p:cNvSpPr>
          <p:nvPr>
            <p:ph type="sldImg"/>
          </p:nvPr>
        </p:nvSpPr>
        <p:spPr>
          <a:xfrm>
            <a:off x="1104900" y="696913"/>
            <a:ext cx="4646613" cy="3486150"/>
          </a:xfrm>
          <a:ln/>
        </p:spPr>
      </p:sp>
      <p:sp>
        <p:nvSpPr>
          <p:cNvPr id="1177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77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F98B0F8-A713-3944-BC1A-95A52D2772FB}" type="slidenum">
              <a:rPr lang="en-US"/>
              <a:pPr eaLnBrk="1" hangingPunct="1"/>
              <a:t>59</a:t>
            </a:fld>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a:xfrm>
            <a:off x="1104900" y="696913"/>
            <a:ext cx="4646613" cy="3486150"/>
          </a:xfrm>
          <a:ln/>
        </p:spPr>
      </p:sp>
      <p:sp>
        <p:nvSpPr>
          <p:cNvPr id="1187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87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1788850-2042-8D48-9D00-B6C3E0B2874D}" type="slidenum">
              <a:rPr lang="en-US"/>
              <a:pPr eaLnBrk="1" hangingPunct="1"/>
              <a:t>60</a:t>
            </a:fld>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xfrm>
            <a:off x="1104900" y="696913"/>
            <a:ext cx="4646613" cy="3486150"/>
          </a:xfrm>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dirty="0">
              <a:ea typeface="ＭＳ Ｐゴシック" charset="0"/>
              <a:cs typeface="ＭＳ Ｐゴシック" charset="0"/>
            </a:endParaRPr>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BC3FDDA-88B7-3743-9612-E6A09AB9CC80}" type="slidenum">
              <a:rPr lang="en-US"/>
              <a:pPr eaLnBrk="1" hangingPunct="1"/>
              <a:t>61</a:t>
            </a:fld>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xfrm>
            <a:off x="1104900" y="696913"/>
            <a:ext cx="4646613" cy="3486150"/>
          </a:xfrm>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dirty="0">
              <a:ea typeface="ＭＳ Ｐゴシック" charset="0"/>
              <a:cs typeface="ＭＳ Ｐゴシック" charset="0"/>
            </a:endParaRPr>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BC3FDDA-88B7-3743-9612-E6A09AB9CC80}" type="slidenum">
              <a:rPr lang="en-US"/>
              <a:pPr eaLnBrk="1" hangingPunct="1"/>
              <a:t>62</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p:cNvSpPr>
            <a:spLocks noGrp="1" noRot="1" noChangeAspect="1" noTextEdit="1"/>
          </p:cNvSpPr>
          <p:nvPr>
            <p:ph type="sldImg"/>
          </p:nvPr>
        </p:nvSpPr>
        <p:spPr>
          <a:xfrm>
            <a:off x="1104900" y="696913"/>
            <a:ext cx="4646613" cy="3486150"/>
          </a:xfrm>
          <a:ln/>
        </p:spPr>
      </p:sp>
      <p:sp>
        <p:nvSpPr>
          <p:cNvPr id="788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Describe the difference, decentralized nature of the country, why we decided to focus on state level.</a:t>
            </a:r>
          </a:p>
          <a:p>
            <a:endParaRPr lang="en-US" dirty="0">
              <a:ea typeface="ＭＳ Ｐゴシック" charset="0"/>
              <a:cs typeface="ＭＳ Ｐゴシック" charset="0"/>
            </a:endParaRPr>
          </a:p>
          <a:p>
            <a:r>
              <a:rPr lang="en-US" dirty="0">
                <a:ea typeface="ＭＳ Ｐゴシック" charset="0"/>
                <a:cs typeface="ＭＳ Ｐゴシック" charset="0"/>
              </a:rPr>
              <a:t>21 state profiles created</a:t>
            </a:r>
          </a:p>
        </p:txBody>
      </p:sp>
      <p:sp>
        <p:nvSpPr>
          <p:cNvPr id="788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1CAC7A9-1ABF-2849-8F21-E05A0ABB34D2}" type="slidenum">
              <a:rPr lang="en-US"/>
              <a:pPr eaLnBrk="1" hangingPunct="1"/>
              <a:t>7</a:t>
            </a:fld>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a:xfrm>
            <a:off x="1104900" y="696913"/>
            <a:ext cx="4646613" cy="3486150"/>
          </a:xfrm>
          <a:ln/>
        </p:spPr>
      </p:sp>
      <p:sp>
        <p:nvSpPr>
          <p:cNvPr id="1187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87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1788850-2042-8D48-9D00-B6C3E0B2874D}" type="slidenum">
              <a:rPr lang="en-US"/>
              <a:pPr eaLnBrk="1" hangingPunct="1"/>
              <a:t>63</a:t>
            </a:fld>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xfrm>
            <a:off x="1104900" y="696913"/>
            <a:ext cx="4646613" cy="3486150"/>
          </a:xfrm>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dirty="0">
              <a:ea typeface="ＭＳ Ｐゴシック" charset="0"/>
              <a:cs typeface="ＭＳ Ｐゴシック" charset="0"/>
            </a:endParaRPr>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BC3FDDA-88B7-3743-9612-E6A09AB9CC80}" type="slidenum">
              <a:rPr lang="en-US"/>
              <a:pPr eaLnBrk="1" hangingPunct="1"/>
              <a:t>64</a:t>
            </a:fld>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xfrm>
            <a:off x="1104900" y="696913"/>
            <a:ext cx="4646613" cy="3486150"/>
          </a:xfrm>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dirty="0">
              <a:ea typeface="ＭＳ Ｐゴシック" charset="0"/>
              <a:cs typeface="ＭＳ Ｐゴシック" charset="0"/>
            </a:endParaRPr>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BC3FDDA-88B7-3743-9612-E6A09AB9CC80}" type="slidenum">
              <a:rPr lang="en-US"/>
              <a:pPr eaLnBrk="1" hangingPunct="1"/>
              <a:t>65</a:t>
            </a:fld>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a:xfrm>
            <a:off x="1104900" y="696913"/>
            <a:ext cx="4646613" cy="3486150"/>
          </a:xfrm>
          <a:ln/>
        </p:spPr>
      </p:sp>
      <p:sp>
        <p:nvSpPr>
          <p:cNvPr id="1187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87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1788850-2042-8D48-9D00-B6C3E0B2874D}" type="slidenum">
              <a:rPr lang="en-US"/>
              <a:pPr eaLnBrk="1" hangingPunct="1"/>
              <a:t>66</a:t>
            </a:fld>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xfrm>
            <a:off x="1104900" y="696913"/>
            <a:ext cx="4646613" cy="3486150"/>
          </a:xfrm>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dirty="0">
              <a:ea typeface="ＭＳ Ｐゴシック" charset="0"/>
              <a:cs typeface="ＭＳ Ｐゴシック" charset="0"/>
            </a:endParaRPr>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BC3FDDA-88B7-3743-9612-E6A09AB9CC80}" type="slidenum">
              <a:rPr lang="en-US"/>
              <a:pPr eaLnBrk="1" hangingPunct="1"/>
              <a:t>67</a:t>
            </a:fld>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xfrm>
            <a:off x="1104900" y="696913"/>
            <a:ext cx="4646613" cy="3486150"/>
          </a:xfrm>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ea typeface="ＭＳ Ｐゴシック" charset="0"/>
                <a:cs typeface="ＭＳ Ｐゴシック" charset="0"/>
              </a:rPr>
              <a:t>Another way to view the results is to look at the total scores for the two variable categories dichotomously. </a:t>
            </a:r>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BC3FDDA-88B7-3743-9612-E6A09AB9CC80}" type="slidenum">
              <a:rPr lang="en-US"/>
              <a:pPr eaLnBrk="1" hangingPunct="1"/>
              <a:t>68</a:t>
            </a:fld>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a:xfrm>
            <a:off x="1104900" y="696913"/>
            <a:ext cx="4646613" cy="3486150"/>
          </a:xfrm>
          <a:ln/>
        </p:spPr>
      </p:sp>
      <p:sp>
        <p:nvSpPr>
          <p:cNvPr id="1187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87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1788850-2042-8D48-9D00-B6C3E0B2874D}" type="slidenum">
              <a:rPr lang="en-US"/>
              <a:pPr eaLnBrk="1" hangingPunct="1"/>
              <a:t>69</a:t>
            </a:fld>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xfrm>
            <a:off x="1104900" y="696913"/>
            <a:ext cx="4646613" cy="3486150"/>
          </a:xfrm>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dirty="0">
              <a:ea typeface="ＭＳ Ｐゴシック" charset="0"/>
              <a:cs typeface="ＭＳ Ｐゴシック" charset="0"/>
            </a:endParaRPr>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BC3FDDA-88B7-3743-9612-E6A09AB9CC80}" type="slidenum">
              <a:rPr lang="en-US"/>
              <a:pPr eaLnBrk="1" hangingPunct="1"/>
              <a:t>70</a:t>
            </a:fld>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xfrm>
            <a:off x="1104900" y="696913"/>
            <a:ext cx="4646613" cy="3486150"/>
          </a:xfrm>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dirty="0">
              <a:ea typeface="ＭＳ Ｐゴシック" charset="0"/>
              <a:cs typeface="ＭＳ Ｐゴシック" charset="0"/>
            </a:endParaRPr>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BC3FDDA-88B7-3743-9612-E6A09AB9CC80}" type="slidenum">
              <a:rPr lang="en-US"/>
              <a:pPr eaLnBrk="1" hangingPunct="1"/>
              <a:t>71</a:t>
            </a:fld>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F936771D-81A9-1E49-B92A-74032AE43BA5}" type="slidenum">
              <a:rPr lang="en-US" sz="1200"/>
              <a:pPr algn="r" eaLnBrk="1" hangingPunct="1"/>
              <a:t>72</a:t>
            </a:fld>
            <a:endParaRPr lang="en-US" sz="1200"/>
          </a:p>
        </p:txBody>
      </p:sp>
      <p:sp>
        <p:nvSpPr>
          <p:cNvPr id="109571" name="Slide Image Placeholder 1"/>
          <p:cNvSpPr>
            <a:spLocks noGrp="1" noRot="1" noChangeAspect="1" noTextEdit="1"/>
          </p:cNvSpPr>
          <p:nvPr>
            <p:ph type="sldImg"/>
          </p:nvPr>
        </p:nvSpPr>
        <p:spPr>
          <a:xfrm>
            <a:off x="1106488" y="696913"/>
            <a:ext cx="4646612" cy="3486150"/>
          </a:xfrm>
          <a:solidFill>
            <a:srgbClr val="FFFFFF"/>
          </a:solidFill>
          <a:ln/>
        </p:spPr>
      </p:sp>
      <p:sp>
        <p:nvSpPr>
          <p:cNvPr id="109572"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r>
              <a:rPr lang="en-US" dirty="0">
                <a:ea typeface="ＭＳ Ｐゴシック" charset="0"/>
                <a:cs typeface="ＭＳ Ｐゴシック" charset="0"/>
              </a:rPr>
              <a:t>Address caveats; Refer to David’s email</a:t>
            </a:r>
          </a:p>
        </p:txBody>
      </p:sp>
      <p:sp>
        <p:nvSpPr>
          <p:cNvPr id="109573"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96371DC4-8C62-EB49-916C-61B8B0981131}" type="slidenum">
              <a:rPr lang="en-US" sz="1200"/>
              <a:pPr algn="r" eaLnBrk="1" hangingPunct="1"/>
              <a:t>72</a:t>
            </a:fld>
            <a:endParaRPr lang="en-US" sz="120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52EACFB-2C5B-AE46-BC2A-27785AB68DC7}" type="slidenum">
              <a:rPr lang="en-US"/>
              <a:pPr eaLnBrk="1" hangingPunct="1"/>
              <a:t>8</a:t>
            </a:fld>
            <a:endParaRPr lang="en-US" dirty="0"/>
          </a:p>
        </p:txBody>
      </p:sp>
      <p:sp>
        <p:nvSpPr>
          <p:cNvPr id="75779" name="Notes Placeholder 5"/>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http://en.wikipedia.org/wiki/File:World_population_density_map.PNG</a:t>
            </a:r>
          </a:p>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Point is to say a lot of people live in these countries.</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a:xfrm>
            <a:off x="1104900" y="696913"/>
            <a:ext cx="4646613" cy="3486150"/>
          </a:xfrm>
          <a:ln/>
        </p:spPr>
      </p:sp>
      <p:sp>
        <p:nvSpPr>
          <p:cNvPr id="993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 India</a:t>
            </a:r>
          </a:p>
        </p:txBody>
      </p:sp>
      <p:sp>
        <p:nvSpPr>
          <p:cNvPr id="993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E3B1CD4B-DA00-744C-8563-9343B7218529}" type="slidenum">
              <a:rPr lang="en-US"/>
              <a:pPr eaLnBrk="1" hangingPunct="1"/>
              <a:t>73</a:t>
            </a:fld>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a:xfrm>
            <a:off x="1104900" y="696913"/>
            <a:ext cx="4646613" cy="3486150"/>
          </a:xfrm>
          <a:ln/>
        </p:spPr>
      </p:sp>
      <p:sp>
        <p:nvSpPr>
          <p:cNvPr id="1003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NE India</a:t>
            </a:r>
          </a:p>
          <a:p>
            <a:pPr eaLnBrk="1" hangingPunct="1">
              <a:spcBef>
                <a:spcPct val="0"/>
              </a:spcBef>
            </a:pPr>
            <a:r>
              <a:rPr lang="en-US" dirty="0">
                <a:ea typeface="ＭＳ Ｐゴシック" charset="0"/>
                <a:cs typeface="ＭＳ Ｐゴシック" charset="0"/>
              </a:rPr>
              <a:t>-Mention</a:t>
            </a:r>
            <a:r>
              <a:rPr lang="en-US" baseline="0" dirty="0">
                <a:ea typeface="ＭＳ Ｐゴシック" charset="0"/>
                <a:cs typeface="ＭＳ Ｐゴシック" charset="0"/>
              </a:rPr>
              <a:t> that the other states were not examined because there is commonly a lack of information specific to these states. Also, very high rice consumption</a:t>
            </a:r>
            <a:endParaRPr lang="en-US" dirty="0">
              <a:ea typeface="ＭＳ Ｐゴシック" charset="0"/>
              <a:cs typeface="ＭＳ Ｐゴシック" charset="0"/>
            </a:endParaRPr>
          </a:p>
        </p:txBody>
      </p:sp>
      <p:sp>
        <p:nvSpPr>
          <p:cNvPr id="1003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58C4CAE7-F201-C448-A2EF-9A9CF04146D4}" type="slidenum">
              <a:rPr lang="en-US"/>
              <a:pPr eaLnBrk="1" hangingPunct="1"/>
              <a:t>74</a:t>
            </a:fld>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a:xfrm>
            <a:off x="1104900" y="696913"/>
            <a:ext cx="4646613" cy="3486150"/>
          </a:xfrm>
          <a:ln/>
        </p:spPr>
      </p:sp>
      <p:sp>
        <p:nvSpPr>
          <p:cNvPr id="1013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NW;</a:t>
            </a:r>
            <a:r>
              <a:rPr lang="en-US" baseline="0" dirty="0">
                <a:ea typeface="ＭＳ Ｐゴシック" charset="0"/>
                <a:cs typeface="ＭＳ Ｐゴシック" charset="0"/>
              </a:rPr>
              <a:t> high wheat</a:t>
            </a:r>
            <a:endParaRPr lang="en-US" dirty="0">
              <a:ea typeface="ＭＳ Ｐゴシック" charset="0"/>
              <a:cs typeface="ＭＳ Ｐゴシック" charset="0"/>
            </a:endParaRPr>
          </a:p>
        </p:txBody>
      </p:sp>
      <p:sp>
        <p:nvSpPr>
          <p:cNvPr id="1013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1DB1B44-9972-7F45-A831-EF35E89EB77F}" type="slidenum">
              <a:rPr lang="en-US"/>
              <a:pPr eaLnBrk="1" hangingPunct="1"/>
              <a:t>75</a:t>
            </a:fld>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p:cNvSpPr>
            <a:spLocks noGrp="1" noRot="1" noChangeAspect="1" noTextEdit="1"/>
          </p:cNvSpPr>
          <p:nvPr>
            <p:ph type="sldImg"/>
          </p:nvPr>
        </p:nvSpPr>
        <p:spPr>
          <a:xfrm>
            <a:off x="1104900" y="696913"/>
            <a:ext cx="4646613" cy="3486150"/>
          </a:xfrm>
          <a:ln/>
        </p:spPr>
      </p:sp>
      <p:sp>
        <p:nvSpPr>
          <p:cNvPr id="1024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ea typeface="ＭＳ Ｐゴシック" charset="0"/>
                <a:cs typeface="ＭＳ Ｐゴシック" charset="0"/>
              </a:rPr>
              <a:t>South India</a:t>
            </a:r>
          </a:p>
          <a:p>
            <a:pPr eaLnBrk="1" hangingPunct="1">
              <a:spcBef>
                <a:spcPct val="0"/>
              </a:spcBef>
            </a:pPr>
            <a:r>
              <a:rPr lang="en-US" dirty="0">
                <a:ea typeface="ＭＳ Ｐゴシック" charset="0"/>
                <a:cs typeface="ＭＳ Ｐゴシック" charset="0"/>
              </a:rPr>
              <a:t>Goa had no consumption</a:t>
            </a:r>
            <a:r>
              <a:rPr lang="en-US" baseline="0" dirty="0">
                <a:ea typeface="ＭＳ Ｐゴシック" charset="0"/>
                <a:cs typeface="ＭＳ Ｐゴシック" charset="0"/>
              </a:rPr>
              <a:t> data</a:t>
            </a:r>
            <a:endParaRPr lang="en-US" dirty="0">
              <a:ea typeface="ＭＳ Ｐゴシック" charset="0"/>
              <a:cs typeface="ＭＳ Ｐゴシック" charset="0"/>
            </a:endParaRPr>
          </a:p>
        </p:txBody>
      </p:sp>
      <p:sp>
        <p:nvSpPr>
          <p:cNvPr id="1024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4DCBA486-C669-0949-AE99-5CEFFCA7E01D}" type="slidenum">
              <a:rPr lang="en-US"/>
              <a:pPr eaLnBrk="1" hangingPunct="1"/>
              <a:t>76</a:t>
            </a:fld>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a:xfrm>
            <a:off x="1104900" y="696913"/>
            <a:ext cx="4646613" cy="3486150"/>
          </a:xfrm>
          <a:ln/>
        </p:spPr>
      </p:sp>
      <p:sp>
        <p:nvSpPr>
          <p:cNvPr id="1187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a:t>
            </a:r>
            <a:r>
              <a:rPr lang="en-US" baseline="0" dirty="0">
                <a:ea typeface="ＭＳ Ｐゴシック" charset="0"/>
                <a:cs typeface="ＭＳ Ｐゴシック" charset="0"/>
              </a:rPr>
              <a:t> B&amp;G = blue &amp; green ranking</a:t>
            </a:r>
            <a:endParaRPr lang="en-US" dirty="0">
              <a:ea typeface="ＭＳ Ｐゴシック" charset="0"/>
              <a:cs typeface="ＭＳ Ｐゴシック" charset="0"/>
            </a:endParaRPr>
          </a:p>
        </p:txBody>
      </p:sp>
      <p:sp>
        <p:nvSpPr>
          <p:cNvPr id="1187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1788850-2042-8D48-9D00-B6C3E0B2874D}" type="slidenum">
              <a:rPr lang="en-US"/>
              <a:pPr eaLnBrk="1" hangingPunct="1"/>
              <a:t>77</a:t>
            </a:fld>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a:xfrm>
            <a:off x="1104900" y="696913"/>
            <a:ext cx="4646613" cy="3486150"/>
          </a:xfrm>
          <a:ln/>
        </p:spPr>
      </p:sp>
      <p:sp>
        <p:nvSpPr>
          <p:cNvPr id="1126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26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BFAFD743-B139-3B47-8C97-06CFF2FDB77D}" type="slidenum">
              <a:rPr lang="en-US"/>
              <a:pPr eaLnBrk="1" hangingPunct="1"/>
              <a:t>78</a:t>
            </a:fld>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a:xfrm>
            <a:off x="1104900" y="696913"/>
            <a:ext cx="4646613" cy="3486150"/>
          </a:xfrm>
          <a:ln/>
        </p:spPr>
      </p:sp>
      <p:sp>
        <p:nvSpPr>
          <p:cNvPr id="1126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26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BFAFD743-B139-3B47-8C97-06CFF2FDB77D}" type="slidenum">
              <a:rPr lang="en-US"/>
              <a:pPr eaLnBrk="1" hangingPunct="1"/>
              <a:t>79</a:t>
            </a:fld>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a:xfrm>
            <a:off x="1104900" y="696913"/>
            <a:ext cx="4646613" cy="3486150"/>
          </a:xfrm>
          <a:ln/>
        </p:spPr>
      </p:sp>
      <p:sp>
        <p:nvSpPr>
          <p:cNvPr id="1126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26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BFAFD743-B139-3B47-8C97-06CFF2FDB77D}" type="slidenum">
              <a:rPr lang="en-US"/>
              <a:pPr eaLnBrk="1" hangingPunct="1"/>
              <a:t>80</a:t>
            </a:fld>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a:xfrm>
            <a:off x="1104900" y="696913"/>
            <a:ext cx="4646613" cy="3486150"/>
          </a:xfrm>
          <a:ln/>
        </p:spPr>
      </p:sp>
      <p:sp>
        <p:nvSpPr>
          <p:cNvPr id="1126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26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BFAFD743-B139-3B47-8C97-06CFF2FDB77D}" type="slidenum">
              <a:rPr lang="en-US"/>
              <a:pPr eaLnBrk="1" hangingPunct="1"/>
              <a:t>81</a:t>
            </a:fld>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a:xfrm>
            <a:off x="1104900" y="696913"/>
            <a:ext cx="4646613" cy="3486150"/>
          </a:xfrm>
          <a:ln/>
        </p:spPr>
      </p:sp>
      <p:sp>
        <p:nvSpPr>
          <p:cNvPr id="1126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
        <p:nvSpPr>
          <p:cNvPr id="1126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BFAFD743-B139-3B47-8C97-06CFF2FDB77D}" type="slidenum">
              <a:rPr lang="en-US"/>
              <a:pPr eaLnBrk="1" hangingPunct="1"/>
              <a:t>82</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Image Placeholder 1"/>
          <p:cNvSpPr>
            <a:spLocks noGrp="1" noRot="1" noChangeAspect="1" noTextEdit="1"/>
          </p:cNvSpPr>
          <p:nvPr>
            <p:ph type="sldImg"/>
          </p:nvPr>
        </p:nvSpPr>
        <p:spPr>
          <a:xfrm>
            <a:off x="1104900" y="696913"/>
            <a:ext cx="4646613" cy="3486150"/>
          </a:xfrm>
          <a:ln/>
        </p:spPr>
      </p:sp>
      <p:sp>
        <p:nvSpPr>
          <p:cNvPr id="768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http://updateox.com/wp-content/uploads/2011/04/State-wise-Population-of-India-as-per-2011-Census-copy.jpg</a:t>
            </a:r>
          </a:p>
        </p:txBody>
      </p:sp>
      <p:sp>
        <p:nvSpPr>
          <p:cNvPr id="768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B5EA8D36-3FB6-5C40-B437-638FC23F58BB}" type="slidenum">
              <a:rPr lang="en-US"/>
              <a:pPr eaLnBrk="1" hangingPunct="1"/>
              <a:t>9</a:t>
            </a:fld>
            <a:endParaRPr lang="en-US"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F936771D-81A9-1E49-B92A-74032AE43BA5}" type="slidenum">
              <a:rPr lang="en-US" sz="1200"/>
              <a:pPr algn="r" eaLnBrk="1" hangingPunct="1"/>
              <a:t>83</a:t>
            </a:fld>
            <a:endParaRPr lang="en-US" sz="1200"/>
          </a:p>
        </p:txBody>
      </p:sp>
      <p:sp>
        <p:nvSpPr>
          <p:cNvPr id="109571" name="Slide Image Placeholder 1"/>
          <p:cNvSpPr>
            <a:spLocks noGrp="1" noRot="1" noChangeAspect="1" noTextEdit="1"/>
          </p:cNvSpPr>
          <p:nvPr>
            <p:ph type="sldImg"/>
          </p:nvPr>
        </p:nvSpPr>
        <p:spPr>
          <a:xfrm>
            <a:off x="1106488" y="696913"/>
            <a:ext cx="4646612" cy="3486150"/>
          </a:xfrm>
          <a:solidFill>
            <a:srgbClr val="FFFFFF"/>
          </a:solidFill>
          <a:ln/>
        </p:spPr>
      </p:sp>
      <p:sp>
        <p:nvSpPr>
          <p:cNvPr id="109572"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a:ea typeface="ＭＳ Ｐゴシック" charset="0"/>
              <a:cs typeface="ＭＳ Ｐゴシック" charset="0"/>
            </a:endParaRPr>
          </a:p>
        </p:txBody>
      </p:sp>
      <p:sp>
        <p:nvSpPr>
          <p:cNvPr id="109573"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96371DC4-8C62-EB49-916C-61B8B0981131}" type="slidenum">
              <a:rPr lang="en-US" sz="1200"/>
              <a:pPr algn="r" eaLnBrk="1" hangingPunct="1"/>
              <a:t>83</a:t>
            </a:fld>
            <a:endParaRPr lang="en-US" sz="120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Slide Image Placeholder 1"/>
          <p:cNvSpPr>
            <a:spLocks noGrp="1" noRot="1" noChangeAspect="1" noTextEdit="1"/>
          </p:cNvSpPr>
          <p:nvPr>
            <p:ph type="sldImg"/>
          </p:nvPr>
        </p:nvSpPr>
        <p:spPr bwMode="auto">
          <a:noFill/>
          <a:ln>
            <a:solidFill>
              <a:srgbClr val="000000"/>
            </a:solidFill>
            <a:miter lim="800000"/>
            <a:headEnd/>
            <a:tailEnd/>
          </a:ln>
        </p:spPr>
      </p:sp>
      <p:sp>
        <p:nvSpPr>
          <p:cNvPr id="3174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dirty="0"/>
              <a:t>Note that</a:t>
            </a:r>
            <a:r>
              <a:rPr lang="en-US" baseline="0" dirty="0"/>
              <a:t> only the high consumption/production states have reports.</a:t>
            </a:r>
            <a:endParaRPr lang="en-US" dirty="0"/>
          </a:p>
        </p:txBody>
      </p:sp>
      <p:sp>
        <p:nvSpPr>
          <p:cNvPr id="9728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E810F0BA-394A-4B2C-91CF-084AB7E0F5EA}" type="slidenum">
              <a:rPr lang="en-US" smtClean="0"/>
              <a:pPr fontAlgn="base">
                <a:spcBef>
                  <a:spcPct val="0"/>
                </a:spcBef>
                <a:spcAft>
                  <a:spcPct val="0"/>
                </a:spcAft>
                <a:defRPr/>
              </a:pPr>
              <a:t>84</a:t>
            </a:fld>
            <a:endParaRPr lang="en-US"/>
          </a:p>
        </p:txBody>
      </p:sp>
      <p:sp>
        <p:nvSpPr>
          <p:cNvPr id="97285" name="Footer Placeholder 4"/>
          <p:cNvSpPr>
            <a:spLocks noGrp="1"/>
          </p:cNvSpPr>
          <p:nvPr>
            <p:ph type="ftr" sz="quarter" idx="4"/>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bwMode="auto">
          <a:noFill/>
          <a:ln>
            <a:solidFill>
              <a:srgbClr val="000000"/>
            </a:solidFill>
            <a:miter lim="800000"/>
            <a:headEnd/>
            <a:tailEnd/>
          </a:ln>
        </p:spPr>
      </p:sp>
      <p:sp>
        <p:nvSpPr>
          <p:cNvPr id="32771"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EC6CD99C-4CDA-4381-BF52-472CBC38973C}" type="slidenum">
              <a:rPr lang="en-US" smtClean="0"/>
              <a:pPr>
                <a:defRPr/>
              </a:pPr>
              <a:t>85</a:t>
            </a:fld>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9830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6A19FD9-8911-4486-BB21-C2ABFF0A4147}" type="slidenum">
              <a:rPr lang="en-US" smtClean="0"/>
              <a:pPr fontAlgn="base">
                <a:spcBef>
                  <a:spcPct val="0"/>
                </a:spcBef>
                <a:spcAft>
                  <a:spcPct val="0"/>
                </a:spcAft>
                <a:defRPr/>
              </a:pPr>
              <a:t>86</a:t>
            </a:fld>
            <a:endParaRPr lang="en-US"/>
          </a:p>
        </p:txBody>
      </p:sp>
      <p:sp>
        <p:nvSpPr>
          <p:cNvPr id="98309" name="Footer Placeholder 4"/>
          <p:cNvSpPr>
            <a:spLocks noGrp="1"/>
          </p:cNvSpPr>
          <p:nvPr>
            <p:ph type="ftr" sz="quarter" idx="4"/>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bwMode="auto">
          <a:noFill/>
          <a:ln>
            <a:solidFill>
              <a:srgbClr val="000000"/>
            </a:solidFill>
            <a:miter lim="800000"/>
            <a:headEnd/>
            <a:tailEnd/>
          </a:ln>
        </p:spPr>
      </p:sp>
      <p:sp>
        <p:nvSpPr>
          <p:cNvPr id="34819"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B39F33FE-8995-4A14-93E9-38BDD4C6F5DF}" type="slidenum">
              <a:rPr lang="en-US" smtClean="0"/>
              <a:pPr>
                <a:defRPr/>
              </a:pPr>
              <a:t>87</a:t>
            </a:fld>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F936771D-81A9-1E49-B92A-74032AE43BA5}" type="slidenum">
              <a:rPr lang="en-US" sz="1200"/>
              <a:pPr algn="r" eaLnBrk="1" hangingPunct="1"/>
              <a:t>88</a:t>
            </a:fld>
            <a:endParaRPr lang="en-US" sz="1200"/>
          </a:p>
        </p:txBody>
      </p:sp>
      <p:sp>
        <p:nvSpPr>
          <p:cNvPr id="109571" name="Slide Image Placeholder 1"/>
          <p:cNvSpPr>
            <a:spLocks noGrp="1" noRot="1" noChangeAspect="1" noTextEdit="1"/>
          </p:cNvSpPr>
          <p:nvPr>
            <p:ph type="sldImg"/>
          </p:nvPr>
        </p:nvSpPr>
        <p:spPr>
          <a:xfrm>
            <a:off x="1106488" y="696913"/>
            <a:ext cx="4646612" cy="3486150"/>
          </a:xfrm>
          <a:solidFill>
            <a:srgbClr val="FFFFFF"/>
          </a:solidFill>
          <a:ln/>
        </p:spPr>
      </p:sp>
      <p:sp>
        <p:nvSpPr>
          <p:cNvPr id="109572"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a:ea typeface="ＭＳ Ｐゴシック" charset="0"/>
              <a:cs typeface="ＭＳ Ｐゴシック" charset="0"/>
            </a:endParaRPr>
          </a:p>
        </p:txBody>
      </p:sp>
      <p:sp>
        <p:nvSpPr>
          <p:cNvPr id="109573"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96371DC4-8C62-EB49-916C-61B8B0981131}" type="slidenum">
              <a:rPr lang="en-US" sz="1200"/>
              <a:pPr algn="r" eaLnBrk="1" hangingPunct="1"/>
              <a:t>88</a:t>
            </a:fld>
            <a:endParaRPr lang="en-US" sz="120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bwMode="auto">
          <a:noFill/>
          <a:ln>
            <a:solidFill>
              <a:srgbClr val="000000"/>
            </a:solidFill>
            <a:miter lim="800000"/>
            <a:headEnd/>
            <a:tailEnd/>
          </a:ln>
        </p:spPr>
      </p:sp>
      <p:sp>
        <p:nvSpPr>
          <p:cNvPr id="35843"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a:p>
        </p:txBody>
      </p:sp>
      <p:sp>
        <p:nvSpPr>
          <p:cNvPr id="12288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BCE66EA6-1D81-4741-BA96-C1E05F846651}" type="slidenum">
              <a:rPr lang="en-US" smtClean="0"/>
              <a:pPr fontAlgn="base">
                <a:spcBef>
                  <a:spcPct val="0"/>
                </a:spcBef>
                <a:spcAft>
                  <a:spcPct val="0"/>
                </a:spcAft>
                <a:defRPr/>
              </a:pPr>
              <a:t>89</a:t>
            </a:fld>
            <a:endParaRPr lang="en-US"/>
          </a:p>
        </p:txBody>
      </p:sp>
      <p:sp>
        <p:nvSpPr>
          <p:cNvPr id="122885" name="Footer Placeholder 4"/>
          <p:cNvSpPr>
            <a:spLocks noGrp="1"/>
          </p:cNvSpPr>
          <p:nvPr>
            <p:ph type="ftr" sz="quarter" idx="4"/>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headEnd/>
            <a:tailEnd/>
          </a:ln>
        </p:spPr>
      </p:sp>
      <p:sp>
        <p:nvSpPr>
          <p:cNvPr id="36867"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4D67B687-3D46-46CD-BEE6-5EC4449C32FC}" type="slidenum">
              <a:rPr lang="en-US" smtClean="0"/>
              <a:pPr>
                <a:defRPr/>
              </a:pPr>
              <a:t>90</a:t>
            </a:fld>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Image Placeholder 1"/>
          <p:cNvSpPr>
            <a:spLocks noGrp="1" noRot="1" noChangeAspect="1" noTextEdit="1"/>
          </p:cNvSpPr>
          <p:nvPr>
            <p:ph type="sldImg"/>
          </p:nvPr>
        </p:nvSpPr>
        <p:spPr bwMode="auto">
          <a:noFill/>
          <a:ln>
            <a:solidFill>
              <a:srgbClr val="000000"/>
            </a:solidFill>
            <a:miter lim="800000"/>
            <a:headEnd/>
            <a:tailEnd/>
          </a:ln>
        </p:spPr>
      </p:sp>
      <p:sp>
        <p:nvSpPr>
          <p:cNvPr id="3789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12390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FEB2E438-7B0D-4E97-B99B-748905DA22D5}" type="slidenum">
              <a:rPr lang="en-US" smtClean="0"/>
              <a:pPr fontAlgn="base">
                <a:spcBef>
                  <a:spcPct val="0"/>
                </a:spcBef>
                <a:spcAft>
                  <a:spcPct val="0"/>
                </a:spcAft>
                <a:defRPr/>
              </a:pPr>
              <a:t>91</a:t>
            </a:fld>
            <a:endParaRPr lang="en-US"/>
          </a:p>
        </p:txBody>
      </p:sp>
      <p:sp>
        <p:nvSpPr>
          <p:cNvPr id="123909" name="Footer Placeholder 4"/>
          <p:cNvSpPr>
            <a:spLocks noGrp="1"/>
          </p:cNvSpPr>
          <p:nvPr>
            <p:ph type="ftr" sz="quarter" idx="4"/>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p:cNvSpPr>
            <a:spLocks noGrp="1" noRot="1" noChangeAspect="1" noTextEdit="1"/>
          </p:cNvSpPr>
          <p:nvPr>
            <p:ph type="sldImg"/>
          </p:nvPr>
        </p:nvSpPr>
        <p:spPr bwMode="auto">
          <a:noFill/>
          <a:ln>
            <a:solidFill>
              <a:srgbClr val="000000"/>
            </a:solidFill>
            <a:miter lim="800000"/>
            <a:headEnd/>
            <a:tailEnd/>
          </a:ln>
        </p:spPr>
      </p:sp>
      <p:sp>
        <p:nvSpPr>
          <p:cNvPr id="3891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124932"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E602EDB0-FDE0-458B-A9B5-CE8883C0F3F4}" type="slidenum">
              <a:rPr lang="en-US" smtClean="0"/>
              <a:pPr fontAlgn="base">
                <a:spcBef>
                  <a:spcPct val="0"/>
                </a:spcBef>
                <a:spcAft>
                  <a:spcPct val="0"/>
                </a:spcAft>
                <a:defRPr/>
              </a:pPr>
              <a:t>92</a:t>
            </a:fld>
            <a:endParaRPr lang="en-US"/>
          </a:p>
        </p:txBody>
      </p:sp>
      <p:sp>
        <p:nvSpPr>
          <p:cNvPr id="124933" name="Footer Placeholder 4"/>
          <p:cNvSpPr>
            <a:spLocks noGrp="1"/>
          </p:cNvSpPr>
          <p:nvPr>
            <p:ph type="ftr" sz="quarter" idx="4"/>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p:cNvSpPr>
            <a:spLocks noGrp="1" noRot="1" noChangeAspect="1" noTextEdit="1"/>
          </p:cNvSpPr>
          <p:nvPr>
            <p:ph type="sldImg"/>
          </p:nvPr>
        </p:nvSpPr>
        <p:spPr>
          <a:xfrm>
            <a:off x="1104900" y="696913"/>
            <a:ext cx="4646613" cy="3486150"/>
          </a:xfrm>
          <a:ln/>
        </p:spPr>
      </p:sp>
      <p:sp>
        <p:nvSpPr>
          <p:cNvPr id="778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http://www.econguru.com/heat-map-of-worldwide-gdp-ppp-per-capita-2008/ </a:t>
            </a:r>
          </a:p>
        </p:txBody>
      </p:sp>
      <p:sp>
        <p:nvSpPr>
          <p:cNvPr id="778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462C7029-14F8-7345-B814-5A7DF294EA73}" type="slidenum">
              <a:rPr lang="en-US"/>
              <a:pPr eaLnBrk="1" hangingPunct="1"/>
              <a:t>10</a:t>
            </a:fld>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txBox="1">
            <a:spLocks noGrp="1" noChangeArrowheads="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77" tIns="46589" rIns="93177" bIns="46589" anchor="b"/>
          <a:lstStyle>
            <a:lvl1pPr defTabSz="931863" eaLnBrk="0" hangingPunct="0">
              <a:defRPr>
                <a:solidFill>
                  <a:schemeClr val="tx1"/>
                </a:solidFill>
                <a:latin typeface="Arial" charset="0"/>
                <a:ea typeface="ＭＳ Ｐゴシック" charset="0"/>
                <a:cs typeface="ＭＳ Ｐゴシック" charset="0"/>
              </a:defRPr>
            </a:lvl1pPr>
            <a:lvl2pPr marL="742950" indent="-285750" defTabSz="931863" eaLnBrk="0" hangingPunct="0">
              <a:defRPr>
                <a:solidFill>
                  <a:schemeClr val="tx1"/>
                </a:solidFill>
                <a:latin typeface="Arial" charset="0"/>
                <a:ea typeface="ＭＳ Ｐゴシック" charset="0"/>
              </a:defRPr>
            </a:lvl2pPr>
            <a:lvl3pPr marL="1143000" indent="-228600" defTabSz="931863" eaLnBrk="0" hangingPunct="0">
              <a:defRPr>
                <a:solidFill>
                  <a:schemeClr val="tx1"/>
                </a:solidFill>
                <a:latin typeface="Arial" charset="0"/>
                <a:ea typeface="ＭＳ Ｐゴシック" charset="0"/>
              </a:defRPr>
            </a:lvl3pPr>
            <a:lvl4pPr marL="1600200" indent="-228600" defTabSz="931863" eaLnBrk="0" hangingPunct="0">
              <a:defRPr>
                <a:solidFill>
                  <a:schemeClr val="tx1"/>
                </a:solidFill>
                <a:latin typeface="Arial" charset="0"/>
                <a:ea typeface="ＭＳ Ｐゴシック" charset="0"/>
              </a:defRPr>
            </a:lvl4pPr>
            <a:lvl5pPr marL="2057400" indent="-228600" defTabSz="931863" eaLnBrk="0" hangingPunct="0">
              <a:defRPr>
                <a:solidFill>
                  <a:schemeClr val="tx1"/>
                </a:solidFill>
                <a:latin typeface="Arial" charset="0"/>
                <a:ea typeface="ＭＳ Ｐゴシック" charset="0"/>
              </a:defRPr>
            </a:lvl5pPr>
            <a:lvl6pPr marL="2514600" indent="-228600" defTabSz="931863" eaLnBrk="0" fontAlgn="base" hangingPunct="0">
              <a:spcBef>
                <a:spcPct val="0"/>
              </a:spcBef>
              <a:spcAft>
                <a:spcPct val="0"/>
              </a:spcAft>
              <a:defRPr>
                <a:solidFill>
                  <a:schemeClr val="tx1"/>
                </a:solidFill>
                <a:latin typeface="Arial" charset="0"/>
                <a:ea typeface="ＭＳ Ｐゴシック" charset="0"/>
              </a:defRPr>
            </a:lvl6pPr>
            <a:lvl7pPr marL="2971800" indent="-228600" defTabSz="931863" eaLnBrk="0" fontAlgn="base" hangingPunct="0">
              <a:spcBef>
                <a:spcPct val="0"/>
              </a:spcBef>
              <a:spcAft>
                <a:spcPct val="0"/>
              </a:spcAft>
              <a:defRPr>
                <a:solidFill>
                  <a:schemeClr val="tx1"/>
                </a:solidFill>
                <a:latin typeface="Arial" charset="0"/>
                <a:ea typeface="ＭＳ Ｐゴシック" charset="0"/>
              </a:defRPr>
            </a:lvl7pPr>
            <a:lvl8pPr marL="3429000" indent="-228600" defTabSz="931863" eaLnBrk="0" fontAlgn="base" hangingPunct="0">
              <a:spcBef>
                <a:spcPct val="0"/>
              </a:spcBef>
              <a:spcAft>
                <a:spcPct val="0"/>
              </a:spcAft>
              <a:defRPr>
                <a:solidFill>
                  <a:schemeClr val="tx1"/>
                </a:solidFill>
                <a:latin typeface="Arial" charset="0"/>
                <a:ea typeface="ＭＳ Ｐゴシック" charset="0"/>
              </a:defRPr>
            </a:lvl8pPr>
            <a:lvl9pPr marL="3886200" indent="-228600" defTabSz="931863"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F936771D-81A9-1E49-B92A-74032AE43BA5}" type="slidenum">
              <a:rPr lang="en-US" sz="1200"/>
              <a:pPr algn="r" eaLnBrk="1" hangingPunct="1"/>
              <a:t>93</a:t>
            </a:fld>
            <a:endParaRPr lang="en-US" sz="1200"/>
          </a:p>
        </p:txBody>
      </p:sp>
      <p:sp>
        <p:nvSpPr>
          <p:cNvPr id="109571" name="Slide Image Placeholder 1"/>
          <p:cNvSpPr>
            <a:spLocks noGrp="1" noRot="1" noChangeAspect="1" noTextEdit="1"/>
          </p:cNvSpPr>
          <p:nvPr>
            <p:ph type="sldImg"/>
          </p:nvPr>
        </p:nvSpPr>
        <p:spPr>
          <a:xfrm>
            <a:off x="1106488" y="696913"/>
            <a:ext cx="4646612" cy="3486150"/>
          </a:xfrm>
          <a:solidFill>
            <a:srgbClr val="FFFFFF"/>
          </a:solidFill>
          <a:ln/>
        </p:spPr>
      </p:sp>
      <p:sp>
        <p:nvSpPr>
          <p:cNvPr id="109572" name="Notes Placeholder 2"/>
          <p:cNvSpPr>
            <a:spLocks noGrp="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2446" tIns="46223" rIns="92446" bIns="46223"/>
          <a:lstStyle/>
          <a:p>
            <a:pPr eaLnBrk="1" hangingPunct="1">
              <a:lnSpc>
                <a:spcPct val="90000"/>
              </a:lnSpc>
            </a:pPr>
            <a:endParaRPr lang="en-US">
              <a:ea typeface="ＭＳ Ｐゴシック" charset="0"/>
              <a:cs typeface="ＭＳ Ｐゴシック" charset="0"/>
            </a:endParaRPr>
          </a:p>
        </p:txBody>
      </p:sp>
      <p:sp>
        <p:nvSpPr>
          <p:cNvPr id="109573" name="Slide Number Placeholder 3"/>
          <p:cNvSpPr txBox="1">
            <a:spLocks noGrp="1"/>
          </p:cNvSpPr>
          <p:nvPr/>
        </p:nvSpPr>
        <p:spPr bwMode="auto">
          <a:xfrm>
            <a:off x="3883827" y="8829675"/>
            <a:ext cx="297259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46" tIns="46223" rIns="92446" bIns="46223" anchor="b"/>
          <a:lstStyle>
            <a:lvl1pPr defTabSz="923925" eaLnBrk="0" hangingPunct="0">
              <a:defRPr>
                <a:solidFill>
                  <a:schemeClr val="tx1"/>
                </a:solidFill>
                <a:latin typeface="Arial" charset="0"/>
                <a:ea typeface="ＭＳ Ｐゴシック" charset="0"/>
                <a:cs typeface="ＭＳ Ｐゴシック" charset="0"/>
              </a:defRPr>
            </a:lvl1pPr>
            <a:lvl2pPr marL="742950" indent="-285750" defTabSz="923925" eaLnBrk="0" hangingPunct="0">
              <a:defRPr>
                <a:solidFill>
                  <a:schemeClr val="tx1"/>
                </a:solidFill>
                <a:latin typeface="Arial" charset="0"/>
                <a:ea typeface="ＭＳ Ｐゴシック" charset="0"/>
              </a:defRPr>
            </a:lvl2pPr>
            <a:lvl3pPr marL="1143000" indent="-228600" defTabSz="923925" eaLnBrk="0" hangingPunct="0">
              <a:defRPr>
                <a:solidFill>
                  <a:schemeClr val="tx1"/>
                </a:solidFill>
                <a:latin typeface="Arial" charset="0"/>
                <a:ea typeface="ＭＳ Ｐゴシック" charset="0"/>
              </a:defRPr>
            </a:lvl3pPr>
            <a:lvl4pPr marL="1600200" indent="-228600" defTabSz="923925" eaLnBrk="0" hangingPunct="0">
              <a:defRPr>
                <a:solidFill>
                  <a:schemeClr val="tx1"/>
                </a:solidFill>
                <a:latin typeface="Arial" charset="0"/>
                <a:ea typeface="ＭＳ Ｐゴシック" charset="0"/>
              </a:defRPr>
            </a:lvl4pPr>
            <a:lvl5pPr marL="2057400" indent="-228600" defTabSz="923925" eaLnBrk="0" hangingPunct="0">
              <a:defRPr>
                <a:solidFill>
                  <a:schemeClr val="tx1"/>
                </a:solidFill>
                <a:latin typeface="Arial" charset="0"/>
                <a:ea typeface="ＭＳ Ｐゴシック" charset="0"/>
              </a:defRPr>
            </a:lvl5pPr>
            <a:lvl6pPr marL="2514600" indent="-228600" defTabSz="923925" eaLnBrk="0" fontAlgn="base" hangingPunct="0">
              <a:spcBef>
                <a:spcPct val="0"/>
              </a:spcBef>
              <a:spcAft>
                <a:spcPct val="0"/>
              </a:spcAft>
              <a:defRPr>
                <a:solidFill>
                  <a:schemeClr val="tx1"/>
                </a:solidFill>
                <a:latin typeface="Arial" charset="0"/>
                <a:ea typeface="ＭＳ Ｐゴシック" charset="0"/>
              </a:defRPr>
            </a:lvl6pPr>
            <a:lvl7pPr marL="2971800" indent="-228600" defTabSz="923925" eaLnBrk="0" fontAlgn="base" hangingPunct="0">
              <a:spcBef>
                <a:spcPct val="0"/>
              </a:spcBef>
              <a:spcAft>
                <a:spcPct val="0"/>
              </a:spcAft>
              <a:defRPr>
                <a:solidFill>
                  <a:schemeClr val="tx1"/>
                </a:solidFill>
                <a:latin typeface="Arial" charset="0"/>
                <a:ea typeface="ＭＳ Ｐゴシック" charset="0"/>
              </a:defRPr>
            </a:lvl7pPr>
            <a:lvl8pPr marL="3429000" indent="-228600" defTabSz="923925" eaLnBrk="0" fontAlgn="base" hangingPunct="0">
              <a:spcBef>
                <a:spcPct val="0"/>
              </a:spcBef>
              <a:spcAft>
                <a:spcPct val="0"/>
              </a:spcAft>
              <a:defRPr>
                <a:solidFill>
                  <a:schemeClr val="tx1"/>
                </a:solidFill>
                <a:latin typeface="Arial" charset="0"/>
                <a:ea typeface="ＭＳ Ｐゴシック" charset="0"/>
              </a:defRPr>
            </a:lvl8pPr>
            <a:lvl9pPr marL="3886200" indent="-228600" defTabSz="923925"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96371DC4-8C62-EB49-916C-61B8B0981131}" type="slidenum">
              <a:rPr lang="en-US" sz="1200"/>
              <a:pPr algn="r" eaLnBrk="1" hangingPunct="1"/>
              <a:t>93</a:t>
            </a:fld>
            <a:endParaRPr lang="en-US" sz="120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Image Placeholder 1"/>
          <p:cNvSpPr>
            <a:spLocks noGrp="1" noRot="1" noChangeAspect="1" noTextEdit="1"/>
          </p:cNvSpPr>
          <p:nvPr>
            <p:ph type="sldImg"/>
          </p:nvPr>
        </p:nvSpPr>
        <p:spPr bwMode="auto">
          <a:noFill/>
          <a:ln>
            <a:solidFill>
              <a:srgbClr val="000000"/>
            </a:solidFill>
            <a:miter lim="800000"/>
            <a:headEnd/>
            <a:tailEnd/>
          </a:ln>
        </p:spPr>
      </p:sp>
      <p:sp>
        <p:nvSpPr>
          <p:cNvPr id="39939"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46ACF648-B297-46CE-8D7E-23420F197F80}" type="slidenum">
              <a:rPr lang="en-US" smtClean="0"/>
              <a:pPr>
                <a:defRPr/>
              </a:pPr>
              <a:t>94</a:t>
            </a:fld>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noFill/>
          <a:ln>
            <a:solidFill>
              <a:srgbClr val="000000"/>
            </a:solidFill>
            <a:miter lim="800000"/>
            <a:headEnd/>
            <a:tailEnd/>
          </a:ln>
        </p:spPr>
      </p:sp>
      <p:sp>
        <p:nvSpPr>
          <p:cNvPr id="40963"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B5549A57-CCEE-4DAF-B3D1-AEAE37354381}" type="slidenum">
              <a:rPr lang="en-US" smtClean="0"/>
              <a:pPr>
                <a:defRPr/>
              </a:pPr>
              <a:t>95</a:t>
            </a:fld>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Image Placeholder 1"/>
          <p:cNvSpPr>
            <a:spLocks noGrp="1" noRot="1" noChangeAspect="1" noTextEdit="1"/>
          </p:cNvSpPr>
          <p:nvPr>
            <p:ph type="sldImg"/>
          </p:nvPr>
        </p:nvSpPr>
        <p:spPr bwMode="auto">
          <a:noFill/>
          <a:ln>
            <a:solidFill>
              <a:srgbClr val="000000"/>
            </a:solidFill>
            <a:miter lim="800000"/>
            <a:headEnd/>
            <a:tailEnd/>
          </a:ln>
        </p:spPr>
      </p:sp>
      <p:sp>
        <p:nvSpPr>
          <p:cNvPr id="39939"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46ACF648-B297-46CE-8D7E-23420F197F80}" type="slidenum">
              <a:rPr lang="en-US" smtClean="0"/>
              <a:pPr>
                <a:defRPr/>
              </a:pPr>
              <a:t>96</a:t>
            </a:fld>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p:spPr>
      </p:sp>
      <p:sp>
        <p:nvSpPr>
          <p:cNvPr id="41987"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687CA009-A66B-463B-96E0-787E5A4F36E8}" type="slidenum">
              <a:rPr lang="en-US" smtClean="0"/>
              <a:pPr>
                <a:defRPr/>
              </a:pPr>
              <a:t>97</a:t>
            </a:fld>
            <a:endParaRPr 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Image Placeholder 1"/>
          <p:cNvSpPr>
            <a:spLocks noGrp="1" noRot="1" noChangeAspect="1" noTextEdit="1"/>
          </p:cNvSpPr>
          <p:nvPr>
            <p:ph type="sldImg"/>
          </p:nvPr>
        </p:nvSpPr>
        <p:spPr bwMode="auto">
          <a:noFill/>
          <a:ln>
            <a:solidFill>
              <a:srgbClr val="000000"/>
            </a:solidFill>
            <a:miter lim="800000"/>
            <a:headEnd/>
            <a:tailEnd/>
          </a:ln>
        </p:spPr>
      </p:sp>
      <p:sp>
        <p:nvSpPr>
          <p:cNvPr id="39939"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46ACF648-B297-46CE-8D7E-23420F197F80}" type="slidenum">
              <a:rPr lang="en-US" smtClean="0"/>
              <a:pPr>
                <a:defRPr/>
              </a:pPr>
              <a:t>98</a:t>
            </a:fld>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Slide Image Placeholder 1"/>
          <p:cNvSpPr>
            <a:spLocks noGrp="1" noRot="1" noChangeAspect="1" noTextEdit="1"/>
          </p:cNvSpPr>
          <p:nvPr>
            <p:ph type="sldImg"/>
          </p:nvPr>
        </p:nvSpPr>
        <p:spPr bwMode="auto">
          <a:noFill/>
          <a:ln>
            <a:solidFill>
              <a:srgbClr val="000000"/>
            </a:solidFill>
            <a:miter lim="800000"/>
            <a:headEnd/>
            <a:tailEnd/>
          </a:ln>
        </p:spPr>
      </p:sp>
      <p:sp>
        <p:nvSpPr>
          <p:cNvPr id="4403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009131EF-19A8-4307-970E-D9F6DF8F6B13}" type="slidenum">
              <a:rPr lang="en-US" smtClean="0"/>
              <a:pPr>
                <a:defRPr/>
              </a:pPr>
              <a:t>99</a:t>
            </a:fld>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p:spPr>
      </p:sp>
      <p:sp>
        <p:nvSpPr>
          <p:cNvPr id="45059"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9698113A-1835-4E94-9E0C-14C1E38A8B6B}" type="slidenum">
              <a:rPr lang="en-US" smtClean="0"/>
              <a:pPr>
                <a:defRPr/>
              </a:pPr>
              <a:t>100</a:t>
            </a:fld>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Image Placeholder 1"/>
          <p:cNvSpPr>
            <a:spLocks noGrp="1" noRot="1" noChangeAspect="1" noTextEdit="1"/>
          </p:cNvSpPr>
          <p:nvPr>
            <p:ph type="sldImg"/>
          </p:nvPr>
        </p:nvSpPr>
        <p:spPr bwMode="auto">
          <a:noFill/>
          <a:ln>
            <a:solidFill>
              <a:srgbClr val="000000"/>
            </a:solidFill>
            <a:miter lim="800000"/>
            <a:headEnd/>
            <a:tailEnd/>
          </a:ln>
        </p:spPr>
      </p:sp>
      <p:sp>
        <p:nvSpPr>
          <p:cNvPr id="39939"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46ACF648-B297-46CE-8D7E-23420F197F80}" type="slidenum">
              <a:rPr lang="en-US" smtClean="0"/>
              <a:pPr>
                <a:defRPr/>
              </a:pPr>
              <a:t>101</a:t>
            </a:fld>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bwMode="auto">
          <a:noFill/>
          <a:ln>
            <a:solidFill>
              <a:srgbClr val="000000"/>
            </a:solidFill>
            <a:miter lim="800000"/>
            <a:headEnd/>
            <a:tailEnd/>
          </a:ln>
        </p:spPr>
      </p:sp>
      <p:sp>
        <p:nvSpPr>
          <p:cNvPr id="43011"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a:p>
        </p:txBody>
      </p:sp>
      <p:sp>
        <p:nvSpPr>
          <p:cNvPr id="4" name="Footer Placeholder 3"/>
          <p:cNvSpPr>
            <a:spLocks noGrp="1"/>
          </p:cNvSpPr>
          <p:nvPr>
            <p:ph type="ftr" sz="quarter" idx="4"/>
          </p:nvPr>
        </p:nvSpPr>
        <p:spPr/>
        <p:txBody>
          <a:bodyPr/>
          <a:lstStyle/>
          <a:p>
            <a:pPr>
              <a:defRPr/>
            </a:pPr>
            <a:endParaRPr lang="en-US"/>
          </a:p>
        </p:txBody>
      </p:sp>
      <p:sp>
        <p:nvSpPr>
          <p:cNvPr id="5" name="Slide Number Placeholder 4"/>
          <p:cNvSpPr>
            <a:spLocks noGrp="1"/>
          </p:cNvSpPr>
          <p:nvPr>
            <p:ph type="sldNum" sz="quarter" idx="5"/>
          </p:nvPr>
        </p:nvSpPr>
        <p:spPr/>
        <p:txBody>
          <a:bodyPr/>
          <a:lstStyle/>
          <a:p>
            <a:pPr>
              <a:defRPr/>
            </a:pPr>
            <a:fld id="{A867DC83-5B47-4937-869C-BA863AE6B69E}" type="slidenum">
              <a:rPr lang="en-US" smtClean="0"/>
              <a:pPr>
                <a:defRPr/>
              </a:pPr>
              <a:t>102</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6"/>
          <p:cNvSpPr>
            <a:spLocks noGrp="1" noChangeArrowheads="1"/>
          </p:cNvSpPr>
          <p:nvPr>
            <p:ph type="sldNum" sz="quarter" idx="11"/>
          </p:nvPr>
        </p:nvSpPr>
        <p:spPr>
          <a:ln/>
        </p:spPr>
        <p:txBody>
          <a:bodyPr/>
          <a:lstStyle>
            <a:lvl1pPr>
              <a:defRPr/>
            </a:lvl1pPr>
          </a:lstStyle>
          <a:p>
            <a:fld id="{68880C20-D428-4946-8618-98B2C26CBB94}" type="slidenum">
              <a:rPr lang="en-US"/>
              <a:pPr/>
              <a:t>‹#›</a:t>
            </a:fld>
            <a:endParaRPr lang="en-US"/>
          </a:p>
        </p:txBody>
      </p:sp>
    </p:spTree>
    <p:extLst>
      <p:ext uri="{BB962C8B-B14F-4D97-AF65-F5344CB8AC3E}">
        <p14:creationId xmlns:p14="http://schemas.microsoft.com/office/powerpoint/2010/main" val="38262805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sldNum" sz="quarter" idx="11"/>
          </p:nvPr>
        </p:nvSpPr>
        <p:spPr>
          <a:ln/>
        </p:spPr>
        <p:txBody>
          <a:bodyPr/>
          <a:lstStyle>
            <a:lvl1pPr>
              <a:defRPr/>
            </a:lvl1pPr>
          </a:lstStyle>
          <a:p>
            <a:fld id="{423CB58D-8763-FB4D-8AED-48D8F11C4ACD}" type="slidenum">
              <a:rPr lang="en-US"/>
              <a:pPr/>
              <a:t>‹#›</a:t>
            </a:fld>
            <a:endParaRPr lang="en-US"/>
          </a:p>
        </p:txBody>
      </p:sp>
    </p:spTree>
    <p:extLst>
      <p:ext uri="{BB962C8B-B14F-4D97-AF65-F5344CB8AC3E}">
        <p14:creationId xmlns:p14="http://schemas.microsoft.com/office/powerpoint/2010/main" val="31510542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sldNum" sz="quarter" idx="11"/>
          </p:nvPr>
        </p:nvSpPr>
        <p:spPr>
          <a:ln/>
        </p:spPr>
        <p:txBody>
          <a:bodyPr/>
          <a:lstStyle>
            <a:lvl1pPr>
              <a:defRPr/>
            </a:lvl1pPr>
          </a:lstStyle>
          <a:p>
            <a:fld id="{79C663C9-7551-E743-9B45-BA6D8F008C74}" type="slidenum">
              <a:rPr lang="en-US"/>
              <a:pPr/>
              <a:t>‹#›</a:t>
            </a:fld>
            <a:endParaRPr lang="en-US"/>
          </a:p>
        </p:txBody>
      </p:sp>
    </p:spTree>
    <p:extLst>
      <p:ext uri="{BB962C8B-B14F-4D97-AF65-F5344CB8AC3E}">
        <p14:creationId xmlns:p14="http://schemas.microsoft.com/office/powerpoint/2010/main" val="115036645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sldNum" sz="quarter" idx="11"/>
          </p:nvPr>
        </p:nvSpPr>
        <p:spPr>
          <a:ln/>
        </p:spPr>
        <p:txBody>
          <a:bodyPr/>
          <a:lstStyle>
            <a:lvl1pPr>
              <a:defRPr/>
            </a:lvl1pPr>
          </a:lstStyle>
          <a:p>
            <a:fld id="{B25212D2-5C73-0B40-BFAB-9EF2688D888F}" type="slidenum">
              <a:rPr lang="en-US"/>
              <a:pPr/>
              <a:t>‹#›</a:t>
            </a:fld>
            <a:endParaRPr lang="en-US"/>
          </a:p>
        </p:txBody>
      </p:sp>
    </p:spTree>
    <p:extLst>
      <p:ext uri="{BB962C8B-B14F-4D97-AF65-F5344CB8AC3E}">
        <p14:creationId xmlns:p14="http://schemas.microsoft.com/office/powerpoint/2010/main" val="404369437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4_Title and Content">
    <p:spTree>
      <p:nvGrpSpPr>
        <p:cNvPr id="1" name=""/>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15_Title and Content">
    <p:spTree>
      <p:nvGrpSpPr>
        <p:cNvPr id="1" name=""/>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
        <p:nvSpPr>
          <p:cNvPr id="2" name="Footer Placeholder 1"/>
          <p:cNvSpPr txBox="1">
            <a:spLocks/>
          </p:cNvSpPr>
          <p:nvPr userDrawn="1"/>
        </p:nvSpPr>
        <p:spPr>
          <a:xfrm>
            <a:off x="1752600" y="6499225"/>
            <a:ext cx="6164263" cy="358775"/>
          </a:xfrm>
          <a:prstGeom prst="rect">
            <a:avLst/>
          </a:prstGeom>
        </p:spPr>
        <p:txBody>
          <a:bodyPr/>
          <a:lstStyle>
            <a:defPPr>
              <a:defRPr lang="en-US"/>
            </a:defPPr>
            <a:lvl1pPr marL="0" algn="ctr" defTabSz="914400" rtl="0" eaLnBrk="1" latinLnBrk="0" hangingPunct="1">
              <a:lnSpc>
                <a:spcPct val="110000"/>
              </a:lnSpc>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fld id="{33BB419B-4FA5-43D8-B966-0532FC8F4D63}" type="slidenum">
              <a:rPr lang="de-DE" smtClean="0"/>
              <a:pPr fontAlgn="auto">
                <a:spcBef>
                  <a:spcPts val="0"/>
                </a:spcBef>
                <a:spcAft>
                  <a:spcPts val="0"/>
                </a:spcAft>
                <a:defRPr/>
              </a:pPr>
              <a:t>‹#›</a:t>
            </a:fld>
            <a:r>
              <a:rPr lang="de-DE" dirty="0"/>
              <a:t> Rice Fortification Assessment /  Symbioiometrics, Innovations Private Ltd. Bangalore, India, March 2012</a:t>
            </a:r>
          </a:p>
        </p:txBody>
      </p:sp>
    </p:spTree>
    <p:extLst>
      <p:ext uri="{BB962C8B-B14F-4D97-AF65-F5344CB8AC3E}">
        <p14:creationId xmlns:p14="http://schemas.microsoft.com/office/powerpoint/2010/main" val="28882112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5" name="Rectangle 6"/>
          <p:cNvSpPr>
            <a:spLocks noGrp="1" noChangeArrowheads="1"/>
          </p:cNvSpPr>
          <p:nvPr>
            <p:ph type="sldNum" sz="quarter" idx="11"/>
          </p:nvPr>
        </p:nvSpPr>
        <p:spPr>
          <a:ln/>
        </p:spPr>
        <p:txBody>
          <a:bodyPr/>
          <a:lstStyle>
            <a:lvl1pPr>
              <a:defRPr/>
            </a:lvl1pPr>
          </a:lstStyle>
          <a:p>
            <a:fld id="{A8A535CE-C5CB-AD44-88E1-EC655EF1EE3D}" type="slidenum">
              <a:rPr lang="en-US"/>
              <a:pPr/>
              <a:t>‹#›</a:t>
            </a:fld>
            <a:endParaRPr lang="en-US"/>
          </a:p>
        </p:txBody>
      </p:sp>
    </p:spTree>
    <p:extLst>
      <p:ext uri="{BB962C8B-B14F-4D97-AF65-F5344CB8AC3E}">
        <p14:creationId xmlns:p14="http://schemas.microsoft.com/office/powerpoint/2010/main" val="32030067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1"/>
          </p:nvPr>
        </p:nvSpPr>
        <p:spPr>
          <a:ln/>
        </p:spPr>
        <p:txBody>
          <a:bodyPr/>
          <a:lstStyle>
            <a:lvl1pPr>
              <a:defRPr/>
            </a:lvl1pPr>
          </a:lstStyle>
          <a:p>
            <a:fld id="{0D8C8DF7-1B0A-3543-B37F-218F7CD934C4}" type="slidenum">
              <a:rPr lang="en-US"/>
              <a:pPr/>
              <a:t>‹#›</a:t>
            </a:fld>
            <a:endParaRPr lang="en-US"/>
          </a:p>
        </p:txBody>
      </p:sp>
    </p:spTree>
    <p:extLst>
      <p:ext uri="{BB962C8B-B14F-4D97-AF65-F5344CB8AC3E}">
        <p14:creationId xmlns:p14="http://schemas.microsoft.com/office/powerpoint/2010/main" val="428623956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6"/>
          <p:cNvSpPr>
            <a:spLocks noGrp="1" noChangeArrowheads="1"/>
          </p:cNvSpPr>
          <p:nvPr>
            <p:ph type="sldNum" sz="quarter" idx="11"/>
          </p:nvPr>
        </p:nvSpPr>
        <p:spPr>
          <a:ln/>
        </p:spPr>
        <p:txBody>
          <a:bodyPr/>
          <a:lstStyle>
            <a:lvl1pPr>
              <a:defRPr/>
            </a:lvl1pPr>
          </a:lstStyle>
          <a:p>
            <a:fld id="{2A7E3B5D-E627-5D41-B01E-DB3C95C504AB}" type="slidenum">
              <a:rPr lang="en-US"/>
              <a:pPr/>
              <a:t>‹#›</a:t>
            </a:fld>
            <a:endParaRPr lang="en-US"/>
          </a:p>
        </p:txBody>
      </p:sp>
    </p:spTree>
    <p:extLst>
      <p:ext uri="{BB962C8B-B14F-4D97-AF65-F5344CB8AC3E}">
        <p14:creationId xmlns:p14="http://schemas.microsoft.com/office/powerpoint/2010/main" val="33524100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ftr" sz="quarter" idx="10"/>
          </p:nvPr>
        </p:nvSpPr>
        <p:spPr>
          <a:xfrm>
            <a:off x="5867400" y="6381750"/>
            <a:ext cx="3276600" cy="476250"/>
          </a:xfrm>
          <a:prstGeom prst="rect">
            <a:avLst/>
          </a:prstGeom>
        </p:spPr>
        <p:txBody>
          <a:bodyPr/>
          <a:lstStyle>
            <a:lvl1pPr>
              <a:defRPr/>
            </a:lvl1pPr>
          </a:lstStyle>
          <a:p>
            <a:r>
              <a:rPr lang="en-US"/>
              <a:t>Confidential– For FFI Internal Use ONLY</a:t>
            </a:r>
          </a:p>
        </p:txBody>
      </p:sp>
    </p:spTree>
    <p:extLst>
      <p:ext uri="{BB962C8B-B14F-4D97-AF65-F5344CB8AC3E}">
        <p14:creationId xmlns:p14="http://schemas.microsoft.com/office/powerpoint/2010/main" val="14911644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Rectangle 6"/>
          <p:cNvSpPr>
            <a:spLocks noGrp="1" noChangeArrowheads="1"/>
          </p:cNvSpPr>
          <p:nvPr>
            <p:ph type="sldNum" sz="quarter" idx="11"/>
          </p:nvPr>
        </p:nvSpPr>
        <p:spPr>
          <a:ln/>
        </p:spPr>
        <p:txBody>
          <a:bodyPr/>
          <a:lstStyle>
            <a:lvl1pPr>
              <a:defRPr/>
            </a:lvl1pPr>
          </a:lstStyle>
          <a:p>
            <a:fld id="{23868721-9FF2-8641-ACDE-21A59E787127}" type="slidenum">
              <a:rPr lang="en-US"/>
              <a:pPr/>
              <a:t>‹#›</a:t>
            </a:fld>
            <a:endParaRPr lang="en-US"/>
          </a:p>
        </p:txBody>
      </p:sp>
    </p:spTree>
    <p:extLst>
      <p:ext uri="{BB962C8B-B14F-4D97-AF65-F5344CB8AC3E}">
        <p14:creationId xmlns:p14="http://schemas.microsoft.com/office/powerpoint/2010/main" val="41201915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Rectangle 6"/>
          <p:cNvSpPr>
            <a:spLocks noGrp="1" noChangeArrowheads="1"/>
          </p:cNvSpPr>
          <p:nvPr>
            <p:ph type="sldNum" sz="quarter" idx="11"/>
          </p:nvPr>
        </p:nvSpPr>
        <p:spPr>
          <a:ln/>
        </p:spPr>
        <p:txBody>
          <a:bodyPr/>
          <a:lstStyle>
            <a:lvl1pPr>
              <a:defRPr/>
            </a:lvl1pPr>
          </a:lstStyle>
          <a:p>
            <a:fld id="{C396DC6C-FB90-B349-8643-24A6A67C1CCD}" type="slidenum">
              <a:rPr lang="en-US"/>
              <a:pPr/>
              <a:t>‹#›</a:t>
            </a:fld>
            <a:endParaRPr lang="en-US"/>
          </a:p>
        </p:txBody>
      </p:sp>
    </p:spTree>
    <p:extLst>
      <p:ext uri="{BB962C8B-B14F-4D97-AF65-F5344CB8AC3E}">
        <p14:creationId xmlns:p14="http://schemas.microsoft.com/office/powerpoint/2010/main" val="24912883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Rectangle 6"/>
          <p:cNvSpPr>
            <a:spLocks noGrp="1" noChangeArrowheads="1"/>
          </p:cNvSpPr>
          <p:nvPr>
            <p:ph type="sldNum" sz="quarter" idx="11"/>
          </p:nvPr>
        </p:nvSpPr>
        <p:spPr>
          <a:ln/>
        </p:spPr>
        <p:txBody>
          <a:bodyPr/>
          <a:lstStyle>
            <a:lvl1pPr>
              <a:defRPr/>
            </a:lvl1pPr>
          </a:lstStyle>
          <a:p>
            <a:fld id="{B7C5FBB1-59F7-484F-938C-17072FC28C0B}" type="slidenum">
              <a:rPr lang="en-US"/>
              <a:pPr/>
              <a:t>‹#›</a:t>
            </a:fld>
            <a:endParaRPr lang="en-US"/>
          </a:p>
        </p:txBody>
      </p:sp>
    </p:spTree>
    <p:extLst>
      <p:ext uri="{BB962C8B-B14F-4D97-AF65-F5344CB8AC3E}">
        <p14:creationId xmlns:p14="http://schemas.microsoft.com/office/powerpoint/2010/main" val="20339471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1" name="Rectangle 17"/>
          <p:cNvSpPr>
            <a:spLocks noChangeArrowheads="1"/>
          </p:cNvSpPr>
          <p:nvPr/>
        </p:nvSpPr>
        <p:spPr bwMode="auto">
          <a:xfrm>
            <a:off x="0" y="0"/>
            <a:ext cx="9144000" cy="1143000"/>
          </a:xfrm>
          <a:prstGeom prst="rect">
            <a:avLst/>
          </a:prstGeom>
          <a:solidFill>
            <a:srgbClr val="000099"/>
          </a:solidFill>
          <a:ln w="9525">
            <a:noFill/>
            <a:miter lim="800000"/>
            <a:headEnd/>
            <a:tailEnd/>
          </a:ln>
          <a:effectLst/>
        </p:spPr>
        <p:txBody>
          <a:bodyPr wrap="none" anchor="ctr"/>
          <a:lstStyle/>
          <a:p>
            <a:pPr algn="ctr">
              <a:defRPr/>
            </a:pPr>
            <a:endParaRPr lang="en-US">
              <a:ea typeface="+mn-ea"/>
              <a:cs typeface="+mn-cs"/>
            </a:endParaRPr>
          </a:p>
        </p:txBody>
      </p:sp>
      <p:pic>
        <p:nvPicPr>
          <p:cNvPr id="1027" name="Picture 16"/>
          <p:cNvPicPr>
            <a:picLocks noChangeAspect="1" noChangeArrowheads="1"/>
          </p:cNvPicPr>
          <p:nvPr userDrawn="1"/>
        </p:nvPicPr>
        <p:blipFill>
          <a:blip r:embed="rId30"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9" name="Rectangle 3"/>
          <p:cNvSpPr>
            <a:spLocks noGrp="1" noChangeArrowheads="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0" name="Rectangle 6"/>
          <p:cNvSpPr>
            <a:spLocks noGrp="1" noChangeArrowheads="1"/>
          </p:cNvSpPr>
          <p:nvPr>
            <p:ph type="sldNum" sz="quarter" idx="4"/>
          </p:nvPr>
        </p:nvSpPr>
        <p:spPr bwMode="auto">
          <a:xfrm>
            <a:off x="6629400" y="622935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000"/>
            </a:lvl1pPr>
          </a:lstStyle>
          <a:p>
            <a:fld id="{7994E598-D720-A545-8743-2D6A3E7A7C62}" type="slidenum">
              <a:rPr lang="en-US"/>
              <a:pPr/>
              <a:t>‹#›</a:t>
            </a:fld>
            <a:endParaRPr lang="en-US"/>
          </a:p>
        </p:txBody>
      </p:sp>
      <p:sp>
        <p:nvSpPr>
          <p:cNvPr id="1044" name="Rectangle 20"/>
          <p:cNvSpPr>
            <a:spLocks noChangeArrowheads="1"/>
          </p:cNvSpPr>
          <p:nvPr/>
        </p:nvSpPr>
        <p:spPr bwMode="auto">
          <a:xfrm>
            <a:off x="0" y="0"/>
            <a:ext cx="9144000" cy="76200"/>
          </a:xfrm>
          <a:prstGeom prst="rect">
            <a:avLst/>
          </a:prstGeom>
          <a:solidFill>
            <a:srgbClr val="000099"/>
          </a:solidFill>
          <a:ln w="9525">
            <a:noFill/>
            <a:miter lim="800000"/>
            <a:headEnd/>
            <a:tailEnd/>
          </a:ln>
          <a:effectLst>
            <a:outerShdw dist="35921" dir="2700000" algn="ctr" rotWithShape="0">
              <a:schemeClr val="bg2"/>
            </a:outerShdw>
          </a:effectLst>
        </p:spPr>
        <p:txBody>
          <a:bodyPr wrap="none" anchor="ctr"/>
          <a:lstStyle/>
          <a:p>
            <a:pPr algn="ctr">
              <a:defRPr/>
            </a:pPr>
            <a:endParaRPr lang="en-US">
              <a:ea typeface="+mn-ea"/>
              <a:cs typeface="+mn-cs"/>
            </a:endParaRPr>
          </a:p>
        </p:txBody>
      </p:sp>
      <p:sp>
        <p:nvSpPr>
          <p:cNvPr id="1045" name="Rectangle 21"/>
          <p:cNvSpPr>
            <a:spLocks noChangeArrowheads="1"/>
          </p:cNvSpPr>
          <p:nvPr/>
        </p:nvSpPr>
        <p:spPr bwMode="auto">
          <a:xfrm>
            <a:off x="0" y="76200"/>
            <a:ext cx="9144000" cy="76200"/>
          </a:xfrm>
          <a:prstGeom prst="rect">
            <a:avLst/>
          </a:prstGeom>
          <a:solidFill>
            <a:srgbClr val="00A4DE"/>
          </a:solidFill>
          <a:ln w="9525">
            <a:noFill/>
            <a:miter lim="800000"/>
            <a:headEnd/>
            <a:tailEnd/>
          </a:ln>
          <a:effectLst>
            <a:outerShdw dist="35921" dir="2700000" algn="ctr" rotWithShape="0">
              <a:schemeClr val="bg2"/>
            </a:outerShdw>
          </a:effectLst>
        </p:spPr>
        <p:txBody>
          <a:bodyPr wrap="none" anchor="ctr"/>
          <a:lstStyle/>
          <a:p>
            <a:pPr algn="ctr">
              <a:defRPr/>
            </a:pPr>
            <a:endParaRPr lang="en-US">
              <a:ea typeface="+mn-ea"/>
              <a:cs typeface="+mn-cs"/>
            </a:endParaRPr>
          </a:p>
        </p:txBody>
      </p:sp>
    </p:spTree>
  </p:cSld>
  <p:clrMap bg1="lt1" tx1="dk1" bg2="lt2" tx2="dk2" accent1="accent1" accent2="accent2" accent3="accent3" accent4="accent4" accent5="accent5" accent6="accent6" hlink="hlink" folHlink="folHlink"/>
  <p:sldLayoutIdLst>
    <p:sldLayoutId id="2147484225" r:id="rId1"/>
    <p:sldLayoutId id="2147484226" r:id="rId2"/>
    <p:sldLayoutId id="2147484227" r:id="rId3"/>
    <p:sldLayoutId id="2147484228" r:id="rId4"/>
    <p:sldLayoutId id="2147484229" r:id="rId5"/>
    <p:sldLayoutId id="2147484235" r:id="rId6"/>
    <p:sldLayoutId id="2147484230" r:id="rId7"/>
    <p:sldLayoutId id="2147484231" r:id="rId8"/>
    <p:sldLayoutId id="2147484232" r:id="rId9"/>
    <p:sldLayoutId id="2147484233" r:id="rId10"/>
    <p:sldLayoutId id="2147484234" r:id="rId11"/>
    <p:sldLayoutId id="2147484236" r:id="rId12"/>
    <p:sldLayoutId id="2147484237" r:id="rId13"/>
    <p:sldLayoutId id="2147484238" r:id="rId14"/>
    <p:sldLayoutId id="2147484239" r:id="rId15"/>
    <p:sldLayoutId id="2147484240" r:id="rId16"/>
    <p:sldLayoutId id="2147484241" r:id="rId17"/>
    <p:sldLayoutId id="2147484242" r:id="rId18"/>
    <p:sldLayoutId id="2147484243" r:id="rId19"/>
    <p:sldLayoutId id="2147484244" r:id="rId20"/>
    <p:sldLayoutId id="2147484245" r:id="rId21"/>
    <p:sldLayoutId id="2147484246" r:id="rId22"/>
    <p:sldLayoutId id="2147484247" r:id="rId23"/>
    <p:sldLayoutId id="2147484248" r:id="rId24"/>
    <p:sldLayoutId id="2147484249" r:id="rId25"/>
    <p:sldLayoutId id="2147484251" r:id="rId26"/>
    <p:sldLayoutId id="2147484252" r:id="rId27"/>
    <p:sldLayoutId id="2147484253" r:id="rId28"/>
  </p:sldLayoutIdLst>
  <p:hf sldNum="0" hdr="0" dt="0"/>
  <p:txStyles>
    <p:titleStyle>
      <a:lvl1pPr algn="l" rtl="0" eaLnBrk="0" fontAlgn="base" hangingPunct="0">
        <a:spcBef>
          <a:spcPct val="0"/>
        </a:spcBef>
        <a:spcAft>
          <a:spcPct val="0"/>
        </a:spcAft>
        <a:defRPr sz="3600">
          <a:solidFill>
            <a:srgbClr val="000F97"/>
          </a:solidFill>
          <a:latin typeface="+mj-lt"/>
          <a:ea typeface="ＭＳ Ｐゴシック" charset="-128"/>
          <a:cs typeface="ＭＳ Ｐゴシック" charset="-128"/>
        </a:defRPr>
      </a:lvl1pPr>
      <a:lvl2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5pPr>
      <a:lvl6pPr marL="457200" algn="l" rtl="0" fontAlgn="base">
        <a:spcBef>
          <a:spcPct val="0"/>
        </a:spcBef>
        <a:spcAft>
          <a:spcPct val="0"/>
        </a:spcAft>
        <a:defRPr sz="3600">
          <a:solidFill>
            <a:srgbClr val="000F97"/>
          </a:solidFill>
          <a:latin typeface="Arial" charset="0"/>
        </a:defRPr>
      </a:lvl6pPr>
      <a:lvl7pPr marL="914400" algn="l" rtl="0" fontAlgn="base">
        <a:spcBef>
          <a:spcPct val="0"/>
        </a:spcBef>
        <a:spcAft>
          <a:spcPct val="0"/>
        </a:spcAft>
        <a:defRPr sz="3600">
          <a:solidFill>
            <a:srgbClr val="000F97"/>
          </a:solidFill>
          <a:latin typeface="Arial" charset="0"/>
        </a:defRPr>
      </a:lvl7pPr>
      <a:lvl8pPr marL="1371600" algn="l" rtl="0" fontAlgn="base">
        <a:spcBef>
          <a:spcPct val="0"/>
        </a:spcBef>
        <a:spcAft>
          <a:spcPct val="0"/>
        </a:spcAft>
        <a:defRPr sz="3600">
          <a:solidFill>
            <a:srgbClr val="000F97"/>
          </a:solidFill>
          <a:latin typeface="Arial" charset="0"/>
        </a:defRPr>
      </a:lvl8pPr>
      <a:lvl9pPr marL="1828800" algn="l" rtl="0" fontAlgn="base">
        <a:spcBef>
          <a:spcPct val="0"/>
        </a:spcBef>
        <a:spcAft>
          <a:spcPct val="0"/>
        </a:spcAft>
        <a:defRPr sz="3600">
          <a:solidFill>
            <a:srgbClr val="000F97"/>
          </a:solidFill>
          <a:latin typeface="Arial" charset="0"/>
        </a:defRPr>
      </a:lvl9pPr>
    </p:titleStyle>
    <p:bodyStyle>
      <a:lvl1pPr marL="342900" indent="-342900" algn="l" rtl="0" eaLnBrk="0" fontAlgn="base" hangingPunct="0">
        <a:spcBef>
          <a:spcPct val="20000"/>
        </a:spcBef>
        <a:spcAft>
          <a:spcPct val="0"/>
        </a:spcAft>
        <a:buClr>
          <a:srgbClr val="CC6633"/>
        </a:buClr>
        <a:buChar char="•"/>
        <a:defRPr sz="2800">
          <a:solidFill>
            <a:srgbClr val="666666"/>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rgbClr val="CC6633"/>
        </a:buClr>
        <a:buChar char="–"/>
        <a:defRPr sz="2400">
          <a:solidFill>
            <a:srgbClr val="666666"/>
          </a:solidFill>
          <a:latin typeface="+mn-lt"/>
          <a:ea typeface="ＭＳ Ｐゴシック" charset="-128"/>
          <a:cs typeface="ＭＳ Ｐゴシック"/>
        </a:defRPr>
      </a:lvl2pPr>
      <a:lvl3pPr marL="1143000" indent="-228600" algn="l" rtl="0" eaLnBrk="0" fontAlgn="base" hangingPunct="0">
        <a:spcBef>
          <a:spcPct val="20000"/>
        </a:spcBef>
        <a:spcAft>
          <a:spcPct val="0"/>
        </a:spcAft>
        <a:buClr>
          <a:srgbClr val="CC6633"/>
        </a:buClr>
        <a:buChar char="•"/>
        <a:defRPr sz="2000">
          <a:solidFill>
            <a:srgbClr val="666666"/>
          </a:solidFill>
          <a:latin typeface="+mn-lt"/>
          <a:ea typeface="ＭＳ Ｐゴシック" charset="-128"/>
          <a:cs typeface="ＭＳ Ｐゴシック"/>
        </a:defRPr>
      </a:lvl3pPr>
      <a:lvl4pPr marL="1600200" indent="-228600" algn="l" rtl="0" eaLnBrk="0" fontAlgn="base" hangingPunct="0">
        <a:spcBef>
          <a:spcPct val="20000"/>
        </a:spcBef>
        <a:spcAft>
          <a:spcPct val="0"/>
        </a:spcAft>
        <a:buClr>
          <a:srgbClr val="CC6633"/>
        </a:buClr>
        <a:buChar char="–"/>
        <a:defRPr sz="2000">
          <a:solidFill>
            <a:srgbClr val="666666"/>
          </a:solidFill>
          <a:latin typeface="+mn-lt"/>
          <a:ea typeface="ＭＳ Ｐゴシック" charset="-128"/>
          <a:cs typeface="ＭＳ Ｐゴシック"/>
        </a:defRPr>
      </a:lvl4pPr>
      <a:lvl5pPr marL="2057400" indent="-228600" algn="l" rtl="0" eaLnBrk="0" fontAlgn="base" hangingPunct="0">
        <a:spcBef>
          <a:spcPct val="20000"/>
        </a:spcBef>
        <a:spcAft>
          <a:spcPct val="0"/>
        </a:spcAft>
        <a:buClr>
          <a:srgbClr val="CC6633"/>
        </a:buClr>
        <a:buChar char="»"/>
        <a:defRPr sz="2000">
          <a:solidFill>
            <a:srgbClr val="666666"/>
          </a:solidFill>
          <a:latin typeface="+mn-lt"/>
          <a:ea typeface="ＭＳ Ｐゴシック" charset="-128"/>
          <a:cs typeface="ＭＳ Ｐゴシック"/>
        </a:defRPr>
      </a:lvl5pPr>
      <a:lvl6pPr marL="2514600" indent="-228600" algn="l" rtl="0" fontAlgn="base">
        <a:spcBef>
          <a:spcPct val="20000"/>
        </a:spcBef>
        <a:spcAft>
          <a:spcPct val="0"/>
        </a:spcAft>
        <a:buClr>
          <a:srgbClr val="CC6633"/>
        </a:buClr>
        <a:buChar char="»"/>
        <a:defRPr>
          <a:solidFill>
            <a:srgbClr val="666666"/>
          </a:solidFill>
          <a:latin typeface="+mn-lt"/>
        </a:defRPr>
      </a:lvl6pPr>
      <a:lvl7pPr marL="2971800" indent="-228600" algn="l" rtl="0" fontAlgn="base">
        <a:spcBef>
          <a:spcPct val="20000"/>
        </a:spcBef>
        <a:spcAft>
          <a:spcPct val="0"/>
        </a:spcAft>
        <a:buClr>
          <a:srgbClr val="CC6633"/>
        </a:buClr>
        <a:buChar char="»"/>
        <a:defRPr>
          <a:solidFill>
            <a:srgbClr val="666666"/>
          </a:solidFill>
          <a:latin typeface="+mn-lt"/>
        </a:defRPr>
      </a:lvl7pPr>
      <a:lvl8pPr marL="3429000" indent="-228600" algn="l" rtl="0" fontAlgn="base">
        <a:spcBef>
          <a:spcPct val="20000"/>
        </a:spcBef>
        <a:spcAft>
          <a:spcPct val="0"/>
        </a:spcAft>
        <a:buClr>
          <a:srgbClr val="CC6633"/>
        </a:buClr>
        <a:buChar char="»"/>
        <a:defRPr>
          <a:solidFill>
            <a:srgbClr val="666666"/>
          </a:solidFill>
          <a:latin typeface="+mn-lt"/>
        </a:defRPr>
      </a:lvl8pPr>
      <a:lvl9pPr marL="3886200" indent="-228600" algn="l" rtl="0" fontAlgn="base">
        <a:spcBef>
          <a:spcPct val="20000"/>
        </a:spcBef>
        <a:spcAft>
          <a:spcPct val="0"/>
        </a:spcAft>
        <a:buClr>
          <a:srgbClr val="CC6633"/>
        </a:buClr>
        <a:buChar char="»"/>
        <a:defRPr>
          <a:solidFill>
            <a:srgbClr val="666666"/>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97.xml"/><Relationship Id="rId1" Type="http://schemas.openxmlformats.org/officeDocument/2006/relationships/slideLayout" Target="../slideLayouts/slideLayout2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0.xml"/></Relationships>
</file>

<file path=ppt/slides/_rels/slide10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99.xml"/><Relationship Id="rId1" Type="http://schemas.openxmlformats.org/officeDocument/2006/relationships/slideLayout" Target="../slideLayouts/slideLayout23.xml"/></Relationships>
</file>

<file path=ppt/slides/_rels/slide10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28.xml"/><Relationship Id="rId1" Type="http://schemas.openxmlformats.org/officeDocument/2006/relationships/vmlDrawing" Target="../drawings/vmlDrawing6.vml"/><Relationship Id="rId5" Type="http://schemas.openxmlformats.org/officeDocument/2006/relationships/image" Target="../media/image86.png"/><Relationship Id="rId4" Type="http://schemas.openxmlformats.org/officeDocument/2006/relationships/oleObject" Target="../embeddings/oleObject6.bin"/></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26.xml"/><Relationship Id="rId1" Type="http://schemas.openxmlformats.org/officeDocument/2006/relationships/vmlDrawing" Target="../drawings/vmlDrawing7.vml"/><Relationship Id="rId5" Type="http://schemas.openxmlformats.org/officeDocument/2006/relationships/image" Target="../media/image87.png"/><Relationship Id="rId4" Type="http://schemas.openxmlformats.org/officeDocument/2006/relationships/oleObject" Target="../embeddings/oleObject7.bin"/></Relationships>
</file>

<file path=ppt/slides/_rels/slide106.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03.xml"/><Relationship Id="rId1" Type="http://schemas.openxmlformats.org/officeDocument/2006/relationships/slideLayout" Target="../slideLayouts/slideLayout2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1.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15.jpeg"/></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4.jpeg"/><Relationship Id="rId1" Type="http://schemas.openxmlformats.org/officeDocument/2006/relationships/slideLayout" Target="../slideLayouts/slideLayout7.xml"/><Relationship Id="rId5" Type="http://schemas.openxmlformats.org/officeDocument/2006/relationships/image" Target="../media/image20.jpeg"/><Relationship Id="rId4" Type="http://schemas.openxmlformats.org/officeDocument/2006/relationships/image" Target="../media/image19.jpeg"/></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1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29.jpeg"/><Relationship Id="rId4" Type="http://schemas.openxmlformats.org/officeDocument/2006/relationships/image" Target="../media/image28.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30.jpeg"/><Relationship Id="rId7" Type="http://schemas.openxmlformats.org/officeDocument/2006/relationships/image" Target="../media/image34.jpe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33.jpeg"/><Relationship Id="rId5" Type="http://schemas.openxmlformats.org/officeDocument/2006/relationships/image" Target="../media/image32.jpeg"/><Relationship Id="rId4" Type="http://schemas.openxmlformats.org/officeDocument/2006/relationships/image" Target="../media/image31.jpeg"/></Relationships>
</file>

<file path=ppt/slides/_rels/slide2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7.jpeg"/><Relationship Id="rId7"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4.xml"/><Relationship Id="rId6" Type="http://schemas.openxmlformats.org/officeDocument/2006/relationships/image" Target="../media/image40.png"/><Relationship Id="rId5" Type="http://schemas.openxmlformats.org/officeDocument/2006/relationships/image" Target="../media/image39.png"/><Relationship Id="rId10" Type="http://schemas.openxmlformats.org/officeDocument/2006/relationships/image" Target="../media/image44.jpeg"/><Relationship Id="rId4" Type="http://schemas.openxmlformats.org/officeDocument/2006/relationships/image" Target="../media/image38.jpeg"/><Relationship Id="rId9" Type="http://schemas.openxmlformats.org/officeDocument/2006/relationships/image" Target="../media/image43.png"/></Relationships>
</file>

<file path=ppt/slides/_rels/slide2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42.xml"/><Relationship Id="rId1" Type="http://schemas.openxmlformats.org/officeDocument/2006/relationships/slideLayout" Target="../slideLayouts/slideLayout4.xml"/><Relationship Id="rId6" Type="http://schemas.openxmlformats.org/officeDocument/2006/relationships/image" Target="../media/image53.jpeg"/><Relationship Id="rId5" Type="http://schemas.openxmlformats.org/officeDocument/2006/relationships/image" Target="../media/image52.png"/><Relationship Id="rId4" Type="http://schemas.openxmlformats.org/officeDocument/2006/relationships/image" Target="../media/image51.png"/></Relationships>
</file>

<file path=ppt/slides/_rels/slide46.xml.rels><?xml version="1.0" encoding="UTF-8" standalone="yes"?>
<Relationships xmlns="http://schemas.openxmlformats.org/package/2006/relationships"><Relationship Id="rId3" Type="http://schemas.openxmlformats.org/officeDocument/2006/relationships/hyperlink" Target="file:///\\localhost\Users\mollypilloton\Dropbox\India%20Strategy%202011\Strategy\India.flow%20chart.pptx" TargetMode="External"/><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54.png"/></Relationships>
</file>

<file path=ppt/slides/_rels/slide4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44.xml"/><Relationship Id="rId1" Type="http://schemas.openxmlformats.org/officeDocument/2006/relationships/slideLayout" Target="../slideLayouts/slideLayout4.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57.png"/></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63.png"/><Relationship Id="rId7" Type="http://schemas.openxmlformats.org/officeDocument/2006/relationships/diagramColors" Target="../diagrams/colors4.xml"/><Relationship Id="rId2" Type="http://schemas.openxmlformats.org/officeDocument/2006/relationships/notesSlide" Target="../notesSlides/notesSlide54.xml"/><Relationship Id="rId1" Type="http://schemas.openxmlformats.org/officeDocument/2006/relationships/slideLayout" Target="../slideLayouts/slideLayout4.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58.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hyperlink" Target="http://www.bbc.co.uk/" TargetMode="External"/><Relationship Id="rId5" Type="http://schemas.openxmlformats.org/officeDocument/2006/relationships/image" Target="../media/image7.jpeg"/><Relationship Id="rId4" Type="http://schemas.openxmlformats.org/officeDocument/2006/relationships/hyperlink" Target="file:///\\localhost\upload.wikimedia.org\wikipedia\commons\4\47\Brit_IndianEmpireReligions3.jpg" TargetMode="External"/></Relationships>
</file>

<file path=ppt/slides/_rels/slide6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0.xml"/><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81.xml"/><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82.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14.xml"/><Relationship Id="rId1" Type="http://schemas.openxmlformats.org/officeDocument/2006/relationships/vmlDrawing" Target="../drawings/vmlDrawing1.vml"/><Relationship Id="rId5" Type="http://schemas.openxmlformats.org/officeDocument/2006/relationships/image" Target="../media/image78.png"/><Relationship Id="rId4" Type="http://schemas.openxmlformats.org/officeDocument/2006/relationships/oleObject" Target="../embeddings/oleObject1.bin"/></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15.xml"/><Relationship Id="rId1" Type="http://schemas.openxmlformats.org/officeDocument/2006/relationships/vmlDrawing" Target="../drawings/vmlDrawing2.vml"/><Relationship Id="rId5" Type="http://schemas.openxmlformats.org/officeDocument/2006/relationships/image" Target="../media/image79.png"/><Relationship Id="rId4" Type="http://schemas.openxmlformats.org/officeDocument/2006/relationships/oleObject" Target="../embeddings/oleObject2.bin"/></Relationships>
</file>

<file path=ppt/slides/_rels/slide8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86.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11.jpe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7.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18.xml"/><Relationship Id="rId1" Type="http://schemas.openxmlformats.org/officeDocument/2006/relationships/vmlDrawing" Target="../drawings/vmlDrawing3.vml"/><Relationship Id="rId5" Type="http://schemas.openxmlformats.org/officeDocument/2006/relationships/image" Target="../media/image81.png"/><Relationship Id="rId4" Type="http://schemas.openxmlformats.org/officeDocument/2006/relationships/oleObject" Target="../embeddings/oleObject3.bin"/></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19.xml"/><Relationship Id="rId1" Type="http://schemas.openxmlformats.org/officeDocument/2006/relationships/vmlDrawing" Target="../drawings/vmlDrawing4.vml"/><Relationship Id="rId6" Type="http://schemas.openxmlformats.org/officeDocument/2006/relationships/image" Target="../media/image82.png"/><Relationship Id="rId5" Type="http://schemas.openxmlformats.org/officeDocument/2006/relationships/oleObject" Target="../embeddings/oleObject4.bin"/><Relationship Id="rId4" Type="http://schemas.openxmlformats.org/officeDocument/2006/relationships/chart" Target="../charts/chart11.xml"/></Relationships>
</file>

<file path=ppt/slides/_rels/slide9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0.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1.xml"/><Relationship Id="rId1" Type="http://schemas.openxmlformats.org/officeDocument/2006/relationships/vmlDrawing" Target="../drawings/vmlDrawing5.vml"/><Relationship Id="rId5" Type="http://schemas.openxmlformats.org/officeDocument/2006/relationships/image" Target="../media/image84.emf"/><Relationship Id="rId4" Type="http://schemas.openxmlformats.org/officeDocument/2006/relationships/oleObject" Target="../embeddings/oleObject5.bin"/></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0.xml"/></Relationships>
</file>

<file path=ppt/slides/_rels/slide97.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94.xml"/><Relationship Id="rId1" Type="http://schemas.openxmlformats.org/officeDocument/2006/relationships/slideLayout" Target="../slideLayouts/slideLayout2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0.xml"/></Relationships>
</file>

<file path=ppt/slides/_rels/slide99.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96.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bwMode="auto">
          <a:xfrm>
            <a:off x="0" y="228600"/>
            <a:ext cx="9144000" cy="6629400"/>
          </a:xfrm>
          <a:prstGeom prst="rect">
            <a:avLst/>
          </a:prstGeom>
          <a:solidFill>
            <a:schemeClr val="bg1"/>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pic>
        <p:nvPicPr>
          <p:cNvPr id="3075" name="Picture 34" descr="http://www.everestcountry.com/india/pics/india-map-fla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10113" y="1397000"/>
            <a:ext cx="4195763" cy="424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itle 1">
            <a:extLst>
              <a:ext uri="{FF2B5EF4-FFF2-40B4-BE49-F238E27FC236}">
                <a16:creationId xmlns:a16="http://schemas.microsoft.com/office/drawing/2014/main" id="{2156FCBA-A810-44C8-B6D6-EFD24A46EDAA}"/>
              </a:ext>
            </a:extLst>
          </p:cNvPr>
          <p:cNvSpPr txBox="1">
            <a:spLocks/>
          </p:cNvSpPr>
          <p:nvPr/>
        </p:nvSpPr>
        <p:spPr>
          <a:xfrm>
            <a:off x="304800" y="1455738"/>
            <a:ext cx="4405313" cy="1524000"/>
          </a:xfrm>
          <a:prstGeom prst="rect">
            <a:avLst/>
          </a:prstGeom>
        </p:spPr>
        <p:txBody>
          <a:bodyPr/>
          <a:lstStyle/>
          <a:p>
            <a:pPr defTabSz="912813">
              <a:defRPr/>
            </a:pPr>
            <a:r>
              <a:rPr lang="en-US" sz="3200" b="1" kern="0" dirty="0">
                <a:solidFill>
                  <a:srgbClr val="000F97"/>
                </a:solidFill>
                <a:latin typeface="Arial" charset="0"/>
                <a:ea typeface="+mj-ea"/>
                <a:cs typeface="+mj-cs"/>
              </a:rPr>
              <a:t>India Strategy and Cereal Grain Fortification Analysis</a:t>
            </a:r>
          </a:p>
        </p:txBody>
      </p:sp>
      <p:sp>
        <p:nvSpPr>
          <p:cNvPr id="11" name="Rectangle 8">
            <a:extLst>
              <a:ext uri="{FF2B5EF4-FFF2-40B4-BE49-F238E27FC236}">
                <a16:creationId xmlns:a16="http://schemas.microsoft.com/office/drawing/2014/main" id="{2BC21E50-EF31-4A18-8033-2FA4D9B5403B}"/>
              </a:ext>
            </a:extLst>
          </p:cNvPr>
          <p:cNvSpPr>
            <a:spLocks noChangeArrowheads="1"/>
          </p:cNvSpPr>
          <p:nvPr/>
        </p:nvSpPr>
        <p:spPr bwMode="auto">
          <a:xfrm>
            <a:off x="304800" y="2751138"/>
            <a:ext cx="3429000" cy="1219200"/>
          </a:xfrm>
          <a:prstGeom prst="rect">
            <a:avLst/>
          </a:prstGeom>
          <a:noFill/>
          <a:ln w="9525">
            <a:noFill/>
            <a:miter lim="800000"/>
            <a:headEnd/>
            <a:tailEnd/>
          </a:ln>
        </p:spPr>
        <p:txBody>
          <a:bodyPr anchor="ctr"/>
          <a:lstStyle/>
          <a:p>
            <a:pPr eaLnBrk="1" hangingPunct="1">
              <a:defRPr/>
            </a:pPr>
            <a:r>
              <a:rPr lang="en-US" sz="2400" i="1" dirty="0">
                <a:solidFill>
                  <a:srgbClr val="000F97"/>
                </a:solidFill>
                <a:latin typeface="+mn-lt"/>
                <a:ea typeface="ＭＳ Ｐゴシック" charset="-128"/>
                <a:cs typeface="Arial" pitchFamily="34" charset="0"/>
              </a:rPr>
              <a:t>Updated May 2022</a:t>
            </a:r>
            <a:endParaRPr lang="en-US" sz="3200" i="1" dirty="0">
              <a:solidFill>
                <a:srgbClr val="000F97"/>
              </a:solidFill>
              <a:ea typeface="ＭＳ Ｐゴシック" charset="-128"/>
              <a:cs typeface="Arial" pitchFamily="34" charset="0"/>
            </a:endParaRPr>
          </a:p>
        </p:txBody>
      </p:sp>
      <p:pic>
        <p:nvPicPr>
          <p:cNvPr id="12" name="Picture 2">
            <a:extLst>
              <a:ext uri="{FF2B5EF4-FFF2-40B4-BE49-F238E27FC236}">
                <a16:creationId xmlns:a16="http://schemas.microsoft.com/office/drawing/2014/main" id="{A643A965-FEAE-409F-AA1F-CAEA9CE3229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4114800"/>
            <a:ext cx="2478088"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http://www.econguru.com/wp-content/uploads/2009/01/gdp-ppp-per-capita-worldmap-2008-cia-factbook-thumb.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7317" y="1981200"/>
            <a:ext cx="8980487"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7" name="Rectangle 10"/>
          <p:cNvSpPr>
            <a:spLocks noChangeArrowheads="1"/>
          </p:cNvSpPr>
          <p:nvPr/>
        </p:nvSpPr>
        <p:spPr bwMode="auto">
          <a:xfrm>
            <a:off x="152400" y="228600"/>
            <a:ext cx="883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INDIA Context: </a:t>
            </a:r>
          </a:p>
          <a:p>
            <a:r>
              <a:rPr lang="en-US" sz="3600" dirty="0">
                <a:solidFill>
                  <a:srgbClr val="000F97"/>
                </a:solidFill>
                <a:cs typeface="Arial" charset="0"/>
              </a:rPr>
              <a:t>National GDP Per Capita ($US)</a:t>
            </a:r>
          </a:p>
        </p:txBody>
      </p:sp>
      <p:sp>
        <p:nvSpPr>
          <p:cNvPr id="4" name="Oval 3"/>
          <p:cNvSpPr/>
          <p:nvPr/>
        </p:nvSpPr>
        <p:spPr bwMode="auto">
          <a:xfrm>
            <a:off x="5715000" y="2971800"/>
            <a:ext cx="990600" cy="1295400"/>
          </a:xfrm>
          <a:prstGeom prst="ellipse">
            <a:avLst/>
          </a:prstGeom>
          <a:solidFill>
            <a:schemeClr val="accent1">
              <a:alpha val="0"/>
            </a:schemeClr>
          </a:solidFill>
          <a:ln w="19050" cap="flat" cmpd="sng" algn="ctr">
            <a:solidFill>
              <a:schemeClr val="tx1">
                <a:lumMod val="75000"/>
                <a:lumOff val="25000"/>
              </a:schemeClr>
            </a:solidFill>
            <a:prstDash val="solid"/>
            <a:round/>
            <a:headEnd type="none" w="med" len="med"/>
            <a:tailEnd type="none" w="med" len="med"/>
          </a:ln>
          <a:effectLst/>
        </p:spPr>
        <p:txBody>
          <a:bodyPr wrap="none" anchor="ctr"/>
          <a:lstStyle/>
          <a:p>
            <a:pPr algn="ctr">
              <a:defRPr/>
            </a:pPr>
            <a:endParaRPr lang="en-US" dirty="0">
              <a:ea typeface="ＭＳ Ｐゴシック" charset="-128"/>
              <a:cs typeface="+mn-cs"/>
            </a:endParaRPr>
          </a:p>
        </p:txBody>
      </p:sp>
      <p:sp>
        <p:nvSpPr>
          <p:cNvPr id="5" name="5-Point Star 4"/>
          <p:cNvSpPr/>
          <p:nvPr/>
        </p:nvSpPr>
        <p:spPr bwMode="auto">
          <a:xfrm>
            <a:off x="1295400" y="5105400"/>
            <a:ext cx="228600" cy="228600"/>
          </a:xfrm>
          <a:prstGeom prst="star5">
            <a:avLst/>
          </a:prstGeom>
          <a:solidFill>
            <a:srgbClr val="F6DC1A"/>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dirty="0">
              <a:ea typeface="ＭＳ Ｐゴシック" charset="-128"/>
              <a:cs typeface="+mn-cs"/>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a:graphicFrameLocks/>
          </p:cNvGraphicFramePr>
          <p:nvPr/>
        </p:nvGraphicFramePr>
        <p:xfrm>
          <a:off x="228600" y="1295400"/>
          <a:ext cx="8382000" cy="4648200"/>
        </p:xfrm>
        <a:graphic>
          <a:graphicData uri="http://schemas.openxmlformats.org/drawingml/2006/chart">
            <c:chart xmlns:c="http://schemas.openxmlformats.org/drawingml/2006/chart" xmlns:r="http://schemas.openxmlformats.org/officeDocument/2006/relationships" r:id="rId3"/>
          </a:graphicData>
        </a:graphic>
      </p:graphicFrame>
      <p:sp>
        <p:nvSpPr>
          <p:cNvPr id="28675" name="TextBox 3"/>
          <p:cNvSpPr txBox="1">
            <a:spLocks noChangeArrowheads="1"/>
          </p:cNvSpPr>
          <p:nvPr/>
        </p:nvSpPr>
        <p:spPr bwMode="auto">
          <a:xfrm>
            <a:off x="155575" y="381000"/>
            <a:ext cx="8988425" cy="646331"/>
          </a:xfrm>
          <a:prstGeom prst="rect">
            <a:avLst/>
          </a:prstGeom>
          <a:noFill/>
          <a:ln w="25400" cmpd="dbl">
            <a:noFill/>
            <a:miter lim="800000"/>
            <a:headEnd/>
            <a:tailEnd/>
          </a:ln>
        </p:spPr>
        <p:txBody>
          <a:bodyPr>
            <a:spAutoFit/>
          </a:bodyPr>
          <a:lstStyle/>
          <a:p>
            <a:r>
              <a:rPr lang="en-US" sz="3600" b="1" dirty="0">
                <a:solidFill>
                  <a:srgbClr val="000F97"/>
                </a:solidFill>
                <a:cs typeface="Arial" charset="0"/>
              </a:rPr>
              <a:t>Influences: </a:t>
            </a:r>
            <a:r>
              <a:rPr lang="en-US" sz="3600" dirty="0">
                <a:solidFill>
                  <a:srgbClr val="000F97"/>
                </a:solidFill>
                <a:cs typeface="Arial" charset="0"/>
              </a:rPr>
              <a:t>Government Mechanisms</a:t>
            </a:r>
          </a:p>
        </p:txBody>
      </p:sp>
      <p:sp>
        <p:nvSpPr>
          <p:cNvPr id="28677" name="TextBox 5"/>
          <p:cNvSpPr txBox="1">
            <a:spLocks noChangeArrowheads="1"/>
          </p:cNvSpPr>
          <p:nvPr/>
        </p:nvSpPr>
        <p:spPr bwMode="auto">
          <a:xfrm>
            <a:off x="3745173" y="6248400"/>
            <a:ext cx="5410200" cy="276225"/>
          </a:xfrm>
          <a:prstGeom prst="rect">
            <a:avLst/>
          </a:prstGeom>
          <a:noFill/>
          <a:ln w="9525">
            <a:noFill/>
            <a:miter lim="800000"/>
            <a:headEnd/>
            <a:tailEnd/>
          </a:ln>
        </p:spPr>
        <p:txBody>
          <a:bodyPr wrap="square">
            <a:spAutoFit/>
          </a:bodyPr>
          <a:lstStyle/>
          <a:p>
            <a:pPr algn="r"/>
            <a:r>
              <a:rPr lang="en-US" sz="1200" b="1" dirty="0"/>
              <a:t>Note: UP based on previous government impressions</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368594688"/>
              </p:ext>
            </p:extLst>
          </p:nvPr>
        </p:nvGraphicFramePr>
        <p:xfrm>
          <a:off x="152400" y="1447800"/>
          <a:ext cx="8839200" cy="4712542"/>
        </p:xfrm>
        <a:graphic>
          <a:graphicData uri="http://schemas.openxmlformats.org/drawingml/2006/table">
            <a:tbl>
              <a:tblPr firstRow="1" bandRow="1">
                <a:tableStyleId>{21E4AEA4-8DFA-4A89-87EB-49C32662AFE0}</a:tableStyleId>
              </a:tblPr>
              <a:tblGrid>
                <a:gridCol w="1828800">
                  <a:extLst>
                    <a:ext uri="{9D8B030D-6E8A-4147-A177-3AD203B41FA5}">
                      <a16:colId xmlns:a16="http://schemas.microsoft.com/office/drawing/2014/main" val="20000"/>
                    </a:ext>
                  </a:extLst>
                </a:gridCol>
                <a:gridCol w="7010400">
                  <a:extLst>
                    <a:ext uri="{9D8B030D-6E8A-4147-A177-3AD203B41FA5}">
                      <a16:colId xmlns:a16="http://schemas.microsoft.com/office/drawing/2014/main" val="20001"/>
                    </a:ext>
                  </a:extLst>
                </a:gridCol>
              </a:tblGrid>
              <a:tr h="353501">
                <a:tc>
                  <a:txBody>
                    <a:bodyPr/>
                    <a:lstStyle/>
                    <a:p>
                      <a:pPr algn="ctr"/>
                      <a:r>
                        <a:rPr lang="en-US" sz="1800" dirty="0">
                          <a:latin typeface="+mn-lt"/>
                        </a:rPr>
                        <a:t>Parameter</a:t>
                      </a:r>
                    </a:p>
                  </a:txBody>
                  <a:tcPr marT="45726" marB="45726"/>
                </a:tc>
                <a:tc>
                  <a:txBody>
                    <a:bodyPr/>
                    <a:lstStyle/>
                    <a:p>
                      <a:pPr algn="ctr"/>
                      <a:r>
                        <a:rPr lang="en-US" sz="1800" dirty="0">
                          <a:latin typeface="+mn-lt"/>
                        </a:rPr>
                        <a:t>Order of I</a:t>
                      </a:r>
                      <a:r>
                        <a:rPr lang="en-US" sz="1800" baseline="0" dirty="0">
                          <a:latin typeface="+mn-lt"/>
                        </a:rPr>
                        <a:t>mportance &amp; </a:t>
                      </a:r>
                      <a:r>
                        <a:rPr lang="en-US" sz="1800" dirty="0">
                          <a:latin typeface="+mn-lt"/>
                        </a:rPr>
                        <a:t>Role in decision making</a:t>
                      </a:r>
                    </a:p>
                  </a:txBody>
                  <a:tcPr marT="45726" marB="45726"/>
                </a:tc>
                <a:extLst>
                  <a:ext uri="{0D108BD9-81ED-4DB2-BD59-A6C34878D82A}">
                    <a16:rowId xmlns:a16="http://schemas.microsoft.com/office/drawing/2014/main" val="10000"/>
                  </a:ext>
                </a:extLst>
              </a:tr>
              <a:tr h="697317">
                <a:tc>
                  <a:txBody>
                    <a:bodyPr/>
                    <a:lstStyle/>
                    <a:p>
                      <a:pPr algn="l">
                        <a:lnSpc>
                          <a:spcPct val="110000"/>
                        </a:lnSpc>
                      </a:pPr>
                      <a:r>
                        <a:rPr lang="en-US" sz="1400" b="1" dirty="0">
                          <a:latin typeface="+mn-lt"/>
                        </a:rPr>
                        <a:t>Consumption per capita</a:t>
                      </a:r>
                    </a:p>
                  </a:txBody>
                  <a:tcPr marT="45726" marB="45726"/>
                </a:tc>
                <a:tc>
                  <a:txBody>
                    <a:bodyPr/>
                    <a:lstStyle/>
                    <a:p>
                      <a:pPr algn="just">
                        <a:lnSpc>
                          <a:spcPct val="110000"/>
                        </a:lnSpc>
                      </a:pPr>
                      <a:r>
                        <a:rPr lang="en-US" sz="1400" baseline="0" dirty="0">
                          <a:latin typeface="+mn-lt"/>
                        </a:rPr>
                        <a:t>Rice consumption above 200 g/per capita/day is considered reasonable to define a State as a rice eating state</a:t>
                      </a:r>
                      <a:endParaRPr lang="en-US" sz="1400" dirty="0">
                        <a:latin typeface="+mn-lt"/>
                      </a:endParaRPr>
                    </a:p>
                  </a:txBody>
                  <a:tcPr marT="45726" marB="45726"/>
                </a:tc>
                <a:extLst>
                  <a:ext uri="{0D108BD9-81ED-4DB2-BD59-A6C34878D82A}">
                    <a16:rowId xmlns:a16="http://schemas.microsoft.com/office/drawing/2014/main" val="10001"/>
                  </a:ext>
                </a:extLst>
              </a:tr>
              <a:tr h="900701">
                <a:tc>
                  <a:txBody>
                    <a:bodyPr/>
                    <a:lstStyle/>
                    <a:p>
                      <a:pPr algn="l">
                        <a:lnSpc>
                          <a:spcPct val="110000"/>
                        </a:lnSpc>
                      </a:pPr>
                      <a:r>
                        <a:rPr lang="en-US" sz="1400" b="1" dirty="0">
                          <a:latin typeface="+mn-lt"/>
                        </a:rPr>
                        <a:t>Perceived</a:t>
                      </a:r>
                    </a:p>
                    <a:p>
                      <a:pPr algn="l">
                        <a:lnSpc>
                          <a:spcPct val="110000"/>
                        </a:lnSpc>
                      </a:pPr>
                      <a:r>
                        <a:rPr lang="en-US" sz="1400" b="1" dirty="0">
                          <a:latin typeface="+mn-lt"/>
                        </a:rPr>
                        <a:t>Positive</a:t>
                      </a:r>
                      <a:r>
                        <a:rPr lang="en-US" sz="1400" b="1" baseline="0" dirty="0">
                          <a:latin typeface="+mn-lt"/>
                        </a:rPr>
                        <a:t> Political influences</a:t>
                      </a:r>
                      <a:endParaRPr lang="en-US" sz="1400" b="1" dirty="0">
                        <a:latin typeface="+mn-lt"/>
                      </a:endParaRPr>
                    </a:p>
                  </a:txBody>
                  <a:tcPr marT="45726" marB="45726"/>
                </a:tc>
                <a:tc>
                  <a:txBody>
                    <a:bodyPr/>
                    <a:lstStyle/>
                    <a:p>
                      <a:pPr algn="just">
                        <a:lnSpc>
                          <a:spcPct val="110000"/>
                        </a:lnSpc>
                      </a:pPr>
                      <a:r>
                        <a:rPr lang="en-US" sz="1400" baseline="0" dirty="0">
                          <a:latin typeface="+mn-lt"/>
                        </a:rPr>
                        <a:t>How politicians view rice fortification; their willingness to act for the common good.</a:t>
                      </a:r>
                    </a:p>
                    <a:p>
                      <a:pPr algn="just">
                        <a:lnSpc>
                          <a:spcPct val="110000"/>
                        </a:lnSpc>
                      </a:pPr>
                      <a:r>
                        <a:rPr lang="en-US" sz="1400" baseline="0" dirty="0">
                          <a:latin typeface="+mn-lt"/>
                        </a:rPr>
                        <a:t>In many states rice is monitored at the Chief Minister level although the Agriculture / Food / Civil supplies minister will play the key role in decision making.</a:t>
                      </a:r>
                      <a:endParaRPr lang="en-US" sz="1400" dirty="0">
                        <a:latin typeface="+mn-lt"/>
                      </a:endParaRPr>
                    </a:p>
                  </a:txBody>
                  <a:tcPr marT="45726" marB="45726"/>
                </a:tc>
                <a:extLst>
                  <a:ext uri="{0D108BD9-81ED-4DB2-BD59-A6C34878D82A}">
                    <a16:rowId xmlns:a16="http://schemas.microsoft.com/office/drawing/2014/main" val="10002"/>
                  </a:ext>
                </a:extLst>
              </a:tr>
              <a:tr h="1429333">
                <a:tc>
                  <a:txBody>
                    <a:bodyPr/>
                    <a:lstStyle/>
                    <a:p>
                      <a:pPr algn="l">
                        <a:lnSpc>
                          <a:spcPct val="110000"/>
                        </a:lnSpc>
                      </a:pPr>
                      <a:r>
                        <a:rPr lang="en-US" sz="1400" b="1">
                          <a:latin typeface="+mn-lt"/>
                        </a:rPr>
                        <a:t>Organized Government Mechanisms &amp; Support</a:t>
                      </a:r>
                      <a:r>
                        <a:rPr lang="en-US" sz="1400" b="1" baseline="0">
                          <a:latin typeface="+mn-lt"/>
                        </a:rPr>
                        <a:t> infrastructure</a:t>
                      </a:r>
                      <a:endParaRPr lang="en-US" sz="1400" b="1" dirty="0">
                        <a:latin typeface="+mn-lt"/>
                      </a:endParaRPr>
                    </a:p>
                  </a:txBody>
                  <a:tcPr marT="45726" marB="45726"/>
                </a:tc>
                <a:tc>
                  <a:txBody>
                    <a:bodyPr/>
                    <a:lstStyle/>
                    <a:p>
                      <a:pPr algn="just">
                        <a:lnSpc>
                          <a:spcPct val="110000"/>
                        </a:lnSpc>
                      </a:pPr>
                      <a:r>
                        <a:rPr lang="en-US" sz="1400">
                          <a:latin typeface="+mn-lt"/>
                        </a:rPr>
                        <a:t>Bureaucracy represented by secretaries, commissioners and directors of serving departments. They can </a:t>
                      </a:r>
                      <a:r>
                        <a:rPr lang="en-US" sz="1400" baseline="0">
                          <a:latin typeface="+mn-lt"/>
                        </a:rPr>
                        <a:t>complement the processes and engage appropriate resources.</a:t>
                      </a:r>
                    </a:p>
                    <a:p>
                      <a:pPr algn="just">
                        <a:lnSpc>
                          <a:spcPct val="110000"/>
                        </a:lnSpc>
                      </a:pPr>
                      <a:r>
                        <a:rPr lang="en-US" sz="1400" baseline="0">
                          <a:latin typeface="+mn-lt"/>
                        </a:rPr>
                        <a:t>Includes support infrastructure such as storage, distribution network etc.</a:t>
                      </a:r>
                    </a:p>
                    <a:p>
                      <a:pPr algn="just">
                        <a:lnSpc>
                          <a:spcPct val="110000"/>
                        </a:lnSpc>
                      </a:pPr>
                      <a:r>
                        <a:rPr lang="en-US" sz="1400" baseline="0">
                          <a:latin typeface="+mn-lt"/>
                        </a:rPr>
                        <a:t>Takes considerable time / resources to establish.</a:t>
                      </a:r>
                    </a:p>
                    <a:p>
                      <a:pPr algn="just">
                        <a:lnSpc>
                          <a:spcPct val="110000"/>
                        </a:lnSpc>
                      </a:pPr>
                      <a:r>
                        <a:rPr lang="en-US" sz="1400" baseline="0">
                          <a:latin typeface="+mn-lt"/>
                        </a:rPr>
                        <a:t>Can be stumbling blocks and are often reasons for failure of politically influenced initiatives</a:t>
                      </a:r>
                      <a:endParaRPr lang="en-US" sz="1400" dirty="0">
                        <a:latin typeface="+mn-lt"/>
                      </a:endParaRPr>
                    </a:p>
                  </a:txBody>
                  <a:tcPr marT="45726" marB="45726"/>
                </a:tc>
                <a:extLst>
                  <a:ext uri="{0D108BD9-81ED-4DB2-BD59-A6C34878D82A}">
                    <a16:rowId xmlns:a16="http://schemas.microsoft.com/office/drawing/2014/main" val="10003"/>
                  </a:ext>
                </a:extLst>
              </a:tr>
              <a:tr h="1267348">
                <a:tc>
                  <a:txBody>
                    <a:bodyPr/>
                    <a:lstStyle/>
                    <a:p>
                      <a:pPr algn="l">
                        <a:lnSpc>
                          <a:spcPct val="110000"/>
                        </a:lnSpc>
                      </a:pPr>
                      <a:r>
                        <a:rPr lang="en-US" sz="1400" b="1" dirty="0">
                          <a:latin typeface="+mn-lt"/>
                        </a:rPr>
                        <a:t>Production</a:t>
                      </a:r>
                      <a:r>
                        <a:rPr lang="en-US" sz="1400" b="1" baseline="0" dirty="0">
                          <a:latin typeface="+mn-lt"/>
                        </a:rPr>
                        <a:t> surplus</a:t>
                      </a:r>
                      <a:endParaRPr lang="en-US" sz="1400" b="1" dirty="0">
                        <a:latin typeface="+mn-lt"/>
                      </a:endParaRPr>
                    </a:p>
                  </a:txBody>
                  <a:tcPr marT="45726" marB="45726"/>
                </a:tc>
                <a:tc>
                  <a:txBody>
                    <a:bodyPr/>
                    <a:lstStyle/>
                    <a:p>
                      <a:pPr algn="just">
                        <a:lnSpc>
                          <a:spcPct val="110000"/>
                        </a:lnSpc>
                      </a:pPr>
                      <a:r>
                        <a:rPr lang="en-US" sz="1400" dirty="0">
                          <a:latin typeface="+mn-lt"/>
                        </a:rPr>
                        <a:t>States with</a:t>
                      </a:r>
                      <a:r>
                        <a:rPr lang="en-US" sz="1400" baseline="0" dirty="0">
                          <a:latin typeface="+mn-lt"/>
                        </a:rPr>
                        <a:t> production surplus will have less stress on fulfilling the macro nutrition needs of their states. Some states, especially the hilly regions of the northeast, are more stressed at basic feeding and may not generate substantial interest</a:t>
                      </a:r>
                      <a:endParaRPr lang="en-US" sz="1400" dirty="0">
                        <a:latin typeface="+mn-lt"/>
                      </a:endParaRPr>
                    </a:p>
                  </a:txBody>
                  <a:tcPr marT="45726" marB="45726"/>
                </a:tc>
                <a:extLst>
                  <a:ext uri="{0D108BD9-81ED-4DB2-BD59-A6C34878D82A}">
                    <a16:rowId xmlns:a16="http://schemas.microsoft.com/office/drawing/2014/main" val="10004"/>
                  </a:ext>
                </a:extLst>
              </a:tr>
            </a:tbl>
          </a:graphicData>
        </a:graphic>
      </p:graphicFrame>
      <p:sp>
        <p:nvSpPr>
          <p:cNvPr id="6" name="Title 6"/>
          <p:cNvSpPr txBox="1">
            <a:spLocks/>
          </p:cNvSpPr>
          <p:nvPr/>
        </p:nvSpPr>
        <p:spPr bwMode="auto">
          <a:xfrm>
            <a:off x="0" y="381000"/>
            <a:ext cx="9144000" cy="887413"/>
          </a:xfrm>
          <a:prstGeom prst="rect">
            <a:avLst/>
          </a:prstGeom>
          <a:noFill/>
          <a:ln w="9525">
            <a:noFill/>
            <a:miter lim="800000"/>
            <a:headEnd/>
            <a:tailEnd/>
          </a:ln>
        </p:spPr>
        <p:txBody>
          <a:bodyPr anchor="ctr"/>
          <a:lstStyle/>
          <a:p>
            <a:r>
              <a:rPr lang="en-US" sz="3600" b="1" dirty="0">
                <a:solidFill>
                  <a:srgbClr val="000F97"/>
                </a:solidFill>
                <a:cs typeface="Arial" charset="0"/>
              </a:rPr>
              <a:t>Parameters Influencing Rice Fortification</a:t>
            </a: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a:graphicFrameLocks/>
          </p:cNvGraphicFramePr>
          <p:nvPr/>
        </p:nvGraphicFramePr>
        <p:xfrm>
          <a:off x="304800" y="1905000"/>
          <a:ext cx="8153400" cy="3962400"/>
        </p:xfrm>
        <a:graphic>
          <a:graphicData uri="http://schemas.openxmlformats.org/drawingml/2006/chart">
            <c:chart xmlns:c="http://schemas.openxmlformats.org/drawingml/2006/chart" xmlns:r="http://schemas.openxmlformats.org/officeDocument/2006/relationships" r:id="rId3"/>
          </a:graphicData>
        </a:graphic>
      </p:graphicFrame>
      <p:sp>
        <p:nvSpPr>
          <p:cNvPr id="26628" name="TextBox 4"/>
          <p:cNvSpPr txBox="1">
            <a:spLocks noChangeArrowheads="1"/>
          </p:cNvSpPr>
          <p:nvPr/>
        </p:nvSpPr>
        <p:spPr bwMode="auto">
          <a:xfrm>
            <a:off x="228600" y="457200"/>
            <a:ext cx="8915400" cy="1200329"/>
          </a:xfrm>
          <a:prstGeom prst="rect">
            <a:avLst/>
          </a:prstGeom>
          <a:noFill/>
          <a:ln w="25400" cmpd="dbl">
            <a:noFill/>
            <a:miter lim="800000"/>
            <a:headEnd/>
            <a:tailEnd/>
          </a:ln>
        </p:spPr>
        <p:txBody>
          <a:bodyPr wrap="square">
            <a:spAutoFit/>
          </a:bodyPr>
          <a:lstStyle/>
          <a:p>
            <a:r>
              <a:rPr lang="en-US" sz="3600" b="1" dirty="0">
                <a:solidFill>
                  <a:srgbClr val="000F97"/>
                </a:solidFill>
                <a:cs typeface="Arial" charset="0"/>
              </a:rPr>
              <a:t>Rice Influences: </a:t>
            </a:r>
            <a:r>
              <a:rPr lang="en-US" sz="3600" dirty="0">
                <a:solidFill>
                  <a:srgbClr val="000F97"/>
                </a:solidFill>
                <a:cs typeface="Arial" charset="0"/>
              </a:rPr>
              <a:t>Production surplus</a:t>
            </a:r>
          </a:p>
          <a:p>
            <a:endParaRPr lang="en-US" sz="3600" b="1" dirty="0">
              <a:solidFill>
                <a:srgbClr val="000F97"/>
              </a:solidFill>
              <a:cs typeface="Arial" charset="0"/>
            </a:endParaRPr>
          </a:p>
        </p:txBody>
      </p:sp>
      <p:sp>
        <p:nvSpPr>
          <p:cNvPr id="26629" name="TextBox 4"/>
          <p:cNvSpPr txBox="1">
            <a:spLocks noChangeArrowheads="1"/>
          </p:cNvSpPr>
          <p:nvPr/>
        </p:nvSpPr>
        <p:spPr bwMode="auto">
          <a:xfrm>
            <a:off x="0" y="5953125"/>
            <a:ext cx="9036050" cy="277813"/>
          </a:xfrm>
          <a:prstGeom prst="rect">
            <a:avLst/>
          </a:prstGeom>
          <a:noFill/>
          <a:ln w="9525">
            <a:noFill/>
            <a:miter lim="800000"/>
            <a:headEnd/>
            <a:tailEnd/>
          </a:ln>
        </p:spPr>
        <p:txBody>
          <a:bodyPr>
            <a:spAutoFit/>
          </a:bodyPr>
          <a:lstStyle/>
          <a:p>
            <a:r>
              <a:rPr lang="en-US" sz="1200" dirty="0">
                <a:latin typeface="+mn-lt"/>
              </a:rPr>
              <a:t>Ranking based differences between production and consumption (ranking of 5 and above shows </a:t>
            </a:r>
            <a:r>
              <a:rPr lang="en-US" sz="1200">
                <a:latin typeface="+mn-lt"/>
              </a:rPr>
              <a:t>positive surplus)  </a:t>
            </a:r>
            <a:endParaRPr lang="en-US" sz="1200" dirty="0">
              <a:latin typeface="+mn-lt"/>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pic>
        <p:nvPicPr>
          <p:cNvPr id="6" name="Picture 5" descr="Children at mid day meal launch.jpg"/>
          <p:cNvPicPr>
            <a:picLocks noChangeAspect="1"/>
          </p:cNvPicPr>
          <p:nvPr/>
        </p:nvPicPr>
        <p:blipFill>
          <a:blip r:embed="rId3" cstate="print"/>
          <a:stretch>
            <a:fillRect/>
          </a:stretch>
        </p:blipFill>
        <p:spPr>
          <a:xfrm>
            <a:off x="3505200" y="2097351"/>
            <a:ext cx="5029200" cy="3236649"/>
          </a:xfrm>
          <a:prstGeom prst="rect">
            <a:avLst/>
          </a:prstGeom>
          <a:ln>
            <a:solidFill>
              <a:schemeClr val="bg2">
                <a:lumMod val="60000"/>
                <a:lumOff val="40000"/>
              </a:schemeClr>
            </a:solidFill>
          </a:ln>
        </p:spPr>
      </p:pic>
      <p:sp>
        <p:nvSpPr>
          <p:cNvPr id="8"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Burden of Disease</a:t>
            </a:r>
          </a:p>
          <a:p>
            <a:pPr marL="285750" indent="-285750" eaLnBrk="1" hangingPunct="1">
              <a:lnSpc>
                <a:spcPct val="120000"/>
              </a:lnSpc>
              <a:spcBef>
                <a:spcPts val="0"/>
              </a:spcBef>
              <a:spcAft>
                <a:spcPts val="0"/>
              </a:spcAft>
              <a:buFont typeface="Wingdings" pitchFamily="2" charset="2"/>
              <a:buChar char="ü"/>
              <a:defRPr/>
            </a:pPr>
            <a:r>
              <a:rPr lang="en-US" sz="1600" dirty="0"/>
              <a:t>FFI/IFFN Milestones</a:t>
            </a:r>
          </a:p>
          <a:p>
            <a:pPr marL="285750" indent="-285750" eaLnBrk="1" hangingPunct="1">
              <a:lnSpc>
                <a:spcPct val="120000"/>
              </a:lnSpc>
              <a:spcBef>
                <a:spcPts val="0"/>
              </a:spcBef>
              <a:spcAft>
                <a:spcPts val="0"/>
              </a:spcAft>
              <a:buFont typeface="Wingdings" pitchFamily="2" charset="2"/>
              <a:buChar char="ü"/>
              <a:defRPr/>
            </a:pPr>
            <a:r>
              <a:rPr lang="en-US" sz="1600" dirty="0"/>
              <a:t> Partner Mapping</a:t>
            </a:r>
          </a:p>
          <a:p>
            <a:pPr marL="285750" indent="-285750" eaLnBrk="1" hangingPunct="1">
              <a:lnSpc>
                <a:spcPct val="120000"/>
              </a:lnSpc>
              <a:spcBef>
                <a:spcPts val="0"/>
              </a:spcBef>
              <a:spcAft>
                <a:spcPts val="0"/>
              </a:spcAft>
              <a:buFont typeface="Wingdings" pitchFamily="2" charset="2"/>
              <a:buChar char="ü"/>
              <a:defRPr/>
            </a:pPr>
            <a:r>
              <a:rPr lang="en-US" sz="1600" dirty="0"/>
              <a:t> Wheat Industry</a:t>
            </a:r>
          </a:p>
          <a:p>
            <a:pPr marL="285750" indent="-285750" eaLnBrk="1" hangingPunct="1">
              <a:lnSpc>
                <a:spcPct val="120000"/>
              </a:lnSpc>
              <a:spcBef>
                <a:spcPts val="0"/>
              </a:spcBef>
              <a:spcAft>
                <a:spcPts val="0"/>
              </a:spcAft>
              <a:buFont typeface="Wingdings" pitchFamily="2" charset="2"/>
              <a:buChar char="ü"/>
            </a:pPr>
            <a:r>
              <a:rPr lang="en-US" sz="1600" dirty="0"/>
              <a:t> Wheat State Profiles</a:t>
            </a:r>
          </a:p>
          <a:p>
            <a:pPr marL="285750" indent="-285750" eaLnBrk="1" hangingPunct="1">
              <a:lnSpc>
                <a:spcPct val="120000"/>
              </a:lnSpc>
              <a:spcBef>
                <a:spcPts val="0"/>
              </a:spcBef>
              <a:spcAft>
                <a:spcPts val="0"/>
              </a:spcAft>
              <a:buFont typeface="Wingdings" pitchFamily="2" charset="2"/>
              <a:buChar char="ü"/>
            </a:pPr>
            <a:r>
              <a:rPr lang="en-US" sz="1600" dirty="0"/>
              <a:t> Proposed Wheat Strategy</a:t>
            </a:r>
          </a:p>
          <a:p>
            <a:pPr marL="285750" indent="-285750" eaLnBrk="1" hangingPunct="1">
              <a:lnSpc>
                <a:spcPct val="120000"/>
              </a:lnSpc>
              <a:spcBef>
                <a:spcPts val="0"/>
              </a:spcBef>
              <a:spcAft>
                <a:spcPts val="0"/>
              </a:spcAft>
              <a:buFont typeface="Wingdings" pitchFamily="2" charset="2"/>
              <a:buChar char="ü"/>
            </a:pPr>
            <a:r>
              <a:rPr lang="en-US" sz="1600" dirty="0"/>
              <a:t> Rice Production </a:t>
            </a:r>
          </a:p>
          <a:p>
            <a:pPr marL="285750" indent="-285750" eaLnBrk="1" hangingPunct="1">
              <a:lnSpc>
                <a:spcPct val="120000"/>
              </a:lnSpc>
              <a:spcBef>
                <a:spcPts val="0"/>
              </a:spcBef>
              <a:spcAft>
                <a:spcPts val="0"/>
              </a:spcAft>
              <a:buFont typeface="Wingdings" pitchFamily="2" charset="2"/>
              <a:buChar char="ü"/>
            </a:pPr>
            <a:r>
              <a:rPr lang="en-US" sz="1600" dirty="0"/>
              <a:t> Rice Consumption</a:t>
            </a:r>
          </a:p>
          <a:p>
            <a:pPr marL="285750" indent="-285750" eaLnBrk="1" hangingPunct="1">
              <a:lnSpc>
                <a:spcPct val="120000"/>
              </a:lnSpc>
              <a:spcBef>
                <a:spcPts val="0"/>
              </a:spcBef>
              <a:spcAft>
                <a:spcPts val="0"/>
              </a:spcAft>
              <a:buFont typeface="Wingdings" pitchFamily="2" charset="2"/>
              <a:buChar char="ü"/>
            </a:pPr>
            <a:r>
              <a:rPr lang="en-US" sz="1600" dirty="0"/>
              <a:t> Rice Influences</a:t>
            </a:r>
          </a:p>
          <a:p>
            <a:pPr marL="285750" indent="-285750" eaLnBrk="1" hangingPunct="1">
              <a:lnSpc>
                <a:spcPct val="120000"/>
              </a:lnSpc>
              <a:spcBef>
                <a:spcPts val="0"/>
              </a:spcBef>
              <a:spcAft>
                <a:spcPts val="0"/>
              </a:spcAft>
              <a:buFont typeface="Wingdings" pitchFamily="2" charset="2"/>
              <a:buChar char="ü"/>
            </a:pPr>
            <a:r>
              <a:rPr lang="en-US" sz="1600" dirty="0"/>
              <a:t> Rice State Reports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22" name="Chart 2"/>
          <p:cNvGraphicFramePr>
            <a:graphicFrameLocks/>
          </p:cNvGraphicFramePr>
          <p:nvPr/>
        </p:nvGraphicFramePr>
        <p:xfrm>
          <a:off x="177800" y="1244600"/>
          <a:ext cx="8769350" cy="5022850"/>
        </p:xfrm>
        <a:graphic>
          <a:graphicData uri="http://schemas.openxmlformats.org/presentationml/2006/ole">
            <mc:AlternateContent xmlns:mc="http://schemas.openxmlformats.org/markup-compatibility/2006">
              <mc:Choice xmlns:v="urn:schemas-microsoft-com:vml" Requires="v">
                <p:oleObj spid="_x0000_s6146" r:id="rId4" imgW="8772904" imgH="5023539" progId="Excel.Sheet.8">
                  <p:embed/>
                </p:oleObj>
              </mc:Choice>
              <mc:Fallback>
                <p:oleObj r:id="rId4" imgW="8772904" imgH="5023539" progId="Excel.Sheet.8">
                  <p:embed/>
                  <p:pic>
                    <p:nvPicPr>
                      <p:cNvPr id="5122" name="Char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7800" y="1244600"/>
                        <a:ext cx="8769350" cy="5022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Left Brace 6"/>
          <p:cNvSpPr/>
          <p:nvPr/>
        </p:nvSpPr>
        <p:spPr>
          <a:xfrm rot="16200000">
            <a:off x="3852069" y="2861469"/>
            <a:ext cx="304800" cy="6316662"/>
          </a:xfrm>
          <a:prstGeom prst="leftBrace">
            <a:avLst>
              <a:gd name="adj1" fmla="val 8333"/>
              <a:gd name="adj2" fmla="val 50592"/>
            </a:avLst>
          </a:prstGeom>
          <a:noFill/>
          <a:ln>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en-US">
              <a:solidFill>
                <a:srgbClr val="C00000"/>
              </a:solidFill>
            </a:endParaRPr>
          </a:p>
        </p:txBody>
      </p:sp>
      <p:sp>
        <p:nvSpPr>
          <p:cNvPr id="5125" name="TextBox 7"/>
          <p:cNvSpPr txBox="1">
            <a:spLocks noChangeArrowheads="1"/>
          </p:cNvSpPr>
          <p:nvPr/>
        </p:nvSpPr>
        <p:spPr bwMode="auto">
          <a:xfrm>
            <a:off x="4114800" y="5981700"/>
            <a:ext cx="2209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defRPr>
            </a:lvl1pPr>
            <a:lvl2pPr marL="742950" indent="-285750" eaLnBrk="0" hangingPunct="0">
              <a:defRPr>
                <a:solidFill>
                  <a:schemeClr val="tx1"/>
                </a:solidFill>
                <a:latin typeface="Calibri" pitchFamily="34" charset="0"/>
              </a:defRPr>
            </a:lvl2pPr>
            <a:lvl3pPr marL="1143000" indent="-228600" eaLnBrk="0" hangingPunct="0">
              <a:defRPr>
                <a:solidFill>
                  <a:schemeClr val="tx1"/>
                </a:solidFill>
                <a:latin typeface="Calibri" pitchFamily="34" charset="0"/>
              </a:defRPr>
            </a:lvl3pPr>
            <a:lvl4pPr marL="1600200" indent="-228600" eaLnBrk="0" hangingPunct="0">
              <a:defRPr>
                <a:solidFill>
                  <a:schemeClr val="tx1"/>
                </a:solidFill>
                <a:latin typeface="Calibri" pitchFamily="34" charset="0"/>
              </a:defRPr>
            </a:lvl4pPr>
            <a:lvl5pPr marL="2057400" indent="-228600" eaLnBrk="0" hangingPunct="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en-US" b="1"/>
              <a:t>Target States</a:t>
            </a:r>
          </a:p>
        </p:txBody>
      </p:sp>
      <p:sp>
        <p:nvSpPr>
          <p:cNvPr id="5126" name="TextBox 3"/>
          <p:cNvSpPr txBox="1">
            <a:spLocks noChangeArrowheads="1"/>
          </p:cNvSpPr>
          <p:nvPr/>
        </p:nvSpPr>
        <p:spPr bwMode="auto">
          <a:xfrm>
            <a:off x="4804569" y="6255425"/>
            <a:ext cx="43434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defRPr>
            </a:lvl1pPr>
            <a:lvl2pPr marL="742950" indent="-285750" eaLnBrk="0" hangingPunct="0">
              <a:defRPr>
                <a:solidFill>
                  <a:schemeClr val="tx1"/>
                </a:solidFill>
                <a:latin typeface="Calibri" pitchFamily="34" charset="0"/>
              </a:defRPr>
            </a:lvl2pPr>
            <a:lvl3pPr marL="1143000" indent="-228600" eaLnBrk="0" hangingPunct="0">
              <a:defRPr>
                <a:solidFill>
                  <a:schemeClr val="tx1"/>
                </a:solidFill>
                <a:latin typeface="Calibri" pitchFamily="34" charset="0"/>
              </a:defRPr>
            </a:lvl3pPr>
            <a:lvl4pPr marL="1600200" indent="-228600" eaLnBrk="0" hangingPunct="0">
              <a:defRPr>
                <a:solidFill>
                  <a:schemeClr val="tx1"/>
                </a:solidFill>
                <a:latin typeface="Calibri" pitchFamily="34" charset="0"/>
              </a:defRPr>
            </a:lvl4pPr>
            <a:lvl5pPr marL="2057400" indent="-228600" eaLnBrk="0" hangingPunct="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en-US" sz="1000" dirty="0">
                <a:latin typeface="Arial" pitchFamily="34" charset="0"/>
                <a:cs typeface="Arial" pitchFamily="34" charset="0"/>
              </a:rPr>
              <a:t>Source: Household Consumer Expenditure Survey, 2007</a:t>
            </a:r>
          </a:p>
        </p:txBody>
      </p:sp>
      <p:sp>
        <p:nvSpPr>
          <p:cNvPr id="8" name="TextBox 8"/>
          <p:cNvSpPr txBox="1">
            <a:spLocks noChangeArrowheads="1"/>
          </p:cNvSpPr>
          <p:nvPr/>
        </p:nvSpPr>
        <p:spPr bwMode="auto">
          <a:xfrm>
            <a:off x="155575" y="695325"/>
            <a:ext cx="8988425" cy="553998"/>
          </a:xfrm>
          <a:prstGeom prst="rect">
            <a:avLst/>
          </a:prstGeom>
          <a:noFill/>
          <a:ln w="25400" cmpd="dbl">
            <a:noFill/>
            <a:miter lim="800000"/>
            <a:headEnd/>
            <a:tailEnd/>
          </a:ln>
        </p:spPr>
        <p:txBody>
          <a:bodyPr>
            <a:spAutoFit/>
          </a:bodyPr>
          <a:lstStyle/>
          <a:p>
            <a:r>
              <a:rPr lang="en-US" sz="1500" b="1" i="1" dirty="0">
                <a:latin typeface="+mn-lt"/>
              </a:rPr>
              <a:t>States with Highest per Capita consumption would form effective target States for Rice fortification</a:t>
            </a:r>
          </a:p>
        </p:txBody>
      </p:sp>
      <p:sp>
        <p:nvSpPr>
          <p:cNvPr id="9" name="Title 6"/>
          <p:cNvSpPr txBox="1">
            <a:spLocks/>
          </p:cNvSpPr>
          <p:nvPr/>
        </p:nvSpPr>
        <p:spPr bwMode="auto">
          <a:xfrm>
            <a:off x="0" y="152400"/>
            <a:ext cx="9048751" cy="695325"/>
          </a:xfrm>
          <a:prstGeom prst="rect">
            <a:avLst/>
          </a:prstGeom>
          <a:noFill/>
          <a:ln w="9525">
            <a:noFill/>
            <a:miter lim="800000"/>
            <a:headEnd/>
            <a:tailEnd/>
          </a:ln>
        </p:spPr>
        <p:txBody>
          <a:bodyPr anchor="ctr"/>
          <a:lstStyle/>
          <a:p>
            <a:pPr fontAlgn="auto">
              <a:spcAft>
                <a:spcPts val="0"/>
              </a:spcAft>
              <a:defRPr/>
            </a:pPr>
            <a:r>
              <a:rPr lang="en-US" sz="3600" b="1" dirty="0">
                <a:solidFill>
                  <a:srgbClr val="333399"/>
                </a:solidFill>
                <a:latin typeface="+mn-lt"/>
              </a:rPr>
              <a:t>Rice Strategy: </a:t>
            </a:r>
            <a:r>
              <a:rPr lang="en-US" sz="3600" dirty="0">
                <a:solidFill>
                  <a:srgbClr val="333399"/>
                </a:solidFill>
                <a:latin typeface="+mn-lt"/>
              </a:rPr>
              <a:t>Target States</a:t>
            </a:r>
          </a:p>
        </p:txBody>
      </p:sp>
      <p:sp>
        <p:nvSpPr>
          <p:cNvPr id="2" name="Rectangle 1"/>
          <p:cNvSpPr/>
          <p:nvPr/>
        </p:nvSpPr>
        <p:spPr bwMode="auto">
          <a:xfrm>
            <a:off x="1905000" y="6501488"/>
            <a:ext cx="5867400" cy="204112"/>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409382312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70" name="Chart 1"/>
          <p:cNvGraphicFramePr>
            <a:graphicFrameLocks/>
          </p:cNvGraphicFramePr>
          <p:nvPr/>
        </p:nvGraphicFramePr>
        <p:xfrm>
          <a:off x="76200" y="1524000"/>
          <a:ext cx="8756650" cy="4814887"/>
        </p:xfrm>
        <a:graphic>
          <a:graphicData uri="http://schemas.openxmlformats.org/presentationml/2006/ole">
            <mc:AlternateContent xmlns:mc="http://schemas.openxmlformats.org/markup-compatibility/2006">
              <mc:Choice xmlns:v="urn:schemas-microsoft-com:vml" Requires="v">
                <p:oleObj spid="_x0000_s7170" r:id="rId4" imgW="8754615" imgH="4810161" progId="Excel.Sheet.8">
                  <p:embed/>
                </p:oleObj>
              </mc:Choice>
              <mc:Fallback>
                <p:oleObj r:id="rId4" imgW="8754615" imgH="4810161" progId="Excel.Sheet.8">
                  <p:embed/>
                  <p:pic>
                    <p:nvPicPr>
                      <p:cNvPr id="7170" name="Chart 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 y="1524000"/>
                        <a:ext cx="8756650" cy="48148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171" name="TextBox 3"/>
          <p:cNvSpPr txBox="1">
            <a:spLocks noChangeArrowheads="1"/>
          </p:cNvSpPr>
          <p:nvPr/>
        </p:nvSpPr>
        <p:spPr bwMode="auto">
          <a:xfrm>
            <a:off x="457201" y="762000"/>
            <a:ext cx="8229600" cy="1015663"/>
          </a:xfrm>
          <a:prstGeom prst="rect">
            <a:avLst/>
          </a:prstGeom>
          <a:noFill/>
          <a:ln w="25400" cmpd="dbl">
            <a:noFill/>
            <a:miter lim="800000"/>
            <a:headEnd/>
            <a:tailEnd/>
          </a:ln>
        </p:spPr>
        <p:txBody>
          <a:bodyPr wrap="square">
            <a:spAutoFit/>
          </a:bodyPr>
          <a:lstStyle/>
          <a:p>
            <a:r>
              <a:rPr lang="en-US" sz="1500" i="1" dirty="0">
                <a:latin typeface="+mn-lt"/>
              </a:rPr>
              <a:t>Potential for fortification is about 7.5% of the consumption to be increased to about 12.5% in 5- year period in the top 10 consuming states.</a:t>
            </a:r>
          </a:p>
          <a:p>
            <a:r>
              <a:rPr lang="en-US" sz="1500" i="1" dirty="0">
                <a:latin typeface="+mn-lt"/>
              </a:rPr>
              <a:t>This would amount to 5.5 Mi Tons in 2013 and about 9 Mi Tons in 2018.</a:t>
            </a:r>
          </a:p>
          <a:p>
            <a:r>
              <a:rPr lang="en-US" sz="1500" i="1" u="sng" dirty="0">
                <a:solidFill>
                  <a:srgbClr val="C00000"/>
                </a:solidFill>
                <a:latin typeface="+mn-lt"/>
              </a:rPr>
              <a:t>50-100 million people estimated reach at 300 grams a day.</a:t>
            </a:r>
            <a:endParaRPr lang="en-US" sz="1500" i="1" dirty="0">
              <a:latin typeface="+mn-lt"/>
            </a:endParaRPr>
          </a:p>
        </p:txBody>
      </p:sp>
      <p:sp>
        <p:nvSpPr>
          <p:cNvPr id="7172" name="TextBox 4"/>
          <p:cNvSpPr txBox="1">
            <a:spLocks noChangeArrowheads="1"/>
          </p:cNvSpPr>
          <p:nvPr/>
        </p:nvSpPr>
        <p:spPr bwMode="auto">
          <a:xfrm>
            <a:off x="841375" y="6248400"/>
            <a:ext cx="8074025" cy="646331"/>
          </a:xfrm>
          <a:prstGeom prst="rect">
            <a:avLst/>
          </a:prstGeom>
          <a:noFill/>
          <a:ln w="25400" cmpd="dbl">
            <a:noFill/>
            <a:miter lim="800000"/>
            <a:headEnd/>
            <a:tailEnd/>
          </a:ln>
        </p:spPr>
        <p:txBody>
          <a:bodyPr wrap="square">
            <a:spAutoFit/>
          </a:bodyPr>
          <a:lstStyle/>
          <a:p>
            <a:r>
              <a:rPr lang="en-US" sz="1200" dirty="0">
                <a:latin typeface="+mn-lt"/>
              </a:rPr>
              <a:t>Note: Forecasts are based on sophisticated, large mills fortifying by integrating blending in the process lines and expected growth rate of such mills over a 5 year period. Actual targets should be based on implementation capacity and resources. </a:t>
            </a:r>
          </a:p>
        </p:txBody>
      </p:sp>
      <p:sp>
        <p:nvSpPr>
          <p:cNvPr id="7173" name="Title 6"/>
          <p:cNvSpPr txBox="1">
            <a:spLocks/>
          </p:cNvSpPr>
          <p:nvPr/>
        </p:nvSpPr>
        <p:spPr bwMode="auto">
          <a:xfrm>
            <a:off x="0" y="152400"/>
            <a:ext cx="9144000" cy="695325"/>
          </a:xfrm>
          <a:prstGeom prst="rect">
            <a:avLst/>
          </a:prstGeom>
          <a:noFill/>
          <a:ln w="9525">
            <a:noFill/>
            <a:miter lim="800000"/>
            <a:headEnd/>
            <a:tailEnd/>
          </a:ln>
        </p:spPr>
        <p:txBody>
          <a:bodyPr anchor="ctr"/>
          <a:lstStyle/>
          <a:p>
            <a:r>
              <a:rPr lang="en-US" sz="3600" b="1" dirty="0">
                <a:solidFill>
                  <a:srgbClr val="000F97"/>
                </a:solidFill>
                <a:cs typeface="Arial" charset="0"/>
              </a:rPr>
              <a:t>Rice Strategy: </a:t>
            </a:r>
            <a:r>
              <a:rPr lang="en-US" sz="3600" dirty="0">
                <a:solidFill>
                  <a:srgbClr val="000F97"/>
                </a:solidFill>
                <a:cs typeface="Arial" charset="0"/>
              </a:rPr>
              <a:t>Potential Health Impact</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bwMode="auto">
          <a:xfrm>
            <a:off x="0" y="6172200"/>
            <a:ext cx="9144000" cy="685800"/>
          </a:xfrm>
          <a:prstGeom prst="rect">
            <a:avLst/>
          </a:prstGeom>
          <a:solidFill>
            <a:schemeClr val="bg1"/>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graphicFrame>
        <p:nvGraphicFramePr>
          <p:cNvPr id="2" name="Chart 1"/>
          <p:cNvGraphicFramePr>
            <a:graphicFrameLocks/>
          </p:cNvGraphicFramePr>
          <p:nvPr/>
        </p:nvGraphicFramePr>
        <p:xfrm>
          <a:off x="381000" y="769915"/>
          <a:ext cx="8305800" cy="5105400"/>
        </p:xfrm>
        <a:graphic>
          <a:graphicData uri="http://schemas.openxmlformats.org/drawingml/2006/chart">
            <c:chart xmlns:c="http://schemas.openxmlformats.org/drawingml/2006/chart" xmlns:r="http://schemas.openxmlformats.org/officeDocument/2006/relationships" r:id="rId3"/>
          </a:graphicData>
        </a:graphic>
      </p:graphicFrame>
      <p:sp>
        <p:nvSpPr>
          <p:cNvPr id="3" name="Left Brace 2"/>
          <p:cNvSpPr/>
          <p:nvPr/>
        </p:nvSpPr>
        <p:spPr>
          <a:xfrm rot="16200000">
            <a:off x="1143000" y="5334000"/>
            <a:ext cx="457200" cy="1219200"/>
          </a:xfrm>
          <a:prstGeom prst="leftBrace">
            <a:avLst>
              <a:gd name="adj1" fmla="val 8333"/>
              <a:gd name="adj2" fmla="val 47875"/>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sz="1400">
              <a:latin typeface="Palatino Linotype" pitchFamily="18" charset="0"/>
            </a:endParaRPr>
          </a:p>
        </p:txBody>
      </p:sp>
      <p:sp>
        <p:nvSpPr>
          <p:cNvPr id="4" name="Left Brace 3"/>
          <p:cNvSpPr/>
          <p:nvPr/>
        </p:nvSpPr>
        <p:spPr>
          <a:xfrm rot="16200000">
            <a:off x="3547269" y="4156869"/>
            <a:ext cx="457200" cy="3573462"/>
          </a:xfrm>
          <a:prstGeom prst="leftBrace">
            <a:avLst>
              <a:gd name="adj1" fmla="val 8333"/>
              <a:gd name="adj2" fmla="val 47875"/>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sz="1400">
              <a:latin typeface="Palatino Linotype" pitchFamily="18" charset="0"/>
            </a:endParaRPr>
          </a:p>
        </p:txBody>
      </p:sp>
      <p:sp>
        <p:nvSpPr>
          <p:cNvPr id="5" name="Left Brace 4"/>
          <p:cNvSpPr/>
          <p:nvPr/>
        </p:nvSpPr>
        <p:spPr>
          <a:xfrm rot="16200000">
            <a:off x="6865144" y="4426744"/>
            <a:ext cx="457200" cy="3033712"/>
          </a:xfrm>
          <a:prstGeom prst="leftBrace">
            <a:avLst>
              <a:gd name="adj1" fmla="val 8333"/>
              <a:gd name="adj2" fmla="val 47875"/>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sz="1400">
              <a:latin typeface="Palatino Linotype" pitchFamily="18" charset="0"/>
            </a:endParaRPr>
          </a:p>
        </p:txBody>
      </p:sp>
      <p:sp>
        <p:nvSpPr>
          <p:cNvPr id="29702" name="TextBox 5"/>
          <p:cNvSpPr txBox="1">
            <a:spLocks noChangeArrowheads="1"/>
          </p:cNvSpPr>
          <p:nvPr/>
        </p:nvSpPr>
        <p:spPr bwMode="auto">
          <a:xfrm>
            <a:off x="685800" y="6172200"/>
            <a:ext cx="1295400" cy="523875"/>
          </a:xfrm>
          <a:prstGeom prst="rect">
            <a:avLst/>
          </a:prstGeom>
          <a:noFill/>
          <a:ln w="9525">
            <a:noFill/>
            <a:miter lim="800000"/>
            <a:headEnd/>
            <a:tailEnd/>
          </a:ln>
        </p:spPr>
        <p:txBody>
          <a:bodyPr>
            <a:spAutoFit/>
          </a:bodyPr>
          <a:lstStyle/>
          <a:p>
            <a:pPr algn="ctr"/>
            <a:r>
              <a:rPr lang="en-US" sz="1400" dirty="0">
                <a:latin typeface="+mn-lt"/>
              </a:rPr>
              <a:t>State Orientation</a:t>
            </a:r>
          </a:p>
        </p:txBody>
      </p:sp>
      <p:sp>
        <p:nvSpPr>
          <p:cNvPr id="29703" name="TextBox 6"/>
          <p:cNvSpPr txBox="1">
            <a:spLocks noChangeArrowheads="1"/>
          </p:cNvSpPr>
          <p:nvPr/>
        </p:nvSpPr>
        <p:spPr bwMode="auto">
          <a:xfrm>
            <a:off x="2133600" y="6248400"/>
            <a:ext cx="3200400" cy="523875"/>
          </a:xfrm>
          <a:prstGeom prst="rect">
            <a:avLst/>
          </a:prstGeom>
          <a:noFill/>
          <a:ln w="9525">
            <a:noFill/>
            <a:miter lim="800000"/>
            <a:headEnd/>
            <a:tailEnd/>
          </a:ln>
        </p:spPr>
        <p:txBody>
          <a:bodyPr>
            <a:spAutoFit/>
          </a:bodyPr>
          <a:lstStyle/>
          <a:p>
            <a:pPr algn="ctr"/>
            <a:r>
              <a:rPr lang="en-US" sz="1400" dirty="0">
                <a:latin typeface="+mn-lt"/>
              </a:rPr>
              <a:t>Both State and Private Markets can be targeted simultaneously</a:t>
            </a:r>
          </a:p>
        </p:txBody>
      </p:sp>
      <p:sp>
        <p:nvSpPr>
          <p:cNvPr id="29704" name="TextBox 7"/>
          <p:cNvSpPr txBox="1">
            <a:spLocks noChangeArrowheads="1"/>
          </p:cNvSpPr>
          <p:nvPr/>
        </p:nvSpPr>
        <p:spPr bwMode="auto">
          <a:xfrm>
            <a:off x="5486400" y="6172200"/>
            <a:ext cx="3200400" cy="523875"/>
          </a:xfrm>
          <a:prstGeom prst="rect">
            <a:avLst/>
          </a:prstGeom>
          <a:noFill/>
          <a:ln w="9525">
            <a:noFill/>
            <a:miter lim="800000"/>
            <a:headEnd/>
            <a:tailEnd/>
          </a:ln>
        </p:spPr>
        <p:txBody>
          <a:bodyPr>
            <a:spAutoFit/>
          </a:bodyPr>
          <a:lstStyle/>
          <a:p>
            <a:pPr algn="ctr"/>
            <a:r>
              <a:rPr lang="en-US" sz="1400" dirty="0">
                <a:latin typeface="+mn-lt"/>
              </a:rPr>
              <a:t>Preferably concentrate on Private markets only</a:t>
            </a:r>
          </a:p>
        </p:txBody>
      </p:sp>
      <p:sp>
        <p:nvSpPr>
          <p:cNvPr id="29705" name="TextBox 8"/>
          <p:cNvSpPr txBox="1">
            <a:spLocks noChangeArrowheads="1"/>
          </p:cNvSpPr>
          <p:nvPr/>
        </p:nvSpPr>
        <p:spPr bwMode="auto">
          <a:xfrm>
            <a:off x="155575" y="695325"/>
            <a:ext cx="8988425" cy="553998"/>
          </a:xfrm>
          <a:prstGeom prst="rect">
            <a:avLst/>
          </a:prstGeom>
          <a:noFill/>
          <a:ln w="25400" cmpd="dbl">
            <a:noFill/>
            <a:miter lim="800000"/>
            <a:headEnd/>
            <a:tailEnd/>
          </a:ln>
        </p:spPr>
        <p:txBody>
          <a:bodyPr>
            <a:spAutoFit/>
          </a:bodyPr>
          <a:lstStyle/>
          <a:p>
            <a:r>
              <a:rPr lang="en-US" sz="1500" b="1" i="1" dirty="0">
                <a:latin typeface="+mn-lt"/>
              </a:rPr>
              <a:t>Some markets are better suited to work with government, some can have a simultaneous approach, and few would be more relevant for just open market penetration </a:t>
            </a:r>
          </a:p>
        </p:txBody>
      </p:sp>
      <p:sp>
        <p:nvSpPr>
          <p:cNvPr id="29706" name="Title 6"/>
          <p:cNvSpPr txBox="1">
            <a:spLocks/>
          </p:cNvSpPr>
          <p:nvPr/>
        </p:nvSpPr>
        <p:spPr bwMode="auto">
          <a:xfrm>
            <a:off x="0" y="152400"/>
            <a:ext cx="9048751" cy="695325"/>
          </a:xfrm>
          <a:prstGeom prst="rect">
            <a:avLst/>
          </a:prstGeom>
          <a:noFill/>
          <a:ln w="9525">
            <a:noFill/>
            <a:miter lim="800000"/>
            <a:headEnd/>
            <a:tailEnd/>
          </a:ln>
        </p:spPr>
        <p:txBody>
          <a:bodyPr anchor="ctr"/>
          <a:lstStyle/>
          <a:p>
            <a:r>
              <a:rPr lang="en-US" sz="2200" dirty="0">
                <a:solidFill>
                  <a:srgbClr val="333399"/>
                </a:solidFill>
                <a:latin typeface="Palatino Linotype" pitchFamily="18" charset="0"/>
              </a:rPr>
              <a:t> </a:t>
            </a:r>
            <a:r>
              <a:rPr lang="en-US" sz="3600" b="1" dirty="0">
                <a:solidFill>
                  <a:srgbClr val="000F97"/>
                </a:solidFill>
                <a:cs typeface="Arial" charset="0"/>
              </a:rPr>
              <a:t>Rice Strategy: </a:t>
            </a:r>
            <a:r>
              <a:rPr lang="en-US" sz="3600" dirty="0" err="1">
                <a:solidFill>
                  <a:srgbClr val="000F97"/>
                </a:solidFill>
                <a:cs typeface="Arial" charset="0"/>
              </a:rPr>
              <a:t>Govt</a:t>
            </a:r>
            <a:r>
              <a:rPr lang="en-US" sz="3600" dirty="0">
                <a:solidFill>
                  <a:srgbClr val="000F97"/>
                </a:solidFill>
                <a:cs typeface="Arial" charset="0"/>
              </a:rPr>
              <a:t> vs. Private Markets</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Rectangle 2"/>
          <p:cNvSpPr txBox="1">
            <a:spLocks noChangeArrowheads="1"/>
          </p:cNvSpPr>
          <p:nvPr/>
        </p:nvSpPr>
        <p:spPr bwMode="auto">
          <a:xfrm>
            <a:off x="152400" y="-152400"/>
            <a:ext cx="8229600" cy="1143000"/>
          </a:xfrm>
          <a:prstGeom prst="rect">
            <a:avLst/>
          </a:prstGeom>
          <a:noFill/>
          <a:ln w="9525">
            <a:noFill/>
            <a:miter lim="800000"/>
            <a:headEnd/>
            <a:tailEnd/>
          </a:ln>
        </p:spPr>
        <p:txBody>
          <a:bodyPr anchor="ctr"/>
          <a:lstStyle/>
          <a:p>
            <a:pPr eaLnBrk="0" hangingPunct="0">
              <a:defRPr/>
            </a:pPr>
            <a:r>
              <a:rPr lang="en-GB" sz="3600" b="1" kern="0" dirty="0">
                <a:solidFill>
                  <a:srgbClr val="000F97"/>
                </a:solidFill>
                <a:latin typeface="+mn-lt"/>
                <a:ea typeface="+mj-ea"/>
                <a:cs typeface="+mj-cs"/>
              </a:rPr>
              <a:t>Rice Strategy: </a:t>
            </a:r>
            <a:r>
              <a:rPr lang="en-GB" sz="3600" kern="0" dirty="0">
                <a:solidFill>
                  <a:srgbClr val="000F97"/>
                </a:solidFill>
                <a:latin typeface="+mn-lt"/>
                <a:ea typeface="+mj-ea"/>
                <a:cs typeface="+mj-cs"/>
              </a:rPr>
              <a:t>State Priority Ranking</a:t>
            </a:r>
          </a:p>
        </p:txBody>
      </p:sp>
      <p:sp>
        <p:nvSpPr>
          <p:cNvPr id="62" name="TextBox 73"/>
          <p:cNvSpPr txBox="1">
            <a:spLocks noChangeArrowheads="1"/>
          </p:cNvSpPr>
          <p:nvPr/>
        </p:nvSpPr>
        <p:spPr bwMode="auto">
          <a:xfrm>
            <a:off x="6400800" y="3060756"/>
            <a:ext cx="2514599" cy="1015663"/>
          </a:xfrm>
          <a:prstGeom prst="rect">
            <a:avLst/>
          </a:prstGeom>
          <a:noFill/>
          <a:ln w="9525">
            <a:solidFill>
              <a:schemeClr val="tx1"/>
            </a:solidFill>
            <a:miter lim="800000"/>
            <a:headEnd/>
            <a:tailEnd/>
          </a:ln>
        </p:spPr>
        <p:txBody>
          <a:bodyPr wrap="square">
            <a:spAutoFit/>
          </a:bodyPr>
          <a:lstStyle/>
          <a:p>
            <a:pPr>
              <a:defRPr/>
            </a:pPr>
            <a:r>
              <a:rPr lang="en-US" sz="2000" b="1" dirty="0">
                <a:solidFill>
                  <a:srgbClr val="3399FF"/>
                </a:solidFill>
                <a:latin typeface="Arial" pitchFamily="34" charset="0"/>
                <a:ea typeface="ＭＳ Ｐゴシック"/>
                <a:cs typeface="ＭＳ Ｐゴシック"/>
              </a:rPr>
              <a:t>First Priority</a:t>
            </a:r>
          </a:p>
          <a:p>
            <a:pPr>
              <a:defRPr/>
            </a:pPr>
            <a:r>
              <a:rPr lang="en-US" sz="2000" b="1" dirty="0">
                <a:solidFill>
                  <a:srgbClr val="00B050"/>
                </a:solidFill>
                <a:latin typeface="Arial" pitchFamily="34" charset="0"/>
                <a:ea typeface="ＭＳ Ｐゴシック"/>
                <a:cs typeface="ＭＳ Ｐゴシック"/>
              </a:rPr>
              <a:t>Second Priority</a:t>
            </a:r>
          </a:p>
          <a:p>
            <a:pPr>
              <a:defRPr/>
            </a:pPr>
            <a:r>
              <a:rPr lang="en-US" sz="2000" b="1" dirty="0">
                <a:ln>
                  <a:solidFill>
                    <a:schemeClr val="tx1"/>
                  </a:solidFill>
                </a:ln>
                <a:solidFill>
                  <a:srgbClr val="FFFF00"/>
                </a:solidFill>
                <a:latin typeface="Arial" pitchFamily="34" charset="0"/>
                <a:ea typeface="ＭＳ Ｐゴシック"/>
                <a:cs typeface="ＭＳ Ｐゴシック"/>
              </a:rPr>
              <a:t>Third Priority</a:t>
            </a:r>
          </a:p>
        </p:txBody>
      </p:sp>
      <p:grpSp>
        <p:nvGrpSpPr>
          <p:cNvPr id="3" name="Group 2"/>
          <p:cNvGrpSpPr/>
          <p:nvPr/>
        </p:nvGrpSpPr>
        <p:grpSpPr>
          <a:xfrm>
            <a:off x="330200" y="998537"/>
            <a:ext cx="5918200" cy="5402263"/>
            <a:chOff x="25400" y="838200"/>
            <a:chExt cx="5918200" cy="5402263"/>
          </a:xfrm>
        </p:grpSpPr>
        <p:grpSp>
          <p:nvGrpSpPr>
            <p:cNvPr id="2" name="Group 115"/>
            <p:cNvGrpSpPr>
              <a:grpSpLocks/>
            </p:cNvGrpSpPr>
            <p:nvPr/>
          </p:nvGrpSpPr>
          <p:grpSpPr bwMode="auto">
            <a:xfrm>
              <a:off x="25400" y="838200"/>
              <a:ext cx="5918200" cy="5402263"/>
              <a:chOff x="406400" y="379413"/>
              <a:chExt cx="5918200" cy="5402262"/>
            </a:xfrm>
            <a:noFill/>
          </p:grpSpPr>
          <p:sp>
            <p:nvSpPr>
              <p:cNvPr id="146" name="Freeform 145"/>
              <p:cNvSpPr/>
              <p:nvPr/>
            </p:nvSpPr>
            <p:spPr>
              <a:xfrm>
                <a:off x="4197350" y="2071688"/>
                <a:ext cx="1119188" cy="736600"/>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2030" name="TextBox 51"/>
              <p:cNvSpPr txBox="1">
                <a:spLocks noChangeArrowheads="1"/>
              </p:cNvSpPr>
              <p:nvPr/>
            </p:nvSpPr>
            <p:spPr bwMode="auto">
              <a:xfrm>
                <a:off x="4343400" y="2286000"/>
                <a:ext cx="6858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Assam</a:t>
                </a:r>
              </a:p>
            </p:txBody>
          </p:sp>
          <p:sp>
            <p:nvSpPr>
              <p:cNvPr id="117" name="Freeform 116"/>
              <p:cNvSpPr/>
              <p:nvPr/>
            </p:nvSpPr>
            <p:spPr>
              <a:xfrm>
                <a:off x="406400"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18" name="Freeform 117"/>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19" name="Freeform 118"/>
              <p:cNvSpPr/>
              <p:nvPr/>
            </p:nvSpPr>
            <p:spPr>
              <a:xfrm>
                <a:off x="1585913" y="379413"/>
                <a:ext cx="1214437" cy="966788"/>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20" name="Freeform 119"/>
              <p:cNvSpPr/>
              <p:nvPr/>
            </p:nvSpPr>
            <p:spPr>
              <a:xfrm>
                <a:off x="2014538" y="1114426"/>
                <a:ext cx="482600" cy="539750"/>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21" name="Freeform 120"/>
              <p:cNvSpPr/>
              <p:nvPr/>
            </p:nvSpPr>
            <p:spPr>
              <a:xfrm>
                <a:off x="1673225" y="1287463"/>
                <a:ext cx="522288" cy="465138"/>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23" name="Freeform 122"/>
              <p:cNvSpPr/>
              <p:nvPr/>
            </p:nvSpPr>
            <p:spPr>
              <a:xfrm>
                <a:off x="1757363" y="1543051"/>
                <a:ext cx="542925" cy="561975"/>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24" name="Freeform 123"/>
              <p:cNvSpPr/>
              <p:nvPr/>
            </p:nvSpPr>
            <p:spPr>
              <a:xfrm>
                <a:off x="2143125" y="1895476"/>
                <a:ext cx="82550" cy="104775"/>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25" name="Freeform 124"/>
              <p:cNvSpPr/>
              <p:nvPr/>
            </p:nvSpPr>
            <p:spPr>
              <a:xfrm>
                <a:off x="2301875" y="1481138"/>
                <a:ext cx="509588" cy="514350"/>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26" name="Freeform 125"/>
              <p:cNvSpPr/>
              <p:nvPr/>
            </p:nvSpPr>
            <p:spPr>
              <a:xfrm>
                <a:off x="2154238" y="1665288"/>
                <a:ext cx="1225550" cy="1201738"/>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solidFill>
                <a:srgbClr val="00CC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27" name="Freeform 126"/>
              <p:cNvSpPr/>
              <p:nvPr/>
            </p:nvSpPr>
            <p:spPr>
              <a:xfrm>
                <a:off x="901700" y="1676401"/>
                <a:ext cx="1377950" cy="1289050"/>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128" name="Freeform 127"/>
              <p:cNvSpPr/>
              <p:nvPr/>
            </p:nvSpPr>
            <p:spPr>
              <a:xfrm>
                <a:off x="1536700" y="2303463"/>
                <a:ext cx="1584325" cy="1038225"/>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29" name="Freeform 128"/>
              <p:cNvSpPr/>
              <p:nvPr/>
            </p:nvSpPr>
            <p:spPr>
              <a:xfrm>
                <a:off x="3213100" y="2227263"/>
                <a:ext cx="766763" cy="592138"/>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rgbClr val="3399FF"/>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30" name="Freeform 129"/>
              <p:cNvSpPr/>
              <p:nvPr/>
            </p:nvSpPr>
            <p:spPr>
              <a:xfrm>
                <a:off x="3997325" y="2124076"/>
                <a:ext cx="128588" cy="190500"/>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32" name="Freeform 131"/>
              <p:cNvSpPr/>
              <p:nvPr/>
            </p:nvSpPr>
            <p:spPr>
              <a:xfrm>
                <a:off x="3587750" y="2227263"/>
                <a:ext cx="763588" cy="1087438"/>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133" name="Freeform 132"/>
              <p:cNvSpPr/>
              <p:nvPr/>
            </p:nvSpPr>
            <p:spPr>
              <a:xfrm>
                <a:off x="644525" y="2598738"/>
                <a:ext cx="973138" cy="863600"/>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34" name="Freeform 133"/>
              <p:cNvSpPr/>
              <p:nvPr/>
            </p:nvSpPr>
            <p:spPr>
              <a:xfrm>
                <a:off x="1317625" y="4313237"/>
                <a:ext cx="117475" cy="157163"/>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35" name="Freeform 134"/>
              <p:cNvSpPr/>
              <p:nvPr/>
            </p:nvSpPr>
            <p:spPr>
              <a:xfrm>
                <a:off x="1401763" y="3865562"/>
                <a:ext cx="782637" cy="1276350"/>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36" name="Freeform 135"/>
              <p:cNvSpPr/>
              <p:nvPr/>
            </p:nvSpPr>
            <p:spPr>
              <a:xfrm>
                <a:off x="1522413" y="4856162"/>
                <a:ext cx="395287" cy="900113"/>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37" name="Freeform 136"/>
              <p:cNvSpPr/>
              <p:nvPr/>
            </p:nvSpPr>
            <p:spPr>
              <a:xfrm>
                <a:off x="1808163" y="4727575"/>
                <a:ext cx="708025" cy="105410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solidFill>
                <a:srgbClr val="00CC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38" name="Freeform 137"/>
              <p:cNvSpPr/>
              <p:nvPr/>
            </p:nvSpPr>
            <p:spPr>
              <a:xfrm>
                <a:off x="1230313" y="3146425"/>
                <a:ext cx="1466850" cy="1209675"/>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39" name="Freeform 138"/>
              <p:cNvSpPr/>
              <p:nvPr/>
            </p:nvSpPr>
            <p:spPr>
              <a:xfrm>
                <a:off x="1822450" y="3581400"/>
                <a:ext cx="1562100" cy="1309687"/>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solidFill>
                <a:srgbClr val="3399FF"/>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40" name="Freeform 139"/>
              <p:cNvSpPr/>
              <p:nvPr/>
            </p:nvSpPr>
            <p:spPr>
              <a:xfrm>
                <a:off x="2559050" y="2817813"/>
                <a:ext cx="771525" cy="1196975"/>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rgbClr val="00CC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41" name="Freeform 140"/>
              <p:cNvSpPr/>
              <p:nvPr/>
            </p:nvSpPr>
            <p:spPr>
              <a:xfrm>
                <a:off x="2760663" y="3127375"/>
                <a:ext cx="1138237" cy="862012"/>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rgbClr val="3399FF"/>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42" name="Freeform 141"/>
              <p:cNvSpPr/>
              <p:nvPr/>
            </p:nvSpPr>
            <p:spPr>
              <a:xfrm>
                <a:off x="3201988" y="2624138"/>
                <a:ext cx="735012" cy="614363"/>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143" name="Freeform 142"/>
              <p:cNvSpPr/>
              <p:nvPr/>
            </p:nvSpPr>
            <p:spPr>
              <a:xfrm>
                <a:off x="4513263" y="2814638"/>
                <a:ext cx="207962" cy="295275"/>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44" name="Freeform 143"/>
              <p:cNvSpPr/>
              <p:nvPr/>
            </p:nvSpPr>
            <p:spPr>
              <a:xfrm>
                <a:off x="4684713" y="2798763"/>
                <a:ext cx="217487" cy="414338"/>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45" name="Freeform 144"/>
              <p:cNvSpPr/>
              <p:nvPr/>
            </p:nvSpPr>
            <p:spPr>
              <a:xfrm>
                <a:off x="4797425" y="2579688"/>
                <a:ext cx="334963" cy="301625"/>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47" name="Freeform 146"/>
              <p:cNvSpPr/>
              <p:nvPr/>
            </p:nvSpPr>
            <p:spPr>
              <a:xfrm>
                <a:off x="4294188" y="2514601"/>
                <a:ext cx="460375" cy="21272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48" name="Freeform 147"/>
              <p:cNvSpPr/>
              <p:nvPr/>
            </p:nvSpPr>
            <p:spPr>
              <a:xfrm>
                <a:off x="4532313" y="1789113"/>
                <a:ext cx="1060450" cy="563563"/>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49" name="Freeform 148"/>
              <p:cNvSpPr/>
              <p:nvPr/>
            </p:nvSpPr>
            <p:spPr>
              <a:xfrm>
                <a:off x="4906963" y="2298701"/>
                <a:ext cx="320675" cy="330200"/>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2020" name="TextBox 41"/>
              <p:cNvSpPr txBox="1">
                <a:spLocks noChangeArrowheads="1"/>
              </p:cNvSpPr>
              <p:nvPr/>
            </p:nvSpPr>
            <p:spPr bwMode="auto">
              <a:xfrm>
                <a:off x="990600" y="22098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Rajasthan</a:t>
                </a:r>
              </a:p>
            </p:txBody>
          </p:sp>
          <p:sp>
            <p:nvSpPr>
              <p:cNvPr id="42021" name="TextBox 42"/>
              <p:cNvSpPr txBox="1">
                <a:spLocks noChangeArrowheads="1"/>
              </p:cNvSpPr>
              <p:nvPr/>
            </p:nvSpPr>
            <p:spPr bwMode="auto">
              <a:xfrm>
                <a:off x="1676400" y="2895600"/>
                <a:ext cx="12192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Madhya Pradesh*</a:t>
                </a:r>
              </a:p>
            </p:txBody>
          </p:sp>
          <p:sp>
            <p:nvSpPr>
              <p:cNvPr id="42023" name="TextBox 44"/>
              <p:cNvSpPr txBox="1">
                <a:spLocks noChangeArrowheads="1"/>
              </p:cNvSpPr>
              <p:nvPr/>
            </p:nvSpPr>
            <p:spPr bwMode="auto">
              <a:xfrm>
                <a:off x="914400" y="28956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Gujarat</a:t>
                </a:r>
              </a:p>
            </p:txBody>
          </p:sp>
          <p:sp>
            <p:nvSpPr>
              <p:cNvPr id="42024" name="TextBox 45"/>
              <p:cNvSpPr txBox="1">
                <a:spLocks noChangeArrowheads="1"/>
              </p:cNvSpPr>
              <p:nvPr/>
            </p:nvSpPr>
            <p:spPr bwMode="auto">
              <a:xfrm rot="3337315">
                <a:off x="1383507" y="5137864"/>
                <a:ext cx="7620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Kerala</a:t>
                </a:r>
              </a:p>
            </p:txBody>
          </p:sp>
          <p:sp>
            <p:nvSpPr>
              <p:cNvPr id="42025" name="TextBox 46"/>
              <p:cNvSpPr txBox="1">
                <a:spLocks noChangeArrowheads="1"/>
              </p:cNvSpPr>
              <p:nvPr/>
            </p:nvSpPr>
            <p:spPr bwMode="auto">
              <a:xfrm>
                <a:off x="1981200" y="49530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Tamil Nadu</a:t>
                </a:r>
              </a:p>
            </p:txBody>
          </p:sp>
          <p:sp>
            <p:nvSpPr>
              <p:cNvPr id="42026" name="TextBox 47"/>
              <p:cNvSpPr txBox="1">
                <a:spLocks noChangeArrowheads="1"/>
              </p:cNvSpPr>
              <p:nvPr/>
            </p:nvSpPr>
            <p:spPr bwMode="auto">
              <a:xfrm rot="-1651288">
                <a:off x="1358900" y="4135438"/>
                <a:ext cx="868363" cy="2476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Karnataka</a:t>
                </a:r>
              </a:p>
            </p:txBody>
          </p:sp>
          <p:sp>
            <p:nvSpPr>
              <p:cNvPr id="42027" name="TextBox 48"/>
              <p:cNvSpPr txBox="1">
                <a:spLocks noChangeArrowheads="1"/>
              </p:cNvSpPr>
              <p:nvPr/>
            </p:nvSpPr>
            <p:spPr bwMode="auto">
              <a:xfrm>
                <a:off x="2514600" y="22098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Uttar Pradesh</a:t>
                </a:r>
              </a:p>
            </p:txBody>
          </p:sp>
          <p:sp>
            <p:nvSpPr>
              <p:cNvPr id="42028" name="TextBox 49"/>
              <p:cNvSpPr txBox="1">
                <a:spLocks noChangeArrowheads="1"/>
              </p:cNvSpPr>
              <p:nvPr/>
            </p:nvSpPr>
            <p:spPr bwMode="auto">
              <a:xfrm>
                <a:off x="1524000" y="13716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Punjab</a:t>
                </a:r>
              </a:p>
            </p:txBody>
          </p:sp>
          <p:sp>
            <p:nvSpPr>
              <p:cNvPr id="42029" name="TextBox 50"/>
              <p:cNvSpPr txBox="1">
                <a:spLocks noChangeArrowheads="1"/>
              </p:cNvSpPr>
              <p:nvPr/>
            </p:nvSpPr>
            <p:spPr bwMode="auto">
              <a:xfrm>
                <a:off x="2286000" y="1600200"/>
                <a:ext cx="6858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Uttarand</a:t>
                </a:r>
              </a:p>
            </p:txBody>
          </p:sp>
          <p:sp>
            <p:nvSpPr>
              <p:cNvPr id="42031" name="TextBox 52"/>
              <p:cNvSpPr txBox="1">
                <a:spLocks noChangeArrowheads="1"/>
              </p:cNvSpPr>
              <p:nvPr/>
            </p:nvSpPr>
            <p:spPr bwMode="auto">
              <a:xfrm>
                <a:off x="3733800" y="287655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West Bengal</a:t>
                </a:r>
              </a:p>
            </p:txBody>
          </p:sp>
          <p:sp>
            <p:nvSpPr>
              <p:cNvPr id="42032" name="TextBox 53"/>
              <p:cNvSpPr txBox="1">
                <a:spLocks noChangeArrowheads="1"/>
              </p:cNvSpPr>
              <p:nvPr/>
            </p:nvSpPr>
            <p:spPr bwMode="auto">
              <a:xfrm>
                <a:off x="1219200" y="3581400"/>
                <a:ext cx="9144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Maharashtra</a:t>
                </a:r>
              </a:p>
            </p:txBody>
          </p:sp>
          <p:sp>
            <p:nvSpPr>
              <p:cNvPr id="42033" name="TextBox 54"/>
              <p:cNvSpPr txBox="1">
                <a:spLocks noChangeArrowheads="1"/>
              </p:cNvSpPr>
              <p:nvPr/>
            </p:nvSpPr>
            <p:spPr bwMode="auto">
              <a:xfrm>
                <a:off x="3352800" y="2438400"/>
                <a:ext cx="5334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Bihar</a:t>
                </a:r>
              </a:p>
            </p:txBody>
          </p:sp>
          <p:sp>
            <p:nvSpPr>
              <p:cNvPr id="42034" name="TextBox 55"/>
              <p:cNvSpPr txBox="1">
                <a:spLocks noChangeArrowheads="1"/>
              </p:cNvSpPr>
              <p:nvPr/>
            </p:nvSpPr>
            <p:spPr bwMode="auto">
              <a:xfrm rot="17880822">
                <a:off x="1735932" y="1642190"/>
                <a:ext cx="7620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Haryana</a:t>
                </a:r>
              </a:p>
            </p:txBody>
          </p:sp>
          <p:sp>
            <p:nvSpPr>
              <p:cNvPr id="42035" name="TextBox 56"/>
              <p:cNvSpPr txBox="1">
                <a:spLocks noChangeArrowheads="1"/>
              </p:cNvSpPr>
              <p:nvPr/>
            </p:nvSpPr>
            <p:spPr bwMode="auto">
              <a:xfrm>
                <a:off x="2057400" y="3962400"/>
                <a:ext cx="9144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Andhra Pradesh</a:t>
                </a:r>
              </a:p>
            </p:txBody>
          </p:sp>
          <p:sp>
            <p:nvSpPr>
              <p:cNvPr id="42036" name="TextBox 57"/>
              <p:cNvSpPr txBox="1">
                <a:spLocks noChangeArrowheads="1"/>
              </p:cNvSpPr>
              <p:nvPr/>
            </p:nvSpPr>
            <p:spPr bwMode="auto">
              <a:xfrm>
                <a:off x="3048000" y="3411538"/>
                <a:ext cx="7620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Orissa</a:t>
                </a:r>
              </a:p>
            </p:txBody>
          </p:sp>
          <p:sp>
            <p:nvSpPr>
              <p:cNvPr id="42037" name="TextBox 58"/>
              <p:cNvSpPr txBox="1">
                <a:spLocks noChangeArrowheads="1"/>
              </p:cNvSpPr>
              <p:nvPr/>
            </p:nvSpPr>
            <p:spPr bwMode="auto">
              <a:xfrm rot="18432342">
                <a:off x="2459832" y="3088399"/>
                <a:ext cx="9906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Chattisgargh</a:t>
                </a:r>
              </a:p>
            </p:txBody>
          </p:sp>
          <p:sp>
            <p:nvSpPr>
              <p:cNvPr id="42038" name="TextBox 59"/>
              <p:cNvSpPr txBox="1">
                <a:spLocks noChangeArrowheads="1"/>
              </p:cNvSpPr>
              <p:nvPr/>
            </p:nvSpPr>
            <p:spPr bwMode="auto">
              <a:xfrm>
                <a:off x="3810000" y="20574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Sikkim</a:t>
                </a:r>
              </a:p>
            </p:txBody>
          </p:sp>
          <p:sp>
            <p:nvSpPr>
              <p:cNvPr id="42039" name="TextBox 60"/>
              <p:cNvSpPr txBox="1">
                <a:spLocks noChangeArrowheads="1"/>
              </p:cNvSpPr>
              <p:nvPr/>
            </p:nvSpPr>
            <p:spPr bwMode="auto">
              <a:xfrm>
                <a:off x="4724400" y="29718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Mizoram</a:t>
                </a:r>
              </a:p>
            </p:txBody>
          </p:sp>
          <p:sp>
            <p:nvSpPr>
              <p:cNvPr id="42040" name="TextBox 61"/>
              <p:cNvSpPr txBox="1">
                <a:spLocks noChangeArrowheads="1"/>
              </p:cNvSpPr>
              <p:nvPr/>
            </p:nvSpPr>
            <p:spPr bwMode="auto">
              <a:xfrm>
                <a:off x="1905000" y="666750"/>
                <a:ext cx="762000" cy="4000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Jammu &amp; </a:t>
                </a:r>
              </a:p>
              <a:p>
                <a:pPr>
                  <a:defRPr/>
                </a:pPr>
                <a:r>
                  <a:rPr lang="en-US" sz="1000">
                    <a:latin typeface="Arial" pitchFamily="34" charset="0"/>
                    <a:ea typeface="ＭＳ Ｐゴシック"/>
                    <a:cs typeface="ＭＳ Ｐゴシック"/>
                  </a:rPr>
                  <a:t>Kashmir</a:t>
                </a:r>
              </a:p>
            </p:txBody>
          </p:sp>
          <p:sp>
            <p:nvSpPr>
              <p:cNvPr id="42041" name="TextBox 62"/>
              <p:cNvSpPr txBox="1">
                <a:spLocks noChangeArrowheads="1"/>
              </p:cNvSpPr>
              <p:nvPr/>
            </p:nvSpPr>
            <p:spPr bwMode="auto">
              <a:xfrm>
                <a:off x="4038600" y="2497138"/>
                <a:ext cx="8382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Meghalaya</a:t>
                </a:r>
              </a:p>
            </p:txBody>
          </p:sp>
          <p:sp>
            <p:nvSpPr>
              <p:cNvPr id="42042" name="TextBox 63"/>
              <p:cNvSpPr txBox="1">
                <a:spLocks noChangeArrowheads="1"/>
              </p:cNvSpPr>
              <p:nvPr/>
            </p:nvSpPr>
            <p:spPr bwMode="auto">
              <a:xfrm>
                <a:off x="4953000" y="2362200"/>
                <a:ext cx="13716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Nagaland</a:t>
                </a:r>
              </a:p>
            </p:txBody>
          </p:sp>
          <p:sp>
            <p:nvSpPr>
              <p:cNvPr id="42043" name="TextBox 64"/>
              <p:cNvSpPr txBox="1">
                <a:spLocks noChangeArrowheads="1"/>
              </p:cNvSpPr>
              <p:nvPr/>
            </p:nvSpPr>
            <p:spPr bwMode="auto">
              <a:xfrm>
                <a:off x="4876800" y="2649538"/>
                <a:ext cx="13716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Manipur</a:t>
                </a:r>
              </a:p>
            </p:txBody>
          </p:sp>
          <p:sp>
            <p:nvSpPr>
              <p:cNvPr id="42044" name="TextBox 65"/>
              <p:cNvSpPr txBox="1">
                <a:spLocks noChangeArrowheads="1"/>
              </p:cNvSpPr>
              <p:nvPr/>
            </p:nvSpPr>
            <p:spPr bwMode="auto">
              <a:xfrm>
                <a:off x="4114800" y="27432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Tripura</a:t>
                </a:r>
              </a:p>
            </p:txBody>
          </p:sp>
          <p:sp>
            <p:nvSpPr>
              <p:cNvPr id="42045" name="TextBox 66"/>
              <p:cNvSpPr txBox="1">
                <a:spLocks noChangeArrowheads="1"/>
              </p:cNvSpPr>
              <p:nvPr/>
            </p:nvSpPr>
            <p:spPr bwMode="auto">
              <a:xfrm>
                <a:off x="1981200" y="1143000"/>
                <a:ext cx="8382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Himachal Pradesh</a:t>
                </a:r>
              </a:p>
            </p:txBody>
          </p:sp>
          <p:sp>
            <p:nvSpPr>
              <p:cNvPr id="42022" name="TextBox 43"/>
              <p:cNvSpPr txBox="1">
                <a:spLocks noChangeArrowheads="1"/>
              </p:cNvSpPr>
              <p:nvPr/>
            </p:nvSpPr>
            <p:spPr bwMode="auto">
              <a:xfrm rot="-917293">
                <a:off x="4505325" y="1919288"/>
                <a:ext cx="1295400" cy="246062"/>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Arunachal Pradesh</a:t>
                </a:r>
              </a:p>
            </p:txBody>
          </p:sp>
        </p:grpSp>
        <p:sp>
          <p:nvSpPr>
            <p:cNvPr id="63" name="TextBox 54"/>
            <p:cNvSpPr txBox="1">
              <a:spLocks noChangeArrowheads="1"/>
            </p:cNvSpPr>
            <p:nvPr/>
          </p:nvSpPr>
          <p:spPr bwMode="auto">
            <a:xfrm>
              <a:off x="2895600" y="3200400"/>
              <a:ext cx="533400" cy="400110"/>
            </a:xfrm>
            <a:prstGeom prst="rect">
              <a:avLst/>
            </a:prstGeom>
            <a:no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Jharkhand</a:t>
              </a:r>
            </a:p>
          </p:txBody>
        </p:sp>
      </p:gr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a:solidFill>
                  <a:srgbClr val="000F97"/>
                </a:solidFill>
                <a:cs typeface="Arial" charset="0"/>
              </a:rPr>
              <a:t>Presentation Outline</a:t>
            </a:r>
          </a:p>
        </p:txBody>
      </p:sp>
      <p:pic>
        <p:nvPicPr>
          <p:cNvPr id="57349"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l="16875" t="27499"/>
          <a:stretch>
            <a:fillRect/>
          </a:stretch>
        </p:blipFill>
        <p:spPr bwMode="auto">
          <a:xfrm>
            <a:off x="3581400" y="2057400"/>
            <a:ext cx="5257800" cy="3439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Potential Health Impact</a:t>
            </a:r>
          </a:p>
          <a:p>
            <a:pPr marL="285750" indent="-285750" eaLnBrk="1" hangingPunct="1">
              <a:lnSpc>
                <a:spcPct val="120000"/>
              </a:lnSpc>
              <a:spcBef>
                <a:spcPts val="0"/>
              </a:spcBef>
              <a:spcAft>
                <a:spcPts val="0"/>
              </a:spcAft>
              <a:buFont typeface="Wingdings" pitchFamily="2" charset="2"/>
              <a:buChar char="ü"/>
            </a:pPr>
            <a:r>
              <a:rPr lang="en-US" sz="1600" dirty="0"/>
              <a:t> FFI/IFFN Milestones</a:t>
            </a:r>
          </a:p>
          <a:p>
            <a:pPr marL="285750" indent="-285750" eaLnBrk="1" hangingPunct="1">
              <a:lnSpc>
                <a:spcPct val="120000"/>
              </a:lnSpc>
              <a:spcBef>
                <a:spcPts val="0"/>
              </a:spcBef>
              <a:spcAft>
                <a:spcPts val="0"/>
              </a:spcAft>
              <a:buFont typeface="Wingdings" pitchFamily="2" charset="2"/>
              <a:buChar char="ü"/>
              <a:defRPr/>
            </a:pPr>
            <a:r>
              <a:rPr lang="en-US" sz="1600" dirty="0"/>
              <a:t> Partner Mapping</a:t>
            </a:r>
          </a:p>
          <a:p>
            <a:pPr marL="285750" indent="-285750" eaLnBrk="1" hangingPunct="1">
              <a:lnSpc>
                <a:spcPct val="120000"/>
              </a:lnSpc>
              <a:spcBef>
                <a:spcPts val="0"/>
              </a:spcBef>
              <a:spcAft>
                <a:spcPts val="0"/>
              </a:spcAft>
              <a:buFont typeface="Wingdings" pitchFamily="2" charset="2"/>
              <a:buChar char="ü"/>
              <a:defRPr/>
            </a:pPr>
            <a:r>
              <a:rPr lang="en-US" sz="1600" dirty="0"/>
              <a:t> Wheat Industry</a:t>
            </a:r>
          </a:p>
          <a:p>
            <a:pPr marL="285750" indent="-285750" eaLnBrk="1" hangingPunct="1">
              <a:lnSpc>
                <a:spcPct val="120000"/>
              </a:lnSpc>
              <a:spcBef>
                <a:spcPts val="0"/>
              </a:spcBef>
              <a:spcAft>
                <a:spcPts val="0"/>
              </a:spcAft>
              <a:buFont typeface="Wingdings" pitchFamily="2" charset="2"/>
              <a:buChar char="ü"/>
            </a:pPr>
            <a:r>
              <a:rPr lang="en-US" sz="1600" dirty="0"/>
              <a:t> Wheat State Profiles</a:t>
            </a:r>
          </a:p>
          <a:p>
            <a:pPr marL="285750" indent="-285750" eaLnBrk="1" hangingPunct="1">
              <a:lnSpc>
                <a:spcPct val="120000"/>
              </a:lnSpc>
              <a:spcBef>
                <a:spcPts val="0"/>
              </a:spcBef>
              <a:spcAft>
                <a:spcPts val="0"/>
              </a:spcAft>
              <a:buFont typeface="Wingdings" pitchFamily="2" charset="2"/>
              <a:buChar char="ü"/>
            </a:pPr>
            <a:r>
              <a:rPr lang="en-US" sz="1600" dirty="0"/>
              <a:t> Proposed Wheat Strategy</a:t>
            </a:r>
          </a:p>
          <a:p>
            <a:pPr marL="285750" indent="-285750" eaLnBrk="1" hangingPunct="1">
              <a:lnSpc>
                <a:spcPct val="120000"/>
              </a:lnSpc>
              <a:spcBef>
                <a:spcPts val="0"/>
              </a:spcBef>
              <a:spcAft>
                <a:spcPts val="0"/>
              </a:spcAft>
              <a:buFont typeface="Wingdings" pitchFamily="2" charset="2"/>
              <a:buChar char="ü"/>
            </a:pPr>
            <a:r>
              <a:rPr lang="en-US" sz="1600" dirty="0"/>
              <a:t> Rice Production </a:t>
            </a:r>
          </a:p>
          <a:p>
            <a:pPr marL="285750" indent="-285750" eaLnBrk="1" hangingPunct="1">
              <a:lnSpc>
                <a:spcPct val="120000"/>
              </a:lnSpc>
              <a:spcBef>
                <a:spcPts val="0"/>
              </a:spcBef>
              <a:spcAft>
                <a:spcPts val="0"/>
              </a:spcAft>
              <a:buFont typeface="Wingdings" pitchFamily="2" charset="2"/>
              <a:buChar char="ü"/>
            </a:pPr>
            <a:r>
              <a:rPr lang="en-US" sz="1600" dirty="0"/>
              <a:t> Rice Consumption</a:t>
            </a:r>
          </a:p>
          <a:p>
            <a:pPr marL="285750" indent="-285750" eaLnBrk="1" hangingPunct="1">
              <a:lnSpc>
                <a:spcPct val="120000"/>
              </a:lnSpc>
              <a:spcBef>
                <a:spcPts val="0"/>
              </a:spcBef>
              <a:spcAft>
                <a:spcPts val="0"/>
              </a:spcAft>
              <a:buFont typeface="Wingdings" pitchFamily="2" charset="2"/>
              <a:buChar char="ü"/>
            </a:pPr>
            <a:r>
              <a:rPr lang="en-US" sz="1600" dirty="0"/>
              <a:t> Rice Influences  </a:t>
            </a:r>
          </a:p>
          <a:p>
            <a:pPr marL="285750" indent="-285750" eaLnBrk="1" hangingPunct="1">
              <a:lnSpc>
                <a:spcPct val="120000"/>
              </a:lnSpc>
              <a:spcBef>
                <a:spcPts val="0"/>
              </a:spcBef>
              <a:spcAft>
                <a:spcPts val="0"/>
              </a:spcAft>
              <a:buFont typeface="Wingdings" pitchFamily="2" charset="2"/>
              <a:buChar char="ü"/>
            </a:pPr>
            <a:r>
              <a:rPr lang="en-US" sz="1600" dirty="0"/>
              <a:t> Rice State Reports</a:t>
            </a:r>
          </a:p>
          <a:p>
            <a:pPr marL="285750" indent="-285750" eaLnBrk="1" hangingPunct="1">
              <a:lnSpc>
                <a:spcPct val="120000"/>
              </a:lnSpc>
              <a:spcBef>
                <a:spcPts val="0"/>
              </a:spcBef>
              <a:spcAft>
                <a:spcPts val="0"/>
              </a:spcAft>
              <a:buFont typeface="Wingdings" pitchFamily="2" charset="2"/>
              <a:buChar char="ü"/>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3" name="Rectangle 10"/>
          <p:cNvSpPr>
            <a:spLocks noChangeArrowheads="1"/>
          </p:cNvSpPr>
          <p:nvPr/>
        </p:nvSpPr>
        <p:spPr bwMode="auto">
          <a:xfrm>
            <a:off x="304800" y="152400"/>
            <a:ext cx="883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FFI Strategic Approach: </a:t>
            </a:r>
            <a:r>
              <a:rPr lang="en-US" sz="3600" dirty="0">
                <a:solidFill>
                  <a:srgbClr val="000F97"/>
                </a:solidFill>
                <a:cs typeface="Arial" charset="0"/>
              </a:rPr>
              <a:t>Rice &amp; Wheat</a:t>
            </a:r>
          </a:p>
        </p:txBody>
      </p:sp>
      <p:grpSp>
        <p:nvGrpSpPr>
          <p:cNvPr id="3" name="Group 2"/>
          <p:cNvGrpSpPr/>
          <p:nvPr/>
        </p:nvGrpSpPr>
        <p:grpSpPr>
          <a:xfrm>
            <a:off x="-457200" y="1600208"/>
            <a:ext cx="6333739" cy="4398955"/>
            <a:chOff x="4" y="1600208"/>
            <a:chExt cx="6333739" cy="4398955"/>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1" name="Freeform 90"/>
            <p:cNvSpPr/>
            <p:nvPr/>
          </p:nvSpPr>
          <p:spPr>
            <a:xfrm>
              <a:off x="3206750" y="1600208"/>
              <a:ext cx="1817688" cy="1433513"/>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rgbClr val="3399FF"/>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4095750" y="1600208"/>
              <a:ext cx="1809750" cy="2633663"/>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4" name="Freeform 103"/>
            <p:cNvSpPr/>
            <p:nvPr/>
          </p:nvSpPr>
          <p:spPr>
            <a:xfrm>
              <a:off x="2133600" y="3779838"/>
              <a:ext cx="2698750" cy="2087562"/>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rgbClr val="3399FF"/>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5" name="Freeform 104"/>
            <p:cNvSpPr/>
            <p:nvPr/>
          </p:nvSpPr>
          <p:spPr>
            <a:xfrm>
              <a:off x="3179767" y="2560646"/>
              <a:ext cx="1743075" cy="1489075"/>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40969" name="TextBox 52"/>
            <p:cNvSpPr txBox="1">
              <a:spLocks noChangeArrowheads="1"/>
            </p:cNvSpPr>
            <p:nvPr/>
          </p:nvSpPr>
          <p:spPr bwMode="auto">
            <a:xfrm>
              <a:off x="4527168" y="3656727"/>
              <a:ext cx="18065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West Bengal</a:t>
              </a:r>
            </a:p>
          </p:txBody>
        </p:sp>
        <p:sp>
          <p:nvSpPr>
            <p:cNvPr id="40970" name="TextBox 54"/>
            <p:cNvSpPr txBox="1">
              <a:spLocks noChangeArrowheads="1"/>
            </p:cNvSpPr>
            <p:nvPr/>
          </p:nvSpPr>
          <p:spPr bwMode="auto">
            <a:xfrm>
              <a:off x="3124200" y="2667000"/>
              <a:ext cx="1265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Bihar</a:t>
              </a:r>
            </a:p>
          </p:txBody>
        </p:sp>
        <p:sp>
          <p:nvSpPr>
            <p:cNvPr id="40971" name="TextBox 57"/>
            <p:cNvSpPr txBox="1">
              <a:spLocks noChangeArrowheads="1"/>
            </p:cNvSpPr>
            <p:nvPr/>
          </p:nvSpPr>
          <p:spPr bwMode="auto">
            <a:xfrm>
              <a:off x="3298829" y="4468820"/>
              <a:ext cx="18065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Orissa</a:t>
              </a:r>
            </a:p>
          </p:txBody>
        </p:sp>
        <p:sp>
          <p:nvSpPr>
            <p:cNvPr id="40972" name="TextBox 54"/>
            <p:cNvSpPr txBox="1">
              <a:spLocks noChangeArrowheads="1"/>
            </p:cNvSpPr>
            <p:nvPr/>
          </p:nvSpPr>
          <p:spPr bwMode="auto">
            <a:xfrm>
              <a:off x="3810000" y="2971800"/>
              <a:ext cx="198755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Jharkhand</a:t>
              </a:r>
            </a:p>
          </p:txBody>
        </p:sp>
        <p:sp>
          <p:nvSpPr>
            <p:cNvPr id="41" name="Freeform 40"/>
            <p:cNvSpPr/>
            <p:nvPr/>
          </p:nvSpPr>
          <p:spPr bwMode="auto">
            <a:xfrm>
              <a:off x="1652588" y="3027363"/>
              <a:ext cx="1828800" cy="2971800"/>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rgbClr val="00CC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0985" name="TextBox 58"/>
            <p:cNvSpPr txBox="1">
              <a:spLocks noChangeArrowheads="1"/>
            </p:cNvSpPr>
            <p:nvPr/>
          </p:nvSpPr>
          <p:spPr bwMode="auto">
            <a:xfrm rot="18432342">
              <a:off x="1799435" y="4094882"/>
              <a:ext cx="14128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Chattisgarh</a:t>
              </a:r>
            </a:p>
          </p:txBody>
        </p:sp>
        <p:sp>
          <p:nvSpPr>
            <p:cNvPr id="2" name="TextBox 1"/>
            <p:cNvSpPr txBox="1"/>
            <p:nvPr/>
          </p:nvSpPr>
          <p:spPr>
            <a:xfrm>
              <a:off x="2514600" y="3352800"/>
              <a:ext cx="1143000" cy="923330"/>
            </a:xfrm>
            <a:prstGeom prst="rect">
              <a:avLst/>
            </a:prstGeom>
            <a:noFill/>
          </p:spPr>
          <p:txBody>
            <a:bodyPr wrap="square" numCol="1" rtlCol="0">
              <a:spAutoFit/>
            </a:bodyPr>
            <a:lstStyle/>
            <a:p>
              <a:r>
                <a:rPr lang="en-US" b="1" dirty="0">
                  <a:solidFill>
                    <a:srgbClr val="FFC000"/>
                  </a:solidFill>
                </a:rPr>
                <a:t>PA</a:t>
              </a:r>
            </a:p>
            <a:p>
              <a:r>
                <a:rPr lang="en-US" b="1" dirty="0">
                  <a:solidFill>
                    <a:schemeClr val="bg2"/>
                  </a:solidFill>
                </a:rPr>
                <a:t>CA</a:t>
              </a:r>
              <a:r>
                <a:rPr lang="en-US" b="1" dirty="0"/>
                <a:t> </a:t>
              </a:r>
              <a:r>
                <a:rPr lang="en-US" b="1" dirty="0">
                  <a:solidFill>
                    <a:srgbClr val="FFC000"/>
                  </a:solidFill>
                </a:rPr>
                <a:t>RA</a:t>
              </a:r>
            </a:p>
            <a:p>
              <a:r>
                <a:rPr lang="en-US" b="1" dirty="0">
                  <a:solidFill>
                    <a:schemeClr val="bg2"/>
                  </a:solidFill>
                </a:rPr>
                <a:t>RM</a:t>
              </a:r>
            </a:p>
          </p:txBody>
        </p:sp>
        <p:sp>
          <p:nvSpPr>
            <p:cNvPr id="28" name="TextBox 27"/>
            <p:cNvSpPr txBox="1"/>
            <p:nvPr/>
          </p:nvSpPr>
          <p:spPr>
            <a:xfrm>
              <a:off x="2784260" y="4495800"/>
              <a:ext cx="1267044" cy="923330"/>
            </a:xfrm>
            <a:prstGeom prst="rect">
              <a:avLst/>
            </a:prstGeom>
            <a:noFill/>
          </p:spPr>
          <p:txBody>
            <a:bodyPr wrap="square" numCol="1" rtlCol="0">
              <a:spAutoFit/>
            </a:bodyPr>
            <a:lstStyle/>
            <a:p>
              <a:r>
                <a:rPr lang="en-US" b="1" dirty="0">
                  <a:solidFill>
                    <a:srgbClr val="FFC000"/>
                  </a:solidFill>
                </a:rPr>
                <a:t>PA</a:t>
              </a:r>
            </a:p>
            <a:p>
              <a:r>
                <a:rPr lang="en-US" b="1" dirty="0">
                  <a:solidFill>
                    <a:srgbClr val="FFC000"/>
                  </a:solidFill>
                </a:rPr>
                <a:t>CA  RA</a:t>
              </a:r>
            </a:p>
            <a:p>
              <a:r>
                <a:rPr lang="en-US" b="1" dirty="0">
                  <a:solidFill>
                    <a:srgbClr val="FF0000"/>
                  </a:solidFill>
                </a:rPr>
                <a:t>RM</a:t>
              </a:r>
            </a:p>
          </p:txBody>
        </p:sp>
        <p:sp>
          <p:nvSpPr>
            <p:cNvPr id="29" name="TextBox 28"/>
            <p:cNvSpPr txBox="1"/>
            <p:nvPr/>
          </p:nvSpPr>
          <p:spPr>
            <a:xfrm>
              <a:off x="4724400" y="2819400"/>
              <a:ext cx="1110546" cy="923330"/>
            </a:xfrm>
            <a:prstGeom prst="rect">
              <a:avLst/>
            </a:prstGeom>
            <a:noFill/>
          </p:spPr>
          <p:txBody>
            <a:bodyPr wrap="square" numCol="1" rtlCol="0">
              <a:spAutoFit/>
            </a:bodyPr>
            <a:lstStyle/>
            <a:p>
              <a:r>
                <a:rPr lang="en-US" b="1" dirty="0">
                  <a:solidFill>
                    <a:srgbClr val="00B050"/>
                  </a:solidFill>
                </a:rPr>
                <a:t>PA</a:t>
              </a:r>
            </a:p>
            <a:p>
              <a:r>
                <a:rPr lang="en-US" b="1" dirty="0">
                  <a:solidFill>
                    <a:srgbClr val="00B050"/>
                  </a:solidFill>
                </a:rPr>
                <a:t>CA</a:t>
              </a:r>
              <a:r>
                <a:rPr lang="en-US" b="1" dirty="0"/>
                <a:t> </a:t>
              </a:r>
              <a:r>
                <a:rPr lang="en-US" b="1" dirty="0">
                  <a:solidFill>
                    <a:schemeClr val="bg2"/>
                  </a:solidFill>
                </a:rPr>
                <a:t>RA</a:t>
              </a:r>
            </a:p>
            <a:p>
              <a:r>
                <a:rPr lang="en-US" b="1" dirty="0">
                  <a:solidFill>
                    <a:srgbClr val="00B050"/>
                  </a:solidFill>
                </a:rPr>
                <a:t>RM</a:t>
              </a:r>
            </a:p>
          </p:txBody>
        </p:sp>
        <p:sp>
          <p:nvSpPr>
            <p:cNvPr id="30" name="TextBox 29"/>
            <p:cNvSpPr txBox="1"/>
            <p:nvPr/>
          </p:nvSpPr>
          <p:spPr>
            <a:xfrm>
              <a:off x="3657600" y="1981200"/>
              <a:ext cx="1151439" cy="923330"/>
            </a:xfrm>
            <a:prstGeom prst="rect">
              <a:avLst/>
            </a:prstGeom>
            <a:noFill/>
          </p:spPr>
          <p:txBody>
            <a:bodyPr wrap="square" numCol="1" rtlCol="0">
              <a:spAutoFit/>
            </a:bodyPr>
            <a:lstStyle/>
            <a:p>
              <a:r>
                <a:rPr lang="en-US" b="1" dirty="0">
                  <a:ln>
                    <a:solidFill>
                      <a:schemeClr val="tx1"/>
                    </a:solidFill>
                  </a:ln>
                  <a:solidFill>
                    <a:srgbClr val="00B050"/>
                  </a:solidFill>
                </a:rPr>
                <a:t>PA</a:t>
              </a:r>
            </a:p>
            <a:p>
              <a:r>
                <a:rPr lang="en-US" b="1" dirty="0">
                  <a:solidFill>
                    <a:srgbClr val="FFC000"/>
                  </a:solidFill>
                </a:rPr>
                <a:t>CA</a:t>
              </a:r>
              <a:r>
                <a:rPr lang="en-US" b="1" dirty="0"/>
                <a:t> </a:t>
              </a:r>
              <a:r>
                <a:rPr lang="en-US" b="1" dirty="0">
                  <a:solidFill>
                    <a:srgbClr val="FFC000"/>
                  </a:solidFill>
                </a:rPr>
                <a:t>RA</a:t>
              </a:r>
            </a:p>
            <a:p>
              <a:r>
                <a:rPr lang="en-US" b="1" dirty="0">
                  <a:solidFill>
                    <a:schemeClr val="bg2">
                      <a:lumMod val="75000"/>
                    </a:schemeClr>
                  </a:solidFill>
                </a:rPr>
                <a:t>RM</a:t>
              </a:r>
            </a:p>
          </p:txBody>
        </p:sp>
        <p:sp>
          <p:nvSpPr>
            <p:cNvPr id="31" name="TextBox 30"/>
            <p:cNvSpPr txBox="1"/>
            <p:nvPr/>
          </p:nvSpPr>
          <p:spPr>
            <a:xfrm>
              <a:off x="3429000" y="2971800"/>
              <a:ext cx="965200" cy="923330"/>
            </a:xfrm>
            <a:prstGeom prst="rect">
              <a:avLst/>
            </a:prstGeom>
            <a:noFill/>
          </p:spPr>
          <p:txBody>
            <a:bodyPr wrap="square" numCol="1" rtlCol="0">
              <a:spAutoFit/>
            </a:bodyPr>
            <a:lstStyle/>
            <a:p>
              <a:r>
                <a:rPr lang="en-US" b="1" dirty="0">
                  <a:solidFill>
                    <a:srgbClr val="FF0000"/>
                  </a:solidFill>
                </a:rPr>
                <a:t>PA</a:t>
              </a:r>
            </a:p>
            <a:p>
              <a:r>
                <a:rPr lang="en-US" b="1" dirty="0">
                  <a:solidFill>
                    <a:srgbClr val="00B050"/>
                  </a:solidFill>
                </a:rPr>
                <a:t>CA </a:t>
              </a:r>
              <a:r>
                <a:rPr lang="en-US" b="1" dirty="0">
                  <a:solidFill>
                    <a:srgbClr val="FF0000"/>
                  </a:solidFill>
                </a:rPr>
                <a:t>RA</a:t>
              </a:r>
            </a:p>
            <a:p>
              <a:r>
                <a:rPr lang="en-US" b="1" dirty="0">
                  <a:solidFill>
                    <a:srgbClr val="FFC000"/>
                  </a:solidFill>
                </a:rPr>
                <a:t>RM</a:t>
              </a:r>
            </a:p>
          </p:txBody>
        </p:sp>
      </p:grpSp>
      <p:sp>
        <p:nvSpPr>
          <p:cNvPr id="26" name="TextBox 73"/>
          <p:cNvSpPr txBox="1">
            <a:spLocks noChangeArrowheads="1"/>
          </p:cNvSpPr>
          <p:nvPr/>
        </p:nvSpPr>
        <p:spPr bwMode="auto">
          <a:xfrm>
            <a:off x="5943600" y="1219200"/>
            <a:ext cx="3108321" cy="4985980"/>
          </a:xfrm>
          <a:prstGeom prst="rect">
            <a:avLst/>
          </a:prstGeom>
          <a:noFill/>
          <a:ln w="9525">
            <a:noFill/>
            <a:miter lim="800000"/>
            <a:headEnd/>
            <a:tailEnd/>
          </a:ln>
        </p:spPr>
        <p:txBody>
          <a:bodyPr wrap="square">
            <a:spAutoFit/>
          </a:bodyPr>
          <a:lstStyle/>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r>
              <a:rPr lang="en-US" b="1" u="sng" dirty="0">
                <a:latin typeface="Arial" pitchFamily="34" charset="0"/>
                <a:ea typeface="ＭＳ Ｐゴシック"/>
                <a:cs typeface="ＭＳ Ｐゴシック"/>
              </a:rPr>
              <a:t>Wheat Channel Legend</a:t>
            </a:r>
          </a:p>
          <a:p>
            <a:pPr>
              <a:defRPr/>
            </a:pPr>
            <a:r>
              <a:rPr lang="en-US" dirty="0">
                <a:latin typeface="Arial" pitchFamily="34" charset="0"/>
                <a:ea typeface="ＭＳ Ｐゴシック"/>
                <a:cs typeface="ＭＳ Ｐゴシック"/>
              </a:rPr>
              <a:t>PA = PDS Atta</a:t>
            </a:r>
          </a:p>
          <a:p>
            <a:pPr>
              <a:defRPr/>
            </a:pPr>
            <a:r>
              <a:rPr lang="en-US" dirty="0">
                <a:latin typeface="Arial" pitchFamily="34" charset="0"/>
                <a:ea typeface="ＭＳ Ｐゴシック"/>
                <a:cs typeface="ＭＳ Ｐゴシック"/>
              </a:rPr>
              <a:t>CA = CCM Atta</a:t>
            </a:r>
          </a:p>
          <a:p>
            <a:pPr>
              <a:defRPr/>
            </a:pPr>
            <a:r>
              <a:rPr lang="en-US" dirty="0">
                <a:latin typeface="Arial" pitchFamily="34" charset="0"/>
                <a:ea typeface="ＭＳ Ｐゴシック"/>
                <a:cs typeface="ＭＳ Ｐゴシック"/>
              </a:rPr>
              <a:t>RA = RFM Atta</a:t>
            </a:r>
          </a:p>
          <a:p>
            <a:pPr>
              <a:defRPr/>
            </a:pPr>
            <a:r>
              <a:rPr lang="en-US" dirty="0">
                <a:latin typeface="Arial" pitchFamily="34" charset="0"/>
                <a:ea typeface="ＭＳ Ｐゴシック"/>
                <a:cs typeface="ＭＳ Ｐゴシック"/>
              </a:rPr>
              <a:t>RM = RFM Maida</a:t>
            </a:r>
          </a:p>
          <a:p>
            <a:pPr>
              <a:defRPr/>
            </a:pPr>
            <a:endParaRPr lang="en-US" b="1" dirty="0">
              <a:latin typeface="Arial" pitchFamily="34" charset="0"/>
              <a:ea typeface="ＭＳ Ｐゴシック"/>
              <a:cs typeface="ＭＳ Ｐゴシック"/>
            </a:endParaRPr>
          </a:p>
          <a:p>
            <a:pPr>
              <a:defRPr/>
            </a:pPr>
            <a:r>
              <a:rPr lang="en-US" b="1" dirty="0">
                <a:solidFill>
                  <a:schemeClr val="bg2">
                    <a:lumMod val="75000"/>
                  </a:schemeClr>
                </a:solidFill>
                <a:latin typeface="Arial" pitchFamily="34" charset="0"/>
                <a:ea typeface="ＭＳ Ｐゴシック"/>
                <a:cs typeface="ＭＳ Ｐゴシック"/>
              </a:rPr>
              <a:t>No reachable pop.</a:t>
            </a:r>
          </a:p>
          <a:p>
            <a:pPr>
              <a:defRPr/>
            </a:pPr>
            <a:r>
              <a:rPr lang="en-US" b="1" dirty="0">
                <a:solidFill>
                  <a:srgbClr val="FF0000"/>
                </a:solidFill>
                <a:latin typeface="Arial" pitchFamily="34" charset="0"/>
                <a:ea typeface="ＭＳ Ｐゴシック"/>
                <a:cs typeface="ＭＳ Ｐゴシック"/>
              </a:rPr>
              <a:t>Low ranking</a:t>
            </a:r>
          </a:p>
          <a:p>
            <a:pPr>
              <a:defRPr/>
            </a:pPr>
            <a:r>
              <a:rPr lang="en-US" b="1" dirty="0">
                <a:solidFill>
                  <a:srgbClr val="FFC000"/>
                </a:solidFill>
                <a:latin typeface="Arial" pitchFamily="34" charset="0"/>
                <a:ea typeface="ＭＳ Ｐゴシック"/>
                <a:cs typeface="ＭＳ Ｐゴシック"/>
              </a:rPr>
              <a:t>Low-intermediate</a:t>
            </a:r>
          </a:p>
          <a:p>
            <a:pPr>
              <a:defRPr/>
            </a:pPr>
            <a:r>
              <a:rPr lang="en-US" b="1" dirty="0">
                <a:solidFill>
                  <a:srgbClr val="00B050"/>
                </a:solidFill>
                <a:latin typeface="Arial" pitchFamily="34" charset="0"/>
                <a:ea typeface="ＭＳ Ｐゴシック"/>
                <a:cs typeface="ＭＳ Ｐゴシック"/>
              </a:rPr>
              <a:t>Intermediate-high</a:t>
            </a:r>
          </a:p>
          <a:p>
            <a:pPr>
              <a:defRPr/>
            </a:pPr>
            <a:r>
              <a:rPr lang="en-US" b="1" dirty="0">
                <a:solidFill>
                  <a:srgbClr val="005BE2"/>
                </a:solidFill>
                <a:latin typeface="Arial" pitchFamily="34" charset="0"/>
                <a:ea typeface="ＭＳ Ｐゴシック"/>
                <a:cs typeface="ＭＳ Ｐゴシック"/>
              </a:rPr>
              <a:t>High ranking</a:t>
            </a:r>
          </a:p>
        </p:txBody>
      </p:sp>
      <p:graphicFrame>
        <p:nvGraphicFramePr>
          <p:cNvPr id="27" name="Table 26"/>
          <p:cNvGraphicFramePr>
            <a:graphicFrameLocks noGrp="1"/>
          </p:cNvGraphicFramePr>
          <p:nvPr/>
        </p:nvGraphicFramePr>
        <p:xfrm>
          <a:off x="6097270" y="1498600"/>
          <a:ext cx="2741930" cy="147320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2533650">
                  <a:extLst>
                    <a:ext uri="{9D8B030D-6E8A-4147-A177-3AD203B41FA5}">
                      <a16:colId xmlns:a16="http://schemas.microsoft.com/office/drawing/2014/main" val="20001"/>
                    </a:ext>
                  </a:extLst>
                </a:gridCol>
              </a:tblGrid>
              <a:tr h="370840">
                <a:tc gridSpan="2">
                  <a:txBody>
                    <a:bodyPr/>
                    <a:lstStyle/>
                    <a:p>
                      <a:r>
                        <a:rPr lang="en-US" sz="1800" u="sng" dirty="0">
                          <a:solidFill>
                            <a:schemeClr val="tx1"/>
                          </a:solidFill>
                        </a:rPr>
                        <a:t>Rice Legend</a:t>
                      </a:r>
                    </a:p>
                  </a:txBody>
                  <a:tcPr>
                    <a:solidFill>
                      <a:schemeClr val="bg1"/>
                    </a:solidFill>
                  </a:tcPr>
                </a:tc>
                <a:tc hMerge="1">
                  <a:txBody>
                    <a:bodyPr/>
                    <a:lstStyle/>
                    <a:p>
                      <a:endParaRPr lang="en-US" dirty="0"/>
                    </a:p>
                  </a:txBody>
                  <a:tcPr/>
                </a:tc>
                <a:extLst>
                  <a:ext uri="{0D108BD9-81ED-4DB2-BD59-A6C34878D82A}">
                    <a16:rowId xmlns:a16="http://schemas.microsoft.com/office/drawing/2014/main" val="10000"/>
                  </a:ext>
                </a:extLst>
              </a:tr>
              <a:tr h="289560">
                <a:tc>
                  <a:txBody>
                    <a:bodyPr/>
                    <a:lstStyle/>
                    <a:p>
                      <a:endParaRPr lang="en-US" sz="1800" dirty="0"/>
                    </a:p>
                  </a:txBody>
                  <a:tcPr>
                    <a:solidFill>
                      <a:srgbClr val="3399FF"/>
                    </a:solidFill>
                  </a:tcPr>
                </a:tc>
                <a:tc>
                  <a:txBody>
                    <a:bodyPr/>
                    <a:lstStyle/>
                    <a:p>
                      <a:r>
                        <a:rPr lang="en-US" sz="1800" dirty="0"/>
                        <a:t>First Priority State</a:t>
                      </a:r>
                    </a:p>
                  </a:txBody>
                  <a:tcPr>
                    <a:solidFill>
                      <a:schemeClr val="bg1"/>
                    </a:solidFill>
                  </a:tcPr>
                </a:tc>
                <a:extLst>
                  <a:ext uri="{0D108BD9-81ED-4DB2-BD59-A6C34878D82A}">
                    <a16:rowId xmlns:a16="http://schemas.microsoft.com/office/drawing/2014/main" val="10001"/>
                  </a:ext>
                </a:extLst>
              </a:tr>
              <a:tr h="304800">
                <a:tc>
                  <a:txBody>
                    <a:bodyPr/>
                    <a:lstStyle/>
                    <a:p>
                      <a:endParaRPr lang="en-US" sz="1800" dirty="0"/>
                    </a:p>
                  </a:txBody>
                  <a:tcPr>
                    <a:solidFill>
                      <a:srgbClr val="00CC00"/>
                    </a:solidFill>
                  </a:tcPr>
                </a:tc>
                <a:tc>
                  <a:txBody>
                    <a:bodyPr/>
                    <a:lstStyle/>
                    <a:p>
                      <a:r>
                        <a:rPr lang="en-US" sz="1800" dirty="0"/>
                        <a:t>Second Priority State</a:t>
                      </a:r>
                    </a:p>
                  </a:txBody>
                  <a:tcPr>
                    <a:solidFill>
                      <a:schemeClr val="bg1"/>
                    </a:solidFill>
                  </a:tcPr>
                </a:tc>
                <a:extLst>
                  <a:ext uri="{0D108BD9-81ED-4DB2-BD59-A6C34878D82A}">
                    <a16:rowId xmlns:a16="http://schemas.microsoft.com/office/drawing/2014/main" val="10002"/>
                  </a:ext>
                </a:extLst>
              </a:tr>
              <a:tr h="370840">
                <a:tc>
                  <a:txBody>
                    <a:bodyPr/>
                    <a:lstStyle/>
                    <a:p>
                      <a:endParaRPr lang="en-US" sz="1800" dirty="0"/>
                    </a:p>
                  </a:txBody>
                  <a:tcPr>
                    <a:solidFill>
                      <a:srgbClr val="FFFF66"/>
                    </a:solidFill>
                  </a:tcPr>
                </a:tc>
                <a:tc>
                  <a:txBody>
                    <a:bodyPr/>
                    <a:lstStyle/>
                    <a:p>
                      <a:r>
                        <a:rPr lang="en-US" sz="1800" dirty="0"/>
                        <a:t>Third Priority</a:t>
                      </a:r>
                      <a:r>
                        <a:rPr lang="en-US" sz="1800" baseline="0" dirty="0"/>
                        <a:t> State</a:t>
                      </a:r>
                      <a:endParaRPr lang="en-US" sz="1800" dirty="0"/>
                    </a:p>
                  </a:txBody>
                  <a:tcPr>
                    <a:solidFill>
                      <a:schemeClr val="bg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6882773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1" name="Picture 4" descr="S:\ih\FFI\FFI EMT\EMT Meetings\EMT May 2012 - Atlanta\Presentations\pc-gdp1[1]2.png"/>
          <p:cNvPicPr>
            <a:picLocks noChangeAspect="1" noChangeArrowheads="1"/>
          </p:cNvPicPr>
          <p:nvPr/>
        </p:nvPicPr>
        <p:blipFill>
          <a:blip r:embed="rId3" cstate="email">
            <a:extLst>
              <a:ext uri="{28A0092B-C50C-407E-A947-70E740481C1C}">
                <a14:useLocalDpi xmlns:a14="http://schemas.microsoft.com/office/drawing/2010/main" val="0"/>
              </a:ext>
            </a:extLst>
          </a:blip>
          <a:srcRect l="4266" t="3772" r="3288" b="5708"/>
          <a:stretch>
            <a:fillRect/>
          </a:stretch>
        </p:blipFill>
        <p:spPr bwMode="auto">
          <a:xfrm>
            <a:off x="3725867" y="171450"/>
            <a:ext cx="5418137" cy="600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2" name="Rectangle 10"/>
          <p:cNvSpPr>
            <a:spLocks noChangeArrowheads="1"/>
          </p:cNvSpPr>
          <p:nvPr/>
        </p:nvSpPr>
        <p:spPr bwMode="auto">
          <a:xfrm>
            <a:off x="0" y="76200"/>
            <a:ext cx="373380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INDIA Context: </a:t>
            </a:r>
          </a:p>
          <a:p>
            <a:r>
              <a:rPr lang="en-US" sz="3600" dirty="0">
                <a:solidFill>
                  <a:srgbClr val="000F97"/>
                </a:solidFill>
                <a:cs typeface="Arial" charset="0"/>
              </a:rPr>
              <a:t>GDP Per Capita ($US) By State</a:t>
            </a:r>
          </a:p>
        </p:txBody>
      </p:sp>
      <p:graphicFrame>
        <p:nvGraphicFramePr>
          <p:cNvPr id="6" name="Table 5"/>
          <p:cNvGraphicFramePr>
            <a:graphicFrameLocks noGrp="1"/>
          </p:cNvGraphicFramePr>
          <p:nvPr/>
        </p:nvGraphicFramePr>
        <p:xfrm>
          <a:off x="228600" y="2438400"/>
          <a:ext cx="2209800" cy="3200400"/>
        </p:xfrm>
        <a:graphic>
          <a:graphicData uri="http://schemas.openxmlformats.org/drawingml/2006/table">
            <a:tbl>
              <a:tblPr firstRow="1" bandRow="1">
                <a:tableStyleId>{2D5ABB26-0587-4C30-8999-92F81FD0307C}</a:tableStyleId>
              </a:tblPr>
              <a:tblGrid>
                <a:gridCol w="533400">
                  <a:extLst>
                    <a:ext uri="{9D8B030D-6E8A-4147-A177-3AD203B41FA5}">
                      <a16:colId xmlns:a16="http://schemas.microsoft.com/office/drawing/2014/main" val="20000"/>
                    </a:ext>
                  </a:extLst>
                </a:gridCol>
                <a:gridCol w="1676400">
                  <a:extLst>
                    <a:ext uri="{9D8B030D-6E8A-4147-A177-3AD203B41FA5}">
                      <a16:colId xmlns:a16="http://schemas.microsoft.com/office/drawing/2014/main" val="20001"/>
                    </a:ext>
                  </a:extLst>
                </a:gridCol>
              </a:tblGrid>
              <a:tr h="457200">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5BE2"/>
                    </a:solidFill>
                  </a:tcPr>
                </a:tc>
                <a:tc>
                  <a:txBody>
                    <a:bodyPr/>
                    <a:lstStyle/>
                    <a:p>
                      <a:r>
                        <a:rPr lang="en-US" dirty="0"/>
                        <a:t>&gt;2,000 USD</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57200">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66FF"/>
                    </a:solidFill>
                  </a:tcPr>
                </a:tc>
                <a:tc>
                  <a:txBody>
                    <a:bodyPr/>
                    <a:lstStyle/>
                    <a:p>
                      <a:r>
                        <a:rPr lang="en-US" dirty="0"/>
                        <a:t>1500-2000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57200">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17BFF"/>
                    </a:solidFill>
                  </a:tcPr>
                </a:tc>
                <a:tc>
                  <a:txBody>
                    <a:bodyPr/>
                    <a:lstStyle/>
                    <a:p>
                      <a:r>
                        <a:rPr lang="en-US" dirty="0"/>
                        <a:t>1250-1500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57200">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791FF"/>
                    </a:solidFill>
                  </a:tcPr>
                </a:tc>
                <a:tc>
                  <a:txBody>
                    <a:bodyPr/>
                    <a:lstStyle/>
                    <a:p>
                      <a:r>
                        <a:rPr lang="en-US" dirty="0"/>
                        <a:t>1000-1250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57200">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1AAFF"/>
                    </a:solidFill>
                  </a:tcPr>
                </a:tc>
                <a:tc>
                  <a:txBody>
                    <a:bodyPr/>
                    <a:lstStyle/>
                    <a:p>
                      <a:r>
                        <a:rPr lang="en-US" dirty="0"/>
                        <a:t>750-1000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57200">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7CBFF"/>
                    </a:solidFill>
                  </a:tcPr>
                </a:tc>
                <a:tc>
                  <a:txBody>
                    <a:bodyPr/>
                    <a:lstStyle/>
                    <a:p>
                      <a:r>
                        <a:rPr lang="en-US" dirty="0"/>
                        <a:t>500-750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57200">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5E6FF"/>
                    </a:solidFill>
                  </a:tcPr>
                </a:tc>
                <a:tc>
                  <a:txBody>
                    <a:bodyPr/>
                    <a:lstStyle/>
                    <a:p>
                      <a:r>
                        <a:rPr lang="en-US" dirty="0"/>
                        <a:t>&lt;500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bl>
          </a:graphicData>
        </a:graphic>
      </p:graphicFrame>
      <p:sp>
        <p:nvSpPr>
          <p:cNvPr id="12318" name="TextBox 6"/>
          <p:cNvSpPr txBox="1">
            <a:spLocks noChangeArrowheads="1"/>
          </p:cNvSpPr>
          <p:nvPr/>
        </p:nvSpPr>
        <p:spPr bwMode="auto">
          <a:xfrm>
            <a:off x="4572000" y="6276975"/>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Source: Data Experiments, Merrin 2011</a:t>
            </a: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6200" y="1100959"/>
            <a:ext cx="4321261" cy="646331"/>
          </a:xfrm>
          <a:prstGeom prst="rect">
            <a:avLst/>
          </a:prstGeom>
          <a:noFill/>
        </p:spPr>
        <p:txBody>
          <a:bodyPr wrap="square" rtlCol="0">
            <a:spAutoFit/>
          </a:bodyPr>
          <a:lstStyle/>
          <a:p>
            <a:r>
              <a:rPr lang="en-US" dirty="0"/>
              <a:t>*Meghalaya and Assam were the only states assessed in the N.E.</a:t>
            </a:r>
          </a:p>
        </p:txBody>
      </p:sp>
      <p:grpSp>
        <p:nvGrpSpPr>
          <p:cNvPr id="5" name="Group 4"/>
          <p:cNvGrpSpPr/>
          <p:nvPr/>
        </p:nvGrpSpPr>
        <p:grpSpPr>
          <a:xfrm>
            <a:off x="-685800" y="1066800"/>
            <a:ext cx="6509653" cy="5129223"/>
            <a:chOff x="4" y="1066800"/>
            <a:chExt cx="6509653" cy="5129223"/>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nvGrpSpPr>
            <p:cNvPr id="2" name="Group 62"/>
            <p:cNvGrpSpPr>
              <a:grpSpLocks/>
            </p:cNvGrpSpPr>
            <p:nvPr/>
          </p:nvGrpSpPr>
          <p:grpSpPr bwMode="auto">
            <a:xfrm>
              <a:off x="1142999" y="1066800"/>
              <a:ext cx="5366658" cy="5129223"/>
              <a:chOff x="3810000" y="1789113"/>
              <a:chExt cx="1808986" cy="1423745"/>
            </a:xfrm>
          </p:grpSpPr>
          <p:grpSp>
            <p:nvGrpSpPr>
              <p:cNvPr id="3" name="Group 61"/>
              <p:cNvGrpSpPr>
                <a:grpSpLocks/>
              </p:cNvGrpSpPr>
              <p:nvPr/>
            </p:nvGrpSpPr>
            <p:grpSpPr bwMode="auto">
              <a:xfrm>
                <a:off x="3810000" y="1789113"/>
                <a:ext cx="1808986" cy="1423745"/>
                <a:chOff x="3810000" y="1789113"/>
                <a:chExt cx="1808986" cy="1423745"/>
              </a:xfrm>
            </p:grpSpPr>
            <p:grpSp>
              <p:nvGrpSpPr>
                <p:cNvPr id="4" name="Group 60"/>
                <p:cNvGrpSpPr>
                  <a:grpSpLocks/>
                </p:cNvGrpSpPr>
                <p:nvPr/>
              </p:nvGrpSpPr>
              <p:grpSpPr bwMode="auto">
                <a:xfrm>
                  <a:off x="3810000" y="1789113"/>
                  <a:ext cx="1808986" cy="1423745"/>
                  <a:chOff x="3810000" y="1789113"/>
                  <a:chExt cx="1808986" cy="1423745"/>
                </a:xfrm>
              </p:grpSpPr>
              <p:sp>
                <p:nvSpPr>
                  <p:cNvPr id="92" name="Freeform 91"/>
                  <p:cNvSpPr/>
                  <p:nvPr/>
                </p:nvSpPr>
                <p:spPr>
                  <a:xfrm>
                    <a:off x="3997098" y="2123916"/>
                    <a:ext cx="128587" cy="190759"/>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6" name="Freeform 105"/>
                  <p:cNvSpPr/>
                  <p:nvPr/>
                </p:nvSpPr>
                <p:spPr>
                  <a:xfrm>
                    <a:off x="4513489" y="2814654"/>
                    <a:ext cx="207509" cy="294760"/>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8" name="Freeform 107"/>
                  <p:cNvSpPr/>
                  <p:nvPr/>
                </p:nvSpPr>
                <p:spPr>
                  <a:xfrm>
                    <a:off x="4797199" y="2579402"/>
                    <a:ext cx="334736" cy="301990"/>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9" name="Freeform 108"/>
                  <p:cNvSpPr/>
                  <p:nvPr/>
                </p:nvSpPr>
                <p:spPr>
                  <a:xfrm>
                    <a:off x="4197123" y="2071637"/>
                    <a:ext cx="1119187" cy="736343"/>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0" name="Freeform 109"/>
                  <p:cNvSpPr/>
                  <p:nvPr/>
                </p:nvSpPr>
                <p:spPr>
                  <a:xfrm>
                    <a:off x="4294414" y="2514333"/>
                    <a:ext cx="459921" cy="21300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1" name="Freeform 110"/>
                  <p:cNvSpPr/>
                  <p:nvPr/>
                </p:nvSpPr>
                <p:spPr>
                  <a:xfrm>
                    <a:off x="4532539" y="1789113"/>
                    <a:ext cx="1059997" cy="563380"/>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2" name="Freeform 111"/>
                  <p:cNvSpPr/>
                  <p:nvPr/>
                </p:nvSpPr>
                <p:spPr>
                  <a:xfrm>
                    <a:off x="4906736" y="2298547"/>
                    <a:ext cx="320448" cy="330353"/>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2013" name="TextBox 43"/>
                  <p:cNvSpPr txBox="1">
                    <a:spLocks noChangeArrowheads="1"/>
                  </p:cNvSpPr>
                  <p:nvPr/>
                </p:nvSpPr>
                <p:spPr bwMode="auto">
                  <a:xfrm>
                    <a:off x="4965843" y="1979474"/>
                    <a:ext cx="653143"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Arunachal Pradesh</a:t>
                    </a:r>
                  </a:p>
                </p:txBody>
              </p:sp>
              <p:sp>
                <p:nvSpPr>
                  <p:cNvPr id="42014" name="TextBox 51"/>
                  <p:cNvSpPr txBox="1">
                    <a:spLocks noChangeArrowheads="1"/>
                  </p:cNvSpPr>
                  <p:nvPr/>
                </p:nvSpPr>
                <p:spPr bwMode="auto">
                  <a:xfrm>
                    <a:off x="4430486" y="2363616"/>
                    <a:ext cx="685800"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Assam</a:t>
                    </a:r>
                  </a:p>
                </p:txBody>
              </p:sp>
              <p:sp>
                <p:nvSpPr>
                  <p:cNvPr id="42015" name="TextBox 59"/>
                  <p:cNvSpPr txBox="1">
                    <a:spLocks noChangeArrowheads="1"/>
                  </p:cNvSpPr>
                  <p:nvPr/>
                </p:nvSpPr>
                <p:spPr bwMode="auto">
                  <a:xfrm>
                    <a:off x="3810000" y="2057400"/>
                    <a:ext cx="609600"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Sikkim</a:t>
                    </a:r>
                  </a:p>
                </p:txBody>
              </p:sp>
              <p:sp>
                <p:nvSpPr>
                  <p:cNvPr id="42016" name="TextBox 62"/>
                  <p:cNvSpPr txBox="1">
                    <a:spLocks noChangeArrowheads="1"/>
                  </p:cNvSpPr>
                  <p:nvPr/>
                </p:nvSpPr>
                <p:spPr bwMode="auto">
                  <a:xfrm>
                    <a:off x="4400764" y="2550557"/>
                    <a:ext cx="489857"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Meghalaya</a:t>
                    </a:r>
                  </a:p>
                </p:txBody>
              </p:sp>
              <p:sp>
                <p:nvSpPr>
                  <p:cNvPr id="42017" name="TextBox 65"/>
                  <p:cNvSpPr txBox="1">
                    <a:spLocks noChangeArrowheads="1"/>
                  </p:cNvSpPr>
                  <p:nvPr/>
                </p:nvSpPr>
                <p:spPr bwMode="auto">
                  <a:xfrm>
                    <a:off x="4512557" y="2806164"/>
                    <a:ext cx="478971"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Tripura</a:t>
                    </a:r>
                  </a:p>
                </p:txBody>
              </p:sp>
              <p:sp>
                <p:nvSpPr>
                  <p:cNvPr id="107" name="Freeform 106"/>
                  <p:cNvSpPr/>
                  <p:nvPr/>
                </p:nvSpPr>
                <p:spPr>
                  <a:xfrm>
                    <a:off x="4684939" y="2798526"/>
                    <a:ext cx="217034" cy="414332"/>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grpSp>
            <p:sp>
              <p:nvSpPr>
                <p:cNvPr id="42004" name="TextBox 60"/>
                <p:cNvSpPr txBox="1">
                  <a:spLocks noChangeArrowheads="1"/>
                </p:cNvSpPr>
                <p:nvPr/>
              </p:nvSpPr>
              <p:spPr bwMode="auto">
                <a:xfrm>
                  <a:off x="4698714" y="2862934"/>
                  <a:ext cx="241443" cy="68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Mizoram</a:t>
                  </a:r>
                </a:p>
              </p:txBody>
            </p:sp>
            <p:sp>
              <p:nvSpPr>
                <p:cNvPr id="42005" name="TextBox 64"/>
                <p:cNvSpPr txBox="1">
                  <a:spLocks noChangeArrowheads="1"/>
                </p:cNvSpPr>
                <p:nvPr/>
              </p:nvSpPr>
              <p:spPr bwMode="auto">
                <a:xfrm>
                  <a:off x="4876800" y="2649538"/>
                  <a:ext cx="468086"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Manipur</a:t>
                  </a:r>
                </a:p>
              </p:txBody>
            </p:sp>
          </p:grpSp>
          <p:sp>
            <p:nvSpPr>
              <p:cNvPr id="42002" name="TextBox 63"/>
              <p:cNvSpPr txBox="1">
                <a:spLocks noChangeArrowheads="1"/>
              </p:cNvSpPr>
              <p:nvPr/>
            </p:nvSpPr>
            <p:spPr bwMode="auto">
              <a:xfrm>
                <a:off x="5018314" y="2393109"/>
                <a:ext cx="359229"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Nagaland</a:t>
                </a:r>
              </a:p>
            </p:txBody>
          </p:sp>
        </p:grpSp>
        <p:sp>
          <p:nvSpPr>
            <p:cNvPr id="33" name="TextBox 32"/>
            <p:cNvSpPr txBox="1"/>
            <p:nvPr/>
          </p:nvSpPr>
          <p:spPr>
            <a:xfrm>
              <a:off x="3862387" y="2897005"/>
              <a:ext cx="709613" cy="369332"/>
            </a:xfrm>
            <a:prstGeom prst="rect">
              <a:avLst/>
            </a:prstGeom>
            <a:noFill/>
          </p:spPr>
          <p:txBody>
            <a:bodyPr wrap="square" numCol="1" rtlCol="0">
              <a:spAutoFit/>
            </a:bodyPr>
            <a:lstStyle/>
            <a:p>
              <a:r>
                <a:rPr lang="en-US" b="1" dirty="0">
                  <a:solidFill>
                    <a:schemeClr val="bg2"/>
                  </a:solidFill>
                </a:rPr>
                <a:t>CA</a:t>
              </a:r>
            </a:p>
          </p:txBody>
        </p:sp>
        <p:sp>
          <p:nvSpPr>
            <p:cNvPr id="42" name="TextBox 41"/>
            <p:cNvSpPr txBox="1"/>
            <p:nvPr/>
          </p:nvSpPr>
          <p:spPr>
            <a:xfrm>
              <a:off x="3403943" y="3318822"/>
              <a:ext cx="709613" cy="369332"/>
            </a:xfrm>
            <a:prstGeom prst="rect">
              <a:avLst/>
            </a:prstGeom>
            <a:noFill/>
          </p:spPr>
          <p:txBody>
            <a:bodyPr wrap="square" numCol="1" rtlCol="0">
              <a:spAutoFit/>
            </a:bodyPr>
            <a:lstStyle/>
            <a:p>
              <a:r>
                <a:rPr lang="en-US" b="1" dirty="0">
                  <a:solidFill>
                    <a:schemeClr val="bg2"/>
                  </a:solidFill>
                </a:rPr>
                <a:t>RA</a:t>
              </a:r>
            </a:p>
          </p:txBody>
        </p:sp>
        <p:sp>
          <p:nvSpPr>
            <p:cNvPr id="43" name="TextBox 42"/>
            <p:cNvSpPr txBox="1"/>
            <p:nvPr/>
          </p:nvSpPr>
          <p:spPr>
            <a:xfrm>
              <a:off x="3428045" y="3028820"/>
              <a:ext cx="709613" cy="369332"/>
            </a:xfrm>
            <a:prstGeom prst="rect">
              <a:avLst/>
            </a:prstGeom>
            <a:noFill/>
          </p:spPr>
          <p:txBody>
            <a:bodyPr wrap="square" numCol="1" rtlCol="0">
              <a:spAutoFit/>
            </a:bodyPr>
            <a:lstStyle/>
            <a:p>
              <a:r>
                <a:rPr lang="en-US" b="1" dirty="0">
                  <a:solidFill>
                    <a:srgbClr val="FF0000"/>
                  </a:solidFill>
                </a:rPr>
                <a:t>RM</a:t>
              </a:r>
            </a:p>
          </p:txBody>
        </p:sp>
        <p:sp>
          <p:nvSpPr>
            <p:cNvPr id="44" name="TextBox 43"/>
            <p:cNvSpPr txBox="1"/>
            <p:nvPr/>
          </p:nvSpPr>
          <p:spPr>
            <a:xfrm>
              <a:off x="3862387" y="3284197"/>
              <a:ext cx="709613" cy="369332"/>
            </a:xfrm>
            <a:prstGeom prst="rect">
              <a:avLst/>
            </a:prstGeom>
            <a:noFill/>
          </p:spPr>
          <p:txBody>
            <a:bodyPr wrap="square" numCol="1" rtlCol="0">
              <a:spAutoFit/>
            </a:bodyPr>
            <a:lstStyle/>
            <a:p>
              <a:r>
                <a:rPr lang="en-US" b="1" dirty="0">
                  <a:solidFill>
                    <a:schemeClr val="bg2">
                      <a:lumMod val="75000"/>
                    </a:schemeClr>
                  </a:solidFill>
                </a:rPr>
                <a:t>PA</a:t>
              </a:r>
            </a:p>
          </p:txBody>
        </p:sp>
        <p:sp>
          <p:nvSpPr>
            <p:cNvPr id="45" name="TextBox 44"/>
            <p:cNvSpPr txBox="1"/>
            <p:nvPr/>
          </p:nvSpPr>
          <p:spPr>
            <a:xfrm>
              <a:off x="2871787" y="4021286"/>
              <a:ext cx="709613" cy="369332"/>
            </a:xfrm>
            <a:prstGeom prst="rect">
              <a:avLst/>
            </a:prstGeom>
            <a:noFill/>
          </p:spPr>
          <p:txBody>
            <a:bodyPr wrap="square" numCol="1" rtlCol="0">
              <a:spAutoFit/>
            </a:bodyPr>
            <a:lstStyle/>
            <a:p>
              <a:r>
                <a:rPr lang="en-US" b="1" dirty="0">
                  <a:solidFill>
                    <a:schemeClr val="bg2"/>
                  </a:solidFill>
                </a:rPr>
                <a:t>CA</a:t>
              </a:r>
            </a:p>
          </p:txBody>
        </p:sp>
        <p:sp>
          <p:nvSpPr>
            <p:cNvPr id="46" name="TextBox 45"/>
            <p:cNvSpPr txBox="1"/>
            <p:nvPr/>
          </p:nvSpPr>
          <p:spPr>
            <a:xfrm>
              <a:off x="2490787" y="3733800"/>
              <a:ext cx="709613" cy="369332"/>
            </a:xfrm>
            <a:prstGeom prst="rect">
              <a:avLst/>
            </a:prstGeom>
            <a:noFill/>
          </p:spPr>
          <p:txBody>
            <a:bodyPr wrap="square" numCol="1" rtlCol="0">
              <a:spAutoFit/>
            </a:bodyPr>
            <a:lstStyle/>
            <a:p>
              <a:r>
                <a:rPr lang="en-US" b="1" dirty="0">
                  <a:solidFill>
                    <a:schemeClr val="bg2"/>
                  </a:solidFill>
                </a:rPr>
                <a:t>RA</a:t>
              </a:r>
            </a:p>
          </p:txBody>
        </p:sp>
        <p:sp>
          <p:nvSpPr>
            <p:cNvPr id="47" name="TextBox 46"/>
            <p:cNvSpPr txBox="1"/>
            <p:nvPr/>
          </p:nvSpPr>
          <p:spPr>
            <a:xfrm>
              <a:off x="2490787" y="4038600"/>
              <a:ext cx="709613" cy="369332"/>
            </a:xfrm>
            <a:prstGeom prst="rect">
              <a:avLst/>
            </a:prstGeom>
            <a:noFill/>
          </p:spPr>
          <p:txBody>
            <a:bodyPr wrap="square" numCol="1" rtlCol="0">
              <a:spAutoFit/>
            </a:bodyPr>
            <a:lstStyle/>
            <a:p>
              <a:r>
                <a:rPr lang="en-US" b="1" dirty="0">
                  <a:solidFill>
                    <a:schemeClr val="bg2"/>
                  </a:solidFill>
                </a:rPr>
                <a:t>RM</a:t>
              </a:r>
            </a:p>
          </p:txBody>
        </p:sp>
        <p:sp>
          <p:nvSpPr>
            <p:cNvPr id="48" name="TextBox 47"/>
            <p:cNvSpPr txBox="1"/>
            <p:nvPr/>
          </p:nvSpPr>
          <p:spPr>
            <a:xfrm>
              <a:off x="3270165" y="3905956"/>
              <a:ext cx="709613" cy="369332"/>
            </a:xfrm>
            <a:prstGeom prst="rect">
              <a:avLst/>
            </a:prstGeom>
            <a:noFill/>
          </p:spPr>
          <p:txBody>
            <a:bodyPr wrap="square" numCol="1" rtlCol="0">
              <a:spAutoFit/>
            </a:bodyPr>
            <a:lstStyle/>
            <a:p>
              <a:r>
                <a:rPr lang="en-US" b="1" dirty="0">
                  <a:solidFill>
                    <a:schemeClr val="bg2">
                      <a:lumMod val="75000"/>
                    </a:schemeClr>
                  </a:solidFill>
                </a:rPr>
                <a:t>PA</a:t>
              </a:r>
            </a:p>
          </p:txBody>
        </p:sp>
      </p:grpSp>
      <p:sp>
        <p:nvSpPr>
          <p:cNvPr id="38" name="Rectangle 10"/>
          <p:cNvSpPr>
            <a:spLocks noChangeArrowheads="1"/>
          </p:cNvSpPr>
          <p:nvPr/>
        </p:nvSpPr>
        <p:spPr bwMode="auto">
          <a:xfrm>
            <a:off x="304800" y="152400"/>
            <a:ext cx="883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FFI Strategic Approach: </a:t>
            </a:r>
            <a:r>
              <a:rPr lang="en-US" sz="3600" dirty="0">
                <a:solidFill>
                  <a:srgbClr val="000F97"/>
                </a:solidFill>
                <a:cs typeface="Arial" charset="0"/>
              </a:rPr>
              <a:t>Rice &amp; Wheat</a:t>
            </a:r>
          </a:p>
        </p:txBody>
      </p:sp>
      <p:sp>
        <p:nvSpPr>
          <p:cNvPr id="49" name="TextBox 73"/>
          <p:cNvSpPr txBox="1">
            <a:spLocks noChangeArrowheads="1"/>
          </p:cNvSpPr>
          <p:nvPr/>
        </p:nvSpPr>
        <p:spPr bwMode="auto">
          <a:xfrm>
            <a:off x="5943600" y="1219200"/>
            <a:ext cx="3108321" cy="4985980"/>
          </a:xfrm>
          <a:prstGeom prst="rect">
            <a:avLst/>
          </a:prstGeom>
          <a:noFill/>
          <a:ln w="9525">
            <a:noFill/>
            <a:miter lim="800000"/>
            <a:headEnd/>
            <a:tailEnd/>
          </a:ln>
        </p:spPr>
        <p:txBody>
          <a:bodyPr wrap="square">
            <a:spAutoFit/>
          </a:bodyPr>
          <a:lstStyle/>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r>
              <a:rPr lang="en-US" b="1" u="sng" dirty="0">
                <a:latin typeface="Arial" pitchFamily="34" charset="0"/>
                <a:ea typeface="ＭＳ Ｐゴシック"/>
                <a:cs typeface="ＭＳ Ｐゴシック"/>
              </a:rPr>
              <a:t>Wheat Channel Legend</a:t>
            </a:r>
          </a:p>
          <a:p>
            <a:pPr>
              <a:defRPr/>
            </a:pPr>
            <a:r>
              <a:rPr lang="en-US" dirty="0">
                <a:latin typeface="Arial" pitchFamily="34" charset="0"/>
                <a:ea typeface="ＭＳ Ｐゴシック"/>
                <a:cs typeface="ＭＳ Ｐゴシック"/>
              </a:rPr>
              <a:t>PA = PDS Atta</a:t>
            </a:r>
          </a:p>
          <a:p>
            <a:pPr>
              <a:defRPr/>
            </a:pPr>
            <a:r>
              <a:rPr lang="en-US" dirty="0">
                <a:latin typeface="Arial" pitchFamily="34" charset="0"/>
                <a:ea typeface="ＭＳ Ｐゴシック"/>
                <a:cs typeface="ＭＳ Ｐゴシック"/>
              </a:rPr>
              <a:t>CA = CCM Atta</a:t>
            </a:r>
          </a:p>
          <a:p>
            <a:pPr>
              <a:defRPr/>
            </a:pPr>
            <a:r>
              <a:rPr lang="en-US" dirty="0">
                <a:latin typeface="Arial" pitchFamily="34" charset="0"/>
                <a:ea typeface="ＭＳ Ｐゴシック"/>
                <a:cs typeface="ＭＳ Ｐゴシック"/>
              </a:rPr>
              <a:t>RA = RFM Atta</a:t>
            </a:r>
          </a:p>
          <a:p>
            <a:pPr>
              <a:defRPr/>
            </a:pPr>
            <a:r>
              <a:rPr lang="en-US" dirty="0">
                <a:latin typeface="Arial" pitchFamily="34" charset="0"/>
                <a:ea typeface="ＭＳ Ｐゴシック"/>
                <a:cs typeface="ＭＳ Ｐゴシック"/>
              </a:rPr>
              <a:t>RM = RFM Maida</a:t>
            </a:r>
          </a:p>
          <a:p>
            <a:pPr>
              <a:defRPr/>
            </a:pPr>
            <a:endParaRPr lang="en-US" b="1" dirty="0">
              <a:latin typeface="Arial" pitchFamily="34" charset="0"/>
              <a:ea typeface="ＭＳ Ｐゴシック"/>
              <a:cs typeface="ＭＳ Ｐゴシック"/>
            </a:endParaRPr>
          </a:p>
          <a:p>
            <a:pPr>
              <a:defRPr/>
            </a:pPr>
            <a:r>
              <a:rPr lang="en-US" b="1" dirty="0">
                <a:solidFill>
                  <a:schemeClr val="bg2">
                    <a:lumMod val="75000"/>
                  </a:schemeClr>
                </a:solidFill>
                <a:latin typeface="Arial" pitchFamily="34" charset="0"/>
                <a:ea typeface="ＭＳ Ｐゴシック"/>
                <a:cs typeface="ＭＳ Ｐゴシック"/>
              </a:rPr>
              <a:t>No reachable pop.</a:t>
            </a:r>
          </a:p>
          <a:p>
            <a:pPr>
              <a:defRPr/>
            </a:pPr>
            <a:r>
              <a:rPr lang="en-US" b="1" dirty="0">
                <a:solidFill>
                  <a:srgbClr val="FF0000"/>
                </a:solidFill>
                <a:latin typeface="Arial" pitchFamily="34" charset="0"/>
                <a:ea typeface="ＭＳ Ｐゴシック"/>
                <a:cs typeface="ＭＳ Ｐゴシック"/>
              </a:rPr>
              <a:t>Low ranking</a:t>
            </a:r>
          </a:p>
          <a:p>
            <a:pPr>
              <a:defRPr/>
            </a:pPr>
            <a:r>
              <a:rPr lang="en-US" b="1" dirty="0">
                <a:solidFill>
                  <a:srgbClr val="FFC000"/>
                </a:solidFill>
                <a:latin typeface="Arial" pitchFamily="34" charset="0"/>
                <a:ea typeface="ＭＳ Ｐゴシック"/>
                <a:cs typeface="ＭＳ Ｐゴシック"/>
              </a:rPr>
              <a:t>Low-intermediate</a:t>
            </a:r>
          </a:p>
          <a:p>
            <a:pPr>
              <a:defRPr/>
            </a:pPr>
            <a:r>
              <a:rPr lang="en-US" b="1" dirty="0">
                <a:solidFill>
                  <a:srgbClr val="00B050"/>
                </a:solidFill>
                <a:latin typeface="Arial" pitchFamily="34" charset="0"/>
                <a:ea typeface="ＭＳ Ｐゴシック"/>
                <a:cs typeface="ＭＳ Ｐゴシック"/>
              </a:rPr>
              <a:t>Intermediate-high</a:t>
            </a:r>
          </a:p>
          <a:p>
            <a:pPr>
              <a:defRPr/>
            </a:pPr>
            <a:r>
              <a:rPr lang="en-US" b="1" dirty="0">
                <a:solidFill>
                  <a:srgbClr val="005BE2"/>
                </a:solidFill>
                <a:latin typeface="Arial" pitchFamily="34" charset="0"/>
                <a:ea typeface="ＭＳ Ｐゴシック"/>
                <a:cs typeface="ＭＳ Ｐゴシック"/>
              </a:rPr>
              <a:t>High ranking</a:t>
            </a:r>
          </a:p>
        </p:txBody>
      </p:sp>
      <p:graphicFrame>
        <p:nvGraphicFramePr>
          <p:cNvPr id="50" name="Table 49"/>
          <p:cNvGraphicFramePr>
            <a:graphicFrameLocks noGrp="1"/>
          </p:cNvGraphicFramePr>
          <p:nvPr/>
        </p:nvGraphicFramePr>
        <p:xfrm>
          <a:off x="6097270" y="1498600"/>
          <a:ext cx="2741930" cy="147320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2533650">
                  <a:extLst>
                    <a:ext uri="{9D8B030D-6E8A-4147-A177-3AD203B41FA5}">
                      <a16:colId xmlns:a16="http://schemas.microsoft.com/office/drawing/2014/main" val="20001"/>
                    </a:ext>
                  </a:extLst>
                </a:gridCol>
              </a:tblGrid>
              <a:tr h="370840">
                <a:tc gridSpan="2">
                  <a:txBody>
                    <a:bodyPr/>
                    <a:lstStyle/>
                    <a:p>
                      <a:r>
                        <a:rPr lang="en-US" sz="1800" u="sng" dirty="0">
                          <a:solidFill>
                            <a:schemeClr val="tx1"/>
                          </a:solidFill>
                        </a:rPr>
                        <a:t>Rice Legend</a:t>
                      </a:r>
                    </a:p>
                  </a:txBody>
                  <a:tcPr>
                    <a:solidFill>
                      <a:schemeClr val="bg1"/>
                    </a:solidFill>
                  </a:tcPr>
                </a:tc>
                <a:tc hMerge="1">
                  <a:txBody>
                    <a:bodyPr/>
                    <a:lstStyle/>
                    <a:p>
                      <a:endParaRPr lang="en-US" dirty="0"/>
                    </a:p>
                  </a:txBody>
                  <a:tcPr/>
                </a:tc>
                <a:extLst>
                  <a:ext uri="{0D108BD9-81ED-4DB2-BD59-A6C34878D82A}">
                    <a16:rowId xmlns:a16="http://schemas.microsoft.com/office/drawing/2014/main" val="10000"/>
                  </a:ext>
                </a:extLst>
              </a:tr>
              <a:tr h="289560">
                <a:tc>
                  <a:txBody>
                    <a:bodyPr/>
                    <a:lstStyle/>
                    <a:p>
                      <a:endParaRPr lang="en-US" sz="1800" dirty="0"/>
                    </a:p>
                  </a:txBody>
                  <a:tcPr>
                    <a:solidFill>
                      <a:srgbClr val="3399FF"/>
                    </a:solidFill>
                  </a:tcPr>
                </a:tc>
                <a:tc>
                  <a:txBody>
                    <a:bodyPr/>
                    <a:lstStyle/>
                    <a:p>
                      <a:r>
                        <a:rPr lang="en-US" sz="1800" dirty="0"/>
                        <a:t>First Priority State</a:t>
                      </a:r>
                    </a:p>
                  </a:txBody>
                  <a:tcPr>
                    <a:solidFill>
                      <a:schemeClr val="bg1"/>
                    </a:solidFill>
                  </a:tcPr>
                </a:tc>
                <a:extLst>
                  <a:ext uri="{0D108BD9-81ED-4DB2-BD59-A6C34878D82A}">
                    <a16:rowId xmlns:a16="http://schemas.microsoft.com/office/drawing/2014/main" val="10001"/>
                  </a:ext>
                </a:extLst>
              </a:tr>
              <a:tr h="304800">
                <a:tc>
                  <a:txBody>
                    <a:bodyPr/>
                    <a:lstStyle/>
                    <a:p>
                      <a:endParaRPr lang="en-US" sz="1800" dirty="0"/>
                    </a:p>
                  </a:txBody>
                  <a:tcPr>
                    <a:solidFill>
                      <a:srgbClr val="00CC00"/>
                    </a:solidFill>
                  </a:tcPr>
                </a:tc>
                <a:tc>
                  <a:txBody>
                    <a:bodyPr/>
                    <a:lstStyle/>
                    <a:p>
                      <a:r>
                        <a:rPr lang="en-US" sz="1800" dirty="0"/>
                        <a:t>Second Priority State</a:t>
                      </a:r>
                    </a:p>
                  </a:txBody>
                  <a:tcPr>
                    <a:solidFill>
                      <a:schemeClr val="bg1"/>
                    </a:solidFill>
                  </a:tcPr>
                </a:tc>
                <a:extLst>
                  <a:ext uri="{0D108BD9-81ED-4DB2-BD59-A6C34878D82A}">
                    <a16:rowId xmlns:a16="http://schemas.microsoft.com/office/drawing/2014/main" val="10002"/>
                  </a:ext>
                </a:extLst>
              </a:tr>
              <a:tr h="370840">
                <a:tc>
                  <a:txBody>
                    <a:bodyPr/>
                    <a:lstStyle/>
                    <a:p>
                      <a:endParaRPr lang="en-US" sz="1800" dirty="0"/>
                    </a:p>
                  </a:txBody>
                  <a:tcPr>
                    <a:solidFill>
                      <a:srgbClr val="FFFF66"/>
                    </a:solidFill>
                  </a:tcPr>
                </a:tc>
                <a:tc>
                  <a:txBody>
                    <a:bodyPr/>
                    <a:lstStyle/>
                    <a:p>
                      <a:r>
                        <a:rPr lang="en-US" sz="1800" dirty="0"/>
                        <a:t>Third Priority</a:t>
                      </a:r>
                      <a:r>
                        <a:rPr lang="en-US" sz="1800" baseline="0" dirty="0"/>
                        <a:t> State</a:t>
                      </a:r>
                      <a:endParaRPr lang="en-US" sz="1800" dirty="0"/>
                    </a:p>
                  </a:txBody>
                  <a:tcPr>
                    <a:solidFill>
                      <a:schemeClr val="bg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44989151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5988" y="914399"/>
            <a:ext cx="5629012" cy="5235577"/>
            <a:chOff x="406404" y="914399"/>
            <a:chExt cx="5629012" cy="5235577"/>
          </a:xfrm>
        </p:grpSpPr>
        <p:sp>
          <p:nvSpPr>
            <p:cNvPr id="145" name="Freeform 2774"/>
            <p:cNvSpPr>
              <a:spLocks noChangeAspect="1"/>
            </p:cNvSpPr>
            <p:nvPr/>
          </p:nvSpPr>
          <p:spPr bwMode="auto">
            <a:xfrm>
              <a:off x="750731" y="3363128"/>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nvGrpSpPr>
            <p:cNvPr id="2" name="Group 60"/>
            <p:cNvGrpSpPr>
              <a:grpSpLocks/>
            </p:cNvGrpSpPr>
            <p:nvPr/>
          </p:nvGrpSpPr>
          <p:grpSpPr bwMode="auto">
            <a:xfrm>
              <a:off x="762004" y="914399"/>
              <a:ext cx="5105396" cy="5235577"/>
              <a:chOff x="644525" y="379413"/>
              <a:chExt cx="2735263" cy="3083110"/>
            </a:xfrm>
          </p:grpSpPr>
          <p:sp>
            <p:nvSpPr>
              <p:cNvPr id="82" name="Freeform 81"/>
              <p:cNvSpPr/>
              <p:nvPr/>
            </p:nvSpPr>
            <p:spPr>
              <a:xfrm>
                <a:off x="1586319" y="379413"/>
                <a:ext cx="1214132" cy="966464"/>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2014137" y="1114282"/>
                <a:ext cx="483276" cy="540018"/>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673467" y="1287978"/>
                <a:ext cx="521898" cy="464304"/>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1757644" y="1542956"/>
                <a:ext cx="542695" cy="562286"/>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142879" y="1895915"/>
                <a:ext cx="83187" cy="104663"/>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2302320" y="1480603"/>
                <a:ext cx="509024" cy="514408"/>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8" name="Freeform 87"/>
              <p:cNvSpPr/>
              <p:nvPr/>
            </p:nvSpPr>
            <p:spPr>
              <a:xfrm>
                <a:off x="2153772" y="1665434"/>
                <a:ext cx="1226016" cy="1201399"/>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solidFill>
                <a:srgbClr val="00CC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902008" y="1676569"/>
                <a:ext cx="1377535" cy="1289361"/>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90" name="Freeform 89"/>
              <p:cNvSpPr/>
              <p:nvPr/>
            </p:nvSpPr>
            <p:spPr>
              <a:xfrm>
                <a:off x="1536803" y="2303434"/>
                <a:ext cx="1584512" cy="1037724"/>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6" name="Freeform 95"/>
              <p:cNvSpPr/>
              <p:nvPr/>
            </p:nvSpPr>
            <p:spPr>
              <a:xfrm>
                <a:off x="644525" y="2598495"/>
                <a:ext cx="973485" cy="864028"/>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no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3047" name="TextBox 41"/>
              <p:cNvSpPr txBox="1">
                <a:spLocks noChangeArrowheads="1"/>
              </p:cNvSpPr>
              <p:nvPr/>
            </p:nvSpPr>
            <p:spPr bwMode="auto">
              <a:xfrm>
                <a:off x="990600" y="2209800"/>
                <a:ext cx="7620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Rajasthan</a:t>
                </a:r>
              </a:p>
            </p:txBody>
          </p:sp>
          <p:sp>
            <p:nvSpPr>
              <p:cNvPr id="43048" name="TextBox 42"/>
              <p:cNvSpPr txBox="1">
                <a:spLocks noChangeArrowheads="1"/>
              </p:cNvSpPr>
              <p:nvPr/>
            </p:nvSpPr>
            <p:spPr bwMode="auto">
              <a:xfrm>
                <a:off x="1676400" y="2895600"/>
                <a:ext cx="12192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Madhya Pradesh</a:t>
                </a:r>
              </a:p>
            </p:txBody>
          </p:sp>
          <p:sp>
            <p:nvSpPr>
              <p:cNvPr id="43049" name="TextBox 44"/>
              <p:cNvSpPr txBox="1">
                <a:spLocks noChangeArrowheads="1"/>
              </p:cNvSpPr>
              <p:nvPr/>
            </p:nvSpPr>
            <p:spPr bwMode="auto">
              <a:xfrm>
                <a:off x="726173" y="2712779"/>
                <a:ext cx="7620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Gujarat</a:t>
                </a:r>
              </a:p>
            </p:txBody>
          </p:sp>
          <p:sp>
            <p:nvSpPr>
              <p:cNvPr id="43050" name="TextBox 48"/>
              <p:cNvSpPr txBox="1">
                <a:spLocks noChangeArrowheads="1"/>
              </p:cNvSpPr>
              <p:nvPr/>
            </p:nvSpPr>
            <p:spPr bwMode="auto">
              <a:xfrm>
                <a:off x="2514600" y="2209800"/>
                <a:ext cx="7620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Uttar Pradesh</a:t>
                </a:r>
              </a:p>
            </p:txBody>
          </p:sp>
          <p:sp>
            <p:nvSpPr>
              <p:cNvPr id="43051" name="TextBox 49"/>
              <p:cNvSpPr txBox="1">
                <a:spLocks noChangeArrowheads="1"/>
              </p:cNvSpPr>
              <p:nvPr/>
            </p:nvSpPr>
            <p:spPr bwMode="auto">
              <a:xfrm>
                <a:off x="1642767" y="1448313"/>
                <a:ext cx="6096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Punjab</a:t>
                </a:r>
              </a:p>
            </p:txBody>
          </p:sp>
          <p:sp>
            <p:nvSpPr>
              <p:cNvPr id="43052" name="TextBox 50"/>
              <p:cNvSpPr txBox="1">
                <a:spLocks noChangeArrowheads="1"/>
              </p:cNvSpPr>
              <p:nvPr/>
            </p:nvSpPr>
            <p:spPr bwMode="auto">
              <a:xfrm>
                <a:off x="2286000" y="1600200"/>
                <a:ext cx="6858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Uttarakhand</a:t>
                </a:r>
              </a:p>
            </p:txBody>
          </p:sp>
          <p:sp>
            <p:nvSpPr>
              <p:cNvPr id="43053" name="TextBox 55"/>
              <p:cNvSpPr txBox="1">
                <a:spLocks noChangeArrowheads="1"/>
              </p:cNvSpPr>
              <p:nvPr/>
            </p:nvSpPr>
            <p:spPr bwMode="auto">
              <a:xfrm rot="17880822">
                <a:off x="1735932" y="1688497"/>
                <a:ext cx="762000" cy="153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Haryana</a:t>
                </a:r>
              </a:p>
            </p:txBody>
          </p:sp>
          <p:sp>
            <p:nvSpPr>
              <p:cNvPr id="43054" name="TextBox 61"/>
              <p:cNvSpPr txBox="1">
                <a:spLocks noChangeArrowheads="1"/>
              </p:cNvSpPr>
              <p:nvPr/>
            </p:nvSpPr>
            <p:spPr bwMode="auto">
              <a:xfrm>
                <a:off x="1752600" y="527543"/>
                <a:ext cx="762000" cy="28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Jammu &amp; </a:t>
                </a:r>
              </a:p>
              <a:p>
                <a:pPr eaLnBrk="1" hangingPunct="1"/>
                <a:r>
                  <a:rPr lang="en-US" sz="1000" dirty="0"/>
                  <a:t>Kashmir</a:t>
                </a:r>
              </a:p>
            </p:txBody>
          </p:sp>
          <p:sp>
            <p:nvSpPr>
              <p:cNvPr id="43055" name="TextBox 66"/>
              <p:cNvSpPr txBox="1">
                <a:spLocks noChangeArrowheads="1"/>
              </p:cNvSpPr>
              <p:nvPr/>
            </p:nvSpPr>
            <p:spPr bwMode="auto">
              <a:xfrm>
                <a:off x="1981200" y="1143000"/>
                <a:ext cx="8382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Himachal Pradesh</a:t>
                </a:r>
              </a:p>
            </p:txBody>
          </p:sp>
        </p:grpSp>
        <p:sp>
          <p:nvSpPr>
            <p:cNvPr id="63" name="TextBox 62"/>
            <p:cNvSpPr txBox="1"/>
            <p:nvPr/>
          </p:nvSpPr>
          <p:spPr>
            <a:xfrm>
              <a:off x="3932133" y="1459468"/>
              <a:ext cx="709613" cy="369332"/>
            </a:xfrm>
            <a:prstGeom prst="rect">
              <a:avLst/>
            </a:prstGeom>
            <a:noFill/>
          </p:spPr>
          <p:txBody>
            <a:bodyPr wrap="square" numCol="1" rtlCol="0">
              <a:spAutoFit/>
            </a:bodyPr>
            <a:lstStyle/>
            <a:p>
              <a:r>
                <a:rPr lang="en-US" b="1" dirty="0">
                  <a:solidFill>
                    <a:srgbClr val="00B0F0"/>
                  </a:solidFill>
                </a:rPr>
                <a:t>CA</a:t>
              </a:r>
            </a:p>
          </p:txBody>
        </p:sp>
        <p:sp>
          <p:nvSpPr>
            <p:cNvPr id="64" name="TextBox 63"/>
            <p:cNvSpPr txBox="1"/>
            <p:nvPr/>
          </p:nvSpPr>
          <p:spPr>
            <a:xfrm>
              <a:off x="3473689" y="1764268"/>
              <a:ext cx="709613" cy="369332"/>
            </a:xfrm>
            <a:prstGeom prst="rect">
              <a:avLst/>
            </a:prstGeom>
            <a:noFill/>
          </p:spPr>
          <p:txBody>
            <a:bodyPr wrap="square" numCol="1" rtlCol="0">
              <a:spAutoFit/>
            </a:bodyPr>
            <a:lstStyle/>
            <a:p>
              <a:r>
                <a:rPr lang="en-US" b="1" dirty="0">
                  <a:solidFill>
                    <a:srgbClr val="FF0000"/>
                  </a:solidFill>
                </a:rPr>
                <a:t>RA</a:t>
              </a:r>
            </a:p>
          </p:txBody>
        </p:sp>
        <p:sp>
          <p:nvSpPr>
            <p:cNvPr id="65" name="TextBox 64"/>
            <p:cNvSpPr txBox="1"/>
            <p:nvPr/>
          </p:nvSpPr>
          <p:spPr>
            <a:xfrm>
              <a:off x="3497791" y="1474266"/>
              <a:ext cx="709613" cy="369332"/>
            </a:xfrm>
            <a:prstGeom prst="rect">
              <a:avLst/>
            </a:prstGeom>
            <a:noFill/>
          </p:spPr>
          <p:txBody>
            <a:bodyPr wrap="square" numCol="1" rtlCol="0">
              <a:spAutoFit/>
            </a:bodyPr>
            <a:lstStyle/>
            <a:p>
              <a:r>
                <a:rPr lang="en-US" b="1" dirty="0">
                  <a:solidFill>
                    <a:srgbClr val="FFC000"/>
                  </a:solidFill>
                </a:rPr>
                <a:t>RM</a:t>
              </a:r>
            </a:p>
          </p:txBody>
        </p:sp>
        <p:sp>
          <p:nvSpPr>
            <p:cNvPr id="67" name="TextBox 66"/>
            <p:cNvSpPr txBox="1"/>
            <p:nvPr/>
          </p:nvSpPr>
          <p:spPr>
            <a:xfrm>
              <a:off x="3932133" y="1729643"/>
              <a:ext cx="709613" cy="369332"/>
            </a:xfrm>
            <a:prstGeom prst="rect">
              <a:avLst/>
            </a:prstGeom>
            <a:noFill/>
          </p:spPr>
          <p:txBody>
            <a:bodyPr wrap="square" numCol="1" rtlCol="0">
              <a:spAutoFit/>
            </a:bodyPr>
            <a:lstStyle/>
            <a:p>
              <a:r>
                <a:rPr lang="en-US" b="1" dirty="0">
                  <a:solidFill>
                    <a:srgbClr val="FFC000"/>
                  </a:solidFill>
                </a:rPr>
                <a:t>PA</a:t>
              </a:r>
            </a:p>
          </p:txBody>
        </p:sp>
        <p:sp>
          <p:nvSpPr>
            <p:cNvPr id="68" name="TextBox 67"/>
            <p:cNvSpPr txBox="1"/>
            <p:nvPr/>
          </p:nvSpPr>
          <p:spPr>
            <a:xfrm>
              <a:off x="5319992" y="4126468"/>
              <a:ext cx="709613" cy="369332"/>
            </a:xfrm>
            <a:prstGeom prst="rect">
              <a:avLst/>
            </a:prstGeom>
            <a:noFill/>
          </p:spPr>
          <p:txBody>
            <a:bodyPr wrap="square" numCol="1" rtlCol="0">
              <a:spAutoFit/>
            </a:bodyPr>
            <a:lstStyle/>
            <a:p>
              <a:r>
                <a:rPr lang="en-US" b="1" dirty="0">
                  <a:ln>
                    <a:solidFill>
                      <a:schemeClr val="tx1"/>
                    </a:solidFill>
                  </a:ln>
                  <a:solidFill>
                    <a:srgbClr val="00B0F0"/>
                  </a:solidFill>
                </a:rPr>
                <a:t>CA</a:t>
              </a:r>
            </a:p>
          </p:txBody>
        </p:sp>
        <p:sp>
          <p:nvSpPr>
            <p:cNvPr id="69" name="TextBox 68"/>
            <p:cNvSpPr txBox="1"/>
            <p:nvPr/>
          </p:nvSpPr>
          <p:spPr>
            <a:xfrm>
              <a:off x="4861548" y="4425088"/>
              <a:ext cx="709613" cy="369332"/>
            </a:xfrm>
            <a:prstGeom prst="rect">
              <a:avLst/>
            </a:prstGeom>
            <a:noFill/>
          </p:spPr>
          <p:txBody>
            <a:bodyPr wrap="square" numCol="1" rtlCol="0">
              <a:spAutoFit/>
            </a:bodyPr>
            <a:lstStyle/>
            <a:p>
              <a:r>
                <a:rPr lang="en-US" b="1" dirty="0">
                  <a:ln>
                    <a:solidFill>
                      <a:schemeClr val="tx1"/>
                    </a:solidFill>
                  </a:ln>
                  <a:solidFill>
                    <a:srgbClr val="00B050"/>
                  </a:solidFill>
                </a:rPr>
                <a:t>RA</a:t>
              </a:r>
            </a:p>
          </p:txBody>
        </p:sp>
        <p:sp>
          <p:nvSpPr>
            <p:cNvPr id="70" name="TextBox 69"/>
            <p:cNvSpPr txBox="1"/>
            <p:nvPr/>
          </p:nvSpPr>
          <p:spPr>
            <a:xfrm>
              <a:off x="4885650" y="4135086"/>
              <a:ext cx="709613" cy="369332"/>
            </a:xfrm>
            <a:prstGeom prst="rect">
              <a:avLst/>
            </a:prstGeom>
            <a:noFill/>
          </p:spPr>
          <p:txBody>
            <a:bodyPr wrap="square" numCol="1" rtlCol="0">
              <a:spAutoFit/>
            </a:bodyPr>
            <a:lstStyle/>
            <a:p>
              <a:r>
                <a:rPr lang="en-US" b="1" dirty="0">
                  <a:ln>
                    <a:solidFill>
                      <a:schemeClr val="tx1"/>
                    </a:solidFill>
                  </a:ln>
                  <a:solidFill>
                    <a:srgbClr val="00B050"/>
                  </a:solidFill>
                </a:rPr>
                <a:t>RM</a:t>
              </a:r>
            </a:p>
          </p:txBody>
        </p:sp>
        <p:sp>
          <p:nvSpPr>
            <p:cNvPr id="71" name="TextBox 70"/>
            <p:cNvSpPr txBox="1"/>
            <p:nvPr/>
          </p:nvSpPr>
          <p:spPr>
            <a:xfrm>
              <a:off x="5257800" y="4431268"/>
              <a:ext cx="709613" cy="369332"/>
            </a:xfrm>
            <a:prstGeom prst="rect">
              <a:avLst/>
            </a:prstGeom>
            <a:noFill/>
          </p:spPr>
          <p:txBody>
            <a:bodyPr wrap="square" numCol="1" rtlCol="0">
              <a:spAutoFit/>
            </a:bodyPr>
            <a:lstStyle/>
            <a:p>
              <a:r>
                <a:rPr lang="en-US" b="1" dirty="0">
                  <a:ln>
                    <a:solidFill>
                      <a:schemeClr val="tx1"/>
                    </a:solidFill>
                  </a:ln>
                  <a:solidFill>
                    <a:srgbClr val="00B050"/>
                  </a:solidFill>
                </a:rPr>
                <a:t>PA</a:t>
              </a:r>
            </a:p>
          </p:txBody>
        </p:sp>
        <p:sp>
          <p:nvSpPr>
            <p:cNvPr id="72" name="TextBox 71"/>
            <p:cNvSpPr txBox="1"/>
            <p:nvPr/>
          </p:nvSpPr>
          <p:spPr>
            <a:xfrm>
              <a:off x="2531087" y="3897868"/>
              <a:ext cx="709613" cy="369332"/>
            </a:xfrm>
            <a:prstGeom prst="rect">
              <a:avLst/>
            </a:prstGeom>
            <a:noFill/>
          </p:spPr>
          <p:txBody>
            <a:bodyPr wrap="square" numCol="1" rtlCol="0">
              <a:spAutoFit/>
            </a:bodyPr>
            <a:lstStyle/>
            <a:p>
              <a:r>
                <a:rPr lang="en-US" b="1" dirty="0">
                  <a:solidFill>
                    <a:srgbClr val="00B050"/>
                  </a:solidFill>
                </a:rPr>
                <a:t>CA</a:t>
              </a:r>
            </a:p>
          </p:txBody>
        </p:sp>
        <p:sp>
          <p:nvSpPr>
            <p:cNvPr id="73" name="TextBox 72"/>
            <p:cNvSpPr txBox="1"/>
            <p:nvPr/>
          </p:nvSpPr>
          <p:spPr>
            <a:xfrm>
              <a:off x="2072643" y="4205797"/>
              <a:ext cx="709613" cy="369332"/>
            </a:xfrm>
            <a:prstGeom prst="rect">
              <a:avLst/>
            </a:prstGeom>
            <a:noFill/>
          </p:spPr>
          <p:txBody>
            <a:bodyPr wrap="square" numCol="1" rtlCol="0">
              <a:spAutoFit/>
            </a:bodyPr>
            <a:lstStyle/>
            <a:p>
              <a:r>
                <a:rPr lang="en-US" b="1" dirty="0">
                  <a:solidFill>
                    <a:srgbClr val="00B0F0"/>
                  </a:solidFill>
                </a:rPr>
                <a:t>RA</a:t>
              </a:r>
            </a:p>
          </p:txBody>
        </p:sp>
        <p:sp>
          <p:nvSpPr>
            <p:cNvPr id="74" name="TextBox 73"/>
            <p:cNvSpPr txBox="1"/>
            <p:nvPr/>
          </p:nvSpPr>
          <p:spPr>
            <a:xfrm>
              <a:off x="2096745" y="3915795"/>
              <a:ext cx="709613" cy="369332"/>
            </a:xfrm>
            <a:prstGeom prst="rect">
              <a:avLst/>
            </a:prstGeom>
            <a:noFill/>
          </p:spPr>
          <p:txBody>
            <a:bodyPr wrap="square" numCol="1" rtlCol="0">
              <a:spAutoFit/>
            </a:bodyPr>
            <a:lstStyle/>
            <a:p>
              <a:r>
                <a:rPr lang="en-US" b="1" dirty="0">
                  <a:solidFill>
                    <a:srgbClr val="00B050"/>
                  </a:solidFill>
                </a:rPr>
                <a:t>RM</a:t>
              </a:r>
            </a:p>
          </p:txBody>
        </p:sp>
        <p:sp>
          <p:nvSpPr>
            <p:cNvPr id="75" name="TextBox 74"/>
            <p:cNvSpPr txBox="1"/>
            <p:nvPr/>
          </p:nvSpPr>
          <p:spPr>
            <a:xfrm>
              <a:off x="2531087" y="4171172"/>
              <a:ext cx="709613" cy="369332"/>
            </a:xfrm>
            <a:prstGeom prst="rect">
              <a:avLst/>
            </a:prstGeom>
            <a:noFill/>
          </p:spPr>
          <p:txBody>
            <a:bodyPr wrap="square" numCol="1" rtlCol="0">
              <a:spAutoFit/>
            </a:bodyPr>
            <a:lstStyle/>
            <a:p>
              <a:r>
                <a:rPr lang="en-US" b="1" dirty="0">
                  <a:solidFill>
                    <a:srgbClr val="00B050"/>
                  </a:solidFill>
                </a:rPr>
                <a:t>PA</a:t>
              </a:r>
            </a:p>
          </p:txBody>
        </p:sp>
        <p:sp>
          <p:nvSpPr>
            <p:cNvPr id="77" name="TextBox 76"/>
            <p:cNvSpPr txBox="1"/>
            <p:nvPr/>
          </p:nvSpPr>
          <p:spPr>
            <a:xfrm>
              <a:off x="4235794" y="5040868"/>
              <a:ext cx="709613" cy="369332"/>
            </a:xfrm>
            <a:prstGeom prst="rect">
              <a:avLst/>
            </a:prstGeom>
            <a:noFill/>
          </p:spPr>
          <p:txBody>
            <a:bodyPr wrap="square" numCol="1" rtlCol="0">
              <a:spAutoFit/>
            </a:bodyPr>
            <a:lstStyle/>
            <a:p>
              <a:r>
                <a:rPr lang="en-US" b="1" dirty="0">
                  <a:solidFill>
                    <a:srgbClr val="FFC000"/>
                  </a:solidFill>
                </a:rPr>
                <a:t>CA</a:t>
              </a:r>
            </a:p>
          </p:txBody>
        </p:sp>
        <p:sp>
          <p:nvSpPr>
            <p:cNvPr id="78" name="TextBox 77"/>
            <p:cNvSpPr txBox="1"/>
            <p:nvPr/>
          </p:nvSpPr>
          <p:spPr>
            <a:xfrm>
              <a:off x="3777350" y="5352777"/>
              <a:ext cx="709613" cy="369332"/>
            </a:xfrm>
            <a:prstGeom prst="rect">
              <a:avLst/>
            </a:prstGeom>
            <a:noFill/>
          </p:spPr>
          <p:txBody>
            <a:bodyPr wrap="square" numCol="1" rtlCol="0">
              <a:spAutoFit/>
            </a:bodyPr>
            <a:lstStyle/>
            <a:p>
              <a:r>
                <a:rPr lang="en-US" b="1" dirty="0">
                  <a:solidFill>
                    <a:srgbClr val="00B050"/>
                  </a:solidFill>
                </a:rPr>
                <a:t>RA</a:t>
              </a:r>
            </a:p>
          </p:txBody>
        </p:sp>
        <p:sp>
          <p:nvSpPr>
            <p:cNvPr id="79" name="TextBox 78"/>
            <p:cNvSpPr txBox="1"/>
            <p:nvPr/>
          </p:nvSpPr>
          <p:spPr>
            <a:xfrm>
              <a:off x="3801452" y="5062775"/>
              <a:ext cx="709613" cy="369332"/>
            </a:xfrm>
            <a:prstGeom prst="rect">
              <a:avLst/>
            </a:prstGeom>
            <a:noFill/>
          </p:spPr>
          <p:txBody>
            <a:bodyPr wrap="square" numCol="1" rtlCol="0">
              <a:spAutoFit/>
            </a:bodyPr>
            <a:lstStyle/>
            <a:p>
              <a:r>
                <a:rPr lang="en-US" b="1" dirty="0">
                  <a:solidFill>
                    <a:srgbClr val="00B0F0"/>
                  </a:solidFill>
                </a:rPr>
                <a:t>RM</a:t>
              </a:r>
            </a:p>
          </p:txBody>
        </p:sp>
        <p:sp>
          <p:nvSpPr>
            <p:cNvPr id="80" name="TextBox 79"/>
            <p:cNvSpPr txBox="1"/>
            <p:nvPr/>
          </p:nvSpPr>
          <p:spPr>
            <a:xfrm>
              <a:off x="4235794" y="5318152"/>
              <a:ext cx="709613" cy="369332"/>
            </a:xfrm>
            <a:prstGeom prst="rect">
              <a:avLst/>
            </a:prstGeom>
            <a:noFill/>
          </p:spPr>
          <p:txBody>
            <a:bodyPr wrap="square" numCol="1" rtlCol="0">
              <a:spAutoFit/>
            </a:bodyPr>
            <a:lstStyle/>
            <a:p>
              <a:r>
                <a:rPr lang="en-US" b="1" dirty="0">
                  <a:solidFill>
                    <a:srgbClr val="00B0F0"/>
                  </a:solidFill>
                </a:rPr>
                <a:t>PA</a:t>
              </a:r>
            </a:p>
          </p:txBody>
        </p:sp>
        <p:sp>
          <p:nvSpPr>
            <p:cNvPr id="81" name="TextBox 80"/>
            <p:cNvSpPr txBox="1"/>
            <p:nvPr/>
          </p:nvSpPr>
          <p:spPr>
            <a:xfrm>
              <a:off x="1752600" y="5029200"/>
              <a:ext cx="709613" cy="369332"/>
            </a:xfrm>
            <a:prstGeom prst="rect">
              <a:avLst/>
            </a:prstGeom>
            <a:noFill/>
          </p:spPr>
          <p:txBody>
            <a:bodyPr wrap="square" numCol="1" rtlCol="0">
              <a:spAutoFit/>
            </a:bodyPr>
            <a:lstStyle/>
            <a:p>
              <a:r>
                <a:rPr lang="en-US" b="1" dirty="0">
                  <a:solidFill>
                    <a:srgbClr val="FFC000"/>
                  </a:solidFill>
                </a:rPr>
                <a:t>CA</a:t>
              </a:r>
            </a:p>
          </p:txBody>
        </p:sp>
        <p:sp>
          <p:nvSpPr>
            <p:cNvPr id="91" name="TextBox 90"/>
            <p:cNvSpPr txBox="1"/>
            <p:nvPr/>
          </p:nvSpPr>
          <p:spPr>
            <a:xfrm>
              <a:off x="1295400" y="5334000"/>
              <a:ext cx="709613" cy="369332"/>
            </a:xfrm>
            <a:prstGeom prst="rect">
              <a:avLst/>
            </a:prstGeom>
            <a:noFill/>
          </p:spPr>
          <p:txBody>
            <a:bodyPr wrap="square" numCol="1" rtlCol="0">
              <a:spAutoFit/>
            </a:bodyPr>
            <a:lstStyle/>
            <a:p>
              <a:r>
                <a:rPr lang="en-US" b="1" dirty="0">
                  <a:solidFill>
                    <a:srgbClr val="00B050"/>
                  </a:solidFill>
                </a:rPr>
                <a:t>RA</a:t>
              </a:r>
            </a:p>
          </p:txBody>
        </p:sp>
        <p:sp>
          <p:nvSpPr>
            <p:cNvPr id="92" name="TextBox 91"/>
            <p:cNvSpPr txBox="1"/>
            <p:nvPr/>
          </p:nvSpPr>
          <p:spPr>
            <a:xfrm>
              <a:off x="1295400" y="5029200"/>
              <a:ext cx="709613" cy="369332"/>
            </a:xfrm>
            <a:prstGeom prst="rect">
              <a:avLst/>
            </a:prstGeom>
            <a:noFill/>
          </p:spPr>
          <p:txBody>
            <a:bodyPr wrap="square" numCol="1" rtlCol="0">
              <a:spAutoFit/>
            </a:bodyPr>
            <a:lstStyle/>
            <a:p>
              <a:r>
                <a:rPr lang="en-US" b="1" dirty="0">
                  <a:solidFill>
                    <a:schemeClr val="bg2"/>
                  </a:solidFill>
                </a:rPr>
                <a:t>RM</a:t>
              </a:r>
            </a:p>
          </p:txBody>
        </p:sp>
        <p:sp>
          <p:nvSpPr>
            <p:cNvPr id="93" name="TextBox 92"/>
            <p:cNvSpPr txBox="1"/>
            <p:nvPr/>
          </p:nvSpPr>
          <p:spPr>
            <a:xfrm>
              <a:off x="1905000" y="5334000"/>
              <a:ext cx="709613" cy="369332"/>
            </a:xfrm>
            <a:prstGeom prst="rect">
              <a:avLst/>
            </a:prstGeom>
            <a:noFill/>
          </p:spPr>
          <p:txBody>
            <a:bodyPr wrap="square" numCol="1" rtlCol="0">
              <a:spAutoFit/>
            </a:bodyPr>
            <a:lstStyle/>
            <a:p>
              <a:r>
                <a:rPr lang="en-US" b="1" dirty="0">
                  <a:solidFill>
                    <a:srgbClr val="00B050"/>
                  </a:solidFill>
                </a:rPr>
                <a:t>PA</a:t>
              </a:r>
            </a:p>
          </p:txBody>
        </p:sp>
        <p:sp>
          <p:nvSpPr>
            <p:cNvPr id="97" name="TextBox 96"/>
            <p:cNvSpPr txBox="1"/>
            <p:nvPr/>
          </p:nvSpPr>
          <p:spPr>
            <a:xfrm>
              <a:off x="2363444" y="2145268"/>
              <a:ext cx="709613" cy="369332"/>
            </a:xfrm>
            <a:prstGeom prst="rect">
              <a:avLst/>
            </a:prstGeom>
            <a:noFill/>
          </p:spPr>
          <p:txBody>
            <a:bodyPr wrap="square" numCol="1" rtlCol="0">
              <a:spAutoFit/>
            </a:bodyPr>
            <a:lstStyle/>
            <a:p>
              <a:r>
                <a:rPr lang="en-US" b="1" dirty="0">
                  <a:solidFill>
                    <a:srgbClr val="FF0000"/>
                  </a:solidFill>
                </a:rPr>
                <a:t>CA</a:t>
              </a:r>
            </a:p>
          </p:txBody>
        </p:sp>
        <p:sp>
          <p:nvSpPr>
            <p:cNvPr id="98" name="TextBox 97"/>
            <p:cNvSpPr txBox="1"/>
            <p:nvPr/>
          </p:nvSpPr>
          <p:spPr>
            <a:xfrm>
              <a:off x="1905000" y="2450068"/>
              <a:ext cx="709613" cy="369332"/>
            </a:xfrm>
            <a:prstGeom prst="rect">
              <a:avLst/>
            </a:prstGeom>
            <a:noFill/>
          </p:spPr>
          <p:txBody>
            <a:bodyPr wrap="square" numCol="1" rtlCol="0">
              <a:spAutoFit/>
            </a:bodyPr>
            <a:lstStyle/>
            <a:p>
              <a:r>
                <a:rPr lang="en-US" b="1" dirty="0">
                  <a:solidFill>
                    <a:srgbClr val="FFC000"/>
                  </a:solidFill>
                </a:rPr>
                <a:t>RA</a:t>
              </a:r>
            </a:p>
          </p:txBody>
        </p:sp>
        <p:sp>
          <p:nvSpPr>
            <p:cNvPr id="99" name="TextBox 98"/>
            <p:cNvSpPr txBox="1"/>
            <p:nvPr/>
          </p:nvSpPr>
          <p:spPr>
            <a:xfrm>
              <a:off x="1929102" y="2160066"/>
              <a:ext cx="709613" cy="369332"/>
            </a:xfrm>
            <a:prstGeom prst="rect">
              <a:avLst/>
            </a:prstGeom>
            <a:noFill/>
          </p:spPr>
          <p:txBody>
            <a:bodyPr wrap="square" numCol="1" rtlCol="0">
              <a:spAutoFit/>
            </a:bodyPr>
            <a:lstStyle/>
            <a:p>
              <a:r>
                <a:rPr lang="en-US" b="1" dirty="0">
                  <a:solidFill>
                    <a:srgbClr val="FFC000"/>
                  </a:solidFill>
                </a:rPr>
                <a:t>RM</a:t>
              </a:r>
            </a:p>
          </p:txBody>
        </p:sp>
        <p:sp>
          <p:nvSpPr>
            <p:cNvPr id="100" name="TextBox 99"/>
            <p:cNvSpPr txBox="1"/>
            <p:nvPr/>
          </p:nvSpPr>
          <p:spPr>
            <a:xfrm>
              <a:off x="2363444" y="2415443"/>
              <a:ext cx="709613" cy="369332"/>
            </a:xfrm>
            <a:prstGeom prst="rect">
              <a:avLst/>
            </a:prstGeom>
            <a:noFill/>
          </p:spPr>
          <p:txBody>
            <a:bodyPr wrap="square" numCol="1" rtlCol="0">
              <a:spAutoFit/>
            </a:bodyPr>
            <a:lstStyle/>
            <a:p>
              <a:r>
                <a:rPr lang="en-US" b="1" dirty="0">
                  <a:solidFill>
                    <a:srgbClr val="FF0000"/>
                  </a:solidFill>
                </a:rPr>
                <a:t>PA</a:t>
              </a:r>
            </a:p>
          </p:txBody>
        </p:sp>
        <p:sp>
          <p:nvSpPr>
            <p:cNvPr id="101" name="TextBox 100"/>
            <p:cNvSpPr txBox="1"/>
            <p:nvPr/>
          </p:nvSpPr>
          <p:spPr>
            <a:xfrm>
              <a:off x="5077728" y="2069068"/>
              <a:ext cx="709613" cy="369332"/>
            </a:xfrm>
            <a:prstGeom prst="rect">
              <a:avLst/>
            </a:prstGeom>
            <a:noFill/>
          </p:spPr>
          <p:txBody>
            <a:bodyPr wrap="square" numCol="1" rtlCol="0">
              <a:spAutoFit/>
            </a:bodyPr>
            <a:lstStyle/>
            <a:p>
              <a:r>
                <a:rPr lang="en-US" b="1" dirty="0">
                  <a:solidFill>
                    <a:srgbClr val="00B050"/>
                  </a:solidFill>
                </a:rPr>
                <a:t>CA</a:t>
              </a:r>
            </a:p>
          </p:txBody>
        </p:sp>
        <p:sp>
          <p:nvSpPr>
            <p:cNvPr id="102" name="TextBox 101"/>
            <p:cNvSpPr txBox="1"/>
            <p:nvPr/>
          </p:nvSpPr>
          <p:spPr>
            <a:xfrm>
              <a:off x="4619284" y="2408828"/>
              <a:ext cx="709613" cy="369332"/>
            </a:xfrm>
            <a:prstGeom prst="rect">
              <a:avLst/>
            </a:prstGeom>
            <a:noFill/>
          </p:spPr>
          <p:txBody>
            <a:bodyPr wrap="square" numCol="1" rtlCol="0">
              <a:spAutoFit/>
            </a:bodyPr>
            <a:lstStyle/>
            <a:p>
              <a:r>
                <a:rPr lang="en-US" b="1" dirty="0">
                  <a:solidFill>
                    <a:srgbClr val="00B050"/>
                  </a:solidFill>
                </a:rPr>
                <a:t>RA</a:t>
              </a:r>
            </a:p>
          </p:txBody>
        </p:sp>
        <p:sp>
          <p:nvSpPr>
            <p:cNvPr id="103" name="TextBox 102"/>
            <p:cNvSpPr txBox="1"/>
            <p:nvPr/>
          </p:nvSpPr>
          <p:spPr>
            <a:xfrm>
              <a:off x="4643386" y="2118826"/>
              <a:ext cx="709613" cy="369332"/>
            </a:xfrm>
            <a:prstGeom prst="rect">
              <a:avLst/>
            </a:prstGeom>
            <a:noFill/>
          </p:spPr>
          <p:txBody>
            <a:bodyPr wrap="square" numCol="1" rtlCol="0">
              <a:spAutoFit/>
            </a:bodyPr>
            <a:lstStyle/>
            <a:p>
              <a:r>
                <a:rPr lang="en-US" b="1" dirty="0">
                  <a:solidFill>
                    <a:srgbClr val="FFC000"/>
                  </a:solidFill>
                </a:rPr>
                <a:t>RM</a:t>
              </a:r>
            </a:p>
          </p:txBody>
        </p:sp>
        <p:sp>
          <p:nvSpPr>
            <p:cNvPr id="104" name="TextBox 103"/>
            <p:cNvSpPr txBox="1"/>
            <p:nvPr/>
          </p:nvSpPr>
          <p:spPr>
            <a:xfrm>
              <a:off x="5029200" y="2362200"/>
              <a:ext cx="709613" cy="369332"/>
            </a:xfrm>
            <a:prstGeom prst="rect">
              <a:avLst/>
            </a:prstGeom>
            <a:noFill/>
          </p:spPr>
          <p:txBody>
            <a:bodyPr wrap="square" numCol="1" rtlCol="0">
              <a:spAutoFit/>
            </a:bodyPr>
            <a:lstStyle/>
            <a:p>
              <a:r>
                <a:rPr lang="en-US" b="1" dirty="0">
                  <a:solidFill>
                    <a:schemeClr val="bg2"/>
                  </a:solidFill>
                </a:rPr>
                <a:t>PA</a:t>
              </a:r>
            </a:p>
          </p:txBody>
        </p:sp>
        <p:sp>
          <p:nvSpPr>
            <p:cNvPr id="105" name="TextBox 104"/>
            <p:cNvSpPr txBox="1"/>
            <p:nvPr/>
          </p:nvSpPr>
          <p:spPr>
            <a:xfrm>
              <a:off x="5325803" y="3135868"/>
              <a:ext cx="709613" cy="369332"/>
            </a:xfrm>
            <a:prstGeom prst="rect">
              <a:avLst/>
            </a:prstGeom>
            <a:noFill/>
          </p:spPr>
          <p:txBody>
            <a:bodyPr wrap="square" numCol="1" rtlCol="0">
              <a:spAutoFit/>
            </a:bodyPr>
            <a:lstStyle/>
            <a:p>
              <a:r>
                <a:rPr lang="en-US" b="1" dirty="0">
                  <a:solidFill>
                    <a:srgbClr val="FF0000"/>
                  </a:solidFill>
                </a:rPr>
                <a:t>CA</a:t>
              </a:r>
            </a:p>
          </p:txBody>
        </p:sp>
        <p:sp>
          <p:nvSpPr>
            <p:cNvPr id="106" name="TextBox 105"/>
            <p:cNvSpPr txBox="1"/>
            <p:nvPr/>
          </p:nvSpPr>
          <p:spPr>
            <a:xfrm>
              <a:off x="4929187" y="3352800"/>
              <a:ext cx="709613" cy="369332"/>
            </a:xfrm>
            <a:prstGeom prst="rect">
              <a:avLst/>
            </a:prstGeom>
            <a:noFill/>
          </p:spPr>
          <p:txBody>
            <a:bodyPr wrap="square" numCol="1" rtlCol="0">
              <a:spAutoFit/>
            </a:bodyPr>
            <a:lstStyle/>
            <a:p>
              <a:r>
                <a:rPr lang="en-US" b="1" dirty="0">
                  <a:solidFill>
                    <a:srgbClr val="FF0000"/>
                  </a:solidFill>
                </a:rPr>
                <a:t>RA</a:t>
              </a:r>
            </a:p>
          </p:txBody>
        </p:sp>
        <p:sp>
          <p:nvSpPr>
            <p:cNvPr id="107" name="TextBox 106"/>
            <p:cNvSpPr txBox="1"/>
            <p:nvPr/>
          </p:nvSpPr>
          <p:spPr>
            <a:xfrm>
              <a:off x="4891461" y="3124600"/>
              <a:ext cx="709613" cy="369332"/>
            </a:xfrm>
            <a:prstGeom prst="rect">
              <a:avLst/>
            </a:prstGeom>
            <a:noFill/>
          </p:spPr>
          <p:txBody>
            <a:bodyPr wrap="square" numCol="1" rtlCol="0">
              <a:spAutoFit/>
            </a:bodyPr>
            <a:lstStyle/>
            <a:p>
              <a:r>
                <a:rPr lang="en-US" b="1" dirty="0">
                  <a:solidFill>
                    <a:srgbClr val="FF0000"/>
                  </a:solidFill>
                </a:rPr>
                <a:t>RM</a:t>
              </a:r>
            </a:p>
          </p:txBody>
        </p:sp>
        <p:sp>
          <p:nvSpPr>
            <p:cNvPr id="108" name="TextBox 107"/>
            <p:cNvSpPr txBox="1"/>
            <p:nvPr/>
          </p:nvSpPr>
          <p:spPr>
            <a:xfrm>
              <a:off x="5325803" y="3379977"/>
              <a:ext cx="709613" cy="369332"/>
            </a:xfrm>
            <a:prstGeom prst="rect">
              <a:avLst/>
            </a:prstGeom>
            <a:noFill/>
          </p:spPr>
          <p:txBody>
            <a:bodyPr wrap="square" numCol="1" rtlCol="0">
              <a:spAutoFit/>
            </a:bodyPr>
            <a:lstStyle/>
            <a:p>
              <a:r>
                <a:rPr lang="en-US" b="1" dirty="0">
                  <a:solidFill>
                    <a:srgbClr val="FF0000"/>
                  </a:solidFill>
                </a:rPr>
                <a:t>PA</a:t>
              </a:r>
            </a:p>
          </p:txBody>
        </p:sp>
        <p:sp>
          <p:nvSpPr>
            <p:cNvPr id="109" name="TextBox 108"/>
            <p:cNvSpPr txBox="1"/>
            <p:nvPr/>
          </p:nvSpPr>
          <p:spPr>
            <a:xfrm>
              <a:off x="1347787" y="2831068"/>
              <a:ext cx="709613" cy="369332"/>
            </a:xfrm>
            <a:prstGeom prst="rect">
              <a:avLst/>
            </a:prstGeom>
            <a:noFill/>
          </p:spPr>
          <p:txBody>
            <a:bodyPr wrap="square" numCol="1" rtlCol="0">
              <a:spAutoFit/>
            </a:bodyPr>
            <a:lstStyle/>
            <a:p>
              <a:r>
                <a:rPr lang="en-US" b="1" dirty="0">
                  <a:solidFill>
                    <a:srgbClr val="FF0000"/>
                  </a:solidFill>
                </a:rPr>
                <a:t>CA</a:t>
              </a:r>
            </a:p>
          </p:txBody>
        </p:sp>
        <p:sp>
          <p:nvSpPr>
            <p:cNvPr id="110" name="TextBox 109"/>
            <p:cNvSpPr txBox="1"/>
            <p:nvPr/>
          </p:nvSpPr>
          <p:spPr>
            <a:xfrm>
              <a:off x="889343" y="3135868"/>
              <a:ext cx="709613" cy="369332"/>
            </a:xfrm>
            <a:prstGeom prst="rect">
              <a:avLst/>
            </a:prstGeom>
            <a:noFill/>
          </p:spPr>
          <p:txBody>
            <a:bodyPr wrap="square" numCol="1" rtlCol="0">
              <a:spAutoFit/>
            </a:bodyPr>
            <a:lstStyle/>
            <a:p>
              <a:r>
                <a:rPr lang="en-US" b="1" dirty="0">
                  <a:solidFill>
                    <a:srgbClr val="00B0F0"/>
                  </a:solidFill>
                </a:rPr>
                <a:t>RA</a:t>
              </a:r>
            </a:p>
          </p:txBody>
        </p:sp>
        <p:sp>
          <p:nvSpPr>
            <p:cNvPr id="111" name="TextBox 110"/>
            <p:cNvSpPr txBox="1"/>
            <p:nvPr/>
          </p:nvSpPr>
          <p:spPr>
            <a:xfrm>
              <a:off x="913445" y="2845866"/>
              <a:ext cx="709613" cy="369332"/>
            </a:xfrm>
            <a:prstGeom prst="rect">
              <a:avLst/>
            </a:prstGeom>
            <a:noFill/>
          </p:spPr>
          <p:txBody>
            <a:bodyPr wrap="square" numCol="1" rtlCol="0">
              <a:spAutoFit/>
            </a:bodyPr>
            <a:lstStyle/>
            <a:p>
              <a:r>
                <a:rPr lang="en-US" b="1" dirty="0">
                  <a:solidFill>
                    <a:srgbClr val="FFC000"/>
                  </a:solidFill>
                </a:rPr>
                <a:t>RM</a:t>
              </a:r>
            </a:p>
          </p:txBody>
        </p:sp>
        <p:sp>
          <p:nvSpPr>
            <p:cNvPr id="112" name="TextBox 111"/>
            <p:cNvSpPr txBox="1"/>
            <p:nvPr/>
          </p:nvSpPr>
          <p:spPr>
            <a:xfrm>
              <a:off x="1347787" y="3101243"/>
              <a:ext cx="709613" cy="369332"/>
            </a:xfrm>
            <a:prstGeom prst="rect">
              <a:avLst/>
            </a:prstGeom>
            <a:noFill/>
          </p:spPr>
          <p:txBody>
            <a:bodyPr wrap="square" numCol="1" rtlCol="0">
              <a:spAutoFit/>
            </a:bodyPr>
            <a:lstStyle/>
            <a:p>
              <a:r>
                <a:rPr lang="en-US" b="1" dirty="0">
                  <a:solidFill>
                    <a:srgbClr val="FFC000"/>
                  </a:solidFill>
                </a:rPr>
                <a:t>PA</a:t>
              </a:r>
            </a:p>
          </p:txBody>
        </p:sp>
        <p:cxnSp>
          <p:nvCxnSpPr>
            <p:cNvPr id="113" name="Straight Arrow Connector 112"/>
            <p:cNvCxnSpPr/>
            <p:nvPr/>
          </p:nvCxnSpPr>
          <p:spPr>
            <a:xfrm>
              <a:off x="1764506" y="3174453"/>
              <a:ext cx="1435894" cy="17834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a:stCxn id="102" idx="1"/>
            </p:cNvCxnSpPr>
            <p:nvPr/>
          </p:nvCxnSpPr>
          <p:spPr>
            <a:xfrm flipH="1" flipV="1">
              <a:off x="3940700" y="2579053"/>
              <a:ext cx="678584" cy="1444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5" name="Straight Arrow Connector 114"/>
            <p:cNvCxnSpPr/>
            <p:nvPr/>
          </p:nvCxnSpPr>
          <p:spPr>
            <a:xfrm flipH="1" flipV="1">
              <a:off x="4511065" y="3354896"/>
              <a:ext cx="403313" cy="722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6" name="Straight Arrow Connector 115"/>
            <p:cNvCxnSpPr/>
            <p:nvPr/>
          </p:nvCxnSpPr>
          <p:spPr>
            <a:xfrm>
              <a:off x="2789896" y="2488158"/>
              <a:ext cx="298127" cy="22266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19" name="Rectangle 10"/>
          <p:cNvSpPr>
            <a:spLocks noChangeArrowheads="1"/>
          </p:cNvSpPr>
          <p:nvPr/>
        </p:nvSpPr>
        <p:spPr bwMode="auto">
          <a:xfrm>
            <a:off x="304800" y="0"/>
            <a:ext cx="883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FFI Strategic Approach: </a:t>
            </a:r>
            <a:r>
              <a:rPr lang="en-US" sz="3600" dirty="0">
                <a:solidFill>
                  <a:srgbClr val="000F97"/>
                </a:solidFill>
                <a:cs typeface="Arial" charset="0"/>
              </a:rPr>
              <a:t>Rice &amp; Wheat</a:t>
            </a:r>
          </a:p>
        </p:txBody>
      </p:sp>
      <p:sp>
        <p:nvSpPr>
          <p:cNvPr id="76" name="TextBox 73"/>
          <p:cNvSpPr txBox="1">
            <a:spLocks noChangeArrowheads="1"/>
          </p:cNvSpPr>
          <p:nvPr/>
        </p:nvSpPr>
        <p:spPr bwMode="auto">
          <a:xfrm>
            <a:off x="5943600" y="1338620"/>
            <a:ext cx="3108321" cy="4985980"/>
          </a:xfrm>
          <a:prstGeom prst="rect">
            <a:avLst/>
          </a:prstGeom>
          <a:noFill/>
          <a:ln w="9525">
            <a:noFill/>
            <a:miter lim="800000"/>
            <a:headEnd/>
            <a:tailEnd/>
          </a:ln>
        </p:spPr>
        <p:txBody>
          <a:bodyPr wrap="square">
            <a:spAutoFit/>
          </a:bodyPr>
          <a:lstStyle/>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r>
              <a:rPr lang="en-US" b="1" u="sng" dirty="0">
                <a:latin typeface="Arial" pitchFamily="34" charset="0"/>
                <a:ea typeface="ＭＳ Ｐゴシック"/>
                <a:cs typeface="ＭＳ Ｐゴシック"/>
              </a:rPr>
              <a:t>Wheat Channel Legend</a:t>
            </a:r>
          </a:p>
          <a:p>
            <a:pPr>
              <a:defRPr/>
            </a:pPr>
            <a:r>
              <a:rPr lang="en-US" dirty="0">
                <a:latin typeface="Arial" pitchFamily="34" charset="0"/>
                <a:ea typeface="ＭＳ Ｐゴシック"/>
                <a:cs typeface="ＭＳ Ｐゴシック"/>
              </a:rPr>
              <a:t>PA = PDS Atta</a:t>
            </a:r>
          </a:p>
          <a:p>
            <a:pPr>
              <a:defRPr/>
            </a:pPr>
            <a:r>
              <a:rPr lang="en-US" dirty="0">
                <a:latin typeface="Arial" pitchFamily="34" charset="0"/>
                <a:ea typeface="ＭＳ Ｐゴシック"/>
                <a:cs typeface="ＭＳ Ｐゴシック"/>
              </a:rPr>
              <a:t>CA = CCM Atta</a:t>
            </a:r>
          </a:p>
          <a:p>
            <a:pPr>
              <a:defRPr/>
            </a:pPr>
            <a:r>
              <a:rPr lang="en-US" dirty="0">
                <a:latin typeface="Arial" pitchFamily="34" charset="0"/>
                <a:ea typeface="ＭＳ Ｐゴシック"/>
                <a:cs typeface="ＭＳ Ｐゴシック"/>
              </a:rPr>
              <a:t>RA = RFM Atta</a:t>
            </a:r>
          </a:p>
          <a:p>
            <a:pPr>
              <a:defRPr/>
            </a:pPr>
            <a:r>
              <a:rPr lang="en-US" dirty="0">
                <a:latin typeface="Arial" pitchFamily="34" charset="0"/>
                <a:ea typeface="ＭＳ Ｐゴシック"/>
                <a:cs typeface="ＭＳ Ｐゴシック"/>
              </a:rPr>
              <a:t>RM = RFM Maida</a:t>
            </a:r>
          </a:p>
          <a:p>
            <a:pPr>
              <a:defRPr/>
            </a:pPr>
            <a:endParaRPr lang="en-US" b="1" dirty="0">
              <a:latin typeface="Arial" pitchFamily="34" charset="0"/>
              <a:ea typeface="ＭＳ Ｐゴシック"/>
              <a:cs typeface="ＭＳ Ｐゴシック"/>
            </a:endParaRPr>
          </a:p>
          <a:p>
            <a:pPr>
              <a:defRPr/>
            </a:pPr>
            <a:r>
              <a:rPr lang="en-US" b="1" dirty="0">
                <a:solidFill>
                  <a:schemeClr val="bg2">
                    <a:lumMod val="75000"/>
                  </a:schemeClr>
                </a:solidFill>
                <a:latin typeface="Arial" pitchFamily="34" charset="0"/>
                <a:ea typeface="ＭＳ Ｐゴシック"/>
                <a:cs typeface="ＭＳ Ｐゴシック"/>
              </a:rPr>
              <a:t>No reachable pop.</a:t>
            </a:r>
          </a:p>
          <a:p>
            <a:pPr>
              <a:defRPr/>
            </a:pPr>
            <a:r>
              <a:rPr lang="en-US" b="1" dirty="0">
                <a:solidFill>
                  <a:srgbClr val="FF0000"/>
                </a:solidFill>
                <a:latin typeface="Arial" pitchFamily="34" charset="0"/>
                <a:ea typeface="ＭＳ Ｐゴシック"/>
                <a:cs typeface="ＭＳ Ｐゴシック"/>
              </a:rPr>
              <a:t>Low ranking</a:t>
            </a:r>
          </a:p>
          <a:p>
            <a:pPr>
              <a:defRPr/>
            </a:pPr>
            <a:r>
              <a:rPr lang="en-US" b="1" dirty="0">
                <a:solidFill>
                  <a:srgbClr val="FFC000"/>
                </a:solidFill>
                <a:latin typeface="Arial" pitchFamily="34" charset="0"/>
                <a:ea typeface="ＭＳ Ｐゴシック"/>
                <a:cs typeface="ＭＳ Ｐゴシック"/>
              </a:rPr>
              <a:t>Low-intermediate</a:t>
            </a:r>
          </a:p>
          <a:p>
            <a:pPr>
              <a:defRPr/>
            </a:pPr>
            <a:r>
              <a:rPr lang="en-US" b="1" dirty="0">
                <a:solidFill>
                  <a:srgbClr val="00B050"/>
                </a:solidFill>
                <a:latin typeface="Arial" pitchFamily="34" charset="0"/>
                <a:ea typeface="ＭＳ Ｐゴシック"/>
                <a:cs typeface="ＭＳ Ｐゴシック"/>
              </a:rPr>
              <a:t>Intermediate-high</a:t>
            </a:r>
          </a:p>
          <a:p>
            <a:pPr>
              <a:defRPr/>
            </a:pPr>
            <a:r>
              <a:rPr lang="en-US" b="1" dirty="0">
                <a:solidFill>
                  <a:srgbClr val="005BE2"/>
                </a:solidFill>
                <a:latin typeface="Arial" pitchFamily="34" charset="0"/>
                <a:ea typeface="ＭＳ Ｐゴシック"/>
                <a:cs typeface="ＭＳ Ｐゴシック"/>
              </a:rPr>
              <a:t>High ranking</a:t>
            </a:r>
          </a:p>
        </p:txBody>
      </p:sp>
      <p:graphicFrame>
        <p:nvGraphicFramePr>
          <p:cNvPr id="117" name="Table 116"/>
          <p:cNvGraphicFramePr>
            <a:graphicFrameLocks noGrp="1"/>
          </p:cNvGraphicFramePr>
          <p:nvPr/>
        </p:nvGraphicFramePr>
        <p:xfrm>
          <a:off x="6097270" y="1651000"/>
          <a:ext cx="2741930" cy="147320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2533650">
                  <a:extLst>
                    <a:ext uri="{9D8B030D-6E8A-4147-A177-3AD203B41FA5}">
                      <a16:colId xmlns:a16="http://schemas.microsoft.com/office/drawing/2014/main" val="20001"/>
                    </a:ext>
                  </a:extLst>
                </a:gridCol>
              </a:tblGrid>
              <a:tr h="370840">
                <a:tc gridSpan="2">
                  <a:txBody>
                    <a:bodyPr/>
                    <a:lstStyle/>
                    <a:p>
                      <a:r>
                        <a:rPr lang="en-US" sz="1800" u="sng" dirty="0">
                          <a:solidFill>
                            <a:schemeClr val="tx1"/>
                          </a:solidFill>
                        </a:rPr>
                        <a:t>Rice Legend</a:t>
                      </a:r>
                    </a:p>
                  </a:txBody>
                  <a:tcPr>
                    <a:solidFill>
                      <a:schemeClr val="bg1"/>
                    </a:solidFill>
                  </a:tcPr>
                </a:tc>
                <a:tc hMerge="1">
                  <a:txBody>
                    <a:bodyPr/>
                    <a:lstStyle/>
                    <a:p>
                      <a:endParaRPr lang="en-US" dirty="0"/>
                    </a:p>
                  </a:txBody>
                  <a:tcPr/>
                </a:tc>
                <a:extLst>
                  <a:ext uri="{0D108BD9-81ED-4DB2-BD59-A6C34878D82A}">
                    <a16:rowId xmlns:a16="http://schemas.microsoft.com/office/drawing/2014/main" val="10000"/>
                  </a:ext>
                </a:extLst>
              </a:tr>
              <a:tr h="289560">
                <a:tc>
                  <a:txBody>
                    <a:bodyPr/>
                    <a:lstStyle/>
                    <a:p>
                      <a:endParaRPr lang="en-US" sz="1800" dirty="0"/>
                    </a:p>
                  </a:txBody>
                  <a:tcPr>
                    <a:solidFill>
                      <a:srgbClr val="3399FF"/>
                    </a:solidFill>
                  </a:tcPr>
                </a:tc>
                <a:tc>
                  <a:txBody>
                    <a:bodyPr/>
                    <a:lstStyle/>
                    <a:p>
                      <a:r>
                        <a:rPr lang="en-US" sz="1800" dirty="0"/>
                        <a:t>First Priority State</a:t>
                      </a:r>
                    </a:p>
                  </a:txBody>
                  <a:tcPr>
                    <a:solidFill>
                      <a:schemeClr val="bg1"/>
                    </a:solidFill>
                  </a:tcPr>
                </a:tc>
                <a:extLst>
                  <a:ext uri="{0D108BD9-81ED-4DB2-BD59-A6C34878D82A}">
                    <a16:rowId xmlns:a16="http://schemas.microsoft.com/office/drawing/2014/main" val="10001"/>
                  </a:ext>
                </a:extLst>
              </a:tr>
              <a:tr h="304800">
                <a:tc>
                  <a:txBody>
                    <a:bodyPr/>
                    <a:lstStyle/>
                    <a:p>
                      <a:endParaRPr lang="en-US" sz="1800" dirty="0"/>
                    </a:p>
                  </a:txBody>
                  <a:tcPr>
                    <a:solidFill>
                      <a:srgbClr val="00CC00"/>
                    </a:solidFill>
                  </a:tcPr>
                </a:tc>
                <a:tc>
                  <a:txBody>
                    <a:bodyPr/>
                    <a:lstStyle/>
                    <a:p>
                      <a:r>
                        <a:rPr lang="en-US" sz="1800" dirty="0"/>
                        <a:t>Second Priority State</a:t>
                      </a:r>
                    </a:p>
                  </a:txBody>
                  <a:tcPr>
                    <a:solidFill>
                      <a:schemeClr val="bg1"/>
                    </a:solidFill>
                  </a:tcPr>
                </a:tc>
                <a:extLst>
                  <a:ext uri="{0D108BD9-81ED-4DB2-BD59-A6C34878D82A}">
                    <a16:rowId xmlns:a16="http://schemas.microsoft.com/office/drawing/2014/main" val="10002"/>
                  </a:ext>
                </a:extLst>
              </a:tr>
              <a:tr h="370840">
                <a:tc>
                  <a:txBody>
                    <a:bodyPr/>
                    <a:lstStyle/>
                    <a:p>
                      <a:endParaRPr lang="en-US" sz="1800" dirty="0"/>
                    </a:p>
                  </a:txBody>
                  <a:tcPr>
                    <a:solidFill>
                      <a:srgbClr val="FFFF66"/>
                    </a:solidFill>
                  </a:tcPr>
                </a:tc>
                <a:tc>
                  <a:txBody>
                    <a:bodyPr/>
                    <a:lstStyle/>
                    <a:p>
                      <a:r>
                        <a:rPr lang="en-US" sz="1800" dirty="0"/>
                        <a:t>Third Priority</a:t>
                      </a:r>
                      <a:r>
                        <a:rPr lang="en-US" sz="1800" baseline="0" dirty="0"/>
                        <a:t> State</a:t>
                      </a:r>
                      <a:endParaRPr lang="en-US" sz="1800" dirty="0"/>
                    </a:p>
                  </a:txBody>
                  <a:tcPr>
                    <a:solidFill>
                      <a:schemeClr val="bg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03301097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33400" y="1219200"/>
            <a:ext cx="6172196" cy="4953000"/>
            <a:chOff x="4" y="1219200"/>
            <a:chExt cx="6172196" cy="495300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grpSp>
          <p:nvGrpSpPr>
            <p:cNvPr id="2" name="Group 65"/>
            <p:cNvGrpSpPr>
              <a:grpSpLocks/>
            </p:cNvGrpSpPr>
            <p:nvPr/>
          </p:nvGrpSpPr>
          <p:grpSpPr bwMode="auto">
            <a:xfrm>
              <a:off x="1828800" y="1219200"/>
              <a:ext cx="4343400" cy="4953000"/>
              <a:chOff x="1104412" y="3146425"/>
              <a:chExt cx="2280138" cy="2635250"/>
            </a:xfrm>
          </p:grpSpPr>
          <p:sp>
            <p:nvSpPr>
              <p:cNvPr id="100" name="Freeform 99"/>
              <p:cNvSpPr/>
              <p:nvPr/>
            </p:nvSpPr>
            <p:spPr>
              <a:xfrm>
                <a:off x="1808049" y="4727765"/>
                <a:ext cx="708585" cy="105391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solidFill>
                <a:srgbClr val="00CC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grpSp>
            <p:nvGrpSpPr>
              <p:cNvPr id="3" name="Group 64"/>
              <p:cNvGrpSpPr>
                <a:grpSpLocks/>
              </p:cNvGrpSpPr>
              <p:nvPr/>
            </p:nvGrpSpPr>
            <p:grpSpPr bwMode="auto">
              <a:xfrm>
                <a:off x="1219200" y="3146425"/>
                <a:ext cx="2165350" cy="2609638"/>
                <a:chOff x="1219200" y="3146425"/>
                <a:chExt cx="2165350" cy="2609638"/>
              </a:xfrm>
            </p:grpSpPr>
            <p:sp>
              <p:nvSpPr>
                <p:cNvPr id="97" name="Freeform 96"/>
                <p:cNvSpPr/>
                <p:nvPr/>
              </p:nvSpPr>
              <p:spPr>
                <a:xfrm>
                  <a:off x="1317186" y="4313220"/>
                  <a:ext cx="117767" cy="157470"/>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8" name="Freeform 97"/>
                <p:cNvSpPr/>
                <p:nvPr/>
              </p:nvSpPr>
              <p:spPr>
                <a:xfrm>
                  <a:off x="1401305" y="3865475"/>
                  <a:ext cx="782808" cy="1275886"/>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9" name="Freeform 98"/>
                <p:cNvSpPr/>
                <p:nvPr/>
              </p:nvSpPr>
              <p:spPr>
                <a:xfrm>
                  <a:off x="1522041" y="4855828"/>
                  <a:ext cx="395857" cy="900235"/>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1" name="Freeform 100"/>
                <p:cNvSpPr/>
                <p:nvPr/>
              </p:nvSpPr>
              <p:spPr>
                <a:xfrm>
                  <a:off x="1230097" y="3146425"/>
                  <a:ext cx="1466651" cy="1209483"/>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2" name="Freeform 101"/>
                <p:cNvSpPr/>
                <p:nvPr/>
              </p:nvSpPr>
              <p:spPr>
                <a:xfrm>
                  <a:off x="1822893" y="3581839"/>
                  <a:ext cx="1561657" cy="1309088"/>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solidFill>
                  <a:srgbClr val="3399FF"/>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4059" name="TextBox 45"/>
                <p:cNvSpPr txBox="1">
                  <a:spLocks noChangeArrowheads="1"/>
                </p:cNvSpPr>
                <p:nvPr/>
              </p:nvSpPr>
              <p:spPr bwMode="auto">
                <a:xfrm rot="3337315">
                  <a:off x="1383507" y="5184228"/>
                  <a:ext cx="762000" cy="153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Kerala</a:t>
                  </a:r>
                </a:p>
              </p:txBody>
            </p:sp>
            <p:sp>
              <p:nvSpPr>
                <p:cNvPr id="44060" name="TextBox 46"/>
                <p:cNvSpPr txBox="1">
                  <a:spLocks noChangeArrowheads="1"/>
                </p:cNvSpPr>
                <p:nvPr/>
              </p:nvSpPr>
              <p:spPr bwMode="auto">
                <a:xfrm>
                  <a:off x="1981200" y="4953000"/>
                  <a:ext cx="7620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Tamil Nadu</a:t>
                  </a:r>
                </a:p>
              </p:txBody>
            </p:sp>
            <p:sp>
              <p:nvSpPr>
                <p:cNvPr id="44061" name="TextBox 47"/>
                <p:cNvSpPr txBox="1">
                  <a:spLocks noChangeArrowheads="1"/>
                </p:cNvSpPr>
                <p:nvPr/>
              </p:nvSpPr>
              <p:spPr bwMode="auto">
                <a:xfrm rot="19948712">
                  <a:off x="1358900" y="4185698"/>
                  <a:ext cx="868363"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Karnataka</a:t>
                  </a:r>
                </a:p>
              </p:txBody>
            </p:sp>
            <p:sp>
              <p:nvSpPr>
                <p:cNvPr id="44062" name="TextBox 53"/>
                <p:cNvSpPr txBox="1">
                  <a:spLocks noChangeArrowheads="1"/>
                </p:cNvSpPr>
                <p:nvPr/>
              </p:nvSpPr>
              <p:spPr bwMode="auto">
                <a:xfrm>
                  <a:off x="1219200" y="3581400"/>
                  <a:ext cx="9144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Maharashtra</a:t>
                  </a:r>
                </a:p>
              </p:txBody>
            </p:sp>
            <p:sp>
              <p:nvSpPr>
                <p:cNvPr id="44063" name="TextBox 56"/>
                <p:cNvSpPr txBox="1">
                  <a:spLocks noChangeArrowheads="1"/>
                </p:cNvSpPr>
                <p:nvPr/>
              </p:nvSpPr>
              <p:spPr bwMode="auto">
                <a:xfrm>
                  <a:off x="2057400" y="3962400"/>
                  <a:ext cx="9144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Andhra Pradesh</a:t>
                  </a:r>
                </a:p>
              </p:txBody>
            </p:sp>
          </p:grpSp>
          <p:sp>
            <p:nvSpPr>
              <p:cNvPr id="44053" name="TextBox 53"/>
              <p:cNvSpPr txBox="1">
                <a:spLocks noChangeArrowheads="1"/>
              </p:cNvSpPr>
              <p:nvPr/>
            </p:nvSpPr>
            <p:spPr bwMode="auto">
              <a:xfrm>
                <a:off x="1104412" y="4330295"/>
                <a:ext cx="9144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Goa</a:t>
                </a:r>
              </a:p>
            </p:txBody>
          </p:sp>
        </p:grpSp>
        <p:sp>
          <p:nvSpPr>
            <p:cNvPr id="33" name="TextBox 32"/>
            <p:cNvSpPr txBox="1"/>
            <p:nvPr/>
          </p:nvSpPr>
          <p:spPr>
            <a:xfrm>
              <a:off x="4039845" y="3124200"/>
              <a:ext cx="709613" cy="369332"/>
            </a:xfrm>
            <a:prstGeom prst="rect">
              <a:avLst/>
            </a:prstGeom>
            <a:noFill/>
          </p:spPr>
          <p:txBody>
            <a:bodyPr wrap="square" numCol="1" rtlCol="0">
              <a:spAutoFit/>
            </a:bodyPr>
            <a:lstStyle/>
            <a:p>
              <a:r>
                <a:rPr lang="en-US" b="1" dirty="0">
                  <a:ln>
                    <a:solidFill>
                      <a:schemeClr val="tx1"/>
                    </a:solidFill>
                  </a:ln>
                  <a:solidFill>
                    <a:schemeClr val="bg2"/>
                  </a:solidFill>
                </a:rPr>
                <a:t>CA</a:t>
              </a:r>
            </a:p>
          </p:txBody>
        </p:sp>
        <p:sp>
          <p:nvSpPr>
            <p:cNvPr id="34" name="TextBox 33"/>
            <p:cNvSpPr txBox="1"/>
            <p:nvPr/>
          </p:nvSpPr>
          <p:spPr>
            <a:xfrm>
              <a:off x="3581401" y="3440668"/>
              <a:ext cx="709613" cy="369332"/>
            </a:xfrm>
            <a:prstGeom prst="rect">
              <a:avLst/>
            </a:prstGeom>
            <a:noFill/>
          </p:spPr>
          <p:txBody>
            <a:bodyPr wrap="square" numCol="1" rtlCol="0">
              <a:spAutoFit/>
            </a:bodyPr>
            <a:lstStyle/>
            <a:p>
              <a:r>
                <a:rPr lang="en-US" b="1" dirty="0">
                  <a:ln>
                    <a:solidFill>
                      <a:schemeClr val="tx1"/>
                    </a:solidFill>
                  </a:ln>
                  <a:solidFill>
                    <a:schemeClr val="bg2"/>
                  </a:solidFill>
                </a:rPr>
                <a:t>RA</a:t>
              </a:r>
            </a:p>
          </p:txBody>
        </p:sp>
        <p:sp>
          <p:nvSpPr>
            <p:cNvPr id="35" name="TextBox 34"/>
            <p:cNvSpPr txBox="1"/>
            <p:nvPr/>
          </p:nvSpPr>
          <p:spPr>
            <a:xfrm>
              <a:off x="3581400" y="3124200"/>
              <a:ext cx="709613" cy="369332"/>
            </a:xfrm>
            <a:prstGeom prst="rect">
              <a:avLst/>
            </a:prstGeom>
            <a:noFill/>
          </p:spPr>
          <p:txBody>
            <a:bodyPr wrap="square" numCol="1" rtlCol="0">
              <a:spAutoFit/>
            </a:bodyPr>
            <a:lstStyle/>
            <a:p>
              <a:r>
                <a:rPr lang="en-US" b="1" dirty="0">
                  <a:ln>
                    <a:solidFill>
                      <a:schemeClr val="tx1"/>
                    </a:solidFill>
                  </a:ln>
                  <a:solidFill>
                    <a:srgbClr val="00B0F0"/>
                  </a:solidFill>
                </a:rPr>
                <a:t>RM</a:t>
              </a:r>
            </a:p>
          </p:txBody>
        </p:sp>
        <p:sp>
          <p:nvSpPr>
            <p:cNvPr id="36" name="TextBox 35"/>
            <p:cNvSpPr txBox="1"/>
            <p:nvPr/>
          </p:nvSpPr>
          <p:spPr>
            <a:xfrm>
              <a:off x="4039845" y="3437396"/>
              <a:ext cx="709613" cy="369332"/>
            </a:xfrm>
            <a:prstGeom prst="rect">
              <a:avLst/>
            </a:prstGeom>
            <a:noFill/>
          </p:spPr>
          <p:txBody>
            <a:bodyPr wrap="square" numCol="1" rtlCol="0">
              <a:spAutoFit/>
            </a:bodyPr>
            <a:lstStyle/>
            <a:p>
              <a:r>
                <a:rPr lang="en-US" b="1" dirty="0">
                  <a:ln>
                    <a:solidFill>
                      <a:schemeClr val="tx1"/>
                    </a:solidFill>
                  </a:ln>
                  <a:solidFill>
                    <a:schemeClr val="bg2"/>
                  </a:solidFill>
                </a:rPr>
                <a:t>PA</a:t>
              </a:r>
            </a:p>
          </p:txBody>
        </p:sp>
        <p:sp>
          <p:nvSpPr>
            <p:cNvPr id="37" name="TextBox 36"/>
            <p:cNvSpPr txBox="1"/>
            <p:nvPr/>
          </p:nvSpPr>
          <p:spPr>
            <a:xfrm>
              <a:off x="3328987" y="1608072"/>
              <a:ext cx="709613" cy="369332"/>
            </a:xfrm>
            <a:prstGeom prst="rect">
              <a:avLst/>
            </a:prstGeom>
            <a:noFill/>
          </p:spPr>
          <p:txBody>
            <a:bodyPr wrap="square" numCol="1" rtlCol="0">
              <a:spAutoFit/>
            </a:bodyPr>
            <a:lstStyle/>
            <a:p>
              <a:r>
                <a:rPr lang="en-US" b="1" dirty="0">
                  <a:solidFill>
                    <a:srgbClr val="00B050"/>
                  </a:solidFill>
                </a:rPr>
                <a:t>CA</a:t>
              </a:r>
            </a:p>
          </p:txBody>
        </p:sp>
        <p:sp>
          <p:nvSpPr>
            <p:cNvPr id="38" name="TextBox 37"/>
            <p:cNvSpPr txBox="1"/>
            <p:nvPr/>
          </p:nvSpPr>
          <p:spPr>
            <a:xfrm>
              <a:off x="2870543" y="1924082"/>
              <a:ext cx="709613" cy="369332"/>
            </a:xfrm>
            <a:prstGeom prst="rect">
              <a:avLst/>
            </a:prstGeom>
            <a:noFill/>
          </p:spPr>
          <p:txBody>
            <a:bodyPr wrap="square" numCol="1" rtlCol="0">
              <a:spAutoFit/>
            </a:bodyPr>
            <a:lstStyle/>
            <a:p>
              <a:r>
                <a:rPr lang="en-US" b="1" dirty="0">
                  <a:solidFill>
                    <a:srgbClr val="00B0F0"/>
                  </a:solidFill>
                </a:rPr>
                <a:t>RA</a:t>
              </a:r>
            </a:p>
          </p:txBody>
        </p:sp>
        <p:sp>
          <p:nvSpPr>
            <p:cNvPr id="39" name="TextBox 38"/>
            <p:cNvSpPr txBox="1"/>
            <p:nvPr/>
          </p:nvSpPr>
          <p:spPr>
            <a:xfrm>
              <a:off x="2870542" y="1588008"/>
              <a:ext cx="709613" cy="369332"/>
            </a:xfrm>
            <a:prstGeom prst="rect">
              <a:avLst/>
            </a:prstGeom>
            <a:noFill/>
          </p:spPr>
          <p:txBody>
            <a:bodyPr wrap="square" numCol="1" rtlCol="0">
              <a:spAutoFit/>
            </a:bodyPr>
            <a:lstStyle/>
            <a:p>
              <a:r>
                <a:rPr lang="en-US" b="1" dirty="0">
                  <a:solidFill>
                    <a:srgbClr val="00B050"/>
                  </a:solidFill>
                </a:rPr>
                <a:t>RM</a:t>
              </a:r>
            </a:p>
          </p:txBody>
        </p:sp>
        <p:sp>
          <p:nvSpPr>
            <p:cNvPr id="40" name="TextBox 39"/>
            <p:cNvSpPr txBox="1"/>
            <p:nvPr/>
          </p:nvSpPr>
          <p:spPr>
            <a:xfrm>
              <a:off x="3328987" y="1901204"/>
              <a:ext cx="709613" cy="369332"/>
            </a:xfrm>
            <a:prstGeom prst="rect">
              <a:avLst/>
            </a:prstGeom>
            <a:noFill/>
          </p:spPr>
          <p:txBody>
            <a:bodyPr wrap="square" numCol="1" rtlCol="0">
              <a:spAutoFit/>
            </a:bodyPr>
            <a:lstStyle/>
            <a:p>
              <a:r>
                <a:rPr lang="en-US" b="1" dirty="0">
                  <a:solidFill>
                    <a:srgbClr val="00B0F0"/>
                  </a:solidFill>
                </a:rPr>
                <a:t>PA</a:t>
              </a:r>
            </a:p>
          </p:txBody>
        </p:sp>
        <p:sp>
          <p:nvSpPr>
            <p:cNvPr id="41" name="TextBox 40"/>
            <p:cNvSpPr txBox="1"/>
            <p:nvPr/>
          </p:nvSpPr>
          <p:spPr>
            <a:xfrm>
              <a:off x="3657600" y="4876800"/>
              <a:ext cx="709613" cy="369332"/>
            </a:xfrm>
            <a:prstGeom prst="rect">
              <a:avLst/>
            </a:prstGeom>
            <a:noFill/>
          </p:spPr>
          <p:txBody>
            <a:bodyPr wrap="square" numCol="1" rtlCol="0">
              <a:spAutoFit/>
            </a:bodyPr>
            <a:lstStyle/>
            <a:p>
              <a:r>
                <a:rPr lang="en-US" b="1" dirty="0">
                  <a:ln>
                    <a:solidFill>
                      <a:schemeClr val="tx1"/>
                    </a:solidFill>
                  </a:ln>
                  <a:solidFill>
                    <a:schemeClr val="bg2"/>
                  </a:solidFill>
                </a:rPr>
                <a:t>CA</a:t>
              </a:r>
            </a:p>
          </p:txBody>
        </p:sp>
        <p:sp>
          <p:nvSpPr>
            <p:cNvPr id="42" name="TextBox 41"/>
            <p:cNvSpPr txBox="1"/>
            <p:nvPr/>
          </p:nvSpPr>
          <p:spPr>
            <a:xfrm>
              <a:off x="3328987" y="5105400"/>
              <a:ext cx="709613" cy="369332"/>
            </a:xfrm>
            <a:prstGeom prst="rect">
              <a:avLst/>
            </a:prstGeom>
            <a:noFill/>
          </p:spPr>
          <p:txBody>
            <a:bodyPr wrap="square" numCol="1" rtlCol="0">
              <a:spAutoFit/>
            </a:bodyPr>
            <a:lstStyle/>
            <a:p>
              <a:r>
                <a:rPr lang="en-US" b="1" dirty="0">
                  <a:ln>
                    <a:solidFill>
                      <a:schemeClr val="tx1"/>
                    </a:solidFill>
                  </a:ln>
                  <a:solidFill>
                    <a:schemeClr val="bg2"/>
                  </a:solidFill>
                </a:rPr>
                <a:t>RA</a:t>
              </a:r>
            </a:p>
          </p:txBody>
        </p:sp>
        <p:sp>
          <p:nvSpPr>
            <p:cNvPr id="43" name="TextBox 42"/>
            <p:cNvSpPr txBox="1"/>
            <p:nvPr/>
          </p:nvSpPr>
          <p:spPr>
            <a:xfrm>
              <a:off x="3252787" y="4871161"/>
              <a:ext cx="709613" cy="369332"/>
            </a:xfrm>
            <a:prstGeom prst="rect">
              <a:avLst/>
            </a:prstGeom>
            <a:noFill/>
          </p:spPr>
          <p:txBody>
            <a:bodyPr wrap="square" numCol="1" rtlCol="0">
              <a:spAutoFit/>
            </a:bodyPr>
            <a:lstStyle/>
            <a:p>
              <a:r>
                <a:rPr lang="en-US" b="1" dirty="0">
                  <a:ln>
                    <a:solidFill>
                      <a:schemeClr val="tx1"/>
                    </a:solidFill>
                  </a:ln>
                  <a:solidFill>
                    <a:srgbClr val="00B050"/>
                  </a:solidFill>
                </a:rPr>
                <a:t>RM</a:t>
              </a:r>
            </a:p>
          </p:txBody>
        </p:sp>
        <p:sp>
          <p:nvSpPr>
            <p:cNvPr id="44" name="TextBox 43"/>
            <p:cNvSpPr txBox="1"/>
            <p:nvPr/>
          </p:nvSpPr>
          <p:spPr>
            <a:xfrm>
              <a:off x="3709987" y="5105400"/>
              <a:ext cx="709613" cy="369332"/>
            </a:xfrm>
            <a:prstGeom prst="rect">
              <a:avLst/>
            </a:prstGeom>
            <a:noFill/>
          </p:spPr>
          <p:txBody>
            <a:bodyPr wrap="square" numCol="1" rtlCol="0">
              <a:spAutoFit/>
            </a:bodyPr>
            <a:lstStyle/>
            <a:p>
              <a:r>
                <a:rPr lang="en-US" b="1" dirty="0">
                  <a:ln>
                    <a:solidFill>
                      <a:schemeClr val="tx1"/>
                    </a:solidFill>
                  </a:ln>
                  <a:solidFill>
                    <a:schemeClr val="bg2"/>
                  </a:solidFill>
                </a:rPr>
                <a:t>PA</a:t>
              </a:r>
            </a:p>
          </p:txBody>
        </p:sp>
        <p:sp>
          <p:nvSpPr>
            <p:cNvPr id="45" name="TextBox 44"/>
            <p:cNvSpPr txBox="1"/>
            <p:nvPr/>
          </p:nvSpPr>
          <p:spPr>
            <a:xfrm>
              <a:off x="2487811" y="5214488"/>
              <a:ext cx="709613" cy="369332"/>
            </a:xfrm>
            <a:prstGeom prst="rect">
              <a:avLst/>
            </a:prstGeom>
            <a:noFill/>
          </p:spPr>
          <p:txBody>
            <a:bodyPr wrap="square" numCol="1" rtlCol="0">
              <a:spAutoFit/>
            </a:bodyPr>
            <a:lstStyle/>
            <a:p>
              <a:r>
                <a:rPr lang="en-US" b="1" dirty="0">
                  <a:solidFill>
                    <a:schemeClr val="bg1">
                      <a:lumMod val="50000"/>
                    </a:schemeClr>
                  </a:solidFill>
                </a:rPr>
                <a:t>CA</a:t>
              </a:r>
            </a:p>
          </p:txBody>
        </p:sp>
        <p:sp>
          <p:nvSpPr>
            <p:cNvPr id="46" name="TextBox 45"/>
            <p:cNvSpPr txBox="1"/>
            <p:nvPr/>
          </p:nvSpPr>
          <p:spPr>
            <a:xfrm>
              <a:off x="2029367" y="5530498"/>
              <a:ext cx="709613" cy="369332"/>
            </a:xfrm>
            <a:prstGeom prst="rect">
              <a:avLst/>
            </a:prstGeom>
            <a:noFill/>
          </p:spPr>
          <p:txBody>
            <a:bodyPr wrap="square" numCol="1" rtlCol="0">
              <a:spAutoFit/>
            </a:bodyPr>
            <a:lstStyle/>
            <a:p>
              <a:r>
                <a:rPr lang="en-US" b="1" dirty="0">
                  <a:solidFill>
                    <a:schemeClr val="bg1">
                      <a:lumMod val="50000"/>
                    </a:schemeClr>
                  </a:solidFill>
                </a:rPr>
                <a:t>RA</a:t>
              </a:r>
            </a:p>
          </p:txBody>
        </p:sp>
        <p:sp>
          <p:nvSpPr>
            <p:cNvPr id="47" name="TextBox 46"/>
            <p:cNvSpPr txBox="1"/>
            <p:nvPr/>
          </p:nvSpPr>
          <p:spPr>
            <a:xfrm>
              <a:off x="2029366" y="5194424"/>
              <a:ext cx="709613" cy="369332"/>
            </a:xfrm>
            <a:prstGeom prst="rect">
              <a:avLst/>
            </a:prstGeom>
            <a:noFill/>
          </p:spPr>
          <p:txBody>
            <a:bodyPr wrap="square" numCol="1" rtlCol="0">
              <a:spAutoFit/>
            </a:bodyPr>
            <a:lstStyle/>
            <a:p>
              <a:r>
                <a:rPr lang="en-US" b="1" dirty="0">
                  <a:solidFill>
                    <a:srgbClr val="00B050"/>
                  </a:solidFill>
                </a:rPr>
                <a:t>RM</a:t>
              </a:r>
            </a:p>
          </p:txBody>
        </p:sp>
        <p:sp>
          <p:nvSpPr>
            <p:cNvPr id="48" name="TextBox 47"/>
            <p:cNvSpPr txBox="1"/>
            <p:nvPr/>
          </p:nvSpPr>
          <p:spPr>
            <a:xfrm>
              <a:off x="2487811" y="5507620"/>
              <a:ext cx="709613" cy="369332"/>
            </a:xfrm>
            <a:prstGeom prst="rect">
              <a:avLst/>
            </a:prstGeom>
            <a:noFill/>
          </p:spPr>
          <p:txBody>
            <a:bodyPr wrap="square" numCol="1" rtlCol="0">
              <a:spAutoFit/>
            </a:bodyPr>
            <a:lstStyle/>
            <a:p>
              <a:r>
                <a:rPr lang="en-US" b="1" dirty="0">
                  <a:solidFill>
                    <a:schemeClr val="bg1">
                      <a:lumMod val="50000"/>
                    </a:schemeClr>
                  </a:solidFill>
                </a:rPr>
                <a:t>PA</a:t>
              </a:r>
            </a:p>
          </p:txBody>
        </p:sp>
        <p:sp>
          <p:nvSpPr>
            <p:cNvPr id="49" name="TextBox 48"/>
            <p:cNvSpPr txBox="1"/>
            <p:nvPr/>
          </p:nvSpPr>
          <p:spPr>
            <a:xfrm>
              <a:off x="2514600" y="3962400"/>
              <a:ext cx="709613" cy="369332"/>
            </a:xfrm>
            <a:prstGeom prst="rect">
              <a:avLst/>
            </a:prstGeom>
            <a:noFill/>
          </p:spPr>
          <p:txBody>
            <a:bodyPr wrap="square" numCol="1" rtlCol="0">
              <a:spAutoFit/>
            </a:bodyPr>
            <a:lstStyle/>
            <a:p>
              <a:r>
                <a:rPr lang="en-US" b="1" dirty="0">
                  <a:solidFill>
                    <a:srgbClr val="00B0F0"/>
                  </a:solidFill>
                </a:rPr>
                <a:t>CA</a:t>
              </a:r>
            </a:p>
          </p:txBody>
        </p:sp>
        <p:sp>
          <p:nvSpPr>
            <p:cNvPr id="50" name="TextBox 49"/>
            <p:cNvSpPr txBox="1"/>
            <p:nvPr/>
          </p:nvSpPr>
          <p:spPr>
            <a:xfrm>
              <a:off x="2895600" y="3962400"/>
              <a:ext cx="709613" cy="369332"/>
            </a:xfrm>
            <a:prstGeom prst="rect">
              <a:avLst/>
            </a:prstGeom>
            <a:noFill/>
          </p:spPr>
          <p:txBody>
            <a:bodyPr wrap="square" numCol="1" rtlCol="0">
              <a:spAutoFit/>
            </a:bodyPr>
            <a:lstStyle/>
            <a:p>
              <a:r>
                <a:rPr lang="en-US" b="1" dirty="0">
                  <a:solidFill>
                    <a:srgbClr val="00B0F0"/>
                  </a:solidFill>
                </a:rPr>
                <a:t>RA</a:t>
              </a:r>
            </a:p>
          </p:txBody>
        </p:sp>
        <p:sp>
          <p:nvSpPr>
            <p:cNvPr id="51" name="TextBox 50"/>
            <p:cNvSpPr txBox="1"/>
            <p:nvPr/>
          </p:nvSpPr>
          <p:spPr>
            <a:xfrm>
              <a:off x="2438400" y="3733800"/>
              <a:ext cx="709613" cy="369332"/>
            </a:xfrm>
            <a:prstGeom prst="rect">
              <a:avLst/>
            </a:prstGeom>
            <a:noFill/>
          </p:spPr>
          <p:txBody>
            <a:bodyPr wrap="square" numCol="1" rtlCol="0">
              <a:spAutoFit/>
            </a:bodyPr>
            <a:lstStyle/>
            <a:p>
              <a:r>
                <a:rPr lang="en-US" b="1" dirty="0">
                  <a:solidFill>
                    <a:srgbClr val="00B050"/>
                  </a:solidFill>
                </a:rPr>
                <a:t>RM</a:t>
              </a:r>
            </a:p>
          </p:txBody>
        </p:sp>
        <p:sp>
          <p:nvSpPr>
            <p:cNvPr id="52" name="TextBox 51"/>
            <p:cNvSpPr txBox="1"/>
            <p:nvPr/>
          </p:nvSpPr>
          <p:spPr>
            <a:xfrm>
              <a:off x="2871787" y="3733800"/>
              <a:ext cx="709613" cy="369332"/>
            </a:xfrm>
            <a:prstGeom prst="rect">
              <a:avLst/>
            </a:prstGeom>
            <a:noFill/>
          </p:spPr>
          <p:txBody>
            <a:bodyPr wrap="square" numCol="1" rtlCol="0">
              <a:spAutoFit/>
            </a:bodyPr>
            <a:lstStyle/>
            <a:p>
              <a:r>
                <a:rPr lang="en-US" b="1" dirty="0">
                  <a:solidFill>
                    <a:srgbClr val="00B050"/>
                  </a:solidFill>
                </a:rPr>
                <a:t>PA</a:t>
              </a:r>
            </a:p>
          </p:txBody>
        </p:sp>
      </p:grpSp>
      <p:sp>
        <p:nvSpPr>
          <p:cNvPr id="58" name="TextBox 57"/>
          <p:cNvSpPr txBox="1"/>
          <p:nvPr/>
        </p:nvSpPr>
        <p:spPr>
          <a:xfrm>
            <a:off x="0" y="990600"/>
            <a:ext cx="4321261" cy="369332"/>
          </a:xfrm>
          <a:prstGeom prst="rect">
            <a:avLst/>
          </a:prstGeom>
          <a:noFill/>
        </p:spPr>
        <p:txBody>
          <a:bodyPr wrap="square" rtlCol="0">
            <a:spAutoFit/>
          </a:bodyPr>
          <a:lstStyle/>
          <a:p>
            <a:r>
              <a:rPr lang="en-US" dirty="0"/>
              <a:t>*Goa not assessed</a:t>
            </a:r>
          </a:p>
        </p:txBody>
      </p:sp>
      <p:sp>
        <p:nvSpPr>
          <p:cNvPr id="56" name="Rectangle 10"/>
          <p:cNvSpPr>
            <a:spLocks noChangeArrowheads="1"/>
          </p:cNvSpPr>
          <p:nvPr/>
        </p:nvSpPr>
        <p:spPr bwMode="auto">
          <a:xfrm>
            <a:off x="304800" y="152400"/>
            <a:ext cx="883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FFI Strategic Approach: </a:t>
            </a:r>
            <a:r>
              <a:rPr lang="en-US" sz="3600" dirty="0">
                <a:solidFill>
                  <a:srgbClr val="000F97"/>
                </a:solidFill>
                <a:cs typeface="Arial" charset="0"/>
              </a:rPr>
              <a:t>Rice &amp; Wheat</a:t>
            </a:r>
          </a:p>
        </p:txBody>
      </p:sp>
      <p:sp>
        <p:nvSpPr>
          <p:cNvPr id="59" name="TextBox 73"/>
          <p:cNvSpPr txBox="1">
            <a:spLocks noChangeArrowheads="1"/>
          </p:cNvSpPr>
          <p:nvPr/>
        </p:nvSpPr>
        <p:spPr bwMode="auto">
          <a:xfrm>
            <a:off x="5943600" y="1219200"/>
            <a:ext cx="3108321" cy="4985980"/>
          </a:xfrm>
          <a:prstGeom prst="rect">
            <a:avLst/>
          </a:prstGeom>
          <a:noFill/>
          <a:ln w="9525">
            <a:noFill/>
            <a:miter lim="800000"/>
            <a:headEnd/>
            <a:tailEnd/>
          </a:ln>
        </p:spPr>
        <p:txBody>
          <a:bodyPr wrap="square">
            <a:spAutoFit/>
          </a:bodyPr>
          <a:lstStyle/>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endParaRPr lang="en-US" sz="2000" b="1" u="sng" dirty="0">
              <a:latin typeface="Arial" pitchFamily="34" charset="0"/>
              <a:ea typeface="ＭＳ Ｐゴシック"/>
              <a:cs typeface="ＭＳ Ｐゴシック"/>
            </a:endParaRPr>
          </a:p>
          <a:p>
            <a:pPr>
              <a:defRPr/>
            </a:pPr>
            <a:r>
              <a:rPr lang="en-US" b="1" u="sng" dirty="0">
                <a:latin typeface="Arial" pitchFamily="34" charset="0"/>
                <a:ea typeface="ＭＳ Ｐゴシック"/>
                <a:cs typeface="ＭＳ Ｐゴシック"/>
              </a:rPr>
              <a:t>Wheat Channel Legend</a:t>
            </a:r>
          </a:p>
          <a:p>
            <a:pPr>
              <a:defRPr/>
            </a:pPr>
            <a:r>
              <a:rPr lang="en-US" dirty="0">
                <a:latin typeface="Arial" pitchFamily="34" charset="0"/>
                <a:ea typeface="ＭＳ Ｐゴシック"/>
                <a:cs typeface="ＭＳ Ｐゴシック"/>
              </a:rPr>
              <a:t>PA = PDS Atta</a:t>
            </a:r>
          </a:p>
          <a:p>
            <a:pPr>
              <a:defRPr/>
            </a:pPr>
            <a:r>
              <a:rPr lang="en-US" dirty="0">
                <a:latin typeface="Arial" pitchFamily="34" charset="0"/>
                <a:ea typeface="ＭＳ Ｐゴシック"/>
                <a:cs typeface="ＭＳ Ｐゴシック"/>
              </a:rPr>
              <a:t>CA = CCM Atta</a:t>
            </a:r>
          </a:p>
          <a:p>
            <a:pPr>
              <a:defRPr/>
            </a:pPr>
            <a:r>
              <a:rPr lang="en-US" dirty="0">
                <a:latin typeface="Arial" pitchFamily="34" charset="0"/>
                <a:ea typeface="ＭＳ Ｐゴシック"/>
                <a:cs typeface="ＭＳ Ｐゴシック"/>
              </a:rPr>
              <a:t>RA = RFM Atta</a:t>
            </a:r>
          </a:p>
          <a:p>
            <a:pPr>
              <a:defRPr/>
            </a:pPr>
            <a:r>
              <a:rPr lang="en-US" dirty="0">
                <a:latin typeface="Arial" pitchFamily="34" charset="0"/>
                <a:ea typeface="ＭＳ Ｐゴシック"/>
                <a:cs typeface="ＭＳ Ｐゴシック"/>
              </a:rPr>
              <a:t>RM = RFM Maida</a:t>
            </a:r>
          </a:p>
          <a:p>
            <a:pPr>
              <a:defRPr/>
            </a:pPr>
            <a:endParaRPr lang="en-US" b="1" dirty="0">
              <a:latin typeface="Arial" pitchFamily="34" charset="0"/>
              <a:ea typeface="ＭＳ Ｐゴシック"/>
              <a:cs typeface="ＭＳ Ｐゴシック"/>
            </a:endParaRPr>
          </a:p>
          <a:p>
            <a:pPr>
              <a:defRPr/>
            </a:pPr>
            <a:r>
              <a:rPr lang="en-US" b="1" dirty="0">
                <a:solidFill>
                  <a:schemeClr val="bg2">
                    <a:lumMod val="75000"/>
                  </a:schemeClr>
                </a:solidFill>
                <a:latin typeface="Arial" pitchFamily="34" charset="0"/>
                <a:ea typeface="ＭＳ Ｐゴシック"/>
                <a:cs typeface="ＭＳ Ｐゴシック"/>
              </a:rPr>
              <a:t>No reachable pop.</a:t>
            </a:r>
          </a:p>
          <a:p>
            <a:pPr>
              <a:defRPr/>
            </a:pPr>
            <a:r>
              <a:rPr lang="en-US" b="1" dirty="0">
                <a:solidFill>
                  <a:srgbClr val="FF0000"/>
                </a:solidFill>
                <a:latin typeface="Arial" pitchFamily="34" charset="0"/>
                <a:ea typeface="ＭＳ Ｐゴシック"/>
                <a:cs typeface="ＭＳ Ｐゴシック"/>
              </a:rPr>
              <a:t>Low ranking</a:t>
            </a:r>
          </a:p>
          <a:p>
            <a:pPr>
              <a:defRPr/>
            </a:pPr>
            <a:r>
              <a:rPr lang="en-US" b="1" dirty="0">
                <a:solidFill>
                  <a:srgbClr val="FFC000"/>
                </a:solidFill>
                <a:latin typeface="Arial" pitchFamily="34" charset="0"/>
                <a:ea typeface="ＭＳ Ｐゴシック"/>
                <a:cs typeface="ＭＳ Ｐゴシック"/>
              </a:rPr>
              <a:t>Low-intermediate</a:t>
            </a:r>
          </a:p>
          <a:p>
            <a:pPr>
              <a:defRPr/>
            </a:pPr>
            <a:r>
              <a:rPr lang="en-US" b="1" dirty="0">
                <a:solidFill>
                  <a:srgbClr val="00B050"/>
                </a:solidFill>
                <a:latin typeface="Arial" pitchFamily="34" charset="0"/>
                <a:ea typeface="ＭＳ Ｐゴシック"/>
                <a:cs typeface="ＭＳ Ｐゴシック"/>
              </a:rPr>
              <a:t>Intermediate-high</a:t>
            </a:r>
          </a:p>
          <a:p>
            <a:pPr>
              <a:defRPr/>
            </a:pPr>
            <a:r>
              <a:rPr lang="en-US" b="1" dirty="0">
                <a:solidFill>
                  <a:srgbClr val="005BE2"/>
                </a:solidFill>
                <a:latin typeface="Arial" pitchFamily="34" charset="0"/>
                <a:ea typeface="ＭＳ Ｐゴシック"/>
                <a:cs typeface="ＭＳ Ｐゴシック"/>
              </a:rPr>
              <a:t>High ranking</a:t>
            </a:r>
          </a:p>
        </p:txBody>
      </p:sp>
      <p:graphicFrame>
        <p:nvGraphicFramePr>
          <p:cNvPr id="54" name="Table 53"/>
          <p:cNvGraphicFramePr>
            <a:graphicFrameLocks noGrp="1"/>
          </p:cNvGraphicFramePr>
          <p:nvPr/>
        </p:nvGraphicFramePr>
        <p:xfrm>
          <a:off x="6097270" y="1498600"/>
          <a:ext cx="2741930" cy="147320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2533650">
                  <a:extLst>
                    <a:ext uri="{9D8B030D-6E8A-4147-A177-3AD203B41FA5}">
                      <a16:colId xmlns:a16="http://schemas.microsoft.com/office/drawing/2014/main" val="20001"/>
                    </a:ext>
                  </a:extLst>
                </a:gridCol>
              </a:tblGrid>
              <a:tr h="370840">
                <a:tc gridSpan="2">
                  <a:txBody>
                    <a:bodyPr/>
                    <a:lstStyle/>
                    <a:p>
                      <a:r>
                        <a:rPr lang="en-US" sz="1800" u="sng" dirty="0">
                          <a:solidFill>
                            <a:schemeClr val="tx1"/>
                          </a:solidFill>
                        </a:rPr>
                        <a:t>Rice Legend</a:t>
                      </a:r>
                    </a:p>
                  </a:txBody>
                  <a:tcPr>
                    <a:solidFill>
                      <a:schemeClr val="bg1"/>
                    </a:solidFill>
                  </a:tcPr>
                </a:tc>
                <a:tc hMerge="1">
                  <a:txBody>
                    <a:bodyPr/>
                    <a:lstStyle/>
                    <a:p>
                      <a:endParaRPr lang="en-US" dirty="0"/>
                    </a:p>
                  </a:txBody>
                  <a:tcPr/>
                </a:tc>
                <a:extLst>
                  <a:ext uri="{0D108BD9-81ED-4DB2-BD59-A6C34878D82A}">
                    <a16:rowId xmlns:a16="http://schemas.microsoft.com/office/drawing/2014/main" val="10000"/>
                  </a:ext>
                </a:extLst>
              </a:tr>
              <a:tr h="289560">
                <a:tc>
                  <a:txBody>
                    <a:bodyPr/>
                    <a:lstStyle/>
                    <a:p>
                      <a:endParaRPr lang="en-US" sz="1800" dirty="0"/>
                    </a:p>
                  </a:txBody>
                  <a:tcPr>
                    <a:solidFill>
                      <a:srgbClr val="3399FF"/>
                    </a:solidFill>
                  </a:tcPr>
                </a:tc>
                <a:tc>
                  <a:txBody>
                    <a:bodyPr/>
                    <a:lstStyle/>
                    <a:p>
                      <a:r>
                        <a:rPr lang="en-US" sz="1800" dirty="0"/>
                        <a:t>First Priority State</a:t>
                      </a:r>
                    </a:p>
                  </a:txBody>
                  <a:tcPr>
                    <a:solidFill>
                      <a:schemeClr val="bg1"/>
                    </a:solidFill>
                  </a:tcPr>
                </a:tc>
                <a:extLst>
                  <a:ext uri="{0D108BD9-81ED-4DB2-BD59-A6C34878D82A}">
                    <a16:rowId xmlns:a16="http://schemas.microsoft.com/office/drawing/2014/main" val="10001"/>
                  </a:ext>
                </a:extLst>
              </a:tr>
              <a:tr h="304800">
                <a:tc>
                  <a:txBody>
                    <a:bodyPr/>
                    <a:lstStyle/>
                    <a:p>
                      <a:endParaRPr lang="en-US" sz="1800" dirty="0"/>
                    </a:p>
                  </a:txBody>
                  <a:tcPr>
                    <a:solidFill>
                      <a:srgbClr val="00CC00"/>
                    </a:solidFill>
                  </a:tcPr>
                </a:tc>
                <a:tc>
                  <a:txBody>
                    <a:bodyPr/>
                    <a:lstStyle/>
                    <a:p>
                      <a:r>
                        <a:rPr lang="en-US" sz="1800" dirty="0"/>
                        <a:t>Second Priority State</a:t>
                      </a:r>
                    </a:p>
                  </a:txBody>
                  <a:tcPr>
                    <a:solidFill>
                      <a:schemeClr val="bg1"/>
                    </a:solidFill>
                  </a:tcPr>
                </a:tc>
                <a:extLst>
                  <a:ext uri="{0D108BD9-81ED-4DB2-BD59-A6C34878D82A}">
                    <a16:rowId xmlns:a16="http://schemas.microsoft.com/office/drawing/2014/main" val="10002"/>
                  </a:ext>
                </a:extLst>
              </a:tr>
              <a:tr h="370840">
                <a:tc>
                  <a:txBody>
                    <a:bodyPr/>
                    <a:lstStyle/>
                    <a:p>
                      <a:endParaRPr lang="en-US" sz="1800" dirty="0"/>
                    </a:p>
                  </a:txBody>
                  <a:tcPr>
                    <a:solidFill>
                      <a:srgbClr val="FFFF66"/>
                    </a:solidFill>
                  </a:tcPr>
                </a:tc>
                <a:tc>
                  <a:txBody>
                    <a:bodyPr/>
                    <a:lstStyle/>
                    <a:p>
                      <a:r>
                        <a:rPr lang="en-US" sz="1800" dirty="0"/>
                        <a:t>Third Priority</a:t>
                      </a:r>
                      <a:r>
                        <a:rPr lang="en-US" sz="1800" baseline="0" dirty="0"/>
                        <a:t> State</a:t>
                      </a:r>
                      <a:endParaRPr lang="en-US" sz="1800" dirty="0"/>
                    </a:p>
                  </a:txBody>
                  <a:tcPr>
                    <a:solidFill>
                      <a:schemeClr val="bg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70901517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1143000"/>
          </a:xfrm>
        </p:spPr>
        <p:txBody>
          <a:bodyPr/>
          <a:lstStyle/>
          <a:p>
            <a:r>
              <a:rPr lang="en-US" b="1" dirty="0"/>
              <a:t>Goal</a:t>
            </a:r>
          </a:p>
        </p:txBody>
      </p:sp>
      <p:sp>
        <p:nvSpPr>
          <p:cNvPr id="3" name="Content Placeholder 2"/>
          <p:cNvSpPr>
            <a:spLocks noGrp="1"/>
          </p:cNvSpPr>
          <p:nvPr>
            <p:ph idx="1"/>
          </p:nvPr>
        </p:nvSpPr>
        <p:spPr>
          <a:xfrm>
            <a:off x="457200" y="990600"/>
            <a:ext cx="8229600" cy="990600"/>
          </a:xfrm>
        </p:spPr>
        <p:txBody>
          <a:bodyPr/>
          <a:lstStyle/>
          <a:p>
            <a:pPr marL="514350" indent="-7938">
              <a:buNone/>
            </a:pPr>
            <a:r>
              <a:rPr lang="en-US" dirty="0"/>
              <a:t>Over the next five years, reach 300 million people with fortified rice or wheat products</a:t>
            </a:r>
          </a:p>
          <a:p>
            <a:pPr marL="514350" indent="-514350">
              <a:buFont typeface="+mj-lt"/>
              <a:buAutoNum type="arabicPeriod"/>
            </a:pPr>
            <a:endParaRPr lang="en-US" dirty="0"/>
          </a:p>
        </p:txBody>
      </p:sp>
      <p:sp>
        <p:nvSpPr>
          <p:cNvPr id="5" name="Title 1"/>
          <p:cNvSpPr txBox="1">
            <a:spLocks/>
          </p:cNvSpPr>
          <p:nvPr/>
        </p:nvSpPr>
        <p:spPr bwMode="auto">
          <a:xfrm>
            <a:off x="533400" y="1752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F97"/>
                </a:solidFill>
                <a:effectLst/>
                <a:uLnTx/>
                <a:uFillTx/>
                <a:latin typeface="+mj-lt"/>
                <a:ea typeface="ＭＳ Ｐゴシック" charset="-128"/>
                <a:cs typeface="ＭＳ Ｐゴシック" charset="-128"/>
              </a:rPr>
              <a:t>Strategy</a:t>
            </a:r>
          </a:p>
        </p:txBody>
      </p:sp>
      <p:sp>
        <p:nvSpPr>
          <p:cNvPr id="6" name="Content Placeholder 2"/>
          <p:cNvSpPr txBox="1">
            <a:spLocks/>
          </p:cNvSpPr>
          <p:nvPr/>
        </p:nvSpPr>
        <p:spPr bwMode="auto">
          <a:xfrm>
            <a:off x="381000" y="2560637"/>
            <a:ext cx="8229600" cy="345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marL="342900" marR="0" lvl="0" indent="-342900" algn="l" defTabSz="914400" rtl="0" eaLnBrk="0" fontAlgn="base" latinLnBrk="0" hangingPunct="0">
              <a:lnSpc>
                <a:spcPct val="100000"/>
              </a:lnSpc>
              <a:spcBef>
                <a:spcPct val="20000"/>
              </a:spcBef>
              <a:spcAft>
                <a:spcPct val="0"/>
              </a:spcAft>
              <a:buClr>
                <a:srgbClr val="CC6633"/>
              </a:buClr>
              <a:buSzTx/>
              <a:buFont typeface="Arial" pitchFamily="34" charset="0"/>
              <a:buChar char="•"/>
              <a:tabLst/>
              <a:defRPr/>
            </a:pPr>
            <a:r>
              <a:rPr kumimoji="0" lang="en-US" sz="2400" b="0" i="0" u="none" strike="noStrike" kern="0" cap="none" spc="0" normalizeH="0" baseline="0" noProof="0" dirty="0">
                <a:ln>
                  <a:noFill/>
                </a:ln>
                <a:solidFill>
                  <a:srgbClr val="666666"/>
                </a:solidFill>
                <a:effectLst/>
                <a:uLnTx/>
                <a:uFillTx/>
                <a:latin typeface="+mn-lt"/>
                <a:ea typeface="ＭＳ Ｐゴシック" charset="-128"/>
                <a:cs typeface="ＭＳ Ｐゴシック" charset="-128"/>
              </a:rPr>
              <a:t>Aggressively pursue appropriate market channels in each state by priority: </a:t>
            </a:r>
            <a:r>
              <a:rPr kumimoji="0" lang="en-US" sz="2400" b="0" i="1" u="none" strike="noStrike" kern="0" cap="none" spc="0" normalizeH="0" baseline="0" noProof="0" dirty="0">
                <a:ln>
                  <a:noFill/>
                </a:ln>
                <a:solidFill>
                  <a:srgbClr val="666666"/>
                </a:solidFill>
                <a:effectLst/>
                <a:uLnTx/>
                <a:uFillTx/>
                <a:latin typeface="+mn-lt"/>
                <a:ea typeface="ＭＳ Ｐゴシック" charset="-128"/>
                <a:cs typeface="ＭＳ Ｐゴシック" charset="-128"/>
              </a:rPr>
              <a:t>p</a:t>
            </a:r>
            <a:r>
              <a:rPr kumimoji="0" lang="en-US" sz="2400" b="0" i="1" u="none" strike="noStrike" kern="0" cap="none" spc="0" normalizeH="0" baseline="0" noProof="0" dirty="0">
                <a:ln>
                  <a:noFill/>
                </a:ln>
                <a:solidFill>
                  <a:srgbClr val="666666"/>
                </a:solidFill>
                <a:effectLst/>
                <a:uLnTx/>
                <a:uFillTx/>
                <a:latin typeface="+mn-lt"/>
                <a:ea typeface="ＭＳ Ｐゴシック" charset="-128"/>
                <a:cs typeface="ＭＳ Ｐゴシック"/>
              </a:rPr>
              <a:t>otential reach, political will, industry structure, identified champions across sectors</a:t>
            </a:r>
          </a:p>
          <a:p>
            <a:pPr marL="285750" indent="-285750" eaLnBrk="0" hangingPunct="0">
              <a:spcBef>
                <a:spcPct val="20000"/>
              </a:spcBef>
              <a:buClr>
                <a:srgbClr val="CC6633"/>
              </a:buClr>
              <a:buFont typeface="Arial" pitchFamily="34" charset="0"/>
              <a:buChar char="•"/>
            </a:pPr>
            <a:r>
              <a:rPr lang="en-US" sz="2400" kern="0" dirty="0">
                <a:solidFill>
                  <a:srgbClr val="666666"/>
                </a:solidFill>
                <a:latin typeface="+mn-lt"/>
                <a:ea typeface="ＭＳ Ｐゴシック" charset="-128"/>
                <a:cs typeface="ＭＳ Ｐゴシック" charset="-128"/>
              </a:rPr>
              <a:t>Pursue mandatory fortification in all open-market channels: </a:t>
            </a:r>
            <a:r>
              <a:rPr lang="en-US" sz="2400" kern="0" dirty="0">
                <a:solidFill>
                  <a:srgbClr val="666666"/>
                </a:solidFill>
                <a:latin typeface="+mn-lt"/>
                <a:ea typeface="ＭＳ Ｐゴシック" charset="-128"/>
                <a:cs typeface="ＭＳ Ｐゴシック"/>
              </a:rPr>
              <a:t>commercial </a:t>
            </a:r>
            <a:r>
              <a:rPr lang="en-US" sz="2400" kern="0" dirty="0" err="1">
                <a:solidFill>
                  <a:srgbClr val="666666"/>
                </a:solidFill>
                <a:latin typeface="+mn-lt"/>
                <a:ea typeface="ＭＳ Ｐゴシック" charset="-128"/>
                <a:cs typeface="ＭＳ Ｐゴシック"/>
              </a:rPr>
              <a:t>chakki</a:t>
            </a:r>
            <a:r>
              <a:rPr lang="en-US" sz="2400" kern="0" dirty="0">
                <a:solidFill>
                  <a:srgbClr val="666666"/>
                </a:solidFill>
                <a:latin typeface="+mn-lt"/>
                <a:ea typeface="ＭＳ Ｐゴシック" charset="-128"/>
                <a:cs typeface="ＭＳ Ｐゴシック"/>
              </a:rPr>
              <a:t> </a:t>
            </a:r>
            <a:r>
              <a:rPr lang="en-US" sz="2400" kern="0" dirty="0" err="1">
                <a:solidFill>
                  <a:srgbClr val="666666"/>
                </a:solidFill>
                <a:latin typeface="+mn-lt"/>
                <a:ea typeface="ＭＳ Ｐゴシック" charset="-128"/>
                <a:cs typeface="ＭＳ Ｐゴシック"/>
              </a:rPr>
              <a:t>atta</a:t>
            </a:r>
            <a:r>
              <a:rPr lang="en-US" sz="2400" kern="0" dirty="0">
                <a:solidFill>
                  <a:srgbClr val="666666"/>
                </a:solidFill>
                <a:latin typeface="+mn-lt"/>
                <a:ea typeface="ＭＳ Ｐゴシック" charset="-128"/>
                <a:cs typeface="ＭＳ Ｐゴシック"/>
              </a:rPr>
              <a:t>, </a:t>
            </a:r>
            <a:r>
              <a:rPr lang="en-US" sz="2400" kern="0" dirty="0">
                <a:solidFill>
                  <a:srgbClr val="666666"/>
                </a:solidFill>
                <a:ea typeface="ＭＳ Ｐゴシック" charset="-128"/>
                <a:cs typeface="ＭＳ Ｐゴシック"/>
              </a:rPr>
              <a:t>roller mill </a:t>
            </a:r>
            <a:r>
              <a:rPr lang="en-US" sz="2400" kern="0" dirty="0" err="1">
                <a:solidFill>
                  <a:srgbClr val="666666"/>
                </a:solidFill>
                <a:ea typeface="ＭＳ Ｐゴシック" charset="-128"/>
                <a:cs typeface="ＭＳ Ｐゴシック"/>
              </a:rPr>
              <a:t>atta</a:t>
            </a:r>
            <a:r>
              <a:rPr lang="en-US" sz="2400" kern="0" dirty="0">
                <a:solidFill>
                  <a:srgbClr val="666666"/>
                </a:solidFill>
                <a:ea typeface="ＭＳ Ｐゴシック" charset="-128"/>
                <a:cs typeface="ＭＳ Ｐゴシック"/>
              </a:rPr>
              <a:t>, </a:t>
            </a:r>
            <a:r>
              <a:rPr lang="en-US" sz="2400" kern="0" dirty="0">
                <a:solidFill>
                  <a:srgbClr val="666666"/>
                </a:solidFill>
                <a:latin typeface="+mn-lt"/>
                <a:ea typeface="ＭＳ Ｐゴシック" charset="-128"/>
                <a:cs typeface="ＭＳ Ｐゴシック"/>
              </a:rPr>
              <a:t>roller mill </a:t>
            </a:r>
            <a:r>
              <a:rPr lang="en-US" sz="2400" kern="0" dirty="0" err="1">
                <a:solidFill>
                  <a:srgbClr val="666666"/>
                </a:solidFill>
                <a:latin typeface="+mn-lt"/>
                <a:ea typeface="ＭＳ Ｐゴシック" charset="-128"/>
                <a:cs typeface="ＭＳ Ｐゴシック"/>
              </a:rPr>
              <a:t>maida</a:t>
            </a:r>
            <a:r>
              <a:rPr lang="en-US" sz="2400" kern="0" dirty="0">
                <a:solidFill>
                  <a:srgbClr val="666666"/>
                </a:solidFill>
                <a:latin typeface="+mn-lt"/>
                <a:ea typeface="ＭＳ Ｐゴシック" charset="-128"/>
                <a:cs typeface="ＭＳ Ｐゴシック"/>
              </a:rPr>
              <a:t>, and rice</a:t>
            </a:r>
          </a:p>
          <a:p>
            <a:pPr marL="285750" indent="-285750" eaLnBrk="0" hangingPunct="0">
              <a:spcBef>
                <a:spcPct val="20000"/>
              </a:spcBef>
              <a:buClr>
                <a:srgbClr val="CC6633"/>
              </a:buClr>
              <a:buFont typeface="Arial" pitchFamily="34" charset="0"/>
              <a:buChar char="•"/>
            </a:pPr>
            <a:r>
              <a:rPr lang="en-US" sz="2400" kern="0" dirty="0">
                <a:solidFill>
                  <a:srgbClr val="666666"/>
                </a:solidFill>
                <a:latin typeface="+mn-lt"/>
                <a:ea typeface="ＭＳ Ｐゴシック" charset="-128"/>
                <a:cs typeface="ＭＳ Ｐゴシック" charset="-128"/>
              </a:rPr>
              <a:t>While pursuing market channels, make sustainability a key component of decision making</a:t>
            </a:r>
          </a:p>
          <a:p>
            <a:pPr marL="285750" indent="-285750" eaLnBrk="0" hangingPunct="0">
              <a:spcBef>
                <a:spcPct val="20000"/>
              </a:spcBef>
              <a:buClr>
                <a:srgbClr val="CC6633"/>
              </a:buClr>
              <a:buFont typeface="Arial" pitchFamily="34" charset="0"/>
              <a:buChar char="•"/>
            </a:pPr>
            <a:r>
              <a:rPr lang="en-US" sz="2400" kern="0" dirty="0">
                <a:solidFill>
                  <a:srgbClr val="666666"/>
                </a:solidFill>
                <a:latin typeface="+mn-lt"/>
                <a:ea typeface="ＭＳ Ｐゴシック" charset="-128"/>
                <a:cs typeface="ＭＳ Ｐゴシック" charset="-128"/>
              </a:rPr>
              <a:t>Balance micronutrient concerns with fortification costs</a:t>
            </a:r>
          </a:p>
        </p:txBody>
      </p:sp>
    </p:spTree>
    <p:extLst>
      <p:ext uri="{BB962C8B-B14F-4D97-AF65-F5344CB8AC3E}">
        <p14:creationId xmlns:p14="http://schemas.microsoft.com/office/powerpoint/2010/main" val="409939439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bwMode="auto">
          <a:xfrm>
            <a:off x="0" y="228600"/>
            <a:ext cx="9144000" cy="6629400"/>
          </a:xfrm>
          <a:prstGeom prst="rect">
            <a:avLst/>
          </a:prstGeom>
          <a:solidFill>
            <a:schemeClr val="bg1"/>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pic>
        <p:nvPicPr>
          <p:cNvPr id="3075" name="Picture 34" descr="http://www.everestcountry.com/india/pics/india-map-fla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10113" y="1397000"/>
            <a:ext cx="4195763" cy="424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itle 1">
            <a:extLst>
              <a:ext uri="{FF2B5EF4-FFF2-40B4-BE49-F238E27FC236}">
                <a16:creationId xmlns:a16="http://schemas.microsoft.com/office/drawing/2014/main" id="{2156FCBA-A810-44C8-B6D6-EFD24A46EDAA}"/>
              </a:ext>
            </a:extLst>
          </p:cNvPr>
          <p:cNvSpPr txBox="1">
            <a:spLocks/>
          </p:cNvSpPr>
          <p:nvPr/>
        </p:nvSpPr>
        <p:spPr>
          <a:xfrm>
            <a:off x="304800" y="1455738"/>
            <a:ext cx="4405313" cy="1524000"/>
          </a:xfrm>
          <a:prstGeom prst="rect">
            <a:avLst/>
          </a:prstGeom>
        </p:spPr>
        <p:txBody>
          <a:bodyPr/>
          <a:lstStyle/>
          <a:p>
            <a:pPr defTabSz="912813">
              <a:defRPr/>
            </a:pPr>
            <a:r>
              <a:rPr lang="en-US" sz="3200" b="1" kern="0" dirty="0">
                <a:solidFill>
                  <a:srgbClr val="000F97"/>
                </a:solidFill>
                <a:latin typeface="Arial" charset="0"/>
                <a:ea typeface="+mj-ea"/>
                <a:cs typeface="+mj-cs"/>
              </a:rPr>
              <a:t>India Strategy and Cereal Grain Fortification Analysis</a:t>
            </a:r>
          </a:p>
        </p:txBody>
      </p:sp>
      <p:sp>
        <p:nvSpPr>
          <p:cNvPr id="11" name="Rectangle 8">
            <a:extLst>
              <a:ext uri="{FF2B5EF4-FFF2-40B4-BE49-F238E27FC236}">
                <a16:creationId xmlns:a16="http://schemas.microsoft.com/office/drawing/2014/main" id="{2BC21E50-EF31-4A18-8033-2FA4D9B5403B}"/>
              </a:ext>
            </a:extLst>
          </p:cNvPr>
          <p:cNvSpPr>
            <a:spLocks noChangeArrowheads="1"/>
          </p:cNvSpPr>
          <p:nvPr/>
        </p:nvSpPr>
        <p:spPr bwMode="auto">
          <a:xfrm>
            <a:off x="304800" y="3038476"/>
            <a:ext cx="3429000" cy="931862"/>
          </a:xfrm>
          <a:prstGeom prst="rect">
            <a:avLst/>
          </a:prstGeom>
          <a:noFill/>
          <a:ln w="9525">
            <a:noFill/>
            <a:miter lim="800000"/>
            <a:headEnd/>
            <a:tailEnd/>
          </a:ln>
        </p:spPr>
        <p:txBody>
          <a:bodyPr anchor="ctr"/>
          <a:lstStyle/>
          <a:p>
            <a:r>
              <a:rPr lang="en-US" sz="2400" dirty="0">
                <a:solidFill>
                  <a:srgbClr val="000F97"/>
                </a:solidFill>
                <a:cs typeface="Arial" charset="0"/>
              </a:rPr>
              <a:t>Thank you for your attention and support!</a:t>
            </a:r>
          </a:p>
        </p:txBody>
      </p:sp>
      <p:pic>
        <p:nvPicPr>
          <p:cNvPr id="12" name="Picture 2">
            <a:extLst>
              <a:ext uri="{FF2B5EF4-FFF2-40B4-BE49-F238E27FC236}">
                <a16:creationId xmlns:a16="http://schemas.microsoft.com/office/drawing/2014/main" id="{A643A965-FEAE-409F-AA1F-CAEA9CE3229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4114800"/>
            <a:ext cx="2478088"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477728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10"/>
          <p:cNvSpPr>
            <a:spLocks noChangeArrowheads="1"/>
          </p:cNvSpPr>
          <p:nvPr/>
        </p:nvSpPr>
        <p:spPr bwMode="auto">
          <a:xfrm>
            <a:off x="0" y="228600"/>
            <a:ext cx="8534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INDIA Context: </a:t>
            </a:r>
            <a:r>
              <a:rPr lang="en-US" sz="3600" dirty="0">
                <a:solidFill>
                  <a:srgbClr val="000F97"/>
                </a:solidFill>
                <a:cs typeface="Arial" charset="0"/>
              </a:rPr>
              <a:t>Projected Growth of the Middle Class</a:t>
            </a:r>
          </a:p>
        </p:txBody>
      </p:sp>
      <p:pic>
        <p:nvPicPr>
          <p:cNvPr id="13316" name="Picture 11" descr="S:\ih\FFI\FFI EMT\EMT Meetings\EMT May 2012 - Atlanta\Presentations\RMP.JPG"/>
          <p:cNvPicPr>
            <a:picLocks noChangeAspect="1" noChangeArrowheads="1"/>
          </p:cNvPicPr>
          <p:nvPr/>
        </p:nvPicPr>
        <p:blipFill>
          <a:blip r:embed="rId3" cstate="email">
            <a:lum bright="10000"/>
            <a:extLst>
              <a:ext uri="{28A0092B-C50C-407E-A947-70E740481C1C}">
                <a14:useLocalDpi xmlns:a14="http://schemas.microsoft.com/office/drawing/2010/main" val="0"/>
              </a:ext>
            </a:extLst>
          </a:blip>
          <a:srcRect/>
          <a:stretch>
            <a:fillRect/>
          </a:stretch>
        </p:blipFill>
        <p:spPr bwMode="auto">
          <a:xfrm>
            <a:off x="228600" y="1524001"/>
            <a:ext cx="17526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17" name="Group 19"/>
          <p:cNvGrpSpPr>
            <a:grpSpLocks/>
          </p:cNvGrpSpPr>
          <p:nvPr/>
        </p:nvGrpSpPr>
        <p:grpSpPr bwMode="auto">
          <a:xfrm>
            <a:off x="679450" y="1524000"/>
            <a:ext cx="8083550" cy="4568360"/>
            <a:chOff x="1447800" y="2133600"/>
            <a:chExt cx="7626692" cy="3966616"/>
          </a:xfrm>
        </p:grpSpPr>
        <p:sp>
          <p:nvSpPr>
            <p:cNvPr id="13319" name="TextBox 4"/>
            <p:cNvSpPr txBox="1">
              <a:spLocks noChangeArrowheads="1"/>
            </p:cNvSpPr>
            <p:nvPr/>
          </p:nvSpPr>
          <p:spPr bwMode="auto">
            <a:xfrm>
              <a:off x="2057400" y="2438400"/>
              <a:ext cx="3124200" cy="320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dirty="0">
                  <a:solidFill>
                    <a:srgbClr val="EF7E21"/>
                  </a:solidFill>
                </a:rPr>
                <a:t>2005	</a:t>
              </a:r>
            </a:p>
          </p:txBody>
        </p:sp>
        <p:sp>
          <p:nvSpPr>
            <p:cNvPr id="13320" name="TextBox 5"/>
            <p:cNvSpPr txBox="1">
              <a:spLocks noChangeArrowheads="1"/>
            </p:cNvSpPr>
            <p:nvPr/>
          </p:nvSpPr>
          <p:spPr bwMode="auto">
            <a:xfrm>
              <a:off x="4953000" y="2438400"/>
              <a:ext cx="3200400" cy="320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dirty="0">
                  <a:solidFill>
                    <a:srgbClr val="EF7E21"/>
                  </a:solidFill>
                </a:rPr>
                <a:t>2025</a:t>
              </a:r>
            </a:p>
          </p:txBody>
        </p:sp>
        <p:sp>
          <p:nvSpPr>
            <p:cNvPr id="13321" name="TextBox 12"/>
            <p:cNvSpPr txBox="1">
              <a:spLocks noChangeArrowheads="1"/>
            </p:cNvSpPr>
            <p:nvPr/>
          </p:nvSpPr>
          <p:spPr bwMode="auto">
            <a:xfrm>
              <a:off x="1447800" y="5779532"/>
              <a:ext cx="7391400" cy="320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dirty="0">
                  <a:solidFill>
                    <a:srgbClr val="EF7E21"/>
                  </a:solidFill>
                </a:rPr>
                <a:t>Number of Households, millions</a:t>
              </a:r>
            </a:p>
          </p:txBody>
        </p:sp>
        <p:pic>
          <p:nvPicPr>
            <p:cNvPr id="13322" name="Picture 7" descr="S:\ih\FFI\FFI EMT\EMT Meetings\EMT May 2012 - Atlanta\Presentations\2025 middle class.JPG"/>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4876800" y="2743200"/>
              <a:ext cx="2952750" cy="29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3" name="Picture 10" descr="S:\ih\FFI\FFI EMT\EMT Meetings\EMT May 2012 - Atlanta\Presentations\2005 middle class.JPG"/>
            <p:cNvPicPr>
              <a:picLocks noChangeAspect="1" noChangeArrowheads="1"/>
            </p:cNvPicPr>
            <p:nvPr/>
          </p:nvPicPr>
          <p:blipFill>
            <a:blip r:embed="rId5" cstate="email">
              <a:lum bright="10000"/>
              <a:extLst>
                <a:ext uri="{28A0092B-C50C-407E-A947-70E740481C1C}">
                  <a14:useLocalDpi xmlns:a14="http://schemas.microsoft.com/office/drawing/2010/main" val="0"/>
                </a:ext>
              </a:extLst>
            </a:blip>
            <a:srcRect b="4294"/>
            <a:stretch>
              <a:fillRect/>
            </a:stretch>
          </p:blipFill>
          <p:spPr bwMode="auto">
            <a:xfrm>
              <a:off x="1828800" y="2786462"/>
              <a:ext cx="2971800" cy="292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4" name="Picture 12" descr="S:\ih\FFI\FFI EMT\EMT Meetings\EMT May 2012 - Atlanta\Presentations\classes.JPG"/>
            <p:cNvPicPr>
              <a:picLocks noChangeAspect="1" noChangeArrowheads="1"/>
            </p:cNvPicPr>
            <p:nvPr/>
          </p:nvPicPr>
          <p:blipFill>
            <a:blip r:embed="rId6" cstate="email">
              <a:lum bright="10000"/>
              <a:extLst>
                <a:ext uri="{28A0092B-C50C-407E-A947-70E740481C1C}">
                  <a14:useLocalDpi xmlns:a14="http://schemas.microsoft.com/office/drawing/2010/main" val="0"/>
                </a:ext>
              </a:extLst>
            </a:blip>
            <a:srcRect/>
            <a:stretch>
              <a:fillRect/>
            </a:stretch>
          </p:blipFill>
          <p:spPr bwMode="auto">
            <a:xfrm>
              <a:off x="7848600" y="2133600"/>
              <a:ext cx="1225892"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318" name="TextBox 20"/>
          <p:cNvSpPr txBox="1">
            <a:spLocks noChangeArrowheads="1"/>
          </p:cNvSpPr>
          <p:nvPr/>
        </p:nvSpPr>
        <p:spPr bwMode="auto">
          <a:xfrm>
            <a:off x="4572000" y="6276975"/>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Source: McKinsey Global Institute, 2007</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10"/>
          <p:cNvSpPr>
            <a:spLocks noChangeArrowheads="1"/>
          </p:cNvSpPr>
          <p:nvPr/>
        </p:nvSpPr>
        <p:spPr bwMode="auto">
          <a:xfrm>
            <a:off x="0" y="152400"/>
            <a:ext cx="8534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INDIA Context: </a:t>
            </a:r>
            <a:r>
              <a:rPr lang="en-US" sz="3600" dirty="0">
                <a:solidFill>
                  <a:srgbClr val="000F97"/>
                </a:solidFill>
                <a:cs typeface="Arial" charset="0"/>
              </a:rPr>
              <a:t>Projected Growth of the Urban Population</a:t>
            </a:r>
          </a:p>
        </p:txBody>
      </p:sp>
      <p:grpSp>
        <p:nvGrpSpPr>
          <p:cNvPr id="14340" name="Group 23"/>
          <p:cNvGrpSpPr>
            <a:grpSpLocks/>
          </p:cNvGrpSpPr>
          <p:nvPr/>
        </p:nvGrpSpPr>
        <p:grpSpPr bwMode="auto">
          <a:xfrm>
            <a:off x="0" y="1905000"/>
            <a:ext cx="9144000" cy="4256088"/>
            <a:chOff x="0" y="1905000"/>
            <a:chExt cx="9144000" cy="4255532"/>
          </a:xfrm>
        </p:grpSpPr>
        <p:sp>
          <p:nvSpPr>
            <p:cNvPr id="14342" name="TextBox 4"/>
            <p:cNvSpPr txBox="1">
              <a:spLocks noChangeArrowheads="1"/>
            </p:cNvSpPr>
            <p:nvPr/>
          </p:nvSpPr>
          <p:spPr bwMode="auto">
            <a:xfrm>
              <a:off x="1676400" y="2133600"/>
              <a:ext cx="3733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dirty="0">
                  <a:solidFill>
                    <a:srgbClr val="EF7E21"/>
                  </a:solidFill>
                </a:rPr>
                <a:t>2005	</a:t>
              </a:r>
            </a:p>
          </p:txBody>
        </p:sp>
        <p:sp>
          <p:nvSpPr>
            <p:cNvPr id="14343" name="TextBox 5"/>
            <p:cNvSpPr txBox="1">
              <a:spLocks noChangeArrowheads="1"/>
            </p:cNvSpPr>
            <p:nvPr/>
          </p:nvSpPr>
          <p:spPr bwMode="auto">
            <a:xfrm>
              <a:off x="4953000" y="2133600"/>
              <a:ext cx="3200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dirty="0">
                  <a:solidFill>
                    <a:srgbClr val="EF7E21"/>
                  </a:solidFill>
                </a:rPr>
                <a:t>2025</a:t>
              </a:r>
            </a:p>
          </p:txBody>
        </p:sp>
        <p:sp>
          <p:nvSpPr>
            <p:cNvPr id="14344" name="TextBox 12"/>
            <p:cNvSpPr txBox="1">
              <a:spLocks noChangeArrowheads="1"/>
            </p:cNvSpPr>
            <p:nvPr/>
          </p:nvSpPr>
          <p:spPr bwMode="auto">
            <a:xfrm>
              <a:off x="990600" y="5791200"/>
              <a:ext cx="7391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dirty="0">
                  <a:solidFill>
                    <a:srgbClr val="EF7E21"/>
                  </a:solidFill>
                </a:rPr>
                <a:t>Number of Households, millions</a:t>
              </a:r>
            </a:p>
          </p:txBody>
        </p:sp>
        <p:pic>
          <p:nvPicPr>
            <p:cNvPr id="14345" name="Picture 11" descr="S:\ih\FFI\FFI EMT\EMT Meetings\EMT May 2012 - Atlanta\Presentations\RMP.JPG"/>
            <p:cNvPicPr>
              <a:picLocks noChangeAspect="1" noChangeArrowheads="1"/>
            </p:cNvPicPr>
            <p:nvPr/>
          </p:nvPicPr>
          <p:blipFill>
            <a:blip r:embed="rId2" cstate="email">
              <a:lum bright="10000"/>
              <a:extLst>
                <a:ext uri="{28A0092B-C50C-407E-A947-70E740481C1C}">
                  <a14:useLocalDpi xmlns:a14="http://schemas.microsoft.com/office/drawing/2010/main" val="0"/>
                </a:ext>
              </a:extLst>
            </a:blip>
            <a:srcRect/>
            <a:stretch>
              <a:fillRect/>
            </a:stretch>
          </p:blipFill>
          <p:spPr bwMode="auto">
            <a:xfrm>
              <a:off x="0" y="1905000"/>
              <a:ext cx="17526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6" name="Picture 12" descr="S:\ih\FFI\FFI EMT\EMT Meetings\EMT May 2012 - Atlanta\Presentations\classes.JPG"/>
            <p:cNvPicPr>
              <a:picLocks noChangeAspect="1" noChangeArrowheads="1"/>
            </p:cNvPicPr>
            <p:nvPr/>
          </p:nvPicPr>
          <p:blipFill>
            <a:blip r:embed="rId3" cstate="email">
              <a:lum bright="10000"/>
              <a:extLst>
                <a:ext uri="{28A0092B-C50C-407E-A947-70E740481C1C}">
                  <a14:useLocalDpi xmlns:a14="http://schemas.microsoft.com/office/drawing/2010/main" val="0"/>
                </a:ext>
              </a:extLst>
            </a:blip>
            <a:srcRect/>
            <a:stretch>
              <a:fillRect/>
            </a:stretch>
          </p:blipFill>
          <p:spPr bwMode="auto">
            <a:xfrm>
              <a:off x="7848600" y="2057400"/>
              <a:ext cx="1295400" cy="3784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347" name="Group 22"/>
            <p:cNvGrpSpPr>
              <a:grpSpLocks/>
            </p:cNvGrpSpPr>
            <p:nvPr/>
          </p:nvGrpSpPr>
          <p:grpSpPr bwMode="auto">
            <a:xfrm>
              <a:off x="1219200" y="2438400"/>
              <a:ext cx="6553200" cy="3352800"/>
              <a:chOff x="457200" y="2286000"/>
              <a:chExt cx="7194177" cy="3505200"/>
            </a:xfrm>
          </p:grpSpPr>
          <p:grpSp>
            <p:nvGrpSpPr>
              <p:cNvPr id="14348" name="Group 20"/>
              <p:cNvGrpSpPr>
                <a:grpSpLocks/>
              </p:cNvGrpSpPr>
              <p:nvPr/>
            </p:nvGrpSpPr>
            <p:grpSpPr bwMode="auto">
              <a:xfrm>
                <a:off x="457200" y="2514600"/>
                <a:ext cx="3657599" cy="3238500"/>
                <a:chOff x="457200" y="2514600"/>
                <a:chExt cx="3657599" cy="3238500"/>
              </a:xfrm>
            </p:grpSpPr>
            <p:pic>
              <p:nvPicPr>
                <p:cNvPr id="14352" name="Picture 4" descr="S:\ih\FFI\FFI EMT\EMT Meetings\EMT May 2012 - Atlanta\Presentations\2005 UR.JPG"/>
                <p:cNvPicPr>
                  <a:picLocks noChangeAspect="1" noChangeArrowheads="1"/>
                </p:cNvPicPr>
                <p:nvPr/>
              </p:nvPicPr>
              <p:blipFill>
                <a:blip r:embed="rId4" cstate="email">
                  <a:lum bright="10000"/>
                  <a:extLst>
                    <a:ext uri="{28A0092B-C50C-407E-A947-70E740481C1C}">
                      <a14:useLocalDpi xmlns:a14="http://schemas.microsoft.com/office/drawing/2010/main" val="0"/>
                    </a:ext>
                  </a:extLst>
                </a:blip>
                <a:srcRect/>
                <a:stretch>
                  <a:fillRect/>
                </a:stretch>
              </p:blipFill>
              <p:spPr bwMode="auto">
                <a:xfrm>
                  <a:off x="685800" y="2609851"/>
                  <a:ext cx="3428999" cy="3143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3" name="Rectangle 18"/>
                <p:cNvSpPr>
                  <a:spLocks noChangeArrowheads="1"/>
                </p:cNvSpPr>
                <p:nvPr/>
              </p:nvSpPr>
              <p:spPr bwMode="auto">
                <a:xfrm>
                  <a:off x="457200" y="2514600"/>
                  <a:ext cx="533400" cy="8382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dirty="0"/>
                </a:p>
              </p:txBody>
            </p:sp>
          </p:grpSp>
          <p:grpSp>
            <p:nvGrpSpPr>
              <p:cNvPr id="14349" name="Group 21"/>
              <p:cNvGrpSpPr>
                <a:grpSpLocks/>
              </p:cNvGrpSpPr>
              <p:nvPr/>
            </p:nvGrpSpPr>
            <p:grpSpPr bwMode="auto">
              <a:xfrm>
                <a:off x="4191000" y="2286000"/>
                <a:ext cx="3460377" cy="3505200"/>
                <a:chOff x="4191000" y="2286000"/>
                <a:chExt cx="3460377" cy="3505200"/>
              </a:xfrm>
            </p:grpSpPr>
            <p:pic>
              <p:nvPicPr>
                <p:cNvPr id="14350" name="Picture 3" descr="S:\ih\FFI\FFI EMT\EMT Meetings\EMT May 2012 - Atlanta\Presentations\2025 UR.JPG"/>
                <p:cNvPicPr>
                  <a:picLocks noChangeAspect="1" noChangeArrowheads="1"/>
                </p:cNvPicPr>
                <p:nvPr/>
              </p:nvPicPr>
              <p:blipFill>
                <a:blip r:embed="rId5" cstate="email">
                  <a:lum bright="10000"/>
                  <a:extLst>
                    <a:ext uri="{28A0092B-C50C-407E-A947-70E740481C1C}">
                      <a14:useLocalDpi xmlns:a14="http://schemas.microsoft.com/office/drawing/2010/main" val="0"/>
                    </a:ext>
                  </a:extLst>
                </a:blip>
                <a:srcRect/>
                <a:stretch>
                  <a:fillRect/>
                </a:stretch>
              </p:blipFill>
              <p:spPr bwMode="auto">
                <a:xfrm>
                  <a:off x="4343400" y="2590800"/>
                  <a:ext cx="3307977" cy="3200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14351" name="Rectangle 19"/>
                <p:cNvSpPr>
                  <a:spLocks noChangeArrowheads="1"/>
                </p:cNvSpPr>
                <p:nvPr/>
              </p:nvSpPr>
              <p:spPr bwMode="auto">
                <a:xfrm>
                  <a:off x="4191000" y="2286000"/>
                  <a:ext cx="533400" cy="8382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dirty="0"/>
                </a:p>
              </p:txBody>
            </p:sp>
          </p:grpSp>
        </p:grpSp>
      </p:grpSp>
      <p:sp>
        <p:nvSpPr>
          <p:cNvPr id="14341" name="TextBox 24"/>
          <p:cNvSpPr txBox="1">
            <a:spLocks noChangeArrowheads="1"/>
          </p:cNvSpPr>
          <p:nvPr/>
        </p:nvSpPr>
        <p:spPr bwMode="auto">
          <a:xfrm>
            <a:off x="4572000" y="6276975"/>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Source: McKinsey Global Institute, 2007</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41" name="Picture 1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886200" y="3962400"/>
            <a:ext cx="1600200" cy="181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Rectangle 10"/>
          <p:cNvSpPr>
            <a:spLocks noChangeArrowheads="1"/>
          </p:cNvSpPr>
          <p:nvPr/>
        </p:nvSpPr>
        <p:spPr bwMode="auto">
          <a:xfrm>
            <a:off x="0" y="152400"/>
            <a:ext cx="8534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INDIA Context: </a:t>
            </a:r>
            <a:r>
              <a:rPr lang="en-US" sz="3600" dirty="0">
                <a:solidFill>
                  <a:srgbClr val="000F97"/>
                </a:solidFill>
                <a:cs typeface="Arial" charset="0"/>
              </a:rPr>
              <a:t>Cultural Norms</a:t>
            </a:r>
          </a:p>
        </p:txBody>
      </p:sp>
      <p:sp>
        <p:nvSpPr>
          <p:cNvPr id="22534" name="TextBox 5"/>
          <p:cNvSpPr txBox="1">
            <a:spLocks noChangeArrowheads="1"/>
          </p:cNvSpPr>
          <p:nvPr/>
        </p:nvSpPr>
        <p:spPr bwMode="auto">
          <a:xfrm>
            <a:off x="0" y="3223162"/>
            <a:ext cx="4419600"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3000" b="1" dirty="0"/>
              <a:t>0.16</a:t>
            </a:r>
            <a:r>
              <a:rPr lang="en-US" sz="3000" dirty="0"/>
              <a:t> </a:t>
            </a:r>
            <a:r>
              <a:rPr lang="en-US" sz="2400" dirty="0"/>
              <a:t>kg/capita/month of meat</a:t>
            </a:r>
            <a:endParaRPr lang="en-US" sz="3000" dirty="0"/>
          </a:p>
          <a:p>
            <a:pPr algn="ctr" eaLnBrk="1" hangingPunct="1"/>
            <a:r>
              <a:rPr lang="en-US" sz="3000" b="1" dirty="0"/>
              <a:t>14%</a:t>
            </a:r>
            <a:r>
              <a:rPr lang="en-US" sz="3000" dirty="0"/>
              <a:t> beef/buffalo </a:t>
            </a:r>
          </a:p>
          <a:p>
            <a:pPr algn="ctr" eaLnBrk="1" hangingPunct="1"/>
            <a:r>
              <a:rPr lang="en-US" sz="2400" dirty="0"/>
              <a:t>(</a:t>
            </a:r>
            <a:r>
              <a:rPr lang="en-US" sz="2400" b="1" dirty="0"/>
              <a:t>0.04</a:t>
            </a:r>
            <a:r>
              <a:rPr lang="en-US" sz="2400" dirty="0"/>
              <a:t> kg/capita/month)</a:t>
            </a:r>
          </a:p>
          <a:p>
            <a:pPr algn="ctr" eaLnBrk="1" hangingPunct="1"/>
            <a:endParaRPr lang="en-US" sz="2400" dirty="0"/>
          </a:p>
          <a:p>
            <a:pPr algn="ctr" eaLnBrk="1" hangingPunct="1"/>
            <a:r>
              <a:rPr lang="en-US" sz="2000" dirty="0"/>
              <a:t>USA: </a:t>
            </a:r>
            <a:r>
              <a:rPr lang="en-US" sz="2000" b="1" dirty="0"/>
              <a:t>8.9 </a:t>
            </a:r>
            <a:r>
              <a:rPr lang="en-US" sz="2000" dirty="0"/>
              <a:t>kg/capita/month of meat</a:t>
            </a:r>
          </a:p>
          <a:p>
            <a:pPr algn="ctr" eaLnBrk="1" hangingPunct="1"/>
            <a:r>
              <a:rPr lang="en-US" sz="2000" b="1" dirty="0"/>
              <a:t>28% </a:t>
            </a:r>
            <a:r>
              <a:rPr lang="en-US" sz="2000" dirty="0"/>
              <a:t>beef </a:t>
            </a:r>
          </a:p>
          <a:p>
            <a:pPr algn="ctr" eaLnBrk="1" hangingPunct="1"/>
            <a:r>
              <a:rPr lang="en-US" sz="2000" dirty="0"/>
              <a:t>(2.5</a:t>
            </a:r>
            <a:r>
              <a:rPr lang="en-US" sz="2000" b="1" dirty="0"/>
              <a:t> </a:t>
            </a:r>
            <a:r>
              <a:rPr lang="en-US" sz="2000" dirty="0"/>
              <a:t>kg/capita/month)</a:t>
            </a:r>
          </a:p>
          <a:p>
            <a:pPr algn="ctr" eaLnBrk="1" hangingPunct="1"/>
            <a:endParaRPr lang="en-US" sz="3000" dirty="0"/>
          </a:p>
        </p:txBody>
      </p:sp>
      <p:grpSp>
        <p:nvGrpSpPr>
          <p:cNvPr id="2" name="Group 15"/>
          <p:cNvGrpSpPr>
            <a:grpSpLocks/>
          </p:cNvGrpSpPr>
          <p:nvPr/>
        </p:nvGrpSpPr>
        <p:grpSpPr bwMode="auto">
          <a:xfrm>
            <a:off x="5486400" y="3406561"/>
            <a:ext cx="3200400" cy="2773276"/>
            <a:chOff x="5943600" y="3505201"/>
            <a:chExt cx="3200400" cy="2772923"/>
          </a:xfrm>
        </p:grpSpPr>
        <p:pic>
          <p:nvPicPr>
            <p:cNvPr id="27661" name="Picture 14"/>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7597254" y="4765554"/>
              <a:ext cx="1524000" cy="1512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62" name="TextBox 6"/>
            <p:cNvSpPr txBox="1">
              <a:spLocks noChangeArrowheads="1"/>
            </p:cNvSpPr>
            <p:nvPr/>
          </p:nvSpPr>
          <p:spPr bwMode="auto">
            <a:xfrm>
              <a:off x="5943600" y="3505201"/>
              <a:ext cx="3200400" cy="13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2800" dirty="0"/>
                <a:t>919,300 MT </a:t>
              </a:r>
            </a:p>
            <a:p>
              <a:pPr algn="ctr" eaLnBrk="1" hangingPunct="1"/>
              <a:r>
                <a:rPr lang="en-US" sz="2800" dirty="0"/>
                <a:t>black tea/year</a:t>
              </a:r>
            </a:p>
            <a:p>
              <a:pPr algn="ctr" eaLnBrk="1" hangingPunct="1"/>
              <a:r>
                <a:rPr lang="en-US" sz="2400" dirty="0"/>
                <a:t>(</a:t>
              </a:r>
              <a:r>
                <a:rPr lang="en-US" sz="2400" b="1" dirty="0"/>
                <a:t>2 </a:t>
              </a:r>
              <a:r>
                <a:rPr lang="en-US" sz="2400" dirty="0"/>
                <a:t>g/capita/day)</a:t>
              </a:r>
            </a:p>
          </p:txBody>
        </p:sp>
      </p:grpSp>
      <p:grpSp>
        <p:nvGrpSpPr>
          <p:cNvPr id="3" name="Group 8"/>
          <p:cNvGrpSpPr>
            <a:grpSpLocks/>
          </p:cNvGrpSpPr>
          <p:nvPr/>
        </p:nvGrpSpPr>
        <p:grpSpPr bwMode="auto">
          <a:xfrm>
            <a:off x="3753134" y="1198571"/>
            <a:ext cx="3048000" cy="1860550"/>
            <a:chOff x="5029200" y="1447800"/>
            <a:chExt cx="3048000" cy="1860957"/>
          </a:xfrm>
        </p:grpSpPr>
        <p:sp>
          <p:nvSpPr>
            <p:cNvPr id="27659" name="TextBox 4"/>
            <p:cNvSpPr txBox="1">
              <a:spLocks noChangeArrowheads="1"/>
            </p:cNvSpPr>
            <p:nvPr/>
          </p:nvSpPr>
          <p:spPr bwMode="auto">
            <a:xfrm>
              <a:off x="5791200" y="1828800"/>
              <a:ext cx="2286000" cy="1015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3000" b="1" dirty="0"/>
                <a:t>80.5% </a:t>
              </a:r>
              <a:r>
                <a:rPr lang="en-US" sz="3000" dirty="0"/>
                <a:t>Hindu</a:t>
              </a:r>
            </a:p>
          </p:txBody>
        </p:sp>
        <p:pic>
          <p:nvPicPr>
            <p:cNvPr id="27660" name="Picture 8"/>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5029200" y="1447800"/>
              <a:ext cx="1271587" cy="1860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 name="Group 16"/>
          <p:cNvGrpSpPr>
            <a:grpSpLocks/>
          </p:cNvGrpSpPr>
          <p:nvPr/>
        </p:nvGrpSpPr>
        <p:grpSpPr bwMode="auto">
          <a:xfrm>
            <a:off x="304800" y="1219208"/>
            <a:ext cx="3505200" cy="1839913"/>
            <a:chOff x="685800" y="1219200"/>
            <a:chExt cx="3505200" cy="1840424"/>
          </a:xfrm>
        </p:grpSpPr>
        <p:sp>
          <p:nvSpPr>
            <p:cNvPr id="27657" name="TextBox 3"/>
            <p:cNvSpPr txBox="1">
              <a:spLocks noChangeArrowheads="1"/>
            </p:cNvSpPr>
            <p:nvPr/>
          </p:nvSpPr>
          <p:spPr bwMode="auto">
            <a:xfrm>
              <a:off x="1905000" y="1524000"/>
              <a:ext cx="2286000" cy="1015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3000" b="1" dirty="0"/>
                <a:t>40% </a:t>
              </a:r>
              <a:r>
                <a:rPr lang="en-US" sz="3000" dirty="0"/>
                <a:t>vegetarian</a:t>
              </a:r>
            </a:p>
          </p:txBody>
        </p:sp>
        <p:pic>
          <p:nvPicPr>
            <p:cNvPr id="27658" name="Picture 10"/>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685800" y="1219200"/>
              <a:ext cx="1447800" cy="1840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TextBox 14"/>
          <p:cNvSpPr txBox="1"/>
          <p:nvPr/>
        </p:nvSpPr>
        <p:spPr>
          <a:xfrm>
            <a:off x="4419600" y="6278476"/>
            <a:ext cx="4762394" cy="276999"/>
          </a:xfrm>
          <a:prstGeom prst="rect">
            <a:avLst/>
          </a:prstGeom>
          <a:noFill/>
        </p:spPr>
        <p:txBody>
          <a:bodyPr wrap="none" rtlCol="0">
            <a:spAutoFit/>
          </a:bodyPr>
          <a:lstStyle/>
          <a:p>
            <a:r>
              <a:rPr lang="en-US" sz="1200" dirty="0"/>
              <a:t>Sources: FAO, India Census, India Institute of Management, Cargill </a:t>
            </a:r>
          </a:p>
        </p:txBody>
      </p:sp>
      <p:pic>
        <p:nvPicPr>
          <p:cNvPr id="8194"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0085"/>
          <a:stretch/>
        </p:blipFill>
        <p:spPr bwMode="auto">
          <a:xfrm>
            <a:off x="6321188" y="1295400"/>
            <a:ext cx="2784143" cy="18265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2000"/>
                                        <p:tgtEl>
                                          <p:spTgt spid="4"/>
                                        </p:tgtEl>
                                      </p:cBhvr>
                                    </p:animEffect>
                                  </p:childTnLst>
                                </p:cTn>
                              </p:par>
                            </p:childTnLst>
                          </p:cTn>
                        </p:par>
                        <p:par>
                          <p:cTn id="12" fill="hold" nodeType="afterGroup">
                            <p:stCondLst>
                              <p:cond delay="4000"/>
                            </p:stCondLst>
                            <p:childTnLst>
                              <p:par>
                                <p:cTn id="13" presetID="10" presetClass="entr" presetSubtype="0" fill="hold" grpId="0" nodeType="afterEffect">
                                  <p:stCondLst>
                                    <p:cond delay="0"/>
                                  </p:stCondLst>
                                  <p:childTnLst>
                                    <p:set>
                                      <p:cBhvr>
                                        <p:cTn id="14" dur="1" fill="hold">
                                          <p:stCondLst>
                                            <p:cond delay="0"/>
                                          </p:stCondLst>
                                        </p:cTn>
                                        <p:tgtEl>
                                          <p:spTgt spid="22534">
                                            <p:txEl>
                                              <p:pRg st="0" end="0"/>
                                            </p:txEl>
                                          </p:spTgt>
                                        </p:tgtEl>
                                        <p:attrNameLst>
                                          <p:attrName>style.visibility</p:attrName>
                                        </p:attrNameLst>
                                      </p:cBhvr>
                                      <p:to>
                                        <p:strVal val="visible"/>
                                      </p:to>
                                    </p:set>
                                    <p:animEffect transition="in" filter="fade">
                                      <p:cBhvr>
                                        <p:cTn id="15" dur="2000"/>
                                        <p:tgtEl>
                                          <p:spTgt spid="22534">
                                            <p:txEl>
                                              <p:pRg st="0" end="0"/>
                                            </p:txEl>
                                          </p:spTgt>
                                        </p:tgtEl>
                                      </p:cBhvr>
                                    </p:animEffect>
                                  </p:childTnLst>
                                </p:cTn>
                              </p:par>
                            </p:childTnLst>
                          </p:cTn>
                        </p:par>
                        <p:par>
                          <p:cTn id="16" fill="hold">
                            <p:stCondLst>
                              <p:cond delay="6000"/>
                            </p:stCondLst>
                            <p:childTnLst>
                              <p:par>
                                <p:cTn id="17" presetID="1" presetClass="entr" presetSubtype="0" fill="hold" nodeType="afterEffect">
                                  <p:stCondLst>
                                    <p:cond delay="0"/>
                                  </p:stCondLst>
                                  <p:childTnLst>
                                    <p:set>
                                      <p:cBhvr>
                                        <p:cTn id="18" dur="1" fill="hold">
                                          <p:stCondLst>
                                            <p:cond delay="0"/>
                                          </p:stCondLst>
                                        </p:cTn>
                                        <p:tgtEl>
                                          <p:spTgt spid="22541"/>
                                        </p:tgtEl>
                                        <p:attrNameLst>
                                          <p:attrName>style.visibility</p:attrName>
                                        </p:attrNameLst>
                                      </p:cBhvr>
                                      <p:to>
                                        <p:strVal val="visible"/>
                                      </p:to>
                                    </p:set>
                                  </p:childTnLst>
                                </p:cTn>
                              </p:par>
                            </p:childTnLst>
                          </p:cTn>
                        </p:par>
                        <p:par>
                          <p:cTn id="19" fill="hold" nodeType="afterGroup">
                            <p:stCondLst>
                              <p:cond delay="6000"/>
                            </p:stCondLst>
                            <p:childTnLst>
                              <p:par>
                                <p:cTn id="20" presetID="10" presetClass="entr" presetSubtype="0" fill="hold" grpId="0" nodeType="afterEffect">
                                  <p:stCondLst>
                                    <p:cond delay="0"/>
                                  </p:stCondLst>
                                  <p:childTnLst>
                                    <p:set>
                                      <p:cBhvr>
                                        <p:cTn id="21" dur="1" fill="hold">
                                          <p:stCondLst>
                                            <p:cond delay="0"/>
                                          </p:stCondLst>
                                        </p:cTn>
                                        <p:tgtEl>
                                          <p:spTgt spid="22534">
                                            <p:txEl>
                                              <p:pRg st="1" end="1"/>
                                            </p:txEl>
                                          </p:spTgt>
                                        </p:tgtEl>
                                        <p:attrNameLst>
                                          <p:attrName>style.visibility</p:attrName>
                                        </p:attrNameLst>
                                      </p:cBhvr>
                                      <p:to>
                                        <p:strVal val="visible"/>
                                      </p:to>
                                    </p:set>
                                    <p:animEffect transition="in" filter="fade">
                                      <p:cBhvr>
                                        <p:cTn id="22" dur="2000"/>
                                        <p:tgtEl>
                                          <p:spTgt spid="22534">
                                            <p:txEl>
                                              <p:pRg st="1" end="1"/>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2534">
                                            <p:txEl>
                                              <p:pRg st="2" end="2"/>
                                            </p:txEl>
                                          </p:spTgt>
                                        </p:tgtEl>
                                        <p:attrNameLst>
                                          <p:attrName>style.visibility</p:attrName>
                                        </p:attrNameLst>
                                      </p:cBhvr>
                                      <p:to>
                                        <p:strVal val="visible"/>
                                      </p:to>
                                    </p:set>
                                    <p:animEffect transition="in" filter="fade">
                                      <p:cBhvr>
                                        <p:cTn id="25" dur="2000"/>
                                        <p:tgtEl>
                                          <p:spTgt spid="22534">
                                            <p:txEl>
                                              <p:pRg st="2" end="2"/>
                                            </p:txEl>
                                          </p:spTgt>
                                        </p:tgtEl>
                                      </p:cBhvr>
                                    </p:animEffect>
                                  </p:childTnLst>
                                </p:cTn>
                              </p:par>
                            </p:childTnLst>
                          </p:cTn>
                        </p:par>
                        <p:par>
                          <p:cTn id="26" fill="hold" nodeType="afterGroup">
                            <p:stCondLst>
                              <p:cond delay="8000"/>
                            </p:stCondLst>
                            <p:childTnLst>
                              <p:par>
                                <p:cTn id="27" presetID="10" presetClass="entr" presetSubtype="0" fill="hold" grpId="0" nodeType="afterEffect">
                                  <p:stCondLst>
                                    <p:cond delay="0"/>
                                  </p:stCondLst>
                                  <p:childTnLst>
                                    <p:set>
                                      <p:cBhvr>
                                        <p:cTn id="28" dur="1" fill="hold">
                                          <p:stCondLst>
                                            <p:cond delay="0"/>
                                          </p:stCondLst>
                                        </p:cTn>
                                        <p:tgtEl>
                                          <p:spTgt spid="22534">
                                            <p:txEl>
                                              <p:pRg st="4" end="4"/>
                                            </p:txEl>
                                          </p:spTgt>
                                        </p:tgtEl>
                                        <p:attrNameLst>
                                          <p:attrName>style.visibility</p:attrName>
                                        </p:attrNameLst>
                                      </p:cBhvr>
                                      <p:to>
                                        <p:strVal val="visible"/>
                                      </p:to>
                                    </p:set>
                                    <p:animEffect transition="in" filter="fade">
                                      <p:cBhvr>
                                        <p:cTn id="29" dur="2000"/>
                                        <p:tgtEl>
                                          <p:spTgt spid="22534">
                                            <p:txEl>
                                              <p:pRg st="4" end="4"/>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534">
                                            <p:txEl>
                                              <p:pRg st="5" end="5"/>
                                            </p:txEl>
                                          </p:spTgt>
                                        </p:tgtEl>
                                        <p:attrNameLst>
                                          <p:attrName>style.visibility</p:attrName>
                                        </p:attrNameLst>
                                      </p:cBhvr>
                                      <p:to>
                                        <p:strVal val="visible"/>
                                      </p:to>
                                    </p:set>
                                    <p:animEffect transition="in" filter="fade">
                                      <p:cBhvr>
                                        <p:cTn id="32" dur="2000"/>
                                        <p:tgtEl>
                                          <p:spTgt spid="22534">
                                            <p:txEl>
                                              <p:pRg st="5" end="5"/>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2534">
                                            <p:txEl>
                                              <p:pRg st="6" end="6"/>
                                            </p:txEl>
                                          </p:spTgt>
                                        </p:tgtEl>
                                        <p:attrNameLst>
                                          <p:attrName>style.visibility</p:attrName>
                                        </p:attrNameLst>
                                      </p:cBhvr>
                                      <p:to>
                                        <p:strVal val="visible"/>
                                      </p:to>
                                    </p:set>
                                    <p:animEffect transition="in" filter="fade">
                                      <p:cBhvr>
                                        <p:cTn id="35" dur="2000"/>
                                        <p:tgtEl>
                                          <p:spTgt spid="22534">
                                            <p:txEl>
                                              <p:pRg st="6" end="6"/>
                                            </p:txEl>
                                          </p:spTgt>
                                        </p:tgtEl>
                                      </p:cBhvr>
                                    </p:animEffect>
                                  </p:childTnLst>
                                </p:cTn>
                              </p:par>
                            </p:childTnLst>
                          </p:cTn>
                        </p:par>
                        <p:par>
                          <p:cTn id="36" fill="hold" nodeType="afterGroup">
                            <p:stCondLst>
                              <p:cond delay="10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2000"/>
                                        <p:tgtEl>
                                          <p:spTgt spid="2"/>
                                        </p:tgtEl>
                                      </p:cBhvr>
                                    </p:animEffect>
                                  </p:childTnLst>
                                </p:cTn>
                              </p:par>
                            </p:childTnLst>
                          </p:cTn>
                        </p:par>
                        <p:par>
                          <p:cTn id="40" fill="hold">
                            <p:stCondLst>
                              <p:cond delay="12000"/>
                            </p:stCondLst>
                            <p:childTnLst>
                              <p:par>
                                <p:cTn id="41" presetID="10" presetClass="entr" presetSubtype="0" fill="hold" nodeType="afterEffect">
                                  <p:stCondLst>
                                    <p:cond delay="0"/>
                                  </p:stCondLst>
                                  <p:childTnLst>
                                    <p:set>
                                      <p:cBhvr>
                                        <p:cTn id="42" dur="1" fill="hold">
                                          <p:stCondLst>
                                            <p:cond delay="0"/>
                                          </p:stCondLst>
                                        </p:cTn>
                                        <p:tgtEl>
                                          <p:spTgt spid="8194"/>
                                        </p:tgtEl>
                                        <p:attrNameLst>
                                          <p:attrName>style.visibility</p:attrName>
                                        </p:attrNameLst>
                                      </p:cBhvr>
                                      <p:to>
                                        <p:strVal val="visible"/>
                                      </p:to>
                                    </p:set>
                                    <p:animEffect transition="in" filter="fade">
                                      <p:cBhvr>
                                        <p:cTn id="43" dur="500"/>
                                        <p:tgtEl>
                                          <p:spTgt spid="8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4" grpId="0" uiExpand="1" build="p" bldLvl="2"/>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8" name="Picture 2" descr="C:\Users\SZIMME2\Dropbox\India Strategy 2011\Strategy\Taxes.jpg"/>
          <p:cNvPicPr>
            <a:picLocks noChangeAspect="1" noChangeArrowheads="1"/>
          </p:cNvPicPr>
          <p:nvPr/>
        </p:nvPicPr>
        <p:blipFill>
          <a:blip r:embed="rId3" cstate="print"/>
          <a:srcRect/>
          <a:stretch>
            <a:fillRect/>
          </a:stretch>
        </p:blipFill>
        <p:spPr bwMode="auto">
          <a:xfrm>
            <a:off x="0" y="2133600"/>
            <a:ext cx="8982075" cy="2645514"/>
          </a:xfrm>
          <a:prstGeom prst="rect">
            <a:avLst/>
          </a:prstGeom>
          <a:noFill/>
        </p:spPr>
      </p:pic>
      <p:sp>
        <p:nvSpPr>
          <p:cNvPr id="4" name="Rectangle 10"/>
          <p:cNvSpPr>
            <a:spLocks noChangeArrowheads="1"/>
          </p:cNvSpPr>
          <p:nvPr/>
        </p:nvSpPr>
        <p:spPr bwMode="auto">
          <a:xfrm>
            <a:off x="0" y="228600"/>
            <a:ext cx="8534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INDIA Context: </a:t>
            </a:r>
            <a:r>
              <a:rPr lang="en-US" sz="3600" dirty="0">
                <a:solidFill>
                  <a:srgbClr val="000F97"/>
                </a:solidFill>
                <a:cs typeface="Arial" charset="0"/>
              </a:rPr>
              <a:t>Tax Revenue Across States</a:t>
            </a:r>
          </a:p>
        </p:txBody>
      </p:sp>
      <p:sp>
        <p:nvSpPr>
          <p:cNvPr id="5" name="TextBox 20"/>
          <p:cNvSpPr txBox="1">
            <a:spLocks noChangeArrowheads="1"/>
          </p:cNvSpPr>
          <p:nvPr/>
        </p:nvSpPr>
        <p:spPr bwMode="auto">
          <a:xfrm>
            <a:off x="4572000" y="6276975"/>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Source: Asian Development Bank, 2005</a:t>
            </a:r>
          </a:p>
        </p:txBody>
      </p:sp>
      <p:sp>
        <p:nvSpPr>
          <p:cNvPr id="3" name="Rectangle 2"/>
          <p:cNvSpPr/>
          <p:nvPr/>
        </p:nvSpPr>
        <p:spPr bwMode="auto">
          <a:xfrm>
            <a:off x="5486400" y="2514600"/>
            <a:ext cx="990600" cy="2264514"/>
          </a:xfrm>
          <a:prstGeom prst="rect">
            <a:avLst/>
          </a:prstGeom>
          <a:noFill/>
          <a:ln w="9525"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4100" name="TextBox 2"/>
          <p:cNvSpPr txBox="1">
            <a:spLocks noChangeArrowheads="1"/>
          </p:cNvSpPr>
          <p:nvPr/>
        </p:nvSpPr>
        <p:spPr bwMode="auto">
          <a:xfrm flipH="1">
            <a:off x="381000" y="1143000"/>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charset="0"/>
              <a:buChar char="q"/>
            </a:pPr>
            <a:r>
              <a:rPr lang="en-US" sz="1600" dirty="0"/>
              <a:t> India Context - What’s Unique?</a:t>
            </a:r>
          </a:p>
          <a:p>
            <a:pPr eaLnBrk="1" hangingPunct="1">
              <a:lnSpc>
                <a:spcPct val="120000"/>
              </a:lnSpc>
              <a:spcBef>
                <a:spcPts val="0"/>
              </a:spcBef>
              <a:spcAft>
                <a:spcPts val="0"/>
              </a:spcAft>
              <a:buFont typeface="Wingdings" charset="0"/>
              <a:buChar char="q"/>
              <a:defRPr/>
            </a:pPr>
            <a:r>
              <a:rPr lang="en-US" sz="1600" dirty="0"/>
              <a:t> Grain Consumption</a:t>
            </a:r>
          </a:p>
          <a:p>
            <a:pPr eaLnBrk="1" hangingPunct="1">
              <a:lnSpc>
                <a:spcPct val="120000"/>
              </a:lnSpc>
              <a:spcBef>
                <a:spcPts val="0"/>
              </a:spcBef>
              <a:spcAft>
                <a:spcPts val="0"/>
              </a:spcAft>
              <a:buFont typeface="Wingdings" charset="0"/>
              <a:buChar char="q"/>
              <a:defRPr/>
            </a:pPr>
            <a:r>
              <a:rPr lang="en-US" sz="1600" dirty="0"/>
              <a:t> Burden of Disease</a:t>
            </a:r>
          </a:p>
          <a:p>
            <a:pPr eaLnBrk="1" hangingPunct="1">
              <a:lnSpc>
                <a:spcPct val="120000"/>
              </a:lnSpc>
              <a:spcBef>
                <a:spcPts val="0"/>
              </a:spcBef>
              <a:spcAft>
                <a:spcPts val="0"/>
              </a:spcAft>
              <a:buFont typeface="Wingdings" charset="0"/>
              <a:buChar char="q"/>
              <a:defRPr/>
            </a:pPr>
            <a:r>
              <a:rPr lang="en-US" sz="1600" dirty="0"/>
              <a:t> FFI/IFFN Milestones</a:t>
            </a:r>
          </a:p>
          <a:p>
            <a:pPr eaLnBrk="1" hangingPunct="1">
              <a:lnSpc>
                <a:spcPct val="120000"/>
              </a:lnSpc>
              <a:spcBef>
                <a:spcPts val="0"/>
              </a:spcBef>
              <a:spcAft>
                <a:spcPts val="0"/>
              </a:spcAft>
              <a:buFont typeface="Wingdings" charset="0"/>
              <a:buChar char="q"/>
              <a:defRPr/>
            </a:pPr>
            <a:r>
              <a:rPr lang="en-US" sz="1600" dirty="0"/>
              <a:t> Partner Mapping</a:t>
            </a:r>
          </a:p>
          <a:p>
            <a:pPr eaLnBrk="1" hangingPunct="1">
              <a:lnSpc>
                <a:spcPct val="120000"/>
              </a:lnSpc>
              <a:spcBef>
                <a:spcPts val="0"/>
              </a:spcBef>
              <a:spcAft>
                <a:spcPts val="0"/>
              </a:spcAft>
              <a:buFont typeface="Wingdings" charset="0"/>
              <a:buChar char="q"/>
              <a:defRPr/>
            </a:pPr>
            <a:r>
              <a:rPr lang="en-US" sz="1600" dirty="0"/>
              <a:t> Wheat Industry</a:t>
            </a:r>
          </a:p>
          <a:p>
            <a:pPr eaLnBrk="1" hangingPunct="1">
              <a:lnSpc>
                <a:spcPct val="120000"/>
              </a:lnSpc>
              <a:spcBef>
                <a:spcPts val="0"/>
              </a:spcBef>
              <a:spcAft>
                <a:spcPts val="0"/>
              </a:spcAft>
              <a:buFont typeface="Wingdings" charset="0"/>
              <a:buChar char="q"/>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4101" name="Picture 6" descr="S:\ih\FFI\India\Photos\IMG_13.JPG"/>
          <p:cNvPicPr>
            <a:picLocks noChangeAspect="1" noChangeArrowheads="1"/>
          </p:cNvPicPr>
          <p:nvPr/>
        </p:nvPicPr>
        <p:blipFill>
          <a:blip r:embed="rId3" cstate="email">
            <a:lum contrast="20000"/>
            <a:extLst>
              <a:ext uri="{28A0092B-C50C-407E-A947-70E740481C1C}">
                <a14:useLocalDpi xmlns:a14="http://schemas.microsoft.com/office/drawing/2010/main" val="0"/>
              </a:ext>
            </a:extLst>
          </a:blip>
          <a:srcRect/>
          <a:stretch>
            <a:fillRect/>
          </a:stretch>
        </p:blipFill>
        <p:spPr bwMode="auto">
          <a:xfrm>
            <a:off x="4495800" y="1143000"/>
            <a:ext cx="3429000" cy="4572000"/>
          </a:xfrm>
          <a:prstGeom prst="rect">
            <a:avLst/>
          </a:prstGeom>
          <a:noFill/>
          <a:ln>
            <a:solidFill>
              <a:schemeClr val="bg2">
                <a:lumMod val="60000"/>
                <a:lumOff val="40000"/>
              </a:schemeClr>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780303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10"/>
          <p:cNvSpPr>
            <a:spLocks noChangeArrowheads="1"/>
          </p:cNvSpPr>
          <p:nvPr/>
        </p:nvSpPr>
        <p:spPr bwMode="auto">
          <a:xfrm>
            <a:off x="0" y="152400"/>
            <a:ext cx="8534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INDIA Context: </a:t>
            </a:r>
            <a:r>
              <a:rPr lang="en-US" sz="3600" dirty="0">
                <a:solidFill>
                  <a:srgbClr val="000F97"/>
                </a:solidFill>
                <a:cs typeface="Arial" charset="0"/>
              </a:rPr>
              <a:t>Political Stability</a:t>
            </a:r>
          </a:p>
        </p:txBody>
      </p:sp>
      <p:sp>
        <p:nvSpPr>
          <p:cNvPr id="5" name="TextBox 4"/>
          <p:cNvSpPr txBox="1"/>
          <p:nvPr/>
        </p:nvSpPr>
        <p:spPr>
          <a:xfrm>
            <a:off x="0" y="990600"/>
            <a:ext cx="9144000" cy="646331"/>
          </a:xfrm>
          <a:prstGeom prst="rect">
            <a:avLst/>
          </a:prstGeom>
          <a:noFill/>
        </p:spPr>
        <p:txBody>
          <a:bodyPr wrap="square" rtlCol="0">
            <a:spAutoFit/>
          </a:bodyPr>
          <a:lstStyle/>
          <a:p>
            <a:pPr marL="457200"/>
            <a:r>
              <a:rPr lang="en-US" dirty="0"/>
              <a:t>Percent of states where chief minister was in office less than 5 years during the history of its statehood</a:t>
            </a:r>
          </a:p>
        </p:txBody>
      </p:sp>
      <p:graphicFrame>
        <p:nvGraphicFramePr>
          <p:cNvPr id="6" name="Chart 5"/>
          <p:cNvGraphicFramePr>
            <a:graphicFrameLocks/>
          </p:cNvGraphicFramePr>
          <p:nvPr/>
        </p:nvGraphicFramePr>
        <p:xfrm>
          <a:off x="533400" y="1219200"/>
          <a:ext cx="8305800" cy="497205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20"/>
          <p:cNvSpPr txBox="1">
            <a:spLocks noChangeArrowheads="1"/>
          </p:cNvSpPr>
          <p:nvPr/>
        </p:nvSpPr>
        <p:spPr bwMode="auto">
          <a:xfrm>
            <a:off x="4572000" y="6240313"/>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Source: Individual state websites</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10"/>
          <p:cNvSpPr>
            <a:spLocks noChangeArrowheads="1"/>
          </p:cNvSpPr>
          <p:nvPr/>
        </p:nvSpPr>
        <p:spPr bwMode="auto">
          <a:xfrm>
            <a:off x="0" y="5334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INDIA Context: </a:t>
            </a:r>
          </a:p>
          <a:p>
            <a:pPr marL="457200"/>
            <a:r>
              <a:rPr lang="en-US" sz="3600" dirty="0">
                <a:solidFill>
                  <a:srgbClr val="000F97"/>
                </a:solidFill>
                <a:cs typeface="Arial" charset="0"/>
              </a:rPr>
              <a:t>Welfare Distribution Schemes</a:t>
            </a:r>
          </a:p>
        </p:txBody>
      </p:sp>
      <p:grpSp>
        <p:nvGrpSpPr>
          <p:cNvPr id="18435" name="Group 9"/>
          <p:cNvGrpSpPr>
            <a:grpSpLocks/>
          </p:cNvGrpSpPr>
          <p:nvPr/>
        </p:nvGrpSpPr>
        <p:grpSpPr bwMode="auto">
          <a:xfrm>
            <a:off x="228600" y="2286004"/>
            <a:ext cx="8686800" cy="3819381"/>
            <a:chOff x="228600" y="2514600"/>
            <a:chExt cx="8686800" cy="3818786"/>
          </a:xfrm>
        </p:grpSpPr>
        <p:grpSp>
          <p:nvGrpSpPr>
            <p:cNvPr id="18436" name="Group 5"/>
            <p:cNvGrpSpPr>
              <a:grpSpLocks/>
            </p:cNvGrpSpPr>
            <p:nvPr/>
          </p:nvGrpSpPr>
          <p:grpSpPr bwMode="auto">
            <a:xfrm>
              <a:off x="228600" y="2514600"/>
              <a:ext cx="8686800" cy="2927350"/>
              <a:chOff x="228600" y="2743200"/>
              <a:chExt cx="8686800" cy="2927350"/>
            </a:xfrm>
          </p:grpSpPr>
          <p:pic>
            <p:nvPicPr>
              <p:cNvPr id="18440" name="Picture 2" descr="http://asiasociety.org/files/100924_indiameal.jpg"/>
              <p:cNvPicPr>
                <a:picLocks noChangeAspect="1" noChangeArrowheads="1"/>
              </p:cNvPicPr>
              <p:nvPr/>
            </p:nvPicPr>
            <p:blipFill>
              <a:blip r:embed="rId3" cstate="email">
                <a:extLst>
                  <a:ext uri="{28A0092B-C50C-407E-A947-70E740481C1C}">
                    <a14:useLocalDpi xmlns:a14="http://schemas.microsoft.com/office/drawing/2010/main" val="0"/>
                  </a:ext>
                </a:extLst>
              </a:blip>
              <a:srcRect t="13509" r="46402"/>
              <a:stretch>
                <a:fillRect/>
              </a:stretch>
            </p:blipFill>
            <p:spPr bwMode="auto">
              <a:xfrm>
                <a:off x="3200400" y="2743200"/>
                <a:ext cx="2743200" cy="292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41" name="Picture 4" descr="http://www.mid-day.com/imagedata/2011/sep/icds.jpg"/>
              <p:cNvPicPr>
                <a:picLocks noChangeAspect="1" noChangeArrowheads="1"/>
              </p:cNvPicPr>
              <p:nvPr/>
            </p:nvPicPr>
            <p:blipFill>
              <a:blip r:embed="rId4" cstate="print">
                <a:lum bright="-10000" contrast="20000"/>
                <a:extLst>
                  <a:ext uri="{28A0092B-C50C-407E-A947-70E740481C1C}">
                    <a14:useLocalDpi xmlns:a14="http://schemas.microsoft.com/office/drawing/2010/main" val="0"/>
                  </a:ext>
                </a:extLst>
              </a:blip>
              <a:srcRect l="28000" t="2548"/>
              <a:stretch>
                <a:fillRect/>
              </a:stretch>
            </p:blipFill>
            <p:spPr bwMode="auto">
              <a:xfrm>
                <a:off x="6172200" y="2743200"/>
                <a:ext cx="2743200" cy="291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42" name="Picture 6" descr="http://www.thehindu.com/multimedia/dynamic/00061/AVN10_PDS_61779f.jpg"/>
              <p:cNvPicPr>
                <a:picLocks noChangeAspect="1" noChangeArrowheads="1"/>
              </p:cNvPicPr>
              <p:nvPr/>
            </p:nvPicPr>
            <p:blipFill>
              <a:blip r:embed="rId5" cstate="email">
                <a:lum contrast="10000"/>
                <a:extLst>
                  <a:ext uri="{28A0092B-C50C-407E-A947-70E740481C1C}">
                    <a14:useLocalDpi xmlns:a14="http://schemas.microsoft.com/office/drawing/2010/main" val="0"/>
                  </a:ext>
                </a:extLst>
              </a:blip>
              <a:srcRect r="38087"/>
              <a:stretch>
                <a:fillRect/>
              </a:stretch>
            </p:blipFill>
            <p:spPr bwMode="auto">
              <a:xfrm>
                <a:off x="228600" y="2743200"/>
                <a:ext cx="2743200" cy="290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437" name="TextBox 6"/>
            <p:cNvSpPr txBox="1">
              <a:spLocks noChangeArrowheads="1"/>
            </p:cNvSpPr>
            <p:nvPr/>
          </p:nvSpPr>
          <p:spPr bwMode="auto">
            <a:xfrm>
              <a:off x="228600" y="5410200"/>
              <a:ext cx="2743200" cy="64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a:t>Public Distribution System (PDS)</a:t>
              </a:r>
            </a:p>
          </p:txBody>
        </p:sp>
        <p:sp>
          <p:nvSpPr>
            <p:cNvPr id="18438" name="TextBox 7"/>
            <p:cNvSpPr txBox="1">
              <a:spLocks noChangeArrowheads="1"/>
            </p:cNvSpPr>
            <p:nvPr/>
          </p:nvSpPr>
          <p:spPr bwMode="auto">
            <a:xfrm>
              <a:off x="3200400" y="5410200"/>
              <a:ext cx="2743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a:t>Mid-day Meal (MDM)</a:t>
              </a:r>
            </a:p>
          </p:txBody>
        </p:sp>
        <p:sp>
          <p:nvSpPr>
            <p:cNvPr id="18439" name="TextBox 8"/>
            <p:cNvSpPr txBox="1">
              <a:spLocks noChangeArrowheads="1"/>
            </p:cNvSpPr>
            <p:nvPr/>
          </p:nvSpPr>
          <p:spPr bwMode="auto">
            <a:xfrm>
              <a:off x="6172200" y="5410200"/>
              <a:ext cx="2743200" cy="923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dirty="0"/>
                <a:t>Integrated Child Development Services (ICDS)</a:t>
              </a: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Content Placeholder 3"/>
          <p:cNvSpPr>
            <a:spLocks noGrp="1"/>
          </p:cNvSpPr>
          <p:nvPr>
            <p:ph sz="half" idx="2"/>
          </p:nvPr>
        </p:nvSpPr>
        <p:spPr>
          <a:xfrm>
            <a:off x="4572000" y="1722438"/>
            <a:ext cx="4572000" cy="4678362"/>
          </a:xfrm>
        </p:spPr>
        <p:txBody>
          <a:bodyPr/>
          <a:lstStyle/>
          <a:p>
            <a:r>
              <a:rPr lang="en-US" sz="2100" b="1" dirty="0">
                <a:latin typeface="Arial" charset="0"/>
                <a:ea typeface="ＭＳ Ｐゴシック" charset="0"/>
                <a:cs typeface="ＭＳ Ｐゴシック" charset="0"/>
              </a:rPr>
              <a:t>Allotment</a:t>
            </a:r>
          </a:p>
          <a:p>
            <a:pPr lvl="1"/>
            <a:r>
              <a:rPr lang="en-US" sz="2100" dirty="0">
                <a:latin typeface="Arial" charset="0"/>
                <a:ea typeface="ＭＳ Ｐゴシック" charset="0"/>
              </a:rPr>
              <a:t>Amount of grain approved by Food Corporation of India for state supply (based on state proposals)</a:t>
            </a:r>
          </a:p>
          <a:p>
            <a:r>
              <a:rPr lang="en-US" sz="2100" b="1" dirty="0" err="1">
                <a:latin typeface="Arial" charset="0"/>
                <a:ea typeface="ＭＳ Ｐゴシック" charset="0"/>
                <a:cs typeface="ＭＳ Ｐゴシック" charset="0"/>
              </a:rPr>
              <a:t>Offtake</a:t>
            </a:r>
            <a:endParaRPr lang="en-US" sz="2100" b="1" dirty="0">
              <a:latin typeface="Arial" charset="0"/>
              <a:ea typeface="ＭＳ Ｐゴシック" charset="0"/>
              <a:cs typeface="ＭＳ Ｐゴシック" charset="0"/>
            </a:endParaRPr>
          </a:p>
          <a:p>
            <a:pPr lvl="1"/>
            <a:r>
              <a:rPr lang="en-US" sz="2100" dirty="0">
                <a:latin typeface="Arial" charset="0"/>
                <a:ea typeface="ＭＳ Ｐゴシック" charset="0"/>
              </a:rPr>
              <a:t>Amount of grain carried by state government</a:t>
            </a:r>
          </a:p>
        </p:txBody>
      </p:sp>
      <p:sp>
        <p:nvSpPr>
          <p:cNvPr id="30724" name="Content Placeholder 2"/>
          <p:cNvSpPr txBox="1">
            <a:spLocks/>
          </p:cNvSpPr>
          <p:nvPr/>
        </p:nvSpPr>
        <p:spPr bwMode="auto">
          <a:xfrm>
            <a:off x="457200" y="1600206"/>
            <a:ext cx="4038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2500" b="1">
                <a:solidFill>
                  <a:srgbClr val="FF6600"/>
                </a:solidFill>
              </a:rPr>
              <a:t>P</a:t>
            </a:r>
            <a:r>
              <a:rPr lang="en-US" sz="2500"/>
              <a:t>ublic </a:t>
            </a:r>
            <a:r>
              <a:rPr lang="en-US" sz="2500" b="1">
                <a:solidFill>
                  <a:srgbClr val="FF6600"/>
                </a:solidFill>
              </a:rPr>
              <a:t>D</a:t>
            </a:r>
            <a:r>
              <a:rPr lang="en-US" sz="2500"/>
              <a:t>istribution </a:t>
            </a:r>
            <a:r>
              <a:rPr lang="en-US" sz="2500" b="1">
                <a:solidFill>
                  <a:srgbClr val="FF6600"/>
                </a:solidFill>
              </a:rPr>
              <a:t>S</a:t>
            </a:r>
            <a:r>
              <a:rPr lang="en-US" sz="2500"/>
              <a:t>ystem</a:t>
            </a:r>
          </a:p>
          <a:p>
            <a:pPr algn="ctr" eaLnBrk="1" hangingPunct="1">
              <a:lnSpc>
                <a:spcPct val="150000"/>
              </a:lnSpc>
            </a:pPr>
            <a:r>
              <a:rPr lang="ja-JP" altLang="en-US"/>
              <a:t>“</a:t>
            </a:r>
            <a:r>
              <a:rPr lang="en-US"/>
              <a:t>the </a:t>
            </a:r>
            <a:r>
              <a:rPr lang="en-US" b="1"/>
              <a:t>distribution</a:t>
            </a:r>
            <a:r>
              <a:rPr lang="en-US"/>
              <a:t> of</a:t>
            </a:r>
          </a:p>
          <a:p>
            <a:pPr algn="ctr" eaLnBrk="1" hangingPunct="1">
              <a:lnSpc>
                <a:spcPct val="150000"/>
              </a:lnSpc>
            </a:pPr>
            <a:r>
              <a:rPr lang="en-US"/>
              <a:t>some </a:t>
            </a:r>
            <a:r>
              <a:rPr lang="en-US" b="1"/>
              <a:t>essential commodities </a:t>
            </a:r>
            <a:r>
              <a:rPr lang="en-US"/>
              <a:t>by the government at </a:t>
            </a:r>
            <a:r>
              <a:rPr lang="en-US" b="1"/>
              <a:t>subsidised rates </a:t>
            </a:r>
            <a:r>
              <a:rPr lang="en-US"/>
              <a:t>through </a:t>
            </a:r>
            <a:r>
              <a:rPr lang="en-US" b="1"/>
              <a:t>ration shops, fair</a:t>
            </a:r>
          </a:p>
          <a:p>
            <a:pPr algn="ctr" eaLnBrk="1" hangingPunct="1">
              <a:lnSpc>
                <a:spcPct val="150000"/>
              </a:lnSpc>
            </a:pPr>
            <a:r>
              <a:rPr lang="en-US" b="1"/>
              <a:t>price shops and control shops.</a:t>
            </a:r>
            <a:r>
              <a:rPr lang="ja-JP" altLang="en-US"/>
              <a:t>”</a:t>
            </a:r>
            <a:r>
              <a:rPr lang="en-US" b="1"/>
              <a:t> </a:t>
            </a:r>
          </a:p>
          <a:p>
            <a:pPr algn="r" eaLnBrk="1" hangingPunct="1">
              <a:lnSpc>
                <a:spcPct val="150000"/>
              </a:lnSpc>
            </a:pPr>
            <a:r>
              <a:rPr lang="en-US" sz="1200"/>
              <a:t>-Dept. of Food &amp; Public Distribution</a:t>
            </a:r>
          </a:p>
          <a:p>
            <a:pPr eaLnBrk="1" hangingPunct="1"/>
            <a:endParaRPr lang="en-US" b="1"/>
          </a:p>
          <a:p>
            <a:pPr algn="ctr" eaLnBrk="1" hangingPunct="1"/>
            <a:r>
              <a:rPr lang="en-US" i="1"/>
              <a:t>Shops may be owned by government or private entities</a:t>
            </a:r>
          </a:p>
        </p:txBody>
      </p:sp>
      <p:sp>
        <p:nvSpPr>
          <p:cNvPr id="30725"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INDIA Context: </a:t>
            </a:r>
            <a:r>
              <a:rPr lang="en-US" sz="3600" dirty="0">
                <a:solidFill>
                  <a:srgbClr val="000F97"/>
                </a:solidFill>
                <a:cs typeface="Arial" charset="0"/>
              </a:rPr>
              <a:t>Terminology</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pic>
        <p:nvPicPr>
          <p:cNvPr id="4101" name="Picture 6" descr="S:\ih\FFI\India\Photos\IMG_13.JPG"/>
          <p:cNvPicPr>
            <a:picLocks noChangeAspect="1" noChangeArrowheads="1"/>
          </p:cNvPicPr>
          <p:nvPr/>
        </p:nvPicPr>
        <p:blipFill>
          <a:blip r:embed="rId3" cstate="email">
            <a:lum contrast="20000"/>
            <a:extLst>
              <a:ext uri="{28A0092B-C50C-407E-A947-70E740481C1C}">
                <a14:useLocalDpi xmlns:a14="http://schemas.microsoft.com/office/drawing/2010/main" val="0"/>
              </a:ext>
            </a:extLst>
          </a:blip>
          <a:srcRect/>
          <a:stretch>
            <a:fillRect/>
          </a:stretch>
        </p:blipFill>
        <p:spPr bwMode="auto">
          <a:xfrm>
            <a:off x="4495800" y="1143000"/>
            <a:ext cx="3429000" cy="4572000"/>
          </a:xfrm>
          <a:prstGeom prst="rect">
            <a:avLst/>
          </a:prstGeom>
          <a:noFill/>
          <a:ln>
            <a:solidFill>
              <a:schemeClr val="bg2">
                <a:lumMod val="60000"/>
                <a:lumOff val="40000"/>
              </a:schemeClr>
            </a:solidFill>
          </a:ln>
          <a:extLst>
            <a:ext uri="{909E8E84-426E-40DD-AFC4-6F175D3DCCD1}">
              <a14:hiddenFill xmlns:a14="http://schemas.microsoft.com/office/drawing/2010/main">
                <a:solidFill>
                  <a:srgbClr val="FFFFFF"/>
                </a:solidFill>
              </a14:hiddenFill>
            </a:ext>
          </a:extLst>
        </p:spPr>
      </p:pic>
      <p:sp>
        <p:nvSpPr>
          <p:cNvPr id="6" name="TextBox 2"/>
          <p:cNvSpPr txBox="1">
            <a:spLocks noChangeArrowheads="1"/>
          </p:cNvSpPr>
          <p:nvPr/>
        </p:nvSpPr>
        <p:spPr bwMode="auto">
          <a:xfrm flipH="1">
            <a:off x="381000" y="1143000"/>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q"/>
            </a:pPr>
            <a:r>
              <a:rPr lang="en-US" sz="1600" dirty="0"/>
              <a:t> Process/Timeline</a:t>
            </a:r>
          </a:p>
          <a:p>
            <a:pPr marL="285750" indent="-285750" eaLnBrk="1" hangingPunct="1">
              <a:lnSpc>
                <a:spcPct val="120000"/>
              </a:lnSpc>
              <a:spcBef>
                <a:spcPts val="0"/>
              </a:spcBef>
              <a:spcAft>
                <a:spcPts val="0"/>
              </a:spcAft>
              <a:buFont typeface="Wingdings" pitchFamily="2" charset="2"/>
              <a:buChar char="q"/>
            </a:pPr>
            <a:r>
              <a:rPr lang="en-US" sz="1600" dirty="0"/>
              <a:t> India Context</a:t>
            </a:r>
          </a:p>
          <a:p>
            <a:pPr lvl="1" eaLnBrk="1" hangingPunct="1">
              <a:lnSpc>
                <a:spcPct val="120000"/>
              </a:lnSpc>
              <a:spcBef>
                <a:spcPts val="0"/>
              </a:spcBef>
              <a:spcAft>
                <a:spcPts val="0"/>
              </a:spcAft>
              <a:buFont typeface="Wingdings" charset="0"/>
              <a:buChar char="q"/>
            </a:pPr>
            <a:r>
              <a:rPr lang="en-US" sz="1600" dirty="0"/>
              <a:t> India Context - What’s Unique?</a:t>
            </a:r>
          </a:p>
          <a:p>
            <a:pPr eaLnBrk="1" hangingPunct="1">
              <a:lnSpc>
                <a:spcPct val="120000"/>
              </a:lnSpc>
              <a:spcBef>
                <a:spcPts val="0"/>
              </a:spcBef>
              <a:spcAft>
                <a:spcPts val="0"/>
              </a:spcAft>
              <a:buFont typeface="Wingdings" charset="0"/>
              <a:buChar char="q"/>
              <a:defRPr/>
            </a:pPr>
            <a:r>
              <a:rPr lang="en-US" sz="1600" dirty="0"/>
              <a:t> Grain Consumption</a:t>
            </a:r>
          </a:p>
          <a:p>
            <a:pPr eaLnBrk="1" hangingPunct="1">
              <a:lnSpc>
                <a:spcPct val="120000"/>
              </a:lnSpc>
              <a:spcBef>
                <a:spcPts val="0"/>
              </a:spcBef>
              <a:spcAft>
                <a:spcPts val="0"/>
              </a:spcAft>
              <a:buFont typeface="Wingdings" charset="0"/>
              <a:buChar char="q"/>
              <a:defRPr/>
            </a:pPr>
            <a:r>
              <a:rPr lang="en-US" sz="1600" dirty="0"/>
              <a:t> Potential Health Impact</a:t>
            </a:r>
          </a:p>
          <a:p>
            <a:pPr eaLnBrk="1" hangingPunct="1">
              <a:lnSpc>
                <a:spcPct val="120000"/>
              </a:lnSpc>
              <a:spcBef>
                <a:spcPts val="0"/>
              </a:spcBef>
              <a:spcAft>
                <a:spcPts val="0"/>
              </a:spcAft>
              <a:buFont typeface="Wingdings" charset="0"/>
              <a:buChar char="q"/>
              <a:defRPr/>
            </a:pPr>
            <a:r>
              <a:rPr lang="en-US" sz="1600" dirty="0"/>
              <a:t> FFI/IFFN Milestones</a:t>
            </a:r>
          </a:p>
          <a:p>
            <a:pPr eaLnBrk="1" hangingPunct="1">
              <a:lnSpc>
                <a:spcPct val="120000"/>
              </a:lnSpc>
              <a:spcBef>
                <a:spcPts val="0"/>
              </a:spcBef>
              <a:spcAft>
                <a:spcPts val="0"/>
              </a:spcAft>
              <a:buFont typeface="Wingdings" charset="0"/>
              <a:buChar char="q"/>
              <a:defRPr/>
            </a:pPr>
            <a:r>
              <a:rPr lang="en-US" sz="1600" dirty="0"/>
              <a:t> Partner Mapping</a:t>
            </a:r>
          </a:p>
          <a:p>
            <a:pPr eaLnBrk="1" hangingPunct="1">
              <a:lnSpc>
                <a:spcPct val="120000"/>
              </a:lnSpc>
              <a:spcBef>
                <a:spcPts val="0"/>
              </a:spcBef>
              <a:spcAft>
                <a:spcPts val="0"/>
              </a:spcAft>
              <a:buFont typeface="Wingdings" charset="0"/>
              <a:buChar char="q"/>
              <a:defRPr/>
            </a:pPr>
            <a:r>
              <a:rPr lang="en-US" sz="1600" dirty="0"/>
              <a:t> Wheat Industry</a:t>
            </a:r>
          </a:p>
          <a:p>
            <a:pPr eaLnBrk="1" hangingPunct="1">
              <a:lnSpc>
                <a:spcPct val="120000"/>
              </a:lnSpc>
              <a:spcBef>
                <a:spcPts val="0"/>
              </a:spcBef>
              <a:spcAft>
                <a:spcPts val="0"/>
              </a:spcAft>
              <a:buFont typeface="Wingdings" charset="0"/>
              <a:buChar char="q"/>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a:solidFill>
                  <a:srgbClr val="000F97"/>
                </a:solidFill>
                <a:cs typeface="Arial" charset="0"/>
              </a:rPr>
              <a:t>INDIA Context: </a:t>
            </a:r>
            <a:r>
              <a:rPr lang="en-US" sz="3600">
                <a:solidFill>
                  <a:srgbClr val="000F97"/>
                </a:solidFill>
                <a:cs typeface="Arial" charset="0"/>
              </a:rPr>
              <a:t>Wheat</a:t>
            </a:r>
            <a:r>
              <a:rPr lang="en-US" sz="3600" b="1">
                <a:solidFill>
                  <a:srgbClr val="000F97"/>
                </a:solidFill>
                <a:cs typeface="Arial" charset="0"/>
              </a:rPr>
              <a:t> </a:t>
            </a:r>
            <a:r>
              <a:rPr lang="en-US" sz="3600">
                <a:solidFill>
                  <a:srgbClr val="000F97"/>
                </a:solidFill>
                <a:cs typeface="Arial" charset="0"/>
              </a:rPr>
              <a:t>PDS Diversion</a:t>
            </a:r>
          </a:p>
        </p:txBody>
      </p:sp>
      <p:sp>
        <p:nvSpPr>
          <p:cNvPr id="20484" name="TextBox 4"/>
          <p:cNvSpPr txBox="1">
            <a:spLocks noChangeArrowheads="1"/>
          </p:cNvSpPr>
          <p:nvPr/>
        </p:nvSpPr>
        <p:spPr bwMode="auto">
          <a:xfrm>
            <a:off x="4572000" y="6581775"/>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 Source: </a:t>
            </a:r>
            <a:r>
              <a:rPr lang="en-US" sz="1200" dirty="0" err="1"/>
              <a:t>Reetika</a:t>
            </a:r>
            <a:r>
              <a:rPr lang="en-US" sz="1200" dirty="0"/>
              <a:t>, </a:t>
            </a:r>
            <a:r>
              <a:rPr lang="en-US" sz="1200" dirty="0" err="1"/>
              <a:t>Khera</a:t>
            </a:r>
            <a:r>
              <a:rPr lang="en-US" sz="1200" dirty="0"/>
              <a:t>. 2011</a:t>
            </a:r>
          </a:p>
        </p:txBody>
      </p:sp>
      <p:sp>
        <p:nvSpPr>
          <p:cNvPr id="20485" name="TextBox 5"/>
          <p:cNvSpPr txBox="1">
            <a:spLocks noChangeArrowheads="1"/>
          </p:cNvSpPr>
          <p:nvPr/>
        </p:nvSpPr>
        <p:spPr bwMode="auto">
          <a:xfrm>
            <a:off x="0" y="5943608"/>
            <a:ext cx="79248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*States with unavailable data: Arunachal Pradesh, Goa, Manipur, Meghalaya, Mizoram, Nagaland, Sikkim, Tripura</a:t>
            </a:r>
          </a:p>
        </p:txBody>
      </p:sp>
      <p:graphicFrame>
        <p:nvGraphicFramePr>
          <p:cNvPr id="7" name="Chart 6"/>
          <p:cNvGraphicFramePr/>
          <p:nvPr/>
        </p:nvGraphicFramePr>
        <p:xfrm>
          <a:off x="609604" y="1219200"/>
          <a:ext cx="7753351" cy="4648200"/>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10"/>
          <p:cNvSpPr>
            <a:spLocks noChangeArrowheads="1"/>
          </p:cNvSpPr>
          <p:nvPr/>
        </p:nvSpPr>
        <p:spPr bwMode="auto">
          <a:xfrm>
            <a:off x="304800" y="533400"/>
            <a:ext cx="883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INDIA Context: </a:t>
            </a:r>
            <a:r>
              <a:rPr lang="en-US" sz="3600" dirty="0">
                <a:solidFill>
                  <a:srgbClr val="000F97"/>
                </a:solidFill>
                <a:cs typeface="Arial" charset="0"/>
              </a:rPr>
              <a:t>Open Market Wheat as Proportion of Consumption</a:t>
            </a:r>
          </a:p>
        </p:txBody>
      </p:sp>
      <p:graphicFrame>
        <p:nvGraphicFramePr>
          <p:cNvPr id="4" name="Chart 3"/>
          <p:cNvGraphicFramePr/>
          <p:nvPr>
            <p:extLst>
              <p:ext uri="{D42A27DB-BD31-4B8C-83A1-F6EECF244321}">
                <p14:modId xmlns:p14="http://schemas.microsoft.com/office/powerpoint/2010/main" val="623590368"/>
              </p:ext>
            </p:extLst>
          </p:nvPr>
        </p:nvGraphicFramePr>
        <p:xfrm>
          <a:off x="1066800" y="1676400"/>
          <a:ext cx="7315200" cy="43434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20"/>
          <p:cNvSpPr txBox="1">
            <a:spLocks noChangeArrowheads="1"/>
          </p:cNvSpPr>
          <p:nvPr/>
        </p:nvSpPr>
        <p:spPr bwMode="auto">
          <a:xfrm>
            <a:off x="4572000" y="5733255"/>
            <a:ext cx="457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Ministry of Consumer Affairs, Food &amp; Public Distribution, 2011 Household Consumption and Expenditure Survey, 2007</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a:solidFill>
                  <a:srgbClr val="000F97"/>
                </a:solidFill>
                <a:cs typeface="Arial" charset="0"/>
              </a:rPr>
              <a:t>INDIA Context: </a:t>
            </a:r>
            <a:r>
              <a:rPr lang="en-US" sz="3600">
                <a:solidFill>
                  <a:srgbClr val="000F97"/>
                </a:solidFill>
                <a:cs typeface="Arial" charset="0"/>
              </a:rPr>
              <a:t>Grain Waste</a:t>
            </a:r>
          </a:p>
        </p:txBody>
      </p:sp>
      <p:grpSp>
        <p:nvGrpSpPr>
          <p:cNvPr id="21508" name="Group 15"/>
          <p:cNvGrpSpPr>
            <a:grpSpLocks/>
          </p:cNvGrpSpPr>
          <p:nvPr/>
        </p:nvGrpSpPr>
        <p:grpSpPr bwMode="auto">
          <a:xfrm>
            <a:off x="228600" y="1524007"/>
            <a:ext cx="9067800" cy="3103007"/>
            <a:chOff x="228600" y="1524000"/>
            <a:chExt cx="9067800" cy="3103007"/>
          </a:xfrm>
        </p:grpSpPr>
        <p:grpSp>
          <p:nvGrpSpPr>
            <p:cNvPr id="21509" name="Group 12"/>
            <p:cNvGrpSpPr>
              <a:grpSpLocks/>
            </p:cNvGrpSpPr>
            <p:nvPr/>
          </p:nvGrpSpPr>
          <p:grpSpPr bwMode="auto">
            <a:xfrm>
              <a:off x="228600" y="1524000"/>
              <a:ext cx="2590800" cy="3092994"/>
              <a:chOff x="457200" y="1219200"/>
              <a:chExt cx="3048000" cy="2942116"/>
            </a:xfrm>
          </p:grpSpPr>
          <p:sp>
            <p:nvSpPr>
              <p:cNvPr id="21519" name="TextBox 4"/>
              <p:cNvSpPr txBox="1">
                <a:spLocks noChangeArrowheads="1"/>
              </p:cNvSpPr>
              <p:nvPr/>
            </p:nvSpPr>
            <p:spPr bwMode="auto">
              <a:xfrm>
                <a:off x="457200" y="3810000"/>
                <a:ext cx="2819400" cy="351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a:t>Storage Capacity</a:t>
                </a:r>
              </a:p>
            </p:txBody>
          </p:sp>
          <p:pic>
            <p:nvPicPr>
              <p:cNvPr id="21520" name="Picture 3" descr="S:\ih\FFI\Photos\India pics by David McKee\IMG_3681[1].JPG"/>
              <p:cNvPicPr>
                <a:picLocks noChangeAspect="1" noChangeArrowheads="1"/>
              </p:cNvPicPr>
              <p:nvPr/>
            </p:nvPicPr>
            <p:blipFill>
              <a:blip r:embed="rId3" cstate="email">
                <a:extLst>
                  <a:ext uri="{28A0092B-C50C-407E-A947-70E740481C1C}">
                    <a14:useLocalDpi xmlns:a14="http://schemas.microsoft.com/office/drawing/2010/main" val="0"/>
                  </a:ext>
                </a:extLst>
              </a:blip>
              <a:srcRect r="11774"/>
              <a:stretch>
                <a:fillRect/>
              </a:stretch>
            </p:blipFill>
            <p:spPr bwMode="auto">
              <a:xfrm>
                <a:off x="457200" y="1219200"/>
                <a:ext cx="3048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510" name="Group 14"/>
            <p:cNvGrpSpPr>
              <a:grpSpLocks/>
            </p:cNvGrpSpPr>
            <p:nvPr/>
          </p:nvGrpSpPr>
          <p:grpSpPr bwMode="auto">
            <a:xfrm>
              <a:off x="5791200" y="1524000"/>
              <a:ext cx="3505200" cy="3103007"/>
              <a:chOff x="5638800" y="1219200"/>
              <a:chExt cx="3505200" cy="3027324"/>
            </a:xfrm>
          </p:grpSpPr>
          <p:grpSp>
            <p:nvGrpSpPr>
              <p:cNvPr id="21514" name="Group 9"/>
              <p:cNvGrpSpPr>
                <a:grpSpLocks/>
              </p:cNvGrpSpPr>
              <p:nvPr/>
            </p:nvGrpSpPr>
            <p:grpSpPr bwMode="auto">
              <a:xfrm>
                <a:off x="5638800" y="1219200"/>
                <a:ext cx="3200400" cy="2667000"/>
                <a:chOff x="4800600" y="1752600"/>
                <a:chExt cx="3352800" cy="2438401"/>
              </a:xfrm>
            </p:grpSpPr>
            <p:pic>
              <p:nvPicPr>
                <p:cNvPr id="21516" name="Picture 5" descr="http://krishisewa.com/disease/dwheat/powderymildew.jpg"/>
                <p:cNvPicPr>
                  <a:picLocks noChangeAspect="1" noChangeArrowheads="1"/>
                </p:cNvPicPr>
                <p:nvPr/>
              </p:nvPicPr>
              <p:blipFill>
                <a:blip r:embed="rId4" cstate="print">
                  <a:lum contrast="30000"/>
                  <a:extLst>
                    <a:ext uri="{28A0092B-C50C-407E-A947-70E740481C1C}">
                      <a14:useLocalDpi xmlns:a14="http://schemas.microsoft.com/office/drawing/2010/main" val="0"/>
                    </a:ext>
                  </a:extLst>
                </a:blip>
                <a:srcRect/>
                <a:stretch>
                  <a:fillRect/>
                </a:stretch>
              </p:blipFill>
              <p:spPr bwMode="auto">
                <a:xfrm>
                  <a:off x="4800600" y="1752600"/>
                  <a:ext cx="108585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7" name="Picture 7" descr="http://krishisewa.com/disease/dwheat/headscab.jpg"/>
                <p:cNvPicPr>
                  <a:picLocks noChangeAspect="1" noChangeArrowheads="1"/>
                </p:cNvPicPr>
                <p:nvPr/>
              </p:nvPicPr>
              <p:blipFill>
                <a:blip r:embed="rId5" cstate="print">
                  <a:lum contrast="30000"/>
                  <a:extLst>
                    <a:ext uri="{28A0092B-C50C-407E-A947-70E740481C1C}">
                      <a14:useLocalDpi xmlns:a14="http://schemas.microsoft.com/office/drawing/2010/main" val="0"/>
                    </a:ext>
                  </a:extLst>
                </a:blip>
                <a:srcRect l="6250" b="2174"/>
                <a:stretch>
                  <a:fillRect/>
                </a:stretch>
              </p:blipFill>
              <p:spPr bwMode="auto">
                <a:xfrm>
                  <a:off x="7010400" y="1752600"/>
                  <a:ext cx="1143000" cy="2438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8" name="Picture 9" descr="http://krishisewa.com/disease/dwheat/armyworm.jpg"/>
                <p:cNvPicPr>
                  <a:picLocks noChangeAspect="1" noChangeArrowheads="1"/>
                </p:cNvPicPr>
                <p:nvPr/>
              </p:nvPicPr>
              <p:blipFill>
                <a:blip r:embed="rId6" cstate="print">
                  <a:lum contrast="30000"/>
                  <a:extLst>
                    <a:ext uri="{28A0092B-C50C-407E-A947-70E740481C1C}">
                      <a14:useLocalDpi xmlns:a14="http://schemas.microsoft.com/office/drawing/2010/main" val="0"/>
                    </a:ext>
                  </a:extLst>
                </a:blip>
                <a:srcRect r="11517"/>
                <a:stretch>
                  <a:fillRect/>
                </a:stretch>
              </p:blipFill>
              <p:spPr bwMode="auto">
                <a:xfrm>
                  <a:off x="5867400" y="1752600"/>
                  <a:ext cx="11430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515" name="TextBox 10"/>
              <p:cNvSpPr txBox="1">
                <a:spLocks noChangeArrowheads="1"/>
              </p:cNvSpPr>
              <p:nvPr/>
            </p:nvSpPr>
            <p:spPr bwMode="auto">
              <a:xfrm>
                <a:off x="5791200" y="3886200"/>
                <a:ext cx="3352800" cy="360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a:t>Disease/Pests</a:t>
                </a:r>
              </a:p>
            </p:txBody>
          </p:sp>
        </p:grpSp>
        <p:grpSp>
          <p:nvGrpSpPr>
            <p:cNvPr id="21511" name="Group 13"/>
            <p:cNvGrpSpPr>
              <a:grpSpLocks/>
            </p:cNvGrpSpPr>
            <p:nvPr/>
          </p:nvGrpSpPr>
          <p:grpSpPr bwMode="auto">
            <a:xfrm>
              <a:off x="2590800" y="1524000"/>
              <a:ext cx="3505200" cy="3092479"/>
              <a:chOff x="2819400" y="3200400"/>
              <a:chExt cx="3429000" cy="2937855"/>
            </a:xfrm>
          </p:grpSpPr>
          <p:pic>
            <p:nvPicPr>
              <p:cNvPr id="21512" name="Picture 11" descr="http://feww.files.wordpress.com/2011/02/13722789_51n.jpg"/>
              <p:cNvPicPr>
                <a:picLocks noChangeAspect="1" noChangeArrowheads="1"/>
              </p:cNvPicPr>
              <p:nvPr/>
            </p:nvPicPr>
            <p:blipFill>
              <a:blip r:embed="rId7" cstate="email">
                <a:extLst>
                  <a:ext uri="{28A0092B-C50C-407E-A947-70E740481C1C}">
                    <a14:useLocalDpi xmlns:a14="http://schemas.microsoft.com/office/drawing/2010/main" val="0"/>
                  </a:ext>
                </a:extLst>
              </a:blip>
              <a:srcRect t="3592" r="44000" b="12196"/>
              <a:stretch>
                <a:fillRect/>
              </a:stretch>
            </p:blipFill>
            <p:spPr bwMode="auto">
              <a:xfrm>
                <a:off x="3200400" y="3200400"/>
                <a:ext cx="25908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3" name="TextBox 12"/>
              <p:cNvSpPr txBox="1">
                <a:spLocks noChangeArrowheads="1"/>
              </p:cNvSpPr>
              <p:nvPr/>
            </p:nvSpPr>
            <p:spPr bwMode="auto">
              <a:xfrm>
                <a:off x="2819400" y="5787390"/>
                <a:ext cx="3429000"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a:t>Severe Weather</a:t>
                </a:r>
              </a:p>
            </p:txBody>
          </p:sp>
        </p:grpSp>
      </p:grpSp>
      <p:sp>
        <p:nvSpPr>
          <p:cNvPr id="17" name="TextBox 16"/>
          <p:cNvSpPr txBox="1"/>
          <p:nvPr/>
        </p:nvSpPr>
        <p:spPr>
          <a:xfrm>
            <a:off x="533400" y="4929426"/>
            <a:ext cx="7924800" cy="861774"/>
          </a:xfrm>
          <a:prstGeom prst="rect">
            <a:avLst/>
          </a:prstGeom>
          <a:noFill/>
        </p:spPr>
        <p:txBody>
          <a:bodyPr wrap="square" rtlCol="0">
            <a:spAutoFit/>
          </a:bodyPr>
          <a:lstStyle/>
          <a:p>
            <a:pPr algn="ctr"/>
            <a:r>
              <a:rPr lang="en-US" sz="2500" dirty="0"/>
              <a:t>Annual estimates range from 10-20%, or 9-18 MMT;</a:t>
            </a:r>
          </a:p>
          <a:p>
            <a:pPr algn="ctr"/>
            <a:r>
              <a:rPr lang="en-US" sz="2500" dirty="0"/>
              <a:t>@$250 USD/MT: </a:t>
            </a:r>
            <a:r>
              <a:rPr lang="en-US" sz="2500" b="1" u="sng" dirty="0"/>
              <a:t>$2.25-4.5 billion USD</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4100"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eaLnBrk="1" hangingPunct="1">
              <a:lnSpc>
                <a:spcPct val="120000"/>
              </a:lnSpc>
              <a:spcBef>
                <a:spcPts val="0"/>
              </a:spcBef>
              <a:spcAft>
                <a:spcPts val="0"/>
              </a:spcAft>
              <a:buFont typeface="Wingdings" charset="0"/>
              <a:buChar char="q"/>
              <a:defRPr/>
            </a:pPr>
            <a:r>
              <a:rPr lang="en-US" sz="1600" dirty="0"/>
              <a:t> Grain Consumption</a:t>
            </a:r>
          </a:p>
          <a:p>
            <a:pPr eaLnBrk="1" hangingPunct="1">
              <a:lnSpc>
                <a:spcPct val="120000"/>
              </a:lnSpc>
              <a:spcBef>
                <a:spcPts val="0"/>
              </a:spcBef>
              <a:spcAft>
                <a:spcPts val="0"/>
              </a:spcAft>
              <a:buFont typeface="Wingdings" charset="0"/>
              <a:buChar char="q"/>
              <a:defRPr/>
            </a:pPr>
            <a:r>
              <a:rPr lang="en-US" sz="1600" dirty="0"/>
              <a:t> Potential Health Impact</a:t>
            </a:r>
          </a:p>
          <a:p>
            <a:pPr eaLnBrk="1" hangingPunct="1">
              <a:lnSpc>
                <a:spcPct val="120000"/>
              </a:lnSpc>
              <a:spcBef>
                <a:spcPts val="0"/>
              </a:spcBef>
              <a:spcAft>
                <a:spcPts val="0"/>
              </a:spcAft>
              <a:buFont typeface="Wingdings" charset="0"/>
              <a:buChar char="q"/>
              <a:defRPr/>
            </a:pPr>
            <a:r>
              <a:rPr lang="en-US" sz="1600" dirty="0"/>
              <a:t> FFI/IFFN Milestones</a:t>
            </a:r>
          </a:p>
          <a:p>
            <a:pPr eaLnBrk="1" hangingPunct="1">
              <a:lnSpc>
                <a:spcPct val="120000"/>
              </a:lnSpc>
              <a:spcBef>
                <a:spcPts val="0"/>
              </a:spcBef>
              <a:spcAft>
                <a:spcPts val="0"/>
              </a:spcAft>
              <a:buFont typeface="Wingdings" charset="0"/>
              <a:buChar char="q"/>
              <a:defRPr/>
            </a:pPr>
            <a:r>
              <a:rPr lang="en-US" sz="1600" dirty="0"/>
              <a:t> Partner Mapping</a:t>
            </a:r>
          </a:p>
          <a:p>
            <a:pPr eaLnBrk="1" hangingPunct="1">
              <a:lnSpc>
                <a:spcPct val="120000"/>
              </a:lnSpc>
              <a:spcBef>
                <a:spcPts val="0"/>
              </a:spcBef>
              <a:spcAft>
                <a:spcPts val="0"/>
              </a:spcAft>
              <a:buFont typeface="Wingdings" charset="0"/>
              <a:buChar char="q"/>
              <a:defRPr/>
            </a:pPr>
            <a:r>
              <a:rPr lang="en-US" sz="1600" dirty="0"/>
              <a:t> Wheat Industry</a:t>
            </a:r>
          </a:p>
          <a:p>
            <a:pPr eaLnBrk="1" hangingPunct="1">
              <a:lnSpc>
                <a:spcPct val="120000"/>
              </a:lnSpc>
              <a:spcBef>
                <a:spcPts val="0"/>
              </a:spcBef>
              <a:spcAft>
                <a:spcPts val="0"/>
              </a:spcAft>
              <a:buFont typeface="Wingdings" charset="0"/>
              <a:buChar char="q"/>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7" name="Picture 6"/>
          <p:cNvPicPr>
            <a:picLocks noChangeAspect="1"/>
          </p:cNvPicPr>
          <p:nvPr/>
        </p:nvPicPr>
        <p:blipFill>
          <a:blip r:embed="rId3" cstate="print"/>
          <a:stretch>
            <a:fillRect/>
          </a:stretch>
        </p:blipFill>
        <p:spPr>
          <a:xfrm>
            <a:off x="4191000" y="897469"/>
            <a:ext cx="3886200" cy="5181600"/>
          </a:xfrm>
          <a:prstGeom prst="rect">
            <a:avLst/>
          </a:prstGeom>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a:xfrm>
            <a:off x="0" y="609600"/>
            <a:ext cx="3429000" cy="1143000"/>
          </a:xfrm>
        </p:spPr>
        <p:txBody>
          <a:bodyPr/>
          <a:lstStyle/>
          <a:p>
            <a:r>
              <a:rPr lang="en-US" dirty="0">
                <a:latin typeface="Arial" charset="0"/>
                <a:ea typeface="ＭＳ Ｐゴシック" charset="0"/>
                <a:cs typeface="ＭＳ Ｐゴシック" charset="0"/>
              </a:rPr>
              <a:t> </a:t>
            </a:r>
          </a:p>
        </p:txBody>
      </p:sp>
      <p:grpSp>
        <p:nvGrpSpPr>
          <p:cNvPr id="24579" name="Group 3"/>
          <p:cNvGrpSpPr>
            <a:grpSpLocks/>
          </p:cNvGrpSpPr>
          <p:nvPr/>
        </p:nvGrpSpPr>
        <p:grpSpPr bwMode="auto">
          <a:xfrm>
            <a:off x="5562600" y="2133608"/>
            <a:ext cx="3276600" cy="2352675"/>
            <a:chOff x="3582" y="2496"/>
            <a:chExt cx="2064" cy="1482"/>
          </a:xfrm>
        </p:grpSpPr>
        <p:sp>
          <p:nvSpPr>
            <p:cNvPr id="24582" name="Rectangle 4"/>
            <p:cNvSpPr>
              <a:spLocks noChangeArrowheads="1"/>
            </p:cNvSpPr>
            <p:nvPr/>
          </p:nvSpPr>
          <p:spPr bwMode="auto">
            <a:xfrm>
              <a:off x="3592" y="3774"/>
              <a:ext cx="491" cy="96"/>
            </a:xfrm>
            <a:prstGeom prst="rect">
              <a:avLst/>
            </a:prstGeom>
            <a:solidFill>
              <a:srgbClr val="FF9933"/>
            </a:solidFill>
            <a:ln w="9525">
              <a:solidFill>
                <a:schemeClr val="tx1"/>
              </a:solidFill>
              <a:miter lim="800000"/>
              <a:headEnd/>
              <a:tailEnd/>
            </a:ln>
          </p:spPr>
          <p:txBody>
            <a:bodyPr wrap="none" anchor="ctr"/>
            <a:lstStyle/>
            <a:p>
              <a:endParaRPr lang="en-US" dirty="0"/>
            </a:p>
          </p:txBody>
        </p:sp>
        <p:sp>
          <p:nvSpPr>
            <p:cNvPr id="10" name="Text Box 5"/>
            <p:cNvSpPr txBox="1">
              <a:spLocks noChangeArrowheads="1"/>
            </p:cNvSpPr>
            <p:nvPr/>
          </p:nvSpPr>
          <p:spPr bwMode="auto">
            <a:xfrm>
              <a:off x="4073" y="3648"/>
              <a:ext cx="1573" cy="330"/>
            </a:xfrm>
            <a:prstGeom prst="rect">
              <a:avLst/>
            </a:prstGeom>
            <a:noFill/>
            <a:ln w="9525">
              <a:noFill/>
              <a:miter lim="800000"/>
              <a:headEnd/>
              <a:tailEnd/>
            </a:ln>
          </p:spPr>
          <p:txBody>
            <a:bodyPr>
              <a:spAutoFit/>
            </a:bodyPr>
            <a:lstStyle/>
            <a:p>
              <a:pPr>
                <a:defRPr/>
              </a:pPr>
              <a:r>
                <a:rPr lang="en-US" sz="1400" b="1" dirty="0">
                  <a:solidFill>
                    <a:schemeClr val="bg2">
                      <a:lumMod val="10000"/>
                    </a:schemeClr>
                  </a:solidFill>
                  <a:ea typeface="+mn-ea"/>
                  <a:cs typeface="+mn-cs"/>
                </a:rPr>
                <a:t>Relatively low wheat plus rice consumption (11%)</a:t>
              </a:r>
            </a:p>
          </p:txBody>
        </p:sp>
        <p:sp>
          <p:nvSpPr>
            <p:cNvPr id="24584" name="Rectangle 6"/>
            <p:cNvSpPr>
              <a:spLocks noChangeArrowheads="1"/>
            </p:cNvSpPr>
            <p:nvPr/>
          </p:nvSpPr>
          <p:spPr bwMode="auto">
            <a:xfrm>
              <a:off x="3582" y="2640"/>
              <a:ext cx="491" cy="96"/>
            </a:xfrm>
            <a:prstGeom prst="rect">
              <a:avLst/>
            </a:prstGeom>
            <a:solidFill>
              <a:srgbClr val="FFFF00"/>
            </a:solidFill>
            <a:ln w="9525">
              <a:solidFill>
                <a:schemeClr val="tx1"/>
              </a:solidFill>
              <a:miter lim="800000"/>
              <a:headEnd/>
              <a:tailEnd/>
            </a:ln>
          </p:spPr>
          <p:txBody>
            <a:bodyPr wrap="none" anchor="ctr"/>
            <a:lstStyle/>
            <a:p>
              <a:endParaRPr lang="en-US" dirty="0"/>
            </a:p>
          </p:txBody>
        </p:sp>
        <p:sp>
          <p:nvSpPr>
            <p:cNvPr id="24585" name="Rectangle 7"/>
            <p:cNvSpPr>
              <a:spLocks noChangeArrowheads="1"/>
            </p:cNvSpPr>
            <p:nvPr/>
          </p:nvSpPr>
          <p:spPr bwMode="auto">
            <a:xfrm>
              <a:off x="3582" y="3024"/>
              <a:ext cx="491" cy="96"/>
            </a:xfrm>
            <a:prstGeom prst="rect">
              <a:avLst/>
            </a:prstGeom>
            <a:solidFill>
              <a:srgbClr val="00FFFF"/>
            </a:solidFill>
            <a:ln w="9525">
              <a:solidFill>
                <a:schemeClr val="tx1"/>
              </a:solidFill>
              <a:miter lim="800000"/>
              <a:headEnd/>
              <a:tailEnd/>
            </a:ln>
          </p:spPr>
          <p:txBody>
            <a:bodyPr wrap="none" anchor="ctr"/>
            <a:lstStyle/>
            <a:p>
              <a:endParaRPr lang="en-US" dirty="0"/>
            </a:p>
          </p:txBody>
        </p:sp>
        <p:sp>
          <p:nvSpPr>
            <p:cNvPr id="13" name="Text Box 8"/>
            <p:cNvSpPr txBox="1">
              <a:spLocks noChangeArrowheads="1"/>
            </p:cNvSpPr>
            <p:nvPr/>
          </p:nvSpPr>
          <p:spPr bwMode="auto">
            <a:xfrm>
              <a:off x="4073" y="2898"/>
              <a:ext cx="1573" cy="330"/>
            </a:xfrm>
            <a:prstGeom prst="rect">
              <a:avLst/>
            </a:prstGeom>
            <a:noFill/>
            <a:ln w="9525">
              <a:noFill/>
              <a:miter lim="800000"/>
              <a:headEnd/>
              <a:tailEnd/>
            </a:ln>
          </p:spPr>
          <p:txBody>
            <a:bodyPr>
              <a:spAutoFit/>
            </a:bodyPr>
            <a:lstStyle/>
            <a:p>
              <a:pPr>
                <a:defRPr/>
              </a:pPr>
              <a:r>
                <a:rPr lang="en-US" sz="1400" b="1" dirty="0">
                  <a:solidFill>
                    <a:schemeClr val="bg2">
                      <a:lumMod val="10000"/>
                    </a:schemeClr>
                  </a:solidFill>
                  <a:ea typeface="+mn-ea"/>
                  <a:cs typeface="+mn-cs"/>
                </a:rPr>
                <a:t>High wheat consumption</a:t>
              </a:r>
            </a:p>
            <a:p>
              <a:pPr>
                <a:defRPr/>
              </a:pPr>
              <a:r>
                <a:rPr lang="en-US" sz="1400" b="1" dirty="0">
                  <a:solidFill>
                    <a:schemeClr val="bg2">
                      <a:lumMod val="10000"/>
                    </a:schemeClr>
                  </a:solidFill>
                  <a:ea typeface="+mn-ea"/>
                  <a:cs typeface="+mn-cs"/>
                </a:rPr>
                <a:t>(27% of population)</a:t>
              </a:r>
            </a:p>
          </p:txBody>
        </p:sp>
        <p:sp>
          <p:nvSpPr>
            <p:cNvPr id="24587" name="Rectangle 9"/>
            <p:cNvSpPr>
              <a:spLocks noChangeArrowheads="1"/>
            </p:cNvSpPr>
            <p:nvPr/>
          </p:nvSpPr>
          <p:spPr bwMode="auto">
            <a:xfrm>
              <a:off x="3582" y="3408"/>
              <a:ext cx="491" cy="96"/>
            </a:xfrm>
            <a:prstGeom prst="rect">
              <a:avLst/>
            </a:prstGeom>
            <a:solidFill>
              <a:srgbClr val="99FF99"/>
            </a:solidFill>
            <a:ln w="9525">
              <a:solidFill>
                <a:schemeClr val="tx1"/>
              </a:solidFill>
              <a:miter lim="800000"/>
              <a:headEnd/>
              <a:tailEnd/>
            </a:ln>
          </p:spPr>
          <p:txBody>
            <a:bodyPr wrap="none" anchor="ctr"/>
            <a:lstStyle/>
            <a:p>
              <a:endParaRPr lang="en-US" dirty="0"/>
            </a:p>
          </p:txBody>
        </p:sp>
        <p:sp>
          <p:nvSpPr>
            <p:cNvPr id="15" name="Text Box 10"/>
            <p:cNvSpPr txBox="1">
              <a:spLocks noChangeArrowheads="1"/>
            </p:cNvSpPr>
            <p:nvPr/>
          </p:nvSpPr>
          <p:spPr bwMode="auto">
            <a:xfrm>
              <a:off x="4083" y="2496"/>
              <a:ext cx="1563" cy="330"/>
            </a:xfrm>
            <a:prstGeom prst="rect">
              <a:avLst/>
            </a:prstGeom>
            <a:noFill/>
            <a:ln w="9525">
              <a:noFill/>
              <a:miter lim="800000"/>
              <a:headEnd/>
              <a:tailEnd/>
            </a:ln>
          </p:spPr>
          <p:txBody>
            <a:bodyPr>
              <a:spAutoFit/>
            </a:bodyPr>
            <a:lstStyle/>
            <a:p>
              <a:pPr>
                <a:defRPr/>
              </a:pPr>
              <a:r>
                <a:rPr lang="en-US" sz="1400" b="1" dirty="0">
                  <a:solidFill>
                    <a:schemeClr val="bg2">
                      <a:lumMod val="10000"/>
                    </a:schemeClr>
                  </a:solidFill>
                  <a:ea typeface="+mn-ea"/>
                  <a:cs typeface="+mn-cs"/>
                </a:rPr>
                <a:t>High rice consumption (32% of population)</a:t>
              </a:r>
            </a:p>
          </p:txBody>
        </p:sp>
        <p:sp>
          <p:nvSpPr>
            <p:cNvPr id="17" name="Text Box 12"/>
            <p:cNvSpPr txBox="1">
              <a:spLocks noChangeArrowheads="1"/>
            </p:cNvSpPr>
            <p:nvPr/>
          </p:nvSpPr>
          <p:spPr bwMode="auto">
            <a:xfrm>
              <a:off x="4073" y="3282"/>
              <a:ext cx="1573" cy="330"/>
            </a:xfrm>
            <a:prstGeom prst="rect">
              <a:avLst/>
            </a:prstGeom>
            <a:noFill/>
            <a:ln w="9525">
              <a:noFill/>
              <a:miter lim="800000"/>
              <a:headEnd/>
              <a:tailEnd/>
            </a:ln>
          </p:spPr>
          <p:txBody>
            <a:bodyPr>
              <a:spAutoFit/>
            </a:bodyPr>
            <a:lstStyle/>
            <a:p>
              <a:pPr>
                <a:defRPr/>
              </a:pPr>
              <a:r>
                <a:rPr lang="en-US" sz="1400" b="1" dirty="0">
                  <a:solidFill>
                    <a:schemeClr val="bg2">
                      <a:lumMod val="10000"/>
                    </a:schemeClr>
                  </a:solidFill>
                  <a:ea typeface="+mn-ea"/>
                  <a:cs typeface="+mn-cs"/>
                </a:rPr>
                <a:t>High wheat plus</a:t>
              </a:r>
            </a:p>
            <a:p>
              <a:pPr>
                <a:defRPr/>
              </a:pPr>
              <a:r>
                <a:rPr lang="en-US" sz="1400" b="1" dirty="0">
                  <a:solidFill>
                    <a:schemeClr val="bg2">
                      <a:lumMod val="10000"/>
                    </a:schemeClr>
                  </a:solidFill>
                  <a:ea typeface="+mn-ea"/>
                  <a:cs typeface="+mn-cs"/>
                </a:rPr>
                <a:t>rice consumption (30%)</a:t>
              </a:r>
            </a:p>
          </p:txBody>
        </p:sp>
      </p:grpSp>
      <p:sp>
        <p:nvSpPr>
          <p:cNvPr id="24581" name="Rectangle 8"/>
          <p:cNvSpPr>
            <a:spLocks noChangeArrowheads="1"/>
          </p:cNvSpPr>
          <p:nvPr/>
        </p:nvSpPr>
        <p:spPr bwMode="auto">
          <a:xfrm>
            <a:off x="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Grain Consumption: </a:t>
            </a:r>
            <a:r>
              <a:rPr lang="en-US" sz="3600" dirty="0">
                <a:solidFill>
                  <a:srgbClr val="000F97"/>
                </a:solidFill>
                <a:cs typeface="Arial" charset="0"/>
              </a:rPr>
              <a:t>By State</a:t>
            </a:r>
          </a:p>
        </p:txBody>
      </p:sp>
      <p:pic>
        <p:nvPicPr>
          <p:cNvPr id="24580" name="Picture 13"/>
          <p:cNvPicPr>
            <a:picLocks noChangeAspect="1" noChangeArrowheads="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val="0"/>
              </a:ext>
            </a:extLst>
          </a:blip>
          <a:srcRect l="1938" t="993"/>
          <a:stretch>
            <a:fillRect/>
          </a:stretch>
        </p:blipFill>
        <p:spPr bwMode="auto">
          <a:xfrm>
            <a:off x="457200" y="1371600"/>
            <a:ext cx="44958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6" name="Rectangle 10"/>
          <p:cNvSpPr>
            <a:spLocks noChangeArrowheads="1"/>
          </p:cNvSpPr>
          <p:nvPr/>
        </p:nvSpPr>
        <p:spPr bwMode="auto">
          <a:xfrm>
            <a:off x="304800" y="152400"/>
            <a:ext cx="883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p>
            <a:r>
              <a:rPr lang="en-US" sz="3200" b="1" dirty="0">
                <a:solidFill>
                  <a:srgbClr val="000F97"/>
                </a:solidFill>
                <a:cs typeface="Arial" charset="0"/>
              </a:rPr>
              <a:t>Grain Consumption: </a:t>
            </a:r>
            <a:r>
              <a:rPr lang="en-US" sz="3200" dirty="0">
                <a:solidFill>
                  <a:srgbClr val="000F97"/>
                </a:solidFill>
                <a:cs typeface="Arial" charset="0"/>
              </a:rPr>
              <a:t>Wheat and Rice</a:t>
            </a:r>
          </a:p>
        </p:txBody>
      </p:sp>
      <p:sp>
        <p:nvSpPr>
          <p:cNvPr id="23557" name="TextBox 4"/>
          <p:cNvSpPr txBox="1">
            <a:spLocks noChangeArrowheads="1"/>
          </p:cNvSpPr>
          <p:nvPr/>
        </p:nvSpPr>
        <p:spPr bwMode="auto">
          <a:xfrm>
            <a:off x="4572000" y="6248408"/>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Source: Household Consumer Expenditure Survey, 2006-07</a:t>
            </a:r>
          </a:p>
        </p:txBody>
      </p:sp>
      <p:sp>
        <p:nvSpPr>
          <p:cNvPr id="23558" name="TextBox 5"/>
          <p:cNvSpPr txBox="1">
            <a:spLocks noChangeArrowheads="1"/>
          </p:cNvSpPr>
          <p:nvPr/>
        </p:nvSpPr>
        <p:spPr bwMode="auto">
          <a:xfrm>
            <a:off x="0" y="6019800"/>
            <a:ext cx="79248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dirty="0"/>
              <a:t>*Data unavailable for Goa		No report </a:t>
            </a:r>
          </a:p>
        </p:txBody>
      </p:sp>
      <p:graphicFrame>
        <p:nvGraphicFramePr>
          <p:cNvPr id="8" name="Chart 7"/>
          <p:cNvGraphicFramePr>
            <a:graphicFrameLocks/>
          </p:cNvGraphicFramePr>
          <p:nvPr/>
        </p:nvGraphicFramePr>
        <p:xfrm>
          <a:off x="185737" y="838200"/>
          <a:ext cx="8772525" cy="5181600"/>
        </p:xfrm>
        <a:graphic>
          <a:graphicData uri="http://schemas.openxmlformats.org/drawingml/2006/chart">
            <c:chart xmlns:c="http://schemas.openxmlformats.org/drawingml/2006/chart" xmlns:r="http://schemas.openxmlformats.org/officeDocument/2006/relationships" r:id="rId3"/>
          </a:graphicData>
        </a:graphic>
      </p:graphicFrame>
      <p:cxnSp>
        <p:nvCxnSpPr>
          <p:cNvPr id="14" name="Straight Connector 13"/>
          <p:cNvCxnSpPr/>
          <p:nvPr/>
        </p:nvCxnSpPr>
        <p:spPr bwMode="auto">
          <a:xfrm>
            <a:off x="1219200" y="5105400"/>
            <a:ext cx="533400" cy="0"/>
          </a:xfrm>
          <a:prstGeom prst="line">
            <a:avLst/>
          </a:prstGeom>
          <a:solidFill>
            <a:schemeClr val="accent1"/>
          </a:solidFill>
          <a:ln w="9525" cap="flat" cmpd="sng" algn="ctr">
            <a:solidFill>
              <a:srgbClr val="FF0000"/>
            </a:solidFill>
            <a:prstDash val="solid"/>
            <a:round/>
            <a:headEnd type="none" w="med" len="med"/>
            <a:tailEnd type="none" w="med" len="med"/>
          </a:ln>
          <a:effectLst/>
        </p:spPr>
      </p:cxnSp>
      <p:cxnSp>
        <p:nvCxnSpPr>
          <p:cNvPr id="15" name="Straight Connector 14"/>
          <p:cNvCxnSpPr/>
          <p:nvPr/>
        </p:nvCxnSpPr>
        <p:spPr bwMode="auto">
          <a:xfrm>
            <a:off x="2057400" y="5105400"/>
            <a:ext cx="762000" cy="0"/>
          </a:xfrm>
          <a:prstGeom prst="line">
            <a:avLst/>
          </a:prstGeom>
          <a:solidFill>
            <a:schemeClr val="accent1"/>
          </a:solidFill>
          <a:ln w="9525" cap="flat" cmpd="sng" algn="ctr">
            <a:solidFill>
              <a:srgbClr val="FF0000"/>
            </a:solidFill>
            <a:prstDash val="solid"/>
            <a:round/>
            <a:headEnd type="none" w="med" len="med"/>
            <a:tailEnd type="none" w="med" len="med"/>
          </a:ln>
          <a:effectLst/>
        </p:spPr>
      </p:cxnSp>
      <p:cxnSp>
        <p:nvCxnSpPr>
          <p:cNvPr id="17" name="Straight Connector 16"/>
          <p:cNvCxnSpPr/>
          <p:nvPr/>
        </p:nvCxnSpPr>
        <p:spPr bwMode="auto">
          <a:xfrm>
            <a:off x="3124200" y="5105400"/>
            <a:ext cx="304800" cy="0"/>
          </a:xfrm>
          <a:prstGeom prst="line">
            <a:avLst/>
          </a:prstGeom>
          <a:solidFill>
            <a:schemeClr val="accent1"/>
          </a:solidFill>
          <a:ln w="9525" cap="flat" cmpd="sng" algn="ctr">
            <a:solidFill>
              <a:srgbClr val="FF0000"/>
            </a:solidFill>
            <a:prstDash val="solid"/>
            <a:round/>
            <a:headEnd type="none" w="med" len="med"/>
            <a:tailEnd type="none" w="med" len="med"/>
          </a:ln>
          <a:effectLst/>
        </p:spPr>
      </p:cxnSp>
      <p:cxnSp>
        <p:nvCxnSpPr>
          <p:cNvPr id="20" name="Straight Connector 19"/>
          <p:cNvCxnSpPr/>
          <p:nvPr/>
        </p:nvCxnSpPr>
        <p:spPr bwMode="auto">
          <a:xfrm>
            <a:off x="2286000" y="6172200"/>
            <a:ext cx="533400" cy="0"/>
          </a:xfrm>
          <a:prstGeom prst="line">
            <a:avLst/>
          </a:prstGeom>
          <a:solidFill>
            <a:schemeClr val="accent1"/>
          </a:solidFill>
          <a:ln w="9525" cap="flat" cmpd="sng" algn="ctr">
            <a:solidFill>
              <a:srgbClr val="FF0000"/>
            </a:solidFill>
            <a:prstDash val="solid"/>
            <a:round/>
            <a:headEnd type="none" w="med" len="med"/>
            <a:tailEnd type="none" w="med" len="med"/>
          </a:ln>
          <a:effectLst/>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a:graphicFrameLocks/>
          </p:cNvGraphicFramePr>
          <p:nvPr/>
        </p:nvGraphicFramePr>
        <p:xfrm>
          <a:off x="685804" y="1524000"/>
          <a:ext cx="8015287"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16388" name="Rectangle 10"/>
          <p:cNvSpPr>
            <a:spLocks noChangeArrowheads="1"/>
          </p:cNvSpPr>
          <p:nvPr/>
        </p:nvSpPr>
        <p:spPr bwMode="auto">
          <a:xfrm>
            <a:off x="304800" y="152400"/>
            <a:ext cx="883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Grain Consumption: </a:t>
            </a:r>
            <a:r>
              <a:rPr lang="en-US" sz="3600" dirty="0">
                <a:solidFill>
                  <a:srgbClr val="000F97"/>
                </a:solidFill>
                <a:cs typeface="Arial" charset="0"/>
              </a:rPr>
              <a:t>Trends Per Capita Net Availability of Wheat and Rice</a:t>
            </a:r>
          </a:p>
        </p:txBody>
      </p:sp>
      <p:sp>
        <p:nvSpPr>
          <p:cNvPr id="16389" name="TextBox 4"/>
          <p:cNvSpPr txBox="1">
            <a:spLocks noChangeArrowheads="1"/>
          </p:cNvSpPr>
          <p:nvPr/>
        </p:nvSpPr>
        <p:spPr bwMode="auto">
          <a:xfrm>
            <a:off x="4572000" y="6281532"/>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Source: Ministry of Agriculture, 2010</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Grain Consumption: </a:t>
            </a:r>
            <a:r>
              <a:rPr lang="en-US" sz="3600" dirty="0">
                <a:solidFill>
                  <a:srgbClr val="000F97"/>
                </a:solidFill>
                <a:cs typeface="Arial" charset="0"/>
              </a:rPr>
              <a:t>Wheat Flour Terminology</a:t>
            </a:r>
          </a:p>
        </p:txBody>
      </p:sp>
      <p:grpSp>
        <p:nvGrpSpPr>
          <p:cNvPr id="29700" name="Group 15"/>
          <p:cNvGrpSpPr>
            <a:grpSpLocks/>
          </p:cNvGrpSpPr>
          <p:nvPr/>
        </p:nvGrpSpPr>
        <p:grpSpPr bwMode="auto">
          <a:xfrm>
            <a:off x="4876800" y="1524008"/>
            <a:ext cx="4033838" cy="2697163"/>
            <a:chOff x="3657600" y="1752600"/>
            <a:chExt cx="4033837" cy="2697786"/>
          </a:xfrm>
        </p:grpSpPr>
        <p:pic>
          <p:nvPicPr>
            <p:cNvPr id="29711" name="Picture 1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638800" y="1752600"/>
              <a:ext cx="186304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12" name="Picture 11"/>
            <p:cNvPicPr>
              <a:picLocks noChangeAspect="1" noChangeArrowheads="1"/>
            </p:cNvPicPr>
            <p:nvPr/>
          </p:nvPicPr>
          <p:blipFill>
            <a:blip r:embed="rId4" cstate="email">
              <a:extLst>
                <a:ext uri="{28A0092B-C50C-407E-A947-70E740481C1C}">
                  <a14:useLocalDpi xmlns:a14="http://schemas.microsoft.com/office/drawing/2010/main" val="0"/>
                </a:ext>
              </a:extLst>
            </a:blip>
            <a:srcRect l="11971" t="7793" r="6235" b="14285"/>
            <a:stretch>
              <a:fillRect/>
            </a:stretch>
          </p:blipFill>
          <p:spPr bwMode="auto">
            <a:xfrm>
              <a:off x="4495800" y="2590800"/>
              <a:ext cx="145796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13" name="Picture 14"/>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6096000" y="3200400"/>
              <a:ext cx="1595437" cy="1249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14" name="TextBox 3"/>
            <p:cNvSpPr txBox="1">
              <a:spLocks noChangeArrowheads="1"/>
            </p:cNvSpPr>
            <p:nvPr/>
          </p:nvSpPr>
          <p:spPr bwMode="auto">
            <a:xfrm>
              <a:off x="3657600" y="1905000"/>
              <a:ext cx="22860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3000" b="1"/>
                <a:t>Maida</a:t>
              </a:r>
              <a:endParaRPr lang="en-US" sz="3000"/>
            </a:p>
          </p:txBody>
        </p:sp>
      </p:grpSp>
      <p:grpSp>
        <p:nvGrpSpPr>
          <p:cNvPr id="29701" name="Group 24"/>
          <p:cNvGrpSpPr>
            <a:grpSpLocks/>
          </p:cNvGrpSpPr>
          <p:nvPr/>
        </p:nvGrpSpPr>
        <p:grpSpPr bwMode="auto">
          <a:xfrm>
            <a:off x="2666999" y="3505200"/>
            <a:ext cx="3849686" cy="2667000"/>
            <a:chOff x="2667029" y="3260598"/>
            <a:chExt cx="3849208" cy="2667000"/>
          </a:xfrm>
        </p:grpSpPr>
        <p:pic>
          <p:nvPicPr>
            <p:cNvPr id="29707" name="Picture 15"/>
            <p:cNvPicPr>
              <a:picLocks noChangeAspect="1" noChangeArrowheads="1"/>
            </p:cNvPicPr>
            <p:nvPr/>
          </p:nvPicPr>
          <p:blipFill>
            <a:blip r:embed="rId6" cstate="email">
              <a:extLst>
                <a:ext uri="{28A0092B-C50C-407E-A947-70E740481C1C}">
                  <a14:useLocalDpi xmlns:a14="http://schemas.microsoft.com/office/drawing/2010/main" val="0"/>
                </a:ext>
              </a:extLst>
            </a:blip>
            <a:srcRect r="50000"/>
            <a:stretch>
              <a:fillRect/>
            </a:stretch>
          </p:blipFill>
          <p:spPr bwMode="auto">
            <a:xfrm>
              <a:off x="5334000" y="4343400"/>
              <a:ext cx="1182237" cy="1584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08" name="Picture 16"/>
            <p:cNvPicPr>
              <a:picLocks noChangeAspect="1" noChangeArrowheads="1"/>
            </p:cNvPicPr>
            <p:nvPr/>
          </p:nvPicPr>
          <p:blipFill>
            <a:blip r:embed="rId7" cstate="email">
              <a:extLst>
                <a:ext uri="{28A0092B-C50C-407E-A947-70E740481C1C}">
                  <a14:useLocalDpi xmlns:a14="http://schemas.microsoft.com/office/drawing/2010/main" val="0"/>
                </a:ext>
              </a:extLst>
            </a:blip>
            <a:srcRect/>
            <a:stretch>
              <a:fillRect/>
            </a:stretch>
          </p:blipFill>
          <p:spPr bwMode="auto">
            <a:xfrm>
              <a:off x="3537299" y="4572001"/>
              <a:ext cx="1825276"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09" name="Picture 17"/>
            <p:cNvPicPr>
              <a:picLocks noChangeAspect="1" noChangeArrowheads="1"/>
            </p:cNvPicPr>
            <p:nvPr/>
          </p:nvPicPr>
          <p:blipFill>
            <a:blip r:embed="rId8" cstate="email">
              <a:lum bright="20000" contrast="10000"/>
              <a:extLst>
                <a:ext uri="{28A0092B-C50C-407E-A947-70E740481C1C}">
                  <a14:useLocalDpi xmlns:a14="http://schemas.microsoft.com/office/drawing/2010/main" val="0"/>
                </a:ext>
              </a:extLst>
            </a:blip>
            <a:srcRect/>
            <a:stretch>
              <a:fillRect/>
            </a:stretch>
          </p:blipFill>
          <p:spPr bwMode="auto">
            <a:xfrm>
              <a:off x="4495800" y="3260598"/>
              <a:ext cx="1447800" cy="1230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10" name="TextBox 3"/>
            <p:cNvSpPr txBox="1">
              <a:spLocks noChangeArrowheads="1"/>
            </p:cNvSpPr>
            <p:nvPr/>
          </p:nvSpPr>
          <p:spPr bwMode="auto">
            <a:xfrm>
              <a:off x="2667029" y="3962400"/>
              <a:ext cx="2286001"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3000" b="1" dirty="0" err="1"/>
                <a:t>Sooji</a:t>
              </a:r>
              <a:endParaRPr lang="en-US" sz="3000" dirty="0"/>
            </a:p>
          </p:txBody>
        </p:sp>
      </p:grpSp>
      <p:pic>
        <p:nvPicPr>
          <p:cNvPr id="29703" name="Picture 20"/>
          <p:cNvPicPr>
            <a:picLocks noChangeAspect="1" noChangeArrowheads="1"/>
          </p:cNvPicPr>
          <p:nvPr/>
        </p:nvPicPr>
        <p:blipFill>
          <a:blip r:embed="rId9" cstate="email">
            <a:extLst>
              <a:ext uri="{28A0092B-C50C-407E-A947-70E740481C1C}">
                <a14:useLocalDpi xmlns:a14="http://schemas.microsoft.com/office/drawing/2010/main" val="0"/>
              </a:ext>
            </a:extLst>
          </a:blip>
          <a:srcRect t="5556" b="35777"/>
          <a:stretch>
            <a:fillRect/>
          </a:stretch>
        </p:blipFill>
        <p:spPr bwMode="auto">
          <a:xfrm>
            <a:off x="76200" y="1524000"/>
            <a:ext cx="2107276"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5" name="TextBox 3"/>
          <p:cNvSpPr txBox="1">
            <a:spLocks noChangeArrowheads="1"/>
          </p:cNvSpPr>
          <p:nvPr/>
        </p:nvSpPr>
        <p:spPr bwMode="auto">
          <a:xfrm>
            <a:off x="1371600" y="3124200"/>
            <a:ext cx="1676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3000" b="1" dirty="0"/>
              <a:t>Atta</a:t>
            </a:r>
            <a:endParaRPr lang="en-US" sz="3000" dirty="0"/>
          </a:p>
        </p:txBody>
      </p:sp>
      <p:pic>
        <p:nvPicPr>
          <p:cNvPr id="29706" name="Picture 18"/>
          <p:cNvPicPr>
            <a:picLocks noChangeAspect="1" noChangeArrowheads="1"/>
          </p:cNvPicPr>
          <p:nvPr/>
        </p:nvPicPr>
        <p:blipFill>
          <a:blip r:embed="rId10" cstate="email">
            <a:extLst>
              <a:ext uri="{28A0092B-C50C-407E-A947-70E740481C1C}">
                <a14:useLocalDpi xmlns:a14="http://schemas.microsoft.com/office/drawing/2010/main" val="0"/>
              </a:ext>
            </a:extLst>
          </a:blip>
          <a:srcRect t="26923"/>
          <a:stretch>
            <a:fillRect/>
          </a:stretch>
        </p:blipFill>
        <p:spPr bwMode="auto">
          <a:xfrm>
            <a:off x="2133600" y="1524000"/>
            <a:ext cx="2252311"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4100"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eaLnBrk="1" hangingPunct="1">
              <a:lnSpc>
                <a:spcPct val="120000"/>
              </a:lnSpc>
              <a:spcBef>
                <a:spcPts val="0"/>
              </a:spcBef>
              <a:spcAft>
                <a:spcPts val="0"/>
              </a:spcAft>
              <a:buFont typeface="Wingdings" charset="0"/>
              <a:buChar char="q"/>
              <a:defRPr/>
            </a:pPr>
            <a:r>
              <a:rPr lang="en-US" sz="1600" dirty="0"/>
              <a:t> Potential Health Impact</a:t>
            </a:r>
          </a:p>
          <a:p>
            <a:pPr eaLnBrk="1" hangingPunct="1">
              <a:lnSpc>
                <a:spcPct val="120000"/>
              </a:lnSpc>
              <a:spcBef>
                <a:spcPts val="0"/>
              </a:spcBef>
              <a:spcAft>
                <a:spcPts val="0"/>
              </a:spcAft>
              <a:buFont typeface="Wingdings" charset="0"/>
              <a:buChar char="q"/>
            </a:pPr>
            <a:r>
              <a:rPr lang="en-US" sz="1600" dirty="0"/>
              <a:t> FFI/IFFN Milestones</a:t>
            </a:r>
          </a:p>
          <a:p>
            <a:pPr eaLnBrk="1" hangingPunct="1">
              <a:lnSpc>
                <a:spcPct val="120000"/>
              </a:lnSpc>
              <a:spcBef>
                <a:spcPts val="0"/>
              </a:spcBef>
              <a:spcAft>
                <a:spcPts val="0"/>
              </a:spcAft>
              <a:buFont typeface="Wingdings" charset="0"/>
              <a:buChar char="q"/>
              <a:defRPr/>
            </a:pPr>
            <a:r>
              <a:rPr lang="en-US" sz="1600" dirty="0"/>
              <a:t> Partner Mapping</a:t>
            </a:r>
          </a:p>
          <a:p>
            <a:pPr eaLnBrk="1" hangingPunct="1">
              <a:lnSpc>
                <a:spcPct val="120000"/>
              </a:lnSpc>
              <a:spcBef>
                <a:spcPts val="0"/>
              </a:spcBef>
              <a:spcAft>
                <a:spcPts val="0"/>
              </a:spcAft>
              <a:buFont typeface="Wingdings" charset="0"/>
              <a:buChar char="q"/>
              <a:defRPr/>
            </a:pPr>
            <a:r>
              <a:rPr lang="en-US" sz="1600" dirty="0"/>
              <a:t> Wheat Industry</a:t>
            </a:r>
          </a:p>
          <a:p>
            <a:pPr eaLnBrk="1" hangingPunct="1">
              <a:lnSpc>
                <a:spcPct val="120000"/>
              </a:lnSpc>
              <a:spcBef>
                <a:spcPts val="0"/>
              </a:spcBef>
              <a:spcAft>
                <a:spcPts val="0"/>
              </a:spcAft>
              <a:buFont typeface="Wingdings" charset="0"/>
              <a:buChar char="q"/>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165893" name="Picture 5"/>
          <p:cNvPicPr>
            <a:picLocks noChangeAspect="1" noChangeArrowheads="1"/>
          </p:cNvPicPr>
          <p:nvPr/>
        </p:nvPicPr>
        <p:blipFill>
          <a:blip r:embed="rId3" cstate="print"/>
          <a:srcRect/>
          <a:stretch>
            <a:fillRect/>
          </a:stretch>
        </p:blipFill>
        <p:spPr bwMode="auto">
          <a:xfrm>
            <a:off x="3810000" y="1981200"/>
            <a:ext cx="5095176" cy="3409950"/>
          </a:xfrm>
          <a:prstGeom prst="rect">
            <a:avLst/>
          </a:prstGeom>
          <a:noFill/>
          <a:ln w="9525">
            <a:solidFill>
              <a:schemeClr val="bg2">
                <a:lumMod val="60000"/>
                <a:lumOff val="40000"/>
              </a:schemeClr>
            </a:solidFill>
            <a:miter lim="800000"/>
            <a:headEnd/>
            <a:tailEnd/>
          </a:ln>
          <a:effec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Footer Placeholder 2"/>
          <p:cNvSpPr>
            <a:spLocks noGrp="1"/>
          </p:cNvSpPr>
          <p:nvPr>
            <p:ph type="ftr" sz="quarter" idx="10"/>
          </p:nvPr>
        </p:nvSpPr>
        <p:spPr>
          <a:xfrm>
            <a:off x="5334000" y="6248400"/>
            <a:ext cx="3810000" cy="476250"/>
          </a:xfrm>
        </p:spPr>
        <p:txBody>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cs typeface="Arial" charset="0"/>
              </a:rPr>
              <a:t>Source: 2006 India Demographic and Health Survey</a:t>
            </a:r>
          </a:p>
          <a:p>
            <a:pPr eaLnBrk="1" hangingPunct="1"/>
            <a:endParaRPr lang="en-US" sz="1200" dirty="0"/>
          </a:p>
        </p:txBody>
      </p:sp>
      <p:sp>
        <p:nvSpPr>
          <p:cNvPr id="25603" name="Rectangle 8"/>
          <p:cNvSpPr>
            <a:spLocks noChangeArrowheads="1"/>
          </p:cNvSpPr>
          <p:nvPr/>
        </p:nvSpPr>
        <p:spPr bwMode="auto">
          <a:xfrm>
            <a:off x="0" y="228600"/>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Potential Health Impact:</a:t>
            </a:r>
          </a:p>
          <a:p>
            <a:pPr marL="457200"/>
            <a:r>
              <a:rPr lang="en-US" sz="3600" dirty="0">
                <a:solidFill>
                  <a:srgbClr val="000F97"/>
                </a:solidFill>
                <a:cs typeface="Arial" charset="0"/>
              </a:rPr>
              <a:t>Anemia Prevalence: Women 15-49 yrs</a:t>
            </a:r>
          </a:p>
        </p:txBody>
      </p:sp>
      <p:graphicFrame>
        <p:nvGraphicFramePr>
          <p:cNvPr id="6" name="Chart 5"/>
          <p:cNvGraphicFramePr/>
          <p:nvPr/>
        </p:nvGraphicFramePr>
        <p:xfrm>
          <a:off x="0" y="1323974"/>
          <a:ext cx="9144000" cy="4695826"/>
        </p:xfrm>
        <a:graphic>
          <a:graphicData uri="http://schemas.openxmlformats.org/drawingml/2006/chart">
            <c:chart xmlns:c="http://schemas.openxmlformats.org/drawingml/2006/chart" xmlns:r="http://schemas.openxmlformats.org/officeDocument/2006/relationships" r:id="rId3"/>
          </a:graphicData>
        </a:graphic>
      </p:graphicFrame>
      <p:cxnSp>
        <p:nvCxnSpPr>
          <p:cNvPr id="25605" name="Straight Connector 7"/>
          <p:cNvCxnSpPr>
            <a:cxnSpLocks noChangeShapeType="1"/>
          </p:cNvCxnSpPr>
          <p:nvPr/>
        </p:nvCxnSpPr>
        <p:spPr bwMode="auto">
          <a:xfrm>
            <a:off x="457200" y="3048000"/>
            <a:ext cx="853440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Rectangle 8"/>
          <p:cNvSpPr>
            <a:spLocks noChangeArrowheads="1"/>
          </p:cNvSpPr>
          <p:nvPr/>
        </p:nvSpPr>
        <p:spPr bwMode="auto">
          <a:xfrm>
            <a:off x="0" y="1524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Process/Timeline</a:t>
            </a:r>
          </a:p>
        </p:txBody>
      </p:sp>
      <p:graphicFrame>
        <p:nvGraphicFramePr>
          <p:cNvPr id="2" name="Diagram 1"/>
          <p:cNvGraphicFramePr/>
          <p:nvPr>
            <p:extLst>
              <p:ext uri="{D42A27DB-BD31-4B8C-83A1-F6EECF244321}">
                <p14:modId xmlns:p14="http://schemas.microsoft.com/office/powerpoint/2010/main" val="2380335299"/>
              </p:ext>
            </p:extLst>
          </p:nvPr>
        </p:nvGraphicFramePr>
        <p:xfrm>
          <a:off x="152400" y="1143000"/>
          <a:ext cx="8839200" cy="4953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Footer Placeholder 2"/>
          <p:cNvSpPr>
            <a:spLocks noGrp="1"/>
          </p:cNvSpPr>
          <p:nvPr>
            <p:ph type="ftr" sz="quarter" idx="10"/>
          </p:nvPr>
        </p:nvSpPr>
        <p:spPr>
          <a:xfrm>
            <a:off x="5893558" y="6248400"/>
            <a:ext cx="3276600" cy="476250"/>
          </a:xfrm>
        </p:spPr>
        <p:txBody>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cs typeface="Arial" charset="0"/>
              </a:rPr>
              <a:t>Multiple sources: NTD literature, BDRI</a:t>
            </a:r>
          </a:p>
          <a:p>
            <a:pPr eaLnBrk="1" hangingPunct="1"/>
            <a:endParaRPr lang="en-US" sz="1200" dirty="0"/>
          </a:p>
        </p:txBody>
      </p:sp>
      <p:graphicFrame>
        <p:nvGraphicFramePr>
          <p:cNvPr id="6" name="Chart 5"/>
          <p:cNvGraphicFramePr/>
          <p:nvPr/>
        </p:nvGraphicFramePr>
        <p:xfrm>
          <a:off x="0" y="914400"/>
          <a:ext cx="9144000" cy="5410200"/>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8"/>
          <p:cNvSpPr>
            <a:spLocks noChangeArrowheads="1"/>
          </p:cNvSpPr>
          <p:nvPr/>
        </p:nvSpPr>
        <p:spPr bwMode="auto">
          <a:xfrm>
            <a:off x="0" y="1524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Potential Health Impact:</a:t>
            </a:r>
          </a:p>
          <a:p>
            <a:pPr marL="457200"/>
            <a:r>
              <a:rPr lang="en-US" sz="3500" dirty="0">
                <a:solidFill>
                  <a:srgbClr val="000F97"/>
                </a:solidFill>
                <a:cs typeface="Arial" charset="0"/>
              </a:rPr>
              <a:t>Neural Tube Defects</a:t>
            </a:r>
            <a:endParaRPr lang="en-US" sz="3500" baseline="30000" dirty="0">
              <a:solidFill>
                <a:srgbClr val="000F97"/>
              </a:solidFill>
              <a:cs typeface="Arial"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133" name="Rectangle 10"/>
          <p:cNvSpPr>
            <a:spLocks noChangeArrowheads="1"/>
          </p:cNvSpPr>
          <p:nvPr/>
        </p:nvSpPr>
        <p:spPr bwMode="auto">
          <a:xfrm>
            <a:off x="304800" y="-762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Potential Health Impact</a:t>
            </a:r>
            <a:endParaRPr lang="en-US" sz="3600" dirty="0">
              <a:solidFill>
                <a:srgbClr val="000F97"/>
              </a:solidFill>
              <a:cs typeface="Arial" charset="0"/>
            </a:endParaRPr>
          </a:p>
        </p:txBody>
      </p:sp>
      <p:grpSp>
        <p:nvGrpSpPr>
          <p:cNvPr id="48135" name="Group 56"/>
          <p:cNvGrpSpPr>
            <a:grpSpLocks/>
          </p:cNvGrpSpPr>
          <p:nvPr/>
        </p:nvGrpSpPr>
        <p:grpSpPr bwMode="auto">
          <a:xfrm>
            <a:off x="6519867" y="152407"/>
            <a:ext cx="2500563" cy="1371303"/>
            <a:chOff x="6519863" y="0"/>
            <a:chExt cx="2500563" cy="1371303"/>
          </a:xfrm>
        </p:grpSpPr>
        <p:sp>
          <p:nvSpPr>
            <p:cNvPr id="48201" name="TextBox 39"/>
            <p:cNvSpPr txBox="1">
              <a:spLocks noChangeArrowheads="1"/>
            </p:cNvSpPr>
            <p:nvPr/>
          </p:nvSpPr>
          <p:spPr bwMode="auto">
            <a:xfrm>
              <a:off x="6596063" y="909638"/>
              <a:ext cx="11765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Rice</a:t>
              </a:r>
            </a:p>
            <a:p>
              <a:pPr eaLnBrk="1" hangingPunct="1"/>
              <a:r>
                <a:rPr lang="en-US" sz="1200" b="1"/>
                <a:t>(g/capita/day)</a:t>
              </a:r>
              <a:endParaRPr lang="en-US" sz="1400" b="1"/>
            </a:p>
          </p:txBody>
        </p:sp>
        <p:sp>
          <p:nvSpPr>
            <p:cNvPr id="48202" name="Oval 54"/>
            <p:cNvSpPr>
              <a:spLocks noChangeArrowheads="1"/>
            </p:cNvSpPr>
            <p:nvPr/>
          </p:nvSpPr>
          <p:spPr bwMode="auto">
            <a:xfrm>
              <a:off x="7086600" y="914400"/>
              <a:ext cx="76200" cy="76200"/>
            </a:xfrm>
            <a:prstGeom prst="rect">
              <a:avLst/>
            </a:prstGeom>
            <a:solidFill>
              <a:srgbClr val="7030A0"/>
            </a:solidFill>
            <a:ln w="9525">
              <a:solidFill>
                <a:schemeClr val="tx1"/>
              </a:solidFill>
              <a:round/>
              <a:headEnd/>
              <a:tailEnd/>
            </a:ln>
          </p:spPr>
          <p:txBody>
            <a:bodyPr wrap="none" anchor="ctr"/>
            <a:lstStyle/>
            <a:p>
              <a:endParaRPr lang="en-US"/>
            </a:p>
          </p:txBody>
        </p:sp>
        <p:sp>
          <p:nvSpPr>
            <p:cNvPr id="48203" name="Oval 53"/>
            <p:cNvSpPr>
              <a:spLocks noChangeArrowheads="1"/>
            </p:cNvSpPr>
            <p:nvPr/>
          </p:nvSpPr>
          <p:spPr bwMode="auto">
            <a:xfrm>
              <a:off x="7467600" y="914400"/>
              <a:ext cx="152400" cy="152400"/>
            </a:xfrm>
            <a:prstGeom prst="rect">
              <a:avLst/>
            </a:prstGeom>
            <a:solidFill>
              <a:srgbClr val="00B050"/>
            </a:solidFill>
            <a:ln w="9525">
              <a:solidFill>
                <a:schemeClr val="tx1"/>
              </a:solidFill>
              <a:round/>
              <a:headEnd/>
              <a:tailEnd/>
            </a:ln>
          </p:spPr>
          <p:txBody>
            <a:bodyPr wrap="none" anchor="ctr"/>
            <a:lstStyle/>
            <a:p>
              <a:endParaRPr lang="en-US"/>
            </a:p>
          </p:txBody>
        </p:sp>
        <p:sp>
          <p:nvSpPr>
            <p:cNvPr id="48204" name="Oval 53"/>
            <p:cNvSpPr>
              <a:spLocks noChangeArrowheads="1"/>
            </p:cNvSpPr>
            <p:nvPr/>
          </p:nvSpPr>
          <p:spPr bwMode="auto">
            <a:xfrm>
              <a:off x="8001000" y="914400"/>
              <a:ext cx="228600" cy="228600"/>
            </a:xfrm>
            <a:prstGeom prst="rect">
              <a:avLst/>
            </a:prstGeom>
            <a:solidFill>
              <a:srgbClr val="FFC000"/>
            </a:solidFill>
            <a:ln w="9525">
              <a:solidFill>
                <a:schemeClr val="tx1"/>
              </a:solidFill>
              <a:round/>
              <a:headEnd/>
              <a:tailEnd/>
            </a:ln>
          </p:spPr>
          <p:txBody>
            <a:bodyPr wrap="none" anchor="ctr"/>
            <a:lstStyle/>
            <a:p>
              <a:endParaRPr lang="en-US"/>
            </a:p>
          </p:txBody>
        </p:sp>
        <p:grpSp>
          <p:nvGrpSpPr>
            <p:cNvPr id="48205" name="Group 124"/>
            <p:cNvGrpSpPr>
              <a:grpSpLocks/>
            </p:cNvGrpSpPr>
            <p:nvPr/>
          </p:nvGrpSpPr>
          <p:grpSpPr bwMode="auto">
            <a:xfrm>
              <a:off x="6519863" y="0"/>
              <a:ext cx="2500563" cy="886599"/>
              <a:chOff x="6519863" y="152400"/>
              <a:chExt cx="2500563" cy="886599"/>
            </a:xfrm>
          </p:grpSpPr>
          <p:sp>
            <p:nvSpPr>
              <p:cNvPr id="48207" name="TextBox 39"/>
              <p:cNvSpPr txBox="1">
                <a:spLocks noChangeArrowheads="1"/>
              </p:cNvSpPr>
              <p:nvPr/>
            </p:nvSpPr>
            <p:spPr bwMode="auto">
              <a:xfrm>
                <a:off x="6519863" y="152400"/>
                <a:ext cx="11894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Wheat</a:t>
                </a:r>
              </a:p>
              <a:p>
                <a:pPr eaLnBrk="1" hangingPunct="1"/>
                <a:r>
                  <a:rPr lang="en-US" sz="1200" b="1"/>
                  <a:t>(g/capita/day)</a:t>
                </a:r>
                <a:endParaRPr lang="en-US" sz="1400" b="1"/>
              </a:p>
            </p:txBody>
          </p:sp>
          <p:sp>
            <p:nvSpPr>
              <p:cNvPr id="48208" name="TextBox 126"/>
              <p:cNvSpPr txBox="1">
                <a:spLocks noChangeArrowheads="1"/>
              </p:cNvSpPr>
              <p:nvPr/>
            </p:nvSpPr>
            <p:spPr bwMode="auto">
              <a:xfrm>
                <a:off x="6842125" y="762000"/>
                <a:ext cx="21783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&lt;75   75-149  150-300   &gt;300   </a:t>
                </a:r>
              </a:p>
            </p:txBody>
          </p:sp>
          <p:sp>
            <p:nvSpPr>
              <p:cNvPr id="48209" name="Oval 54"/>
              <p:cNvSpPr>
                <a:spLocks noChangeArrowheads="1"/>
              </p:cNvSpPr>
              <p:nvPr/>
            </p:nvSpPr>
            <p:spPr bwMode="auto">
              <a:xfrm>
                <a:off x="7086600" y="6858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48210" name="Oval 53"/>
              <p:cNvSpPr>
                <a:spLocks noChangeArrowheads="1"/>
              </p:cNvSpPr>
              <p:nvPr/>
            </p:nvSpPr>
            <p:spPr bwMode="auto">
              <a:xfrm>
                <a:off x="7467600" y="609600"/>
                <a:ext cx="152400" cy="152400"/>
              </a:xfrm>
              <a:prstGeom prst="ellipse">
                <a:avLst/>
              </a:prstGeom>
              <a:solidFill>
                <a:srgbClr val="00B050"/>
              </a:solidFill>
              <a:ln w="9525">
                <a:solidFill>
                  <a:schemeClr val="tx1"/>
                </a:solidFill>
                <a:round/>
                <a:headEnd/>
                <a:tailEnd/>
              </a:ln>
            </p:spPr>
            <p:txBody>
              <a:bodyPr wrap="none" anchor="ctr"/>
              <a:lstStyle/>
              <a:p>
                <a:endParaRPr lang="en-US"/>
              </a:p>
            </p:txBody>
          </p:sp>
          <p:sp>
            <p:nvSpPr>
              <p:cNvPr id="48211" name="Oval 53"/>
              <p:cNvSpPr>
                <a:spLocks noChangeArrowheads="1"/>
              </p:cNvSpPr>
              <p:nvPr/>
            </p:nvSpPr>
            <p:spPr bwMode="auto">
              <a:xfrm>
                <a:off x="8001000" y="5334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48212" name="Oval 52"/>
              <p:cNvSpPr>
                <a:spLocks noChangeArrowheads="1"/>
              </p:cNvSpPr>
              <p:nvPr/>
            </p:nvSpPr>
            <p:spPr bwMode="auto">
              <a:xfrm>
                <a:off x="8534400" y="457200"/>
                <a:ext cx="304800" cy="304800"/>
              </a:xfrm>
              <a:prstGeom prst="ellipse">
                <a:avLst/>
              </a:prstGeom>
              <a:solidFill>
                <a:srgbClr val="FF0066"/>
              </a:solidFill>
              <a:ln w="9525">
                <a:solidFill>
                  <a:schemeClr val="tx1"/>
                </a:solidFill>
                <a:round/>
                <a:headEnd/>
                <a:tailEnd/>
              </a:ln>
            </p:spPr>
            <p:txBody>
              <a:bodyPr wrap="none" anchor="ctr"/>
              <a:lstStyle/>
              <a:p>
                <a:endParaRPr lang="en-US">
                  <a:solidFill>
                    <a:srgbClr val="FF3300"/>
                  </a:solidFill>
                </a:endParaRPr>
              </a:p>
            </p:txBody>
          </p:sp>
        </p:grpSp>
        <p:sp>
          <p:nvSpPr>
            <p:cNvPr id="48206" name="Oval 52"/>
            <p:cNvSpPr>
              <a:spLocks noChangeArrowheads="1"/>
            </p:cNvSpPr>
            <p:nvPr/>
          </p:nvSpPr>
          <p:spPr bwMode="auto">
            <a:xfrm>
              <a:off x="8534400" y="914400"/>
              <a:ext cx="304800" cy="304800"/>
            </a:xfrm>
            <a:prstGeom prst="rect">
              <a:avLst/>
            </a:prstGeom>
            <a:solidFill>
              <a:srgbClr val="FF0066"/>
            </a:solidFill>
            <a:ln w="9525">
              <a:solidFill>
                <a:schemeClr val="tx1"/>
              </a:solidFill>
              <a:round/>
              <a:headEnd/>
              <a:tailEnd/>
            </a:ln>
          </p:spPr>
          <p:txBody>
            <a:bodyPr wrap="none" anchor="ctr"/>
            <a:lstStyle/>
            <a:p>
              <a:endParaRPr lang="en-US"/>
            </a:p>
          </p:txBody>
        </p:sp>
      </p:grpSp>
      <p:grpSp>
        <p:nvGrpSpPr>
          <p:cNvPr id="48136" name="Group 109"/>
          <p:cNvGrpSpPr>
            <a:grpSpLocks/>
          </p:cNvGrpSpPr>
          <p:nvPr/>
        </p:nvGrpSpPr>
        <p:grpSpPr bwMode="auto">
          <a:xfrm>
            <a:off x="5359404" y="4419600"/>
            <a:ext cx="3899135" cy="685800"/>
            <a:chOff x="5359696" y="4419600"/>
            <a:chExt cx="3899211" cy="685800"/>
          </a:xfrm>
        </p:grpSpPr>
        <p:sp>
          <p:nvSpPr>
            <p:cNvPr id="48189" name="TextBox 104"/>
            <p:cNvSpPr txBox="1">
              <a:spLocks noChangeArrowheads="1"/>
            </p:cNvSpPr>
            <p:nvPr/>
          </p:nvSpPr>
          <p:spPr bwMode="auto">
            <a:xfrm>
              <a:off x="6219825" y="4419600"/>
              <a:ext cx="292067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 Non-Pregnant Women with Anemia</a:t>
              </a:r>
            </a:p>
          </p:txBody>
        </p:sp>
        <p:grpSp>
          <p:nvGrpSpPr>
            <p:cNvPr id="48190" name="Group 75"/>
            <p:cNvGrpSpPr>
              <a:grpSpLocks/>
            </p:cNvGrpSpPr>
            <p:nvPr/>
          </p:nvGrpSpPr>
          <p:grpSpPr bwMode="auto">
            <a:xfrm>
              <a:off x="5359696" y="4613433"/>
              <a:ext cx="3899211" cy="491967"/>
              <a:chOff x="5346848" y="4780564"/>
              <a:chExt cx="3899211" cy="491967"/>
            </a:xfrm>
          </p:grpSpPr>
          <p:sp>
            <p:nvSpPr>
              <p:cNvPr id="48191" name="TextBox 105"/>
              <p:cNvSpPr txBox="1">
                <a:spLocks noChangeArrowheads="1"/>
              </p:cNvSpPr>
              <p:nvPr/>
            </p:nvSpPr>
            <p:spPr bwMode="auto">
              <a:xfrm>
                <a:off x="5423048" y="4981127"/>
                <a:ext cx="5312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&lt; 4.9</a:t>
                </a:r>
              </a:p>
            </p:txBody>
          </p:sp>
          <p:sp>
            <p:nvSpPr>
              <p:cNvPr id="48192" name="TextBox 113"/>
              <p:cNvSpPr txBox="1">
                <a:spLocks noChangeArrowheads="1"/>
              </p:cNvSpPr>
              <p:nvPr/>
            </p:nvSpPr>
            <p:spPr bwMode="auto">
              <a:xfrm>
                <a:off x="6032648" y="4981127"/>
                <a:ext cx="6210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5-19.9</a:t>
                </a:r>
              </a:p>
            </p:txBody>
          </p:sp>
          <p:sp>
            <p:nvSpPr>
              <p:cNvPr id="48193" name="TextBox 114"/>
              <p:cNvSpPr txBox="1">
                <a:spLocks noChangeArrowheads="1"/>
              </p:cNvSpPr>
              <p:nvPr/>
            </p:nvSpPr>
            <p:spPr bwMode="auto">
              <a:xfrm>
                <a:off x="6794648" y="4981127"/>
                <a:ext cx="7066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20-39.9</a:t>
                </a:r>
              </a:p>
            </p:txBody>
          </p:sp>
          <p:sp>
            <p:nvSpPr>
              <p:cNvPr id="48194" name="TextBox 119"/>
              <p:cNvSpPr txBox="1">
                <a:spLocks noChangeArrowheads="1"/>
              </p:cNvSpPr>
              <p:nvPr/>
            </p:nvSpPr>
            <p:spPr bwMode="auto">
              <a:xfrm>
                <a:off x="7709048" y="4995532"/>
                <a:ext cx="7066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40-59.9</a:t>
                </a:r>
              </a:p>
            </p:txBody>
          </p:sp>
          <p:sp>
            <p:nvSpPr>
              <p:cNvPr id="48195" name="Flowchart: Extract 124"/>
              <p:cNvSpPr>
                <a:spLocks noChangeArrowheads="1"/>
              </p:cNvSpPr>
              <p:nvPr/>
            </p:nvSpPr>
            <p:spPr bwMode="auto">
              <a:xfrm>
                <a:off x="5346848" y="5057237"/>
                <a:ext cx="152422" cy="152221"/>
              </a:xfrm>
              <a:prstGeom prst="flowChartExtract">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48196" name="Flowchart: Extract 125"/>
              <p:cNvSpPr>
                <a:spLocks noChangeArrowheads="1"/>
              </p:cNvSpPr>
              <p:nvPr/>
            </p:nvSpPr>
            <p:spPr bwMode="auto">
              <a:xfrm>
                <a:off x="5880215" y="4981127"/>
                <a:ext cx="228633" cy="228331"/>
              </a:xfrm>
              <a:prstGeom prst="flowChartExtract">
                <a:avLst/>
              </a:prstGeom>
              <a:solidFill>
                <a:srgbClr val="00B050"/>
              </a:solidFill>
              <a:ln w="9525">
                <a:solidFill>
                  <a:schemeClr val="tx1"/>
                </a:solidFill>
                <a:round/>
                <a:headEnd/>
                <a:tailEnd/>
              </a:ln>
            </p:spPr>
            <p:txBody>
              <a:bodyPr wrap="none" anchor="ctr"/>
              <a:lstStyle/>
              <a:p>
                <a:endParaRPr lang="en-US"/>
              </a:p>
            </p:txBody>
          </p:sp>
          <p:sp>
            <p:nvSpPr>
              <p:cNvPr id="48197" name="Flowchart: Extract 126"/>
              <p:cNvSpPr>
                <a:spLocks noChangeArrowheads="1"/>
              </p:cNvSpPr>
              <p:nvPr/>
            </p:nvSpPr>
            <p:spPr bwMode="auto">
              <a:xfrm>
                <a:off x="6566048" y="4905016"/>
                <a:ext cx="304844" cy="304441"/>
              </a:xfrm>
              <a:prstGeom prst="flowChartExtract">
                <a:avLst/>
              </a:prstGeom>
              <a:solidFill>
                <a:srgbClr val="FFC000"/>
              </a:solidFill>
              <a:ln w="9525">
                <a:solidFill>
                  <a:schemeClr val="tx1"/>
                </a:solidFill>
                <a:round/>
                <a:headEnd/>
                <a:tailEnd/>
              </a:ln>
            </p:spPr>
            <p:txBody>
              <a:bodyPr wrap="none" anchor="ctr"/>
              <a:lstStyle/>
              <a:p>
                <a:endParaRPr lang="en-US"/>
              </a:p>
            </p:txBody>
          </p:sp>
          <p:sp>
            <p:nvSpPr>
              <p:cNvPr id="48198" name="Flowchart: Extract 127"/>
              <p:cNvSpPr>
                <a:spLocks noChangeArrowheads="1"/>
              </p:cNvSpPr>
              <p:nvPr/>
            </p:nvSpPr>
            <p:spPr bwMode="auto">
              <a:xfrm>
                <a:off x="7404248" y="4828906"/>
                <a:ext cx="381056" cy="380552"/>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48199" name="TextBox 119"/>
              <p:cNvSpPr txBox="1">
                <a:spLocks noChangeArrowheads="1"/>
              </p:cNvSpPr>
              <p:nvPr/>
            </p:nvSpPr>
            <p:spPr bwMode="auto">
              <a:xfrm>
                <a:off x="8763000" y="4981127"/>
                <a:ext cx="4830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 60</a:t>
                </a:r>
              </a:p>
            </p:txBody>
          </p:sp>
          <p:sp>
            <p:nvSpPr>
              <p:cNvPr id="48200" name="Flowchart: Extract 127"/>
              <p:cNvSpPr>
                <a:spLocks noChangeArrowheads="1"/>
              </p:cNvSpPr>
              <p:nvPr/>
            </p:nvSpPr>
            <p:spPr bwMode="auto">
              <a:xfrm>
                <a:off x="8318648" y="4780564"/>
                <a:ext cx="533344" cy="477236"/>
              </a:xfrm>
              <a:prstGeom prst="flowChartExtract">
                <a:avLst/>
              </a:prstGeom>
              <a:solidFill>
                <a:srgbClr val="005BE2"/>
              </a:solidFill>
              <a:ln w="9525">
                <a:solidFill>
                  <a:schemeClr val="tx1"/>
                </a:solidFill>
                <a:round/>
                <a:headEnd/>
                <a:tailEnd/>
              </a:ln>
            </p:spPr>
            <p:txBody>
              <a:bodyPr wrap="none" anchor="ctr"/>
              <a:lstStyle/>
              <a:p>
                <a:endParaRPr lang="en-US"/>
              </a:p>
            </p:txBody>
          </p:sp>
        </p:grpSp>
      </p:grpSp>
      <p:grpSp>
        <p:nvGrpSpPr>
          <p:cNvPr id="48137" name="Group 165"/>
          <p:cNvGrpSpPr>
            <a:grpSpLocks/>
          </p:cNvGrpSpPr>
          <p:nvPr/>
        </p:nvGrpSpPr>
        <p:grpSpPr bwMode="auto">
          <a:xfrm>
            <a:off x="381000" y="762008"/>
            <a:ext cx="5524500" cy="5237163"/>
            <a:chOff x="1652588" y="1600200"/>
            <a:chExt cx="4252912" cy="4398963"/>
          </a:xfrm>
        </p:grpSpPr>
        <p:sp>
          <p:nvSpPr>
            <p:cNvPr id="91" name="Freeform 90"/>
            <p:cNvSpPr/>
            <p:nvPr/>
          </p:nvSpPr>
          <p:spPr>
            <a:xfrm>
              <a:off x="3207101" y="1600200"/>
              <a:ext cx="1817265" cy="1433430"/>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4095569" y="1600200"/>
              <a:ext cx="1809931" cy="2633511"/>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4" name="Freeform 103"/>
            <p:cNvSpPr/>
            <p:nvPr/>
          </p:nvSpPr>
          <p:spPr>
            <a:xfrm>
              <a:off x="2134096" y="3780347"/>
              <a:ext cx="2698399" cy="2086807"/>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rgbClr val="FF9999"/>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5" name="Freeform 104"/>
            <p:cNvSpPr/>
            <p:nvPr/>
          </p:nvSpPr>
          <p:spPr>
            <a:xfrm>
              <a:off x="3180214" y="2560265"/>
              <a:ext cx="1742716" cy="1489434"/>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48183" name="TextBox 52"/>
            <p:cNvSpPr txBox="1">
              <a:spLocks noChangeArrowheads="1"/>
            </p:cNvSpPr>
            <p:nvPr/>
          </p:nvSpPr>
          <p:spPr bwMode="auto">
            <a:xfrm>
              <a:off x="4409648" y="3475038"/>
              <a:ext cx="1349200" cy="206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West Bengal (91M, 32%)</a:t>
              </a:r>
            </a:p>
          </p:txBody>
        </p:sp>
        <p:sp>
          <p:nvSpPr>
            <p:cNvPr id="48184" name="TextBox 54"/>
            <p:cNvSpPr txBox="1">
              <a:spLocks noChangeArrowheads="1"/>
            </p:cNvSpPr>
            <p:nvPr/>
          </p:nvSpPr>
          <p:spPr bwMode="auto">
            <a:xfrm>
              <a:off x="3675139" y="2286000"/>
              <a:ext cx="617188" cy="465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a:t>Bihar </a:t>
              </a:r>
            </a:p>
            <a:p>
              <a:pPr algn="ctr" eaLnBrk="1" hangingPunct="1"/>
              <a:r>
                <a:rPr lang="en-US" sz="1000" dirty="0"/>
                <a:t>(103M, 11%)</a:t>
              </a:r>
            </a:p>
          </p:txBody>
        </p:sp>
        <p:sp>
          <p:nvSpPr>
            <p:cNvPr id="48185" name="TextBox 57"/>
            <p:cNvSpPr txBox="1">
              <a:spLocks noChangeArrowheads="1"/>
            </p:cNvSpPr>
            <p:nvPr/>
          </p:nvSpPr>
          <p:spPr bwMode="auto">
            <a:xfrm>
              <a:off x="3177770" y="4288381"/>
              <a:ext cx="1806575" cy="206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Orissa (42M, 17%)</a:t>
              </a:r>
            </a:p>
          </p:txBody>
        </p:sp>
        <p:sp>
          <p:nvSpPr>
            <p:cNvPr id="48186" name="TextBox 54"/>
            <p:cNvSpPr txBox="1">
              <a:spLocks noChangeArrowheads="1"/>
            </p:cNvSpPr>
            <p:nvPr/>
          </p:nvSpPr>
          <p:spPr bwMode="auto">
            <a:xfrm>
              <a:off x="3194627" y="2971800"/>
              <a:ext cx="698839" cy="336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a:t>Jharkhand (33M, 24%)</a:t>
              </a:r>
            </a:p>
          </p:txBody>
        </p:sp>
        <p:sp>
          <p:nvSpPr>
            <p:cNvPr id="112" name="Freeform 111"/>
            <p:cNvSpPr/>
            <p:nvPr/>
          </p:nvSpPr>
          <p:spPr bwMode="auto">
            <a:xfrm>
              <a:off x="1652588" y="3026963"/>
              <a:ext cx="1828263" cy="2972200"/>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rgbClr val="FF9999"/>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8188" name="TextBox 58"/>
            <p:cNvSpPr txBox="1">
              <a:spLocks noChangeArrowheads="1"/>
            </p:cNvSpPr>
            <p:nvPr/>
          </p:nvSpPr>
          <p:spPr bwMode="auto">
            <a:xfrm>
              <a:off x="1711249" y="4198506"/>
              <a:ext cx="1389102" cy="206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Chhattisgarh (25M, 23%)</a:t>
              </a:r>
            </a:p>
          </p:txBody>
        </p:sp>
      </p:grpSp>
      <p:grpSp>
        <p:nvGrpSpPr>
          <p:cNvPr id="48138" name="Group 51"/>
          <p:cNvGrpSpPr>
            <a:grpSpLocks/>
          </p:cNvGrpSpPr>
          <p:nvPr/>
        </p:nvGrpSpPr>
        <p:grpSpPr bwMode="auto">
          <a:xfrm>
            <a:off x="5562600" y="5105408"/>
            <a:ext cx="3657600" cy="1038431"/>
            <a:chOff x="5562600" y="5105400"/>
            <a:chExt cx="3657600" cy="1039205"/>
          </a:xfrm>
        </p:grpSpPr>
        <p:grpSp>
          <p:nvGrpSpPr>
            <p:cNvPr id="48165" name="Group 95"/>
            <p:cNvGrpSpPr>
              <a:grpSpLocks/>
            </p:cNvGrpSpPr>
            <p:nvPr/>
          </p:nvGrpSpPr>
          <p:grpSpPr bwMode="auto">
            <a:xfrm>
              <a:off x="6629400" y="5791200"/>
              <a:ext cx="338468" cy="308898"/>
              <a:chOff x="6629400" y="5791200"/>
              <a:chExt cx="338468" cy="308898"/>
            </a:xfrm>
          </p:grpSpPr>
          <p:sp>
            <p:nvSpPr>
              <p:cNvPr id="133" name="5-Point Star 132"/>
              <p:cNvSpPr/>
              <p:nvPr/>
            </p:nvSpPr>
            <p:spPr bwMode="auto">
              <a:xfrm>
                <a:off x="6629400" y="5791711"/>
                <a:ext cx="304800" cy="303439"/>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8178" name="TextBox 133"/>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48166" name="Group 89"/>
            <p:cNvGrpSpPr>
              <a:grpSpLocks/>
            </p:cNvGrpSpPr>
            <p:nvPr/>
          </p:nvGrpSpPr>
          <p:grpSpPr bwMode="auto">
            <a:xfrm>
              <a:off x="5562600" y="5105400"/>
              <a:ext cx="3657600" cy="686311"/>
              <a:chOff x="575799" y="6324600"/>
              <a:chExt cx="3657600" cy="686311"/>
            </a:xfrm>
          </p:grpSpPr>
          <p:sp>
            <p:nvSpPr>
              <p:cNvPr id="124" name="5-Point Star 123"/>
              <p:cNvSpPr/>
              <p:nvPr/>
            </p:nvSpPr>
            <p:spPr bwMode="auto">
              <a:xfrm>
                <a:off x="575799" y="6782141"/>
                <a:ext cx="152400" cy="152514"/>
              </a:xfrm>
              <a:prstGeom prst="star5">
                <a:avLst/>
              </a:prstGeom>
              <a:solidFill>
                <a:srgbClr val="7030A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25" name="5-Point Star 124"/>
              <p:cNvSpPr/>
              <p:nvPr/>
            </p:nvSpPr>
            <p:spPr bwMode="auto">
              <a:xfrm>
                <a:off x="1109199" y="6705884"/>
                <a:ext cx="228600" cy="228770"/>
              </a:xfrm>
              <a:prstGeom prst="star5">
                <a:avLst/>
              </a:prstGeom>
              <a:solidFill>
                <a:srgbClr val="00B05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26" name="5-Point Star 125"/>
              <p:cNvSpPr/>
              <p:nvPr/>
            </p:nvSpPr>
            <p:spPr bwMode="auto">
              <a:xfrm>
                <a:off x="1718799" y="6629627"/>
                <a:ext cx="304800" cy="305027"/>
              </a:xfrm>
              <a:prstGeom prst="star5">
                <a:avLst/>
              </a:prstGeom>
              <a:solidFill>
                <a:srgbClr val="FFC00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8171" name="TextBox 102"/>
              <p:cNvSpPr txBox="1">
                <a:spLocks noChangeArrowheads="1"/>
              </p:cNvSpPr>
              <p:nvPr/>
            </p:nvSpPr>
            <p:spPr bwMode="auto">
              <a:xfrm>
                <a:off x="694872" y="6733401"/>
                <a:ext cx="492668"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0-10</a:t>
                </a:r>
              </a:p>
            </p:txBody>
          </p:sp>
          <p:sp>
            <p:nvSpPr>
              <p:cNvPr id="48172" name="TextBox 103"/>
              <p:cNvSpPr txBox="1">
                <a:spLocks noChangeArrowheads="1"/>
              </p:cNvSpPr>
              <p:nvPr/>
            </p:nvSpPr>
            <p:spPr bwMode="auto">
              <a:xfrm>
                <a:off x="1261900" y="6733401"/>
                <a:ext cx="566832"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11-20</a:t>
                </a:r>
              </a:p>
            </p:txBody>
          </p:sp>
          <p:sp>
            <p:nvSpPr>
              <p:cNvPr id="48173" name="TextBox 104"/>
              <p:cNvSpPr txBox="1">
                <a:spLocks noChangeArrowheads="1"/>
              </p:cNvSpPr>
              <p:nvPr/>
            </p:nvSpPr>
            <p:spPr bwMode="auto">
              <a:xfrm>
                <a:off x="1947591" y="6733401"/>
                <a:ext cx="578253"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21-30</a:t>
                </a:r>
              </a:p>
            </p:txBody>
          </p:sp>
          <p:sp>
            <p:nvSpPr>
              <p:cNvPr id="48174" name="TextBox 105"/>
              <p:cNvSpPr txBox="1">
                <a:spLocks noChangeArrowheads="1"/>
              </p:cNvSpPr>
              <p:nvPr/>
            </p:nvSpPr>
            <p:spPr bwMode="auto">
              <a:xfrm>
                <a:off x="1413999" y="6324600"/>
                <a:ext cx="28194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    Neural Tube Defects/10,000 births</a:t>
                </a:r>
              </a:p>
            </p:txBody>
          </p:sp>
          <p:sp>
            <p:nvSpPr>
              <p:cNvPr id="131" name="5-Point Star 130"/>
              <p:cNvSpPr/>
              <p:nvPr/>
            </p:nvSpPr>
            <p:spPr bwMode="auto">
              <a:xfrm>
                <a:off x="2404599" y="6553370"/>
                <a:ext cx="457200" cy="457541"/>
              </a:xfrm>
              <a:prstGeom prst="star5">
                <a:avLst/>
              </a:prstGeom>
              <a:solidFill>
                <a:srgbClr val="FF0066"/>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8176" name="TextBox 151"/>
              <p:cNvSpPr txBox="1">
                <a:spLocks noChangeArrowheads="1"/>
              </p:cNvSpPr>
              <p:nvPr/>
            </p:nvSpPr>
            <p:spPr bwMode="auto">
              <a:xfrm>
                <a:off x="2743200" y="6733401"/>
                <a:ext cx="578253"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31-40</a:t>
                </a:r>
              </a:p>
            </p:txBody>
          </p:sp>
        </p:grpSp>
        <p:sp>
          <p:nvSpPr>
            <p:cNvPr id="48167" name="TextBox 102"/>
            <p:cNvSpPr txBox="1">
              <a:spLocks noChangeArrowheads="1"/>
            </p:cNvSpPr>
            <p:nvPr/>
          </p:nvSpPr>
          <p:spPr bwMode="auto">
            <a:xfrm>
              <a:off x="6858000" y="5867400"/>
              <a:ext cx="1373844"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No data available</a:t>
              </a:r>
            </a:p>
          </p:txBody>
        </p:sp>
      </p:grpSp>
      <p:sp>
        <p:nvSpPr>
          <p:cNvPr id="119" name="5-Point Star 118"/>
          <p:cNvSpPr/>
          <p:nvPr/>
        </p:nvSpPr>
        <p:spPr bwMode="auto">
          <a:xfrm>
            <a:off x="8153400" y="5322888"/>
            <a:ext cx="609600" cy="609600"/>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8140" name="TextBox 119"/>
          <p:cNvSpPr txBox="1">
            <a:spLocks noChangeArrowheads="1"/>
          </p:cNvSpPr>
          <p:nvPr/>
        </p:nvSpPr>
        <p:spPr bwMode="auto">
          <a:xfrm>
            <a:off x="8699503" y="5530858"/>
            <a:ext cx="44570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&gt;40</a:t>
            </a:r>
          </a:p>
        </p:txBody>
      </p:sp>
      <p:sp>
        <p:nvSpPr>
          <p:cNvPr id="167" name="Flowchart: Extract 127"/>
          <p:cNvSpPr>
            <a:spLocks noChangeArrowheads="1"/>
          </p:cNvSpPr>
          <p:nvPr/>
        </p:nvSpPr>
        <p:spPr bwMode="auto">
          <a:xfrm>
            <a:off x="2133600" y="4191000"/>
            <a:ext cx="533400" cy="477838"/>
          </a:xfrm>
          <a:prstGeom prst="flowChartExtract">
            <a:avLst/>
          </a:prstGeom>
          <a:solidFill>
            <a:srgbClr val="005BE2"/>
          </a:solidFill>
          <a:ln w="9525">
            <a:solidFill>
              <a:schemeClr val="tx1"/>
            </a:solidFill>
            <a:round/>
            <a:headEnd/>
            <a:tailEnd/>
          </a:ln>
        </p:spPr>
        <p:txBody>
          <a:bodyPr wrap="none" anchor="ctr"/>
          <a:lstStyle/>
          <a:p>
            <a:endParaRPr lang="en-US"/>
          </a:p>
        </p:txBody>
      </p:sp>
      <p:sp>
        <p:nvSpPr>
          <p:cNvPr id="168" name="Flowchart: Extract 127"/>
          <p:cNvSpPr>
            <a:spLocks noChangeArrowheads="1"/>
          </p:cNvSpPr>
          <p:nvPr/>
        </p:nvSpPr>
        <p:spPr bwMode="auto">
          <a:xfrm>
            <a:off x="2971800" y="2590800"/>
            <a:ext cx="533400" cy="477838"/>
          </a:xfrm>
          <a:prstGeom prst="flowChartExtract">
            <a:avLst/>
          </a:prstGeom>
          <a:solidFill>
            <a:srgbClr val="005BE2"/>
          </a:solidFill>
          <a:ln w="9525">
            <a:solidFill>
              <a:schemeClr val="tx1"/>
            </a:solidFill>
            <a:round/>
            <a:headEnd/>
            <a:tailEnd/>
          </a:ln>
        </p:spPr>
        <p:txBody>
          <a:bodyPr wrap="none" anchor="ctr"/>
          <a:lstStyle/>
          <a:p>
            <a:endParaRPr lang="en-US"/>
          </a:p>
        </p:txBody>
      </p:sp>
      <p:sp>
        <p:nvSpPr>
          <p:cNvPr id="169" name="Flowchart: Extract 127"/>
          <p:cNvSpPr>
            <a:spLocks noChangeArrowheads="1"/>
          </p:cNvSpPr>
          <p:nvPr/>
        </p:nvSpPr>
        <p:spPr bwMode="auto">
          <a:xfrm>
            <a:off x="3657600" y="1447800"/>
            <a:ext cx="533400" cy="477838"/>
          </a:xfrm>
          <a:prstGeom prst="flowChartExtract">
            <a:avLst/>
          </a:prstGeom>
          <a:solidFill>
            <a:srgbClr val="005BE2"/>
          </a:solidFill>
          <a:ln w="9525">
            <a:solidFill>
              <a:schemeClr val="tx1"/>
            </a:solidFill>
            <a:round/>
            <a:headEnd/>
            <a:tailEnd/>
          </a:ln>
        </p:spPr>
        <p:txBody>
          <a:bodyPr wrap="none" anchor="ctr"/>
          <a:lstStyle/>
          <a:p>
            <a:endParaRPr lang="en-US"/>
          </a:p>
        </p:txBody>
      </p:sp>
      <p:sp>
        <p:nvSpPr>
          <p:cNvPr id="170" name="Flowchart: Extract 127"/>
          <p:cNvSpPr>
            <a:spLocks noChangeArrowheads="1"/>
          </p:cNvSpPr>
          <p:nvPr/>
        </p:nvSpPr>
        <p:spPr bwMode="auto">
          <a:xfrm>
            <a:off x="4419600" y="2438400"/>
            <a:ext cx="533400" cy="477838"/>
          </a:xfrm>
          <a:prstGeom prst="flowChartExtract">
            <a:avLst/>
          </a:prstGeom>
          <a:solidFill>
            <a:srgbClr val="005BE2"/>
          </a:solidFill>
          <a:ln w="9525">
            <a:solidFill>
              <a:schemeClr val="tx1"/>
            </a:solidFill>
            <a:round/>
            <a:headEnd/>
            <a:tailEnd/>
          </a:ln>
        </p:spPr>
        <p:txBody>
          <a:bodyPr wrap="none" anchor="ctr"/>
          <a:lstStyle/>
          <a:p>
            <a:endParaRPr lang="en-US"/>
          </a:p>
        </p:txBody>
      </p:sp>
      <p:sp>
        <p:nvSpPr>
          <p:cNvPr id="171" name="Flowchart: Extract 127"/>
          <p:cNvSpPr>
            <a:spLocks noChangeArrowheads="1"/>
          </p:cNvSpPr>
          <p:nvPr/>
        </p:nvSpPr>
        <p:spPr bwMode="auto">
          <a:xfrm>
            <a:off x="1524000" y="30480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172" name="Oval 52"/>
          <p:cNvSpPr>
            <a:spLocks noChangeArrowheads="1"/>
          </p:cNvSpPr>
          <p:nvPr/>
        </p:nvSpPr>
        <p:spPr bwMode="auto">
          <a:xfrm>
            <a:off x="2743200" y="44196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173" name="Oval 52"/>
          <p:cNvSpPr>
            <a:spLocks noChangeArrowheads="1"/>
          </p:cNvSpPr>
          <p:nvPr/>
        </p:nvSpPr>
        <p:spPr bwMode="auto">
          <a:xfrm>
            <a:off x="4572000" y="32766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174" name="Oval 52"/>
          <p:cNvSpPr>
            <a:spLocks noChangeArrowheads="1"/>
          </p:cNvSpPr>
          <p:nvPr/>
        </p:nvSpPr>
        <p:spPr bwMode="auto">
          <a:xfrm>
            <a:off x="1600200" y="35052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175" name="Oval 53"/>
          <p:cNvSpPr>
            <a:spLocks noChangeArrowheads="1"/>
          </p:cNvSpPr>
          <p:nvPr/>
        </p:nvSpPr>
        <p:spPr bwMode="auto">
          <a:xfrm>
            <a:off x="3352800" y="2362200"/>
            <a:ext cx="228600" cy="228600"/>
          </a:xfrm>
          <a:prstGeom prst="rect">
            <a:avLst/>
          </a:prstGeom>
          <a:solidFill>
            <a:srgbClr val="FFC000"/>
          </a:solidFill>
          <a:ln w="9525">
            <a:solidFill>
              <a:schemeClr val="tx1"/>
            </a:solidFill>
            <a:round/>
            <a:headEnd/>
            <a:tailEnd/>
          </a:ln>
        </p:spPr>
        <p:txBody>
          <a:bodyPr wrap="none" anchor="ctr"/>
          <a:lstStyle/>
          <a:p>
            <a:endParaRPr lang="en-US"/>
          </a:p>
        </p:txBody>
      </p:sp>
      <p:sp>
        <p:nvSpPr>
          <p:cNvPr id="176" name="Oval 53"/>
          <p:cNvSpPr>
            <a:spLocks noChangeArrowheads="1"/>
          </p:cNvSpPr>
          <p:nvPr/>
        </p:nvSpPr>
        <p:spPr bwMode="auto">
          <a:xfrm>
            <a:off x="2895600" y="1905000"/>
            <a:ext cx="228600" cy="228600"/>
          </a:xfrm>
          <a:prstGeom prst="rect">
            <a:avLst/>
          </a:prstGeom>
          <a:solidFill>
            <a:srgbClr val="FFC000"/>
          </a:solidFill>
          <a:ln w="9525">
            <a:solidFill>
              <a:schemeClr val="tx1"/>
            </a:solidFill>
            <a:round/>
            <a:headEnd/>
            <a:tailEnd/>
          </a:ln>
        </p:spPr>
        <p:txBody>
          <a:bodyPr wrap="none" anchor="ctr"/>
          <a:lstStyle/>
          <a:p>
            <a:endParaRPr lang="en-US"/>
          </a:p>
        </p:txBody>
      </p:sp>
      <p:sp>
        <p:nvSpPr>
          <p:cNvPr id="177" name="5-Point Star 176"/>
          <p:cNvSpPr/>
          <p:nvPr/>
        </p:nvSpPr>
        <p:spPr bwMode="auto">
          <a:xfrm>
            <a:off x="1905000" y="3200400"/>
            <a:ext cx="304800" cy="304800"/>
          </a:xfrm>
          <a:prstGeom prst="star5">
            <a:avLst/>
          </a:prstGeom>
          <a:solidFill>
            <a:srgbClr val="FFC00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78" name="5-Point Star 177"/>
          <p:cNvSpPr/>
          <p:nvPr/>
        </p:nvSpPr>
        <p:spPr bwMode="auto">
          <a:xfrm>
            <a:off x="4953000" y="3200400"/>
            <a:ext cx="228600" cy="228600"/>
          </a:xfrm>
          <a:prstGeom prst="star5">
            <a:avLst/>
          </a:prstGeom>
          <a:solidFill>
            <a:srgbClr val="00B05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grpSp>
        <p:nvGrpSpPr>
          <p:cNvPr id="11" name="Group 96"/>
          <p:cNvGrpSpPr>
            <a:grpSpLocks/>
          </p:cNvGrpSpPr>
          <p:nvPr/>
        </p:nvGrpSpPr>
        <p:grpSpPr bwMode="auto">
          <a:xfrm>
            <a:off x="3048004" y="3124208"/>
            <a:ext cx="339725" cy="309563"/>
            <a:chOff x="6629400" y="5791200"/>
            <a:chExt cx="338468" cy="308898"/>
          </a:xfrm>
        </p:grpSpPr>
        <p:sp>
          <p:nvSpPr>
            <p:cNvPr id="184" name="5-Point Star 183"/>
            <p:cNvSpPr/>
            <p:nvPr/>
          </p:nvSpPr>
          <p:spPr bwMode="auto">
            <a:xfrm>
              <a:off x="6629400" y="5791200"/>
              <a:ext cx="305254"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8164" name="TextBox 98"/>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12" name="Group 96"/>
          <p:cNvGrpSpPr>
            <a:grpSpLocks/>
          </p:cNvGrpSpPr>
          <p:nvPr/>
        </p:nvGrpSpPr>
        <p:grpSpPr bwMode="auto">
          <a:xfrm>
            <a:off x="3124202" y="4267205"/>
            <a:ext cx="331820" cy="304800"/>
            <a:chOff x="6629400" y="5791200"/>
            <a:chExt cx="330592" cy="304145"/>
          </a:xfrm>
        </p:grpSpPr>
        <p:sp>
          <p:nvSpPr>
            <p:cNvPr id="187" name="5-Point Star 186"/>
            <p:cNvSpPr/>
            <p:nvPr/>
          </p:nvSpPr>
          <p:spPr bwMode="auto">
            <a:xfrm>
              <a:off x="6629400" y="5791200"/>
              <a:ext cx="305254"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8162" name="TextBox 98"/>
            <p:cNvSpPr txBox="1">
              <a:spLocks noChangeArrowheads="1"/>
            </p:cNvSpPr>
            <p:nvPr/>
          </p:nvSpPr>
          <p:spPr bwMode="auto">
            <a:xfrm>
              <a:off x="6655192" y="5804681"/>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dirty="0"/>
                <a:t>?</a:t>
              </a:r>
            </a:p>
          </p:txBody>
        </p:sp>
      </p:grpSp>
      <p:sp>
        <p:nvSpPr>
          <p:cNvPr id="189" name="5-Point Star 188"/>
          <p:cNvSpPr/>
          <p:nvPr/>
        </p:nvSpPr>
        <p:spPr bwMode="auto">
          <a:xfrm>
            <a:off x="3429000" y="1447800"/>
            <a:ext cx="152400" cy="152400"/>
          </a:xfrm>
          <a:prstGeom prst="star5">
            <a:avLst/>
          </a:prstGeom>
          <a:solidFill>
            <a:srgbClr val="7030A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90" name="Oval 53"/>
          <p:cNvSpPr>
            <a:spLocks noChangeArrowheads="1"/>
          </p:cNvSpPr>
          <p:nvPr/>
        </p:nvSpPr>
        <p:spPr bwMode="auto">
          <a:xfrm>
            <a:off x="3429000" y="2667000"/>
            <a:ext cx="152400" cy="152400"/>
          </a:xfrm>
          <a:prstGeom prst="ellipse">
            <a:avLst/>
          </a:prstGeom>
          <a:solidFill>
            <a:srgbClr val="00B050"/>
          </a:solidFill>
          <a:ln w="9525">
            <a:solidFill>
              <a:schemeClr val="tx1"/>
            </a:solidFill>
            <a:round/>
            <a:headEnd/>
            <a:tailEnd/>
          </a:ln>
        </p:spPr>
        <p:txBody>
          <a:bodyPr wrap="none" anchor="ctr"/>
          <a:lstStyle/>
          <a:p>
            <a:endParaRPr lang="en-US"/>
          </a:p>
        </p:txBody>
      </p:sp>
      <p:sp>
        <p:nvSpPr>
          <p:cNvPr id="191" name="Oval 54"/>
          <p:cNvSpPr>
            <a:spLocks noChangeArrowheads="1"/>
          </p:cNvSpPr>
          <p:nvPr/>
        </p:nvSpPr>
        <p:spPr bwMode="auto">
          <a:xfrm>
            <a:off x="1447800" y="35052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192" name="Oval 54"/>
          <p:cNvSpPr>
            <a:spLocks noChangeArrowheads="1"/>
          </p:cNvSpPr>
          <p:nvPr/>
        </p:nvSpPr>
        <p:spPr bwMode="auto">
          <a:xfrm>
            <a:off x="2590800" y="42672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193" name="Oval 54"/>
          <p:cNvSpPr>
            <a:spLocks noChangeArrowheads="1"/>
          </p:cNvSpPr>
          <p:nvPr/>
        </p:nvSpPr>
        <p:spPr bwMode="auto">
          <a:xfrm>
            <a:off x="4419600" y="32766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194" name="Oval 53"/>
          <p:cNvSpPr>
            <a:spLocks noChangeArrowheads="1"/>
          </p:cNvSpPr>
          <p:nvPr/>
        </p:nvSpPr>
        <p:spPr bwMode="auto">
          <a:xfrm>
            <a:off x="3048000" y="13716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grpSp>
        <p:nvGrpSpPr>
          <p:cNvPr id="89" name="Group 88"/>
          <p:cNvGrpSpPr/>
          <p:nvPr/>
        </p:nvGrpSpPr>
        <p:grpSpPr>
          <a:xfrm>
            <a:off x="829852" y="6310600"/>
            <a:ext cx="9982200" cy="476247"/>
            <a:chOff x="829852" y="6310600"/>
            <a:chExt cx="9982200" cy="476247"/>
          </a:xfrm>
        </p:grpSpPr>
        <p:grpSp>
          <p:nvGrpSpPr>
            <p:cNvPr id="90" name="Group 112"/>
            <p:cNvGrpSpPr>
              <a:grpSpLocks/>
            </p:cNvGrpSpPr>
            <p:nvPr/>
          </p:nvGrpSpPr>
          <p:grpSpPr bwMode="auto">
            <a:xfrm>
              <a:off x="829852" y="6310600"/>
              <a:ext cx="9982200" cy="476247"/>
              <a:chOff x="3174898" y="5837858"/>
              <a:chExt cx="4568004" cy="229262"/>
            </a:xfrm>
          </p:grpSpPr>
          <p:sp>
            <p:nvSpPr>
              <p:cNvPr id="96" name="TextBox 73"/>
              <p:cNvSpPr txBox="1">
                <a:spLocks noChangeArrowheads="1"/>
              </p:cNvSpPr>
              <p:nvPr/>
            </p:nvSpPr>
            <p:spPr bwMode="auto">
              <a:xfrm>
                <a:off x="3390370" y="5837858"/>
                <a:ext cx="4352532" cy="192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000" b="1" dirty="0"/>
                  <a:t>Started/*Pilot	       Halted	   Planning	     Unknown/None</a:t>
                </a:r>
              </a:p>
            </p:txBody>
          </p:sp>
          <p:sp>
            <p:nvSpPr>
              <p:cNvPr id="97" name="Rectangle 96"/>
              <p:cNvSpPr/>
              <p:nvPr/>
            </p:nvSpPr>
            <p:spPr>
              <a:xfrm>
                <a:off x="3174898" y="5846008"/>
                <a:ext cx="215472" cy="221112"/>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 name="Rectangle 97"/>
              <p:cNvSpPr/>
              <p:nvPr/>
            </p:nvSpPr>
            <p:spPr>
              <a:xfrm>
                <a:off x="4957328" y="5847027"/>
                <a:ext cx="215472" cy="220093"/>
              </a:xfrm>
              <a:prstGeom prst="rect">
                <a:avLst/>
              </a:pr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 name="Rectangle 98"/>
              <p:cNvSpPr/>
              <p:nvPr/>
            </p:nvSpPr>
            <p:spPr>
              <a:xfrm>
                <a:off x="5848307" y="5844429"/>
                <a:ext cx="216370" cy="22111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92" name="Rectangle 91"/>
            <p:cNvSpPr/>
            <p:nvPr/>
          </p:nvSpPr>
          <p:spPr bwMode="auto">
            <a:xfrm>
              <a:off x="3150927" y="6327530"/>
              <a:ext cx="460076" cy="459317"/>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7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190"/>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3"/>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192"/>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191"/>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194"/>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176"/>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174"/>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175"/>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173"/>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172"/>
                                        </p:tgtEl>
                                        <p:attrNameLst>
                                          <p:attrName>style.visibility</p:attrName>
                                        </p:attrNameLst>
                                      </p:cBhvr>
                                      <p:to>
                                        <p:strVal val="hidden"/>
                                      </p:to>
                                    </p:set>
                                  </p:childTnLst>
                                </p:cTn>
                              </p:par>
                              <p:par>
                                <p:cTn id="49" presetID="1" presetClass="entr" presetSubtype="0" fill="hold" grpId="0" nodeType="withEffect">
                                  <p:stCondLst>
                                    <p:cond delay="0"/>
                                  </p:stCondLst>
                                  <p:childTnLst>
                                    <p:set>
                                      <p:cBhvr>
                                        <p:cTn id="50" dur="1" fill="hold">
                                          <p:stCondLst>
                                            <p:cond delay="0"/>
                                          </p:stCondLst>
                                        </p:cTn>
                                        <p:tgtEl>
                                          <p:spTgt spid="16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6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7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6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71"/>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177"/>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11"/>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189"/>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1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animBg="1"/>
      <p:bldP spid="168" grpId="0" animBg="1"/>
      <p:bldP spid="169" grpId="0" animBg="1"/>
      <p:bldP spid="170" grpId="0" animBg="1"/>
      <p:bldP spid="171" grpId="0" animBg="1"/>
      <p:bldP spid="172" grpId="0" animBg="1"/>
      <p:bldP spid="172" grpId="1" animBg="1"/>
      <p:bldP spid="173" grpId="0" animBg="1"/>
      <p:bldP spid="173" grpId="1" animBg="1"/>
      <p:bldP spid="174" grpId="0" animBg="1"/>
      <p:bldP spid="174" grpId="1" animBg="1"/>
      <p:bldP spid="175" grpId="0" animBg="1"/>
      <p:bldP spid="175" grpId="1" animBg="1"/>
      <p:bldP spid="176" grpId="0" animBg="1"/>
      <p:bldP spid="176" grpId="1" animBg="1"/>
      <p:bldP spid="190" grpId="0" animBg="1"/>
      <p:bldP spid="190" grpId="1" animBg="1"/>
      <p:bldP spid="191" grpId="0" animBg="1"/>
      <p:bldP spid="191" grpId="1" animBg="1"/>
      <p:bldP spid="192" grpId="0" animBg="1"/>
      <p:bldP spid="192" grpId="1" animBg="1"/>
      <p:bldP spid="193" grpId="0" animBg="1"/>
      <p:bldP spid="193" grpId="1" animBg="1"/>
      <p:bldP spid="194" grpId="0" animBg="1"/>
      <p:bldP spid="194"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6" name="Rectangle 10"/>
          <p:cNvSpPr>
            <a:spLocks noChangeArrowheads="1"/>
          </p:cNvSpPr>
          <p:nvPr/>
        </p:nvSpPr>
        <p:spPr bwMode="auto">
          <a:xfrm>
            <a:off x="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Potential Health Impact</a:t>
            </a:r>
            <a:endParaRPr lang="en-US" sz="3600" dirty="0">
              <a:solidFill>
                <a:srgbClr val="000F97"/>
              </a:solidFill>
              <a:cs typeface="Arial" charset="0"/>
            </a:endParaRPr>
          </a:p>
        </p:txBody>
      </p:sp>
      <p:grpSp>
        <p:nvGrpSpPr>
          <p:cNvPr id="49157" name="Group 56"/>
          <p:cNvGrpSpPr>
            <a:grpSpLocks/>
          </p:cNvGrpSpPr>
          <p:nvPr/>
        </p:nvGrpSpPr>
        <p:grpSpPr bwMode="auto">
          <a:xfrm>
            <a:off x="6519867" y="152407"/>
            <a:ext cx="2500563" cy="1371303"/>
            <a:chOff x="6519863" y="0"/>
            <a:chExt cx="2500563" cy="1371303"/>
          </a:xfrm>
        </p:grpSpPr>
        <p:sp>
          <p:nvSpPr>
            <p:cNvPr id="49260" name="TextBox 39"/>
            <p:cNvSpPr txBox="1">
              <a:spLocks noChangeArrowheads="1"/>
            </p:cNvSpPr>
            <p:nvPr/>
          </p:nvSpPr>
          <p:spPr bwMode="auto">
            <a:xfrm>
              <a:off x="6596063" y="909638"/>
              <a:ext cx="11765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Rice</a:t>
              </a:r>
            </a:p>
            <a:p>
              <a:pPr eaLnBrk="1" hangingPunct="1"/>
              <a:r>
                <a:rPr lang="en-US" sz="1200" b="1"/>
                <a:t>(g/capita/day)</a:t>
              </a:r>
              <a:endParaRPr lang="en-US" sz="1400" b="1"/>
            </a:p>
          </p:txBody>
        </p:sp>
        <p:sp>
          <p:nvSpPr>
            <p:cNvPr id="49261" name="Oval 54"/>
            <p:cNvSpPr>
              <a:spLocks noChangeArrowheads="1"/>
            </p:cNvSpPr>
            <p:nvPr/>
          </p:nvSpPr>
          <p:spPr bwMode="auto">
            <a:xfrm>
              <a:off x="7086600" y="914400"/>
              <a:ext cx="76200" cy="76200"/>
            </a:xfrm>
            <a:prstGeom prst="rect">
              <a:avLst/>
            </a:prstGeom>
            <a:solidFill>
              <a:srgbClr val="7030A0"/>
            </a:solidFill>
            <a:ln w="9525">
              <a:solidFill>
                <a:schemeClr val="tx1"/>
              </a:solidFill>
              <a:round/>
              <a:headEnd/>
              <a:tailEnd/>
            </a:ln>
          </p:spPr>
          <p:txBody>
            <a:bodyPr wrap="none" anchor="ctr"/>
            <a:lstStyle/>
            <a:p>
              <a:endParaRPr lang="en-US"/>
            </a:p>
          </p:txBody>
        </p:sp>
        <p:sp>
          <p:nvSpPr>
            <p:cNvPr id="49262" name="Oval 53"/>
            <p:cNvSpPr>
              <a:spLocks noChangeArrowheads="1"/>
            </p:cNvSpPr>
            <p:nvPr/>
          </p:nvSpPr>
          <p:spPr bwMode="auto">
            <a:xfrm>
              <a:off x="7467600" y="914400"/>
              <a:ext cx="152400" cy="152400"/>
            </a:xfrm>
            <a:prstGeom prst="rect">
              <a:avLst/>
            </a:prstGeom>
            <a:solidFill>
              <a:srgbClr val="00B050"/>
            </a:solidFill>
            <a:ln w="9525">
              <a:solidFill>
                <a:schemeClr val="tx1"/>
              </a:solidFill>
              <a:round/>
              <a:headEnd/>
              <a:tailEnd/>
            </a:ln>
          </p:spPr>
          <p:txBody>
            <a:bodyPr wrap="none" anchor="ctr"/>
            <a:lstStyle/>
            <a:p>
              <a:endParaRPr lang="en-US"/>
            </a:p>
          </p:txBody>
        </p:sp>
        <p:sp>
          <p:nvSpPr>
            <p:cNvPr id="49263" name="Oval 53"/>
            <p:cNvSpPr>
              <a:spLocks noChangeArrowheads="1"/>
            </p:cNvSpPr>
            <p:nvPr/>
          </p:nvSpPr>
          <p:spPr bwMode="auto">
            <a:xfrm>
              <a:off x="8001000" y="914400"/>
              <a:ext cx="228600" cy="228600"/>
            </a:xfrm>
            <a:prstGeom prst="rect">
              <a:avLst/>
            </a:prstGeom>
            <a:solidFill>
              <a:srgbClr val="FFC000"/>
            </a:solidFill>
            <a:ln w="9525">
              <a:solidFill>
                <a:schemeClr val="tx1"/>
              </a:solidFill>
              <a:round/>
              <a:headEnd/>
              <a:tailEnd/>
            </a:ln>
          </p:spPr>
          <p:txBody>
            <a:bodyPr wrap="none" anchor="ctr"/>
            <a:lstStyle/>
            <a:p>
              <a:endParaRPr lang="en-US"/>
            </a:p>
          </p:txBody>
        </p:sp>
        <p:grpSp>
          <p:nvGrpSpPr>
            <p:cNvPr id="49264" name="Group 124"/>
            <p:cNvGrpSpPr>
              <a:grpSpLocks/>
            </p:cNvGrpSpPr>
            <p:nvPr/>
          </p:nvGrpSpPr>
          <p:grpSpPr bwMode="auto">
            <a:xfrm>
              <a:off x="6519863" y="0"/>
              <a:ext cx="2500563" cy="886599"/>
              <a:chOff x="6519863" y="152400"/>
              <a:chExt cx="2500563" cy="886599"/>
            </a:xfrm>
          </p:grpSpPr>
          <p:sp>
            <p:nvSpPr>
              <p:cNvPr id="49266" name="TextBox 39"/>
              <p:cNvSpPr txBox="1">
                <a:spLocks noChangeArrowheads="1"/>
              </p:cNvSpPr>
              <p:nvPr/>
            </p:nvSpPr>
            <p:spPr bwMode="auto">
              <a:xfrm>
                <a:off x="6519863" y="152400"/>
                <a:ext cx="11894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Wheat</a:t>
                </a:r>
              </a:p>
              <a:p>
                <a:pPr eaLnBrk="1" hangingPunct="1"/>
                <a:r>
                  <a:rPr lang="en-US" sz="1200" b="1"/>
                  <a:t>(g/capita/day)</a:t>
                </a:r>
                <a:endParaRPr lang="en-US" sz="1400" b="1"/>
              </a:p>
            </p:txBody>
          </p:sp>
          <p:sp>
            <p:nvSpPr>
              <p:cNvPr id="49267" name="TextBox 126"/>
              <p:cNvSpPr txBox="1">
                <a:spLocks noChangeArrowheads="1"/>
              </p:cNvSpPr>
              <p:nvPr/>
            </p:nvSpPr>
            <p:spPr bwMode="auto">
              <a:xfrm>
                <a:off x="6842125" y="762000"/>
                <a:ext cx="21783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&lt;75   75-149  150-300   &gt;300   </a:t>
                </a:r>
              </a:p>
            </p:txBody>
          </p:sp>
          <p:sp>
            <p:nvSpPr>
              <p:cNvPr id="49268" name="Oval 54"/>
              <p:cNvSpPr>
                <a:spLocks noChangeArrowheads="1"/>
              </p:cNvSpPr>
              <p:nvPr/>
            </p:nvSpPr>
            <p:spPr bwMode="auto">
              <a:xfrm>
                <a:off x="7086600" y="6858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49269" name="Oval 53"/>
              <p:cNvSpPr>
                <a:spLocks noChangeArrowheads="1"/>
              </p:cNvSpPr>
              <p:nvPr/>
            </p:nvSpPr>
            <p:spPr bwMode="auto">
              <a:xfrm>
                <a:off x="7467600" y="609600"/>
                <a:ext cx="152400" cy="152400"/>
              </a:xfrm>
              <a:prstGeom prst="ellipse">
                <a:avLst/>
              </a:prstGeom>
              <a:solidFill>
                <a:srgbClr val="00B050"/>
              </a:solidFill>
              <a:ln w="9525">
                <a:solidFill>
                  <a:schemeClr val="tx1"/>
                </a:solidFill>
                <a:round/>
                <a:headEnd/>
                <a:tailEnd/>
              </a:ln>
            </p:spPr>
            <p:txBody>
              <a:bodyPr wrap="none" anchor="ctr"/>
              <a:lstStyle/>
              <a:p>
                <a:endParaRPr lang="en-US"/>
              </a:p>
            </p:txBody>
          </p:sp>
          <p:sp>
            <p:nvSpPr>
              <p:cNvPr id="49270" name="Oval 53"/>
              <p:cNvSpPr>
                <a:spLocks noChangeArrowheads="1"/>
              </p:cNvSpPr>
              <p:nvPr/>
            </p:nvSpPr>
            <p:spPr bwMode="auto">
              <a:xfrm>
                <a:off x="8001000" y="5334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49271" name="Oval 52"/>
              <p:cNvSpPr>
                <a:spLocks noChangeArrowheads="1"/>
              </p:cNvSpPr>
              <p:nvPr/>
            </p:nvSpPr>
            <p:spPr bwMode="auto">
              <a:xfrm>
                <a:off x="8534400" y="457200"/>
                <a:ext cx="304800" cy="304800"/>
              </a:xfrm>
              <a:prstGeom prst="ellipse">
                <a:avLst/>
              </a:prstGeom>
              <a:solidFill>
                <a:srgbClr val="FF0066"/>
              </a:solidFill>
              <a:ln w="9525">
                <a:solidFill>
                  <a:schemeClr val="tx1"/>
                </a:solidFill>
                <a:round/>
                <a:headEnd/>
                <a:tailEnd/>
              </a:ln>
            </p:spPr>
            <p:txBody>
              <a:bodyPr wrap="none" anchor="ctr"/>
              <a:lstStyle/>
              <a:p>
                <a:endParaRPr lang="en-US">
                  <a:solidFill>
                    <a:srgbClr val="FF3300"/>
                  </a:solidFill>
                </a:endParaRPr>
              </a:p>
            </p:txBody>
          </p:sp>
        </p:grpSp>
        <p:sp>
          <p:nvSpPr>
            <p:cNvPr id="49265" name="Oval 52"/>
            <p:cNvSpPr>
              <a:spLocks noChangeArrowheads="1"/>
            </p:cNvSpPr>
            <p:nvPr/>
          </p:nvSpPr>
          <p:spPr bwMode="auto">
            <a:xfrm>
              <a:off x="8534400" y="914400"/>
              <a:ext cx="304800" cy="304800"/>
            </a:xfrm>
            <a:prstGeom prst="rect">
              <a:avLst/>
            </a:prstGeom>
            <a:solidFill>
              <a:srgbClr val="FF0066"/>
            </a:solidFill>
            <a:ln w="9525">
              <a:solidFill>
                <a:schemeClr val="tx1"/>
              </a:solidFill>
              <a:round/>
              <a:headEnd/>
              <a:tailEnd/>
            </a:ln>
          </p:spPr>
          <p:txBody>
            <a:bodyPr wrap="none" anchor="ctr"/>
            <a:lstStyle/>
            <a:p>
              <a:endParaRPr lang="en-US"/>
            </a:p>
          </p:txBody>
        </p:sp>
      </p:grpSp>
      <p:grpSp>
        <p:nvGrpSpPr>
          <p:cNvPr id="49159" name="Group 55"/>
          <p:cNvGrpSpPr>
            <a:grpSpLocks/>
          </p:cNvGrpSpPr>
          <p:nvPr/>
        </p:nvGrpSpPr>
        <p:grpSpPr bwMode="auto">
          <a:xfrm>
            <a:off x="5359397" y="4343400"/>
            <a:ext cx="3856708" cy="762000"/>
            <a:chOff x="5359696" y="4343400"/>
            <a:chExt cx="3856413" cy="762000"/>
          </a:xfrm>
        </p:grpSpPr>
        <p:sp>
          <p:nvSpPr>
            <p:cNvPr id="49244" name="TextBox 104"/>
            <p:cNvSpPr txBox="1">
              <a:spLocks noChangeArrowheads="1"/>
            </p:cNvSpPr>
            <p:nvPr/>
          </p:nvSpPr>
          <p:spPr bwMode="auto">
            <a:xfrm>
              <a:off x="6219825" y="4343400"/>
              <a:ext cx="292039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 Non-Pregnant Women with Anemia</a:t>
              </a:r>
            </a:p>
          </p:txBody>
        </p:sp>
        <p:grpSp>
          <p:nvGrpSpPr>
            <p:cNvPr id="49245" name="Group 75"/>
            <p:cNvGrpSpPr>
              <a:grpSpLocks/>
            </p:cNvGrpSpPr>
            <p:nvPr/>
          </p:nvGrpSpPr>
          <p:grpSpPr bwMode="auto">
            <a:xfrm>
              <a:off x="5359696" y="4613433"/>
              <a:ext cx="3856413" cy="491967"/>
              <a:chOff x="5346848" y="4780564"/>
              <a:chExt cx="3856413" cy="491967"/>
            </a:xfrm>
          </p:grpSpPr>
          <p:sp>
            <p:nvSpPr>
              <p:cNvPr id="49246" name="TextBox 105"/>
              <p:cNvSpPr txBox="1">
                <a:spLocks noChangeArrowheads="1"/>
              </p:cNvSpPr>
              <p:nvPr/>
            </p:nvSpPr>
            <p:spPr bwMode="auto">
              <a:xfrm>
                <a:off x="5423048" y="4981127"/>
                <a:ext cx="5311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&lt; 4.9</a:t>
                </a:r>
              </a:p>
            </p:txBody>
          </p:sp>
          <p:sp>
            <p:nvSpPr>
              <p:cNvPr id="49247" name="TextBox 113"/>
              <p:cNvSpPr txBox="1">
                <a:spLocks noChangeArrowheads="1"/>
              </p:cNvSpPr>
              <p:nvPr/>
            </p:nvSpPr>
            <p:spPr bwMode="auto">
              <a:xfrm>
                <a:off x="6032648" y="4981127"/>
                <a:ext cx="620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5-19.9</a:t>
                </a:r>
              </a:p>
            </p:txBody>
          </p:sp>
          <p:sp>
            <p:nvSpPr>
              <p:cNvPr id="49248" name="TextBox 114"/>
              <p:cNvSpPr txBox="1">
                <a:spLocks noChangeArrowheads="1"/>
              </p:cNvSpPr>
              <p:nvPr/>
            </p:nvSpPr>
            <p:spPr bwMode="auto">
              <a:xfrm>
                <a:off x="6794648" y="4981127"/>
                <a:ext cx="7065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20-39.9</a:t>
                </a:r>
              </a:p>
            </p:txBody>
          </p:sp>
          <p:sp>
            <p:nvSpPr>
              <p:cNvPr id="49249" name="TextBox 119"/>
              <p:cNvSpPr txBox="1">
                <a:spLocks noChangeArrowheads="1"/>
              </p:cNvSpPr>
              <p:nvPr/>
            </p:nvSpPr>
            <p:spPr bwMode="auto">
              <a:xfrm>
                <a:off x="7709048" y="4995532"/>
                <a:ext cx="7065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40-59.9</a:t>
                </a:r>
              </a:p>
            </p:txBody>
          </p:sp>
          <p:sp>
            <p:nvSpPr>
              <p:cNvPr id="49250" name="Flowchart: Extract 124"/>
              <p:cNvSpPr>
                <a:spLocks noChangeArrowheads="1"/>
              </p:cNvSpPr>
              <p:nvPr/>
            </p:nvSpPr>
            <p:spPr bwMode="auto">
              <a:xfrm>
                <a:off x="5346848" y="5057237"/>
                <a:ext cx="152422" cy="152221"/>
              </a:xfrm>
              <a:prstGeom prst="flowChartExtract">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49251" name="Flowchart: Extract 125"/>
              <p:cNvSpPr>
                <a:spLocks noChangeArrowheads="1"/>
              </p:cNvSpPr>
              <p:nvPr/>
            </p:nvSpPr>
            <p:spPr bwMode="auto">
              <a:xfrm>
                <a:off x="5880215" y="4981127"/>
                <a:ext cx="228633" cy="228331"/>
              </a:xfrm>
              <a:prstGeom prst="flowChartExtract">
                <a:avLst/>
              </a:prstGeom>
              <a:solidFill>
                <a:srgbClr val="00B050"/>
              </a:solidFill>
              <a:ln w="9525">
                <a:solidFill>
                  <a:schemeClr val="tx1"/>
                </a:solidFill>
                <a:round/>
                <a:headEnd/>
                <a:tailEnd/>
              </a:ln>
            </p:spPr>
            <p:txBody>
              <a:bodyPr wrap="none" anchor="ctr"/>
              <a:lstStyle/>
              <a:p>
                <a:endParaRPr lang="en-US"/>
              </a:p>
            </p:txBody>
          </p:sp>
          <p:sp>
            <p:nvSpPr>
              <p:cNvPr id="49252" name="Flowchart: Extract 126"/>
              <p:cNvSpPr>
                <a:spLocks noChangeArrowheads="1"/>
              </p:cNvSpPr>
              <p:nvPr/>
            </p:nvSpPr>
            <p:spPr bwMode="auto">
              <a:xfrm>
                <a:off x="6566048" y="4905016"/>
                <a:ext cx="304844" cy="304441"/>
              </a:xfrm>
              <a:prstGeom prst="flowChartExtract">
                <a:avLst/>
              </a:prstGeom>
              <a:solidFill>
                <a:srgbClr val="FFC000"/>
              </a:solidFill>
              <a:ln w="9525">
                <a:solidFill>
                  <a:schemeClr val="tx1"/>
                </a:solidFill>
                <a:round/>
                <a:headEnd/>
                <a:tailEnd/>
              </a:ln>
            </p:spPr>
            <p:txBody>
              <a:bodyPr wrap="none" anchor="ctr"/>
              <a:lstStyle/>
              <a:p>
                <a:endParaRPr lang="en-US"/>
              </a:p>
            </p:txBody>
          </p:sp>
          <p:sp>
            <p:nvSpPr>
              <p:cNvPr id="49253" name="Flowchart: Extract 127"/>
              <p:cNvSpPr>
                <a:spLocks noChangeArrowheads="1"/>
              </p:cNvSpPr>
              <p:nvPr/>
            </p:nvSpPr>
            <p:spPr bwMode="auto">
              <a:xfrm>
                <a:off x="7404248" y="4828906"/>
                <a:ext cx="381056" cy="380552"/>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49254" name="TextBox 119"/>
              <p:cNvSpPr txBox="1">
                <a:spLocks noChangeArrowheads="1"/>
              </p:cNvSpPr>
              <p:nvPr/>
            </p:nvSpPr>
            <p:spPr bwMode="auto">
              <a:xfrm>
                <a:off x="8763000" y="4981127"/>
                <a:ext cx="4402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≥60</a:t>
                </a:r>
              </a:p>
            </p:txBody>
          </p:sp>
          <p:sp>
            <p:nvSpPr>
              <p:cNvPr id="49255" name="Flowchart: Extract 127"/>
              <p:cNvSpPr>
                <a:spLocks noChangeArrowheads="1"/>
              </p:cNvSpPr>
              <p:nvPr/>
            </p:nvSpPr>
            <p:spPr bwMode="auto">
              <a:xfrm>
                <a:off x="8318648" y="4780564"/>
                <a:ext cx="533344" cy="477236"/>
              </a:xfrm>
              <a:prstGeom prst="flowChartExtract">
                <a:avLst/>
              </a:prstGeom>
              <a:solidFill>
                <a:srgbClr val="005BE2"/>
              </a:solidFill>
              <a:ln w="9525">
                <a:solidFill>
                  <a:schemeClr val="tx1"/>
                </a:solidFill>
                <a:round/>
                <a:headEnd/>
                <a:tailEnd/>
              </a:ln>
            </p:spPr>
            <p:txBody>
              <a:bodyPr wrap="none" anchor="ctr"/>
              <a:lstStyle/>
              <a:p>
                <a:endParaRPr lang="en-US"/>
              </a:p>
            </p:txBody>
          </p:sp>
        </p:grpSp>
      </p:grpSp>
      <p:grpSp>
        <p:nvGrpSpPr>
          <p:cNvPr id="49163" name="Group 157"/>
          <p:cNvGrpSpPr>
            <a:grpSpLocks/>
          </p:cNvGrpSpPr>
          <p:nvPr/>
        </p:nvGrpSpPr>
        <p:grpSpPr bwMode="auto">
          <a:xfrm>
            <a:off x="5562600" y="5105408"/>
            <a:ext cx="3657600" cy="1038431"/>
            <a:chOff x="5562600" y="5105400"/>
            <a:chExt cx="3657600" cy="1039205"/>
          </a:xfrm>
        </p:grpSpPr>
        <p:grpSp>
          <p:nvGrpSpPr>
            <p:cNvPr id="49209" name="Group 51"/>
            <p:cNvGrpSpPr>
              <a:grpSpLocks/>
            </p:cNvGrpSpPr>
            <p:nvPr/>
          </p:nvGrpSpPr>
          <p:grpSpPr bwMode="auto">
            <a:xfrm>
              <a:off x="5562600" y="5105400"/>
              <a:ext cx="3657600" cy="1039205"/>
              <a:chOff x="5562600" y="5105400"/>
              <a:chExt cx="3657600" cy="1039205"/>
            </a:xfrm>
          </p:grpSpPr>
          <p:grpSp>
            <p:nvGrpSpPr>
              <p:cNvPr id="49212" name="Group 95"/>
              <p:cNvGrpSpPr>
                <a:grpSpLocks/>
              </p:cNvGrpSpPr>
              <p:nvPr/>
            </p:nvGrpSpPr>
            <p:grpSpPr bwMode="auto">
              <a:xfrm>
                <a:off x="6629400" y="5791200"/>
                <a:ext cx="338468" cy="308898"/>
                <a:chOff x="6629400" y="5791200"/>
                <a:chExt cx="338468" cy="308898"/>
              </a:xfrm>
            </p:grpSpPr>
            <p:sp>
              <p:nvSpPr>
                <p:cNvPr id="174" name="5-Point Star 173"/>
                <p:cNvSpPr/>
                <p:nvPr/>
              </p:nvSpPr>
              <p:spPr bwMode="auto">
                <a:xfrm>
                  <a:off x="6629400" y="5791711"/>
                  <a:ext cx="304800" cy="303439"/>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225" name="TextBox 174"/>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49213" name="Group 89"/>
              <p:cNvGrpSpPr>
                <a:grpSpLocks/>
              </p:cNvGrpSpPr>
              <p:nvPr/>
            </p:nvGrpSpPr>
            <p:grpSpPr bwMode="auto">
              <a:xfrm>
                <a:off x="5562600" y="5105400"/>
                <a:ext cx="3657600" cy="686311"/>
                <a:chOff x="575799" y="6324600"/>
                <a:chExt cx="3657600" cy="686311"/>
              </a:xfrm>
            </p:grpSpPr>
            <p:sp>
              <p:nvSpPr>
                <p:cNvPr id="165" name="5-Point Star 164"/>
                <p:cNvSpPr/>
                <p:nvPr/>
              </p:nvSpPr>
              <p:spPr bwMode="auto">
                <a:xfrm>
                  <a:off x="575799" y="6782141"/>
                  <a:ext cx="152400" cy="152514"/>
                </a:xfrm>
                <a:prstGeom prst="star5">
                  <a:avLst/>
                </a:prstGeom>
                <a:solidFill>
                  <a:srgbClr val="7030A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66" name="5-Point Star 165"/>
                <p:cNvSpPr/>
                <p:nvPr/>
              </p:nvSpPr>
              <p:spPr bwMode="auto">
                <a:xfrm>
                  <a:off x="1109199" y="6705884"/>
                  <a:ext cx="228600" cy="228770"/>
                </a:xfrm>
                <a:prstGeom prst="star5">
                  <a:avLst/>
                </a:prstGeom>
                <a:solidFill>
                  <a:srgbClr val="00B05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67" name="5-Point Star 166"/>
                <p:cNvSpPr/>
                <p:nvPr/>
              </p:nvSpPr>
              <p:spPr bwMode="auto">
                <a:xfrm>
                  <a:off x="1718799" y="6629627"/>
                  <a:ext cx="304800" cy="305027"/>
                </a:xfrm>
                <a:prstGeom prst="star5">
                  <a:avLst/>
                </a:prstGeom>
                <a:solidFill>
                  <a:srgbClr val="FFC00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218" name="TextBox 102"/>
                <p:cNvSpPr txBox="1">
                  <a:spLocks noChangeArrowheads="1"/>
                </p:cNvSpPr>
                <p:nvPr/>
              </p:nvSpPr>
              <p:spPr bwMode="auto">
                <a:xfrm>
                  <a:off x="694872" y="6733401"/>
                  <a:ext cx="492668"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0-10</a:t>
                  </a:r>
                </a:p>
              </p:txBody>
            </p:sp>
            <p:sp>
              <p:nvSpPr>
                <p:cNvPr id="49219" name="TextBox 103"/>
                <p:cNvSpPr txBox="1">
                  <a:spLocks noChangeArrowheads="1"/>
                </p:cNvSpPr>
                <p:nvPr/>
              </p:nvSpPr>
              <p:spPr bwMode="auto">
                <a:xfrm>
                  <a:off x="1261900" y="6733401"/>
                  <a:ext cx="566832"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11-20</a:t>
                  </a:r>
                </a:p>
              </p:txBody>
            </p:sp>
            <p:sp>
              <p:nvSpPr>
                <p:cNvPr id="49220" name="TextBox 104"/>
                <p:cNvSpPr txBox="1">
                  <a:spLocks noChangeArrowheads="1"/>
                </p:cNvSpPr>
                <p:nvPr/>
              </p:nvSpPr>
              <p:spPr bwMode="auto">
                <a:xfrm>
                  <a:off x="1947591" y="6733401"/>
                  <a:ext cx="578253"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21-30</a:t>
                  </a:r>
                </a:p>
              </p:txBody>
            </p:sp>
            <p:sp>
              <p:nvSpPr>
                <p:cNvPr id="49221" name="TextBox 105"/>
                <p:cNvSpPr txBox="1">
                  <a:spLocks noChangeArrowheads="1"/>
                </p:cNvSpPr>
                <p:nvPr/>
              </p:nvSpPr>
              <p:spPr bwMode="auto">
                <a:xfrm>
                  <a:off x="1413999" y="6324600"/>
                  <a:ext cx="28194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    Neural Tube Defects/10,000 births</a:t>
                  </a:r>
                </a:p>
              </p:txBody>
            </p:sp>
            <p:sp>
              <p:nvSpPr>
                <p:cNvPr id="172" name="5-Point Star 171"/>
                <p:cNvSpPr/>
                <p:nvPr/>
              </p:nvSpPr>
              <p:spPr bwMode="auto">
                <a:xfrm>
                  <a:off x="2404599" y="6553370"/>
                  <a:ext cx="457200" cy="457541"/>
                </a:xfrm>
                <a:prstGeom prst="star5">
                  <a:avLst/>
                </a:prstGeom>
                <a:solidFill>
                  <a:srgbClr val="FF0066"/>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223" name="TextBox 151"/>
                <p:cNvSpPr txBox="1">
                  <a:spLocks noChangeArrowheads="1"/>
                </p:cNvSpPr>
                <p:nvPr/>
              </p:nvSpPr>
              <p:spPr bwMode="auto">
                <a:xfrm>
                  <a:off x="2743200" y="6733401"/>
                  <a:ext cx="578253"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31-40</a:t>
                  </a:r>
                </a:p>
              </p:txBody>
            </p:sp>
          </p:grpSp>
          <p:sp>
            <p:nvSpPr>
              <p:cNvPr id="49214" name="TextBox 102"/>
              <p:cNvSpPr txBox="1">
                <a:spLocks noChangeArrowheads="1"/>
              </p:cNvSpPr>
              <p:nvPr/>
            </p:nvSpPr>
            <p:spPr bwMode="auto">
              <a:xfrm>
                <a:off x="6858000" y="5867400"/>
                <a:ext cx="1373844"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No data available</a:t>
                </a:r>
              </a:p>
            </p:txBody>
          </p:sp>
        </p:grpSp>
        <p:sp>
          <p:nvSpPr>
            <p:cNvPr id="160" name="5-Point Star 159"/>
            <p:cNvSpPr/>
            <p:nvPr/>
          </p:nvSpPr>
          <p:spPr bwMode="auto">
            <a:xfrm>
              <a:off x="8153400" y="5323050"/>
              <a:ext cx="609600" cy="610054"/>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211" name="TextBox 119"/>
            <p:cNvSpPr txBox="1">
              <a:spLocks noChangeArrowheads="1"/>
            </p:cNvSpPr>
            <p:nvPr/>
          </p:nvSpPr>
          <p:spPr bwMode="auto">
            <a:xfrm>
              <a:off x="8699648" y="5530701"/>
              <a:ext cx="445705"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&gt;40</a:t>
              </a:r>
            </a:p>
          </p:txBody>
        </p:sp>
      </p:grpSp>
      <p:grpSp>
        <p:nvGrpSpPr>
          <p:cNvPr id="2" name="Group 1"/>
          <p:cNvGrpSpPr/>
          <p:nvPr/>
        </p:nvGrpSpPr>
        <p:grpSpPr>
          <a:xfrm>
            <a:off x="-1219199" y="685806"/>
            <a:ext cx="7186018" cy="5562593"/>
            <a:chOff x="-1524000" y="381000"/>
            <a:chExt cx="7270749" cy="586740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1524000" y="3505200"/>
              <a:ext cx="85725" cy="825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nvGrpSpPr>
            <p:cNvPr id="49161" name="Group 62"/>
            <p:cNvGrpSpPr>
              <a:grpSpLocks/>
            </p:cNvGrpSpPr>
            <p:nvPr/>
          </p:nvGrpSpPr>
          <p:grpSpPr bwMode="auto">
            <a:xfrm>
              <a:off x="152400" y="381000"/>
              <a:ext cx="5594349" cy="5867400"/>
              <a:chOff x="3810000" y="1789113"/>
              <a:chExt cx="1782646" cy="1423745"/>
            </a:xfrm>
          </p:grpSpPr>
          <p:grpSp>
            <p:nvGrpSpPr>
              <p:cNvPr id="49226" name="Group 61"/>
              <p:cNvGrpSpPr>
                <a:grpSpLocks/>
              </p:cNvGrpSpPr>
              <p:nvPr/>
            </p:nvGrpSpPr>
            <p:grpSpPr bwMode="auto">
              <a:xfrm>
                <a:off x="3810000" y="1789113"/>
                <a:ext cx="1782646" cy="1423745"/>
                <a:chOff x="3810000" y="1789113"/>
                <a:chExt cx="1782646" cy="1423745"/>
              </a:xfrm>
            </p:grpSpPr>
            <p:grpSp>
              <p:nvGrpSpPr>
                <p:cNvPr id="49228" name="Group 60"/>
                <p:cNvGrpSpPr>
                  <a:grpSpLocks/>
                </p:cNvGrpSpPr>
                <p:nvPr/>
              </p:nvGrpSpPr>
              <p:grpSpPr bwMode="auto">
                <a:xfrm>
                  <a:off x="3810000" y="1789113"/>
                  <a:ext cx="1782646" cy="1423745"/>
                  <a:chOff x="3810000" y="1789113"/>
                  <a:chExt cx="1782646" cy="1423745"/>
                </a:xfrm>
              </p:grpSpPr>
              <p:sp>
                <p:nvSpPr>
                  <p:cNvPr id="92" name="Freeform 91"/>
                  <p:cNvSpPr/>
                  <p:nvPr/>
                </p:nvSpPr>
                <p:spPr>
                  <a:xfrm>
                    <a:off x="3997168" y="2123863"/>
                    <a:ext cx="128488" cy="190680"/>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6" name="Freeform 105"/>
                  <p:cNvSpPr/>
                  <p:nvPr/>
                </p:nvSpPr>
                <p:spPr>
                  <a:xfrm>
                    <a:off x="4513650" y="2814548"/>
                    <a:ext cx="207402" cy="294688"/>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8" name="Freeform 107"/>
                  <p:cNvSpPr/>
                  <p:nvPr/>
                </p:nvSpPr>
                <p:spPr>
                  <a:xfrm>
                    <a:off x="4797436" y="2579569"/>
                    <a:ext cx="334373" cy="302007"/>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9" name="Freeform 108"/>
                  <p:cNvSpPr/>
                  <p:nvPr/>
                </p:nvSpPr>
                <p:spPr>
                  <a:xfrm>
                    <a:off x="4196982" y="2071474"/>
                    <a:ext cx="1119465" cy="736526"/>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rgbClr val="FF9999"/>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0" name="Freeform 109"/>
                  <p:cNvSpPr/>
                  <p:nvPr/>
                </p:nvSpPr>
                <p:spPr>
                  <a:xfrm>
                    <a:off x="4294613" y="2514468"/>
                    <a:ext cx="459826" cy="213022"/>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1" name="Freeform 110"/>
                  <p:cNvSpPr/>
                  <p:nvPr/>
                </p:nvSpPr>
                <p:spPr>
                  <a:xfrm>
                    <a:off x="4532366" y="1789113"/>
                    <a:ext cx="1060280" cy="563566"/>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2" name="Freeform 111"/>
                  <p:cNvSpPr/>
                  <p:nvPr/>
                </p:nvSpPr>
                <p:spPr>
                  <a:xfrm>
                    <a:off x="4906702" y="2298364"/>
                    <a:ext cx="320714" cy="330512"/>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9238" name="TextBox 43"/>
                  <p:cNvSpPr txBox="1">
                    <a:spLocks noChangeArrowheads="1"/>
                  </p:cNvSpPr>
                  <p:nvPr/>
                </p:nvSpPr>
                <p:spPr bwMode="auto">
                  <a:xfrm>
                    <a:off x="4864210" y="1900054"/>
                    <a:ext cx="653143" cy="5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a:t>Arunachal Pradesh (1M, 23%)</a:t>
                    </a:r>
                  </a:p>
                </p:txBody>
              </p:sp>
              <p:sp>
                <p:nvSpPr>
                  <p:cNvPr id="49239" name="TextBox 51"/>
                  <p:cNvSpPr txBox="1">
                    <a:spLocks noChangeArrowheads="1"/>
                  </p:cNvSpPr>
                  <p:nvPr/>
                </p:nvSpPr>
                <p:spPr bwMode="auto">
                  <a:xfrm>
                    <a:off x="4332515" y="2310226"/>
                    <a:ext cx="288882" cy="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a:t>Assam (31M, 14%)</a:t>
                    </a:r>
                  </a:p>
                </p:txBody>
              </p:sp>
              <p:sp>
                <p:nvSpPr>
                  <p:cNvPr id="49240" name="TextBox 59"/>
                  <p:cNvSpPr txBox="1">
                    <a:spLocks noChangeArrowheads="1"/>
                  </p:cNvSpPr>
                  <p:nvPr/>
                </p:nvSpPr>
                <p:spPr bwMode="auto">
                  <a:xfrm>
                    <a:off x="3810000" y="2057400"/>
                    <a:ext cx="228648" cy="134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a:t>Sikkim (0.6M, 25%)</a:t>
                    </a:r>
                  </a:p>
                </p:txBody>
              </p:sp>
              <p:sp>
                <p:nvSpPr>
                  <p:cNvPr id="49241" name="TextBox 62"/>
                  <p:cNvSpPr txBox="1">
                    <a:spLocks noChangeArrowheads="1"/>
                  </p:cNvSpPr>
                  <p:nvPr/>
                </p:nvSpPr>
                <p:spPr bwMode="auto">
                  <a:xfrm>
                    <a:off x="4330079" y="2547211"/>
                    <a:ext cx="489857" cy="5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Meghalaya (3M, 20%)</a:t>
                    </a:r>
                  </a:p>
                </p:txBody>
              </p:sp>
              <p:sp>
                <p:nvSpPr>
                  <p:cNvPr id="49242" name="TextBox 65"/>
                  <p:cNvSpPr txBox="1">
                    <a:spLocks noChangeArrowheads="1"/>
                  </p:cNvSpPr>
                  <p:nvPr/>
                </p:nvSpPr>
                <p:spPr bwMode="auto">
                  <a:xfrm>
                    <a:off x="4475710" y="2880034"/>
                    <a:ext cx="267093" cy="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Tripura (4M, 26%)</a:t>
                    </a:r>
                  </a:p>
                </p:txBody>
              </p:sp>
              <p:sp>
                <p:nvSpPr>
                  <p:cNvPr id="107" name="Freeform 106"/>
                  <p:cNvSpPr/>
                  <p:nvPr/>
                </p:nvSpPr>
                <p:spPr>
                  <a:xfrm>
                    <a:off x="4685136" y="2798369"/>
                    <a:ext cx="217014" cy="414489"/>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grpSp>
            <p:sp>
              <p:nvSpPr>
                <p:cNvPr id="49229" name="TextBox 60"/>
                <p:cNvSpPr txBox="1">
                  <a:spLocks noChangeArrowheads="1"/>
                </p:cNvSpPr>
                <p:nvPr/>
              </p:nvSpPr>
              <p:spPr bwMode="auto">
                <a:xfrm>
                  <a:off x="4701139" y="2870825"/>
                  <a:ext cx="479748" cy="5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Mizoram (1M, 52%)</a:t>
                  </a:r>
                </a:p>
              </p:txBody>
            </p:sp>
            <p:sp>
              <p:nvSpPr>
                <p:cNvPr id="49230" name="TextBox 64"/>
                <p:cNvSpPr txBox="1">
                  <a:spLocks noChangeArrowheads="1"/>
                </p:cNvSpPr>
                <p:nvPr/>
              </p:nvSpPr>
              <p:spPr bwMode="auto">
                <a:xfrm>
                  <a:off x="4887686" y="2603873"/>
                  <a:ext cx="468086" cy="5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Manipur (3M, 30%)</a:t>
                  </a:r>
                </a:p>
              </p:txBody>
            </p:sp>
          </p:grpSp>
          <p:sp>
            <p:nvSpPr>
              <p:cNvPr id="49227" name="TextBox 63"/>
              <p:cNvSpPr txBox="1">
                <a:spLocks noChangeArrowheads="1"/>
              </p:cNvSpPr>
              <p:nvPr/>
            </p:nvSpPr>
            <p:spPr bwMode="auto">
              <a:xfrm>
                <a:off x="5083629" y="2336921"/>
                <a:ext cx="436174" cy="5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Nagaland (2M, 29%)</a:t>
                </a:r>
              </a:p>
            </p:txBody>
          </p:sp>
        </p:grpSp>
        <p:sp>
          <p:nvSpPr>
            <p:cNvPr id="96" name="5-Point Star 95"/>
            <p:cNvSpPr/>
            <p:nvPr/>
          </p:nvSpPr>
          <p:spPr bwMode="auto">
            <a:xfrm>
              <a:off x="2170117" y="2968633"/>
              <a:ext cx="204787" cy="220663"/>
            </a:xfrm>
            <a:prstGeom prst="star5">
              <a:avLst/>
            </a:prstGeom>
            <a:solidFill>
              <a:srgbClr val="7030A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90" name="Flowchart: Extract 127"/>
            <p:cNvSpPr>
              <a:spLocks noChangeArrowheads="1"/>
            </p:cNvSpPr>
            <p:nvPr/>
          </p:nvSpPr>
          <p:spPr bwMode="auto">
            <a:xfrm>
              <a:off x="1981200" y="5257800"/>
              <a:ext cx="533400" cy="477838"/>
            </a:xfrm>
            <a:prstGeom prst="flowChartExtract">
              <a:avLst/>
            </a:prstGeom>
            <a:solidFill>
              <a:srgbClr val="005BE2"/>
            </a:solidFill>
            <a:ln w="9525">
              <a:solidFill>
                <a:schemeClr val="tx1"/>
              </a:solidFill>
              <a:round/>
              <a:headEnd/>
              <a:tailEnd/>
            </a:ln>
          </p:spPr>
          <p:txBody>
            <a:bodyPr wrap="none" anchor="ctr"/>
            <a:lstStyle/>
            <a:p>
              <a:endParaRPr lang="en-US"/>
            </a:p>
          </p:txBody>
        </p:sp>
        <p:sp>
          <p:nvSpPr>
            <p:cNvPr id="191" name="Flowchart: Extract 127"/>
            <p:cNvSpPr>
              <a:spLocks noChangeArrowheads="1"/>
            </p:cNvSpPr>
            <p:nvPr/>
          </p:nvSpPr>
          <p:spPr bwMode="auto">
            <a:xfrm>
              <a:off x="2438400" y="2819400"/>
              <a:ext cx="533400" cy="477838"/>
            </a:xfrm>
            <a:prstGeom prst="flowChartExtract">
              <a:avLst/>
            </a:prstGeom>
            <a:solidFill>
              <a:srgbClr val="005BE2"/>
            </a:solidFill>
            <a:ln w="9525">
              <a:solidFill>
                <a:schemeClr val="tx1"/>
              </a:solidFill>
              <a:round/>
              <a:headEnd/>
              <a:tailEnd/>
            </a:ln>
          </p:spPr>
          <p:txBody>
            <a:bodyPr wrap="none" anchor="ctr"/>
            <a:lstStyle/>
            <a:p>
              <a:endParaRPr lang="en-US"/>
            </a:p>
          </p:txBody>
        </p:sp>
        <p:sp>
          <p:nvSpPr>
            <p:cNvPr id="192" name="Flowchart: Extract 127"/>
            <p:cNvSpPr>
              <a:spLocks noChangeArrowheads="1"/>
            </p:cNvSpPr>
            <p:nvPr/>
          </p:nvSpPr>
          <p:spPr bwMode="auto">
            <a:xfrm>
              <a:off x="762000" y="1143000"/>
              <a:ext cx="533400" cy="477838"/>
            </a:xfrm>
            <a:prstGeom prst="flowChartExtract">
              <a:avLst/>
            </a:prstGeom>
            <a:solidFill>
              <a:srgbClr val="005BE2"/>
            </a:solidFill>
            <a:ln w="9525">
              <a:solidFill>
                <a:schemeClr val="tx1"/>
              </a:solidFill>
              <a:round/>
              <a:headEnd/>
              <a:tailEnd/>
            </a:ln>
          </p:spPr>
          <p:txBody>
            <a:bodyPr wrap="none" anchor="ctr"/>
            <a:lstStyle/>
            <a:p>
              <a:endParaRPr lang="en-US"/>
            </a:p>
          </p:txBody>
        </p:sp>
        <p:sp>
          <p:nvSpPr>
            <p:cNvPr id="193" name="Oval 53"/>
            <p:cNvSpPr>
              <a:spLocks noChangeArrowheads="1"/>
            </p:cNvSpPr>
            <p:nvPr/>
          </p:nvSpPr>
          <p:spPr bwMode="auto">
            <a:xfrm>
              <a:off x="1371600" y="1371600"/>
              <a:ext cx="228600" cy="228600"/>
            </a:xfrm>
            <a:prstGeom prst="rect">
              <a:avLst/>
            </a:prstGeom>
            <a:solidFill>
              <a:srgbClr val="FFC000"/>
            </a:solidFill>
            <a:ln w="9525">
              <a:solidFill>
                <a:schemeClr val="tx1"/>
              </a:solidFill>
              <a:round/>
              <a:headEnd/>
              <a:tailEnd/>
            </a:ln>
          </p:spPr>
          <p:txBody>
            <a:bodyPr wrap="none" anchor="ctr"/>
            <a:lstStyle/>
            <a:p>
              <a:endParaRPr lang="en-US"/>
            </a:p>
          </p:txBody>
        </p:sp>
        <p:grpSp>
          <p:nvGrpSpPr>
            <p:cNvPr id="14" name="Group 96"/>
            <p:cNvGrpSpPr>
              <a:grpSpLocks/>
            </p:cNvGrpSpPr>
            <p:nvPr/>
          </p:nvGrpSpPr>
          <p:grpSpPr bwMode="auto">
            <a:xfrm>
              <a:off x="1066800" y="1676401"/>
              <a:ext cx="339725" cy="309563"/>
              <a:chOff x="6629400" y="5791200"/>
              <a:chExt cx="338468" cy="308898"/>
            </a:xfrm>
          </p:grpSpPr>
          <p:sp>
            <p:nvSpPr>
              <p:cNvPr id="196" name="5-Point Star 195"/>
              <p:cNvSpPr/>
              <p:nvPr/>
            </p:nvSpPr>
            <p:spPr bwMode="auto">
              <a:xfrm>
                <a:off x="6629400" y="5791200"/>
                <a:ext cx="305254"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208" name="TextBox 98"/>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15" name="Group 96"/>
            <p:cNvGrpSpPr>
              <a:grpSpLocks/>
            </p:cNvGrpSpPr>
            <p:nvPr/>
          </p:nvGrpSpPr>
          <p:grpSpPr bwMode="auto">
            <a:xfrm>
              <a:off x="3810004" y="1371608"/>
              <a:ext cx="339725" cy="309563"/>
              <a:chOff x="6629397" y="5791202"/>
              <a:chExt cx="338471" cy="308896"/>
            </a:xfrm>
          </p:grpSpPr>
          <p:sp>
            <p:nvSpPr>
              <p:cNvPr id="199" name="5-Point Star 198"/>
              <p:cNvSpPr/>
              <p:nvPr/>
            </p:nvSpPr>
            <p:spPr bwMode="auto">
              <a:xfrm>
                <a:off x="6629397" y="5791202"/>
                <a:ext cx="305257" cy="304143"/>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206" name="TextBox 98"/>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16" name="Group 96"/>
            <p:cNvGrpSpPr>
              <a:grpSpLocks/>
            </p:cNvGrpSpPr>
            <p:nvPr/>
          </p:nvGrpSpPr>
          <p:grpSpPr bwMode="auto">
            <a:xfrm>
              <a:off x="1843092" y="3702050"/>
              <a:ext cx="339725" cy="309563"/>
              <a:chOff x="6629400" y="5791200"/>
              <a:chExt cx="338468" cy="308898"/>
            </a:xfrm>
          </p:grpSpPr>
          <p:sp>
            <p:nvSpPr>
              <p:cNvPr id="202" name="5-Point Star 201"/>
              <p:cNvSpPr/>
              <p:nvPr/>
            </p:nvSpPr>
            <p:spPr bwMode="auto">
              <a:xfrm>
                <a:off x="6629400" y="5791200"/>
                <a:ext cx="305253"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204" name="TextBox 98"/>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17" name="Group 96"/>
            <p:cNvGrpSpPr>
              <a:grpSpLocks/>
            </p:cNvGrpSpPr>
            <p:nvPr/>
          </p:nvGrpSpPr>
          <p:grpSpPr bwMode="auto">
            <a:xfrm>
              <a:off x="3810004" y="4114808"/>
              <a:ext cx="339725" cy="309563"/>
              <a:chOff x="6629400" y="5791200"/>
              <a:chExt cx="338468" cy="308898"/>
            </a:xfrm>
          </p:grpSpPr>
          <p:sp>
            <p:nvSpPr>
              <p:cNvPr id="205" name="5-Point Star 204"/>
              <p:cNvSpPr/>
              <p:nvPr/>
            </p:nvSpPr>
            <p:spPr bwMode="auto">
              <a:xfrm>
                <a:off x="6629400" y="5791200"/>
                <a:ext cx="305254"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202" name="TextBox 98"/>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18" name="Group 96"/>
            <p:cNvGrpSpPr>
              <a:grpSpLocks/>
            </p:cNvGrpSpPr>
            <p:nvPr/>
          </p:nvGrpSpPr>
          <p:grpSpPr bwMode="auto">
            <a:xfrm>
              <a:off x="4267204" y="2895608"/>
              <a:ext cx="339725" cy="309563"/>
              <a:chOff x="6629400" y="5791200"/>
              <a:chExt cx="338468" cy="308898"/>
            </a:xfrm>
          </p:grpSpPr>
          <p:sp>
            <p:nvSpPr>
              <p:cNvPr id="208" name="5-Point Star 207"/>
              <p:cNvSpPr/>
              <p:nvPr/>
            </p:nvSpPr>
            <p:spPr bwMode="auto">
              <a:xfrm>
                <a:off x="6629400" y="5791200"/>
                <a:ext cx="305254"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200" name="TextBox 98"/>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19" name="Group 96"/>
            <p:cNvGrpSpPr>
              <a:grpSpLocks/>
            </p:cNvGrpSpPr>
            <p:nvPr/>
          </p:nvGrpSpPr>
          <p:grpSpPr bwMode="auto">
            <a:xfrm>
              <a:off x="3352804" y="5105408"/>
              <a:ext cx="339725" cy="309563"/>
              <a:chOff x="6629400" y="5791200"/>
              <a:chExt cx="338468" cy="308898"/>
            </a:xfrm>
          </p:grpSpPr>
          <p:sp>
            <p:nvSpPr>
              <p:cNvPr id="211" name="5-Point Star 210"/>
              <p:cNvSpPr/>
              <p:nvPr/>
            </p:nvSpPr>
            <p:spPr bwMode="auto">
              <a:xfrm>
                <a:off x="6629400" y="5791200"/>
                <a:ext cx="305254"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198" name="TextBox 98"/>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20" name="Group 96"/>
            <p:cNvGrpSpPr>
              <a:grpSpLocks/>
            </p:cNvGrpSpPr>
            <p:nvPr/>
          </p:nvGrpSpPr>
          <p:grpSpPr bwMode="auto">
            <a:xfrm>
              <a:off x="1676404" y="5257808"/>
              <a:ext cx="339725" cy="309563"/>
              <a:chOff x="6629400" y="5791200"/>
              <a:chExt cx="338468" cy="308898"/>
            </a:xfrm>
          </p:grpSpPr>
          <p:sp>
            <p:nvSpPr>
              <p:cNvPr id="217" name="5-Point Star 216"/>
              <p:cNvSpPr/>
              <p:nvPr/>
            </p:nvSpPr>
            <p:spPr bwMode="auto">
              <a:xfrm>
                <a:off x="6629400" y="5791200"/>
                <a:ext cx="305254"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49196" name="TextBox 98"/>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sp>
          <p:nvSpPr>
            <p:cNvPr id="219" name="Flowchart: Extract 127"/>
            <p:cNvSpPr>
              <a:spLocks noChangeArrowheads="1"/>
            </p:cNvSpPr>
            <p:nvPr/>
          </p:nvSpPr>
          <p:spPr bwMode="auto">
            <a:xfrm>
              <a:off x="3429000" y="13716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220" name="Flowchart: Extract 127"/>
            <p:cNvSpPr>
              <a:spLocks noChangeArrowheads="1"/>
            </p:cNvSpPr>
            <p:nvPr/>
          </p:nvSpPr>
          <p:spPr bwMode="auto">
            <a:xfrm>
              <a:off x="1600200" y="38862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221" name="Oval 52"/>
            <p:cNvSpPr>
              <a:spLocks noChangeArrowheads="1"/>
            </p:cNvSpPr>
            <p:nvPr/>
          </p:nvSpPr>
          <p:spPr bwMode="auto">
            <a:xfrm>
              <a:off x="2057400" y="40386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222" name="Oval 52"/>
            <p:cNvSpPr>
              <a:spLocks noChangeArrowheads="1"/>
            </p:cNvSpPr>
            <p:nvPr/>
          </p:nvSpPr>
          <p:spPr bwMode="auto">
            <a:xfrm>
              <a:off x="1981200" y="48768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223" name="Oval 52"/>
            <p:cNvSpPr>
              <a:spLocks noChangeArrowheads="1"/>
            </p:cNvSpPr>
            <p:nvPr/>
          </p:nvSpPr>
          <p:spPr bwMode="auto">
            <a:xfrm>
              <a:off x="3581400" y="54864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224" name="Oval 52"/>
            <p:cNvSpPr>
              <a:spLocks noChangeArrowheads="1"/>
            </p:cNvSpPr>
            <p:nvPr/>
          </p:nvSpPr>
          <p:spPr bwMode="auto">
            <a:xfrm>
              <a:off x="4038600" y="44958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225" name="Oval 52"/>
            <p:cNvSpPr>
              <a:spLocks noChangeArrowheads="1"/>
            </p:cNvSpPr>
            <p:nvPr/>
          </p:nvSpPr>
          <p:spPr bwMode="auto">
            <a:xfrm>
              <a:off x="4495800" y="32766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226" name="Oval 52"/>
            <p:cNvSpPr>
              <a:spLocks noChangeArrowheads="1"/>
            </p:cNvSpPr>
            <p:nvPr/>
          </p:nvSpPr>
          <p:spPr bwMode="auto">
            <a:xfrm>
              <a:off x="4343400" y="11430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227" name="Oval 52"/>
            <p:cNvSpPr>
              <a:spLocks noChangeArrowheads="1"/>
            </p:cNvSpPr>
            <p:nvPr/>
          </p:nvSpPr>
          <p:spPr bwMode="auto">
            <a:xfrm>
              <a:off x="3048000" y="29718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228" name="Oval 54"/>
            <p:cNvSpPr>
              <a:spLocks noChangeArrowheads="1"/>
            </p:cNvSpPr>
            <p:nvPr/>
          </p:nvSpPr>
          <p:spPr bwMode="auto">
            <a:xfrm>
              <a:off x="4191000" y="13716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229" name="Oval 54"/>
            <p:cNvSpPr>
              <a:spLocks noChangeArrowheads="1"/>
            </p:cNvSpPr>
            <p:nvPr/>
          </p:nvSpPr>
          <p:spPr bwMode="auto">
            <a:xfrm>
              <a:off x="2895600" y="28956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230" name="Oval 54"/>
            <p:cNvSpPr>
              <a:spLocks noChangeArrowheads="1"/>
            </p:cNvSpPr>
            <p:nvPr/>
          </p:nvSpPr>
          <p:spPr bwMode="auto">
            <a:xfrm>
              <a:off x="2209800" y="38100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231" name="Oval 54"/>
            <p:cNvSpPr>
              <a:spLocks noChangeArrowheads="1"/>
            </p:cNvSpPr>
            <p:nvPr/>
          </p:nvSpPr>
          <p:spPr bwMode="auto">
            <a:xfrm>
              <a:off x="1447800" y="17526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232" name="Oval 54"/>
            <p:cNvSpPr>
              <a:spLocks noChangeArrowheads="1"/>
            </p:cNvSpPr>
            <p:nvPr/>
          </p:nvSpPr>
          <p:spPr bwMode="auto">
            <a:xfrm>
              <a:off x="3733800" y="40386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233" name="Oval 54"/>
            <p:cNvSpPr>
              <a:spLocks noChangeArrowheads="1"/>
            </p:cNvSpPr>
            <p:nvPr/>
          </p:nvSpPr>
          <p:spPr bwMode="auto">
            <a:xfrm>
              <a:off x="4648200" y="30480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234" name="Oval 54"/>
            <p:cNvSpPr>
              <a:spLocks noChangeArrowheads="1"/>
            </p:cNvSpPr>
            <p:nvPr/>
          </p:nvSpPr>
          <p:spPr bwMode="auto">
            <a:xfrm>
              <a:off x="3124200" y="51816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235" name="Oval 54"/>
            <p:cNvSpPr>
              <a:spLocks noChangeArrowheads="1"/>
            </p:cNvSpPr>
            <p:nvPr/>
          </p:nvSpPr>
          <p:spPr bwMode="auto">
            <a:xfrm>
              <a:off x="2362200" y="52578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236" name="Flowchart: Extract 126"/>
            <p:cNvSpPr>
              <a:spLocks noChangeArrowheads="1"/>
            </p:cNvSpPr>
            <p:nvPr/>
          </p:nvSpPr>
          <p:spPr bwMode="auto">
            <a:xfrm>
              <a:off x="3581400" y="4419600"/>
              <a:ext cx="304800" cy="304800"/>
            </a:xfrm>
            <a:prstGeom prst="flowChartExtract">
              <a:avLst/>
            </a:prstGeom>
            <a:solidFill>
              <a:srgbClr val="FFC000"/>
            </a:solidFill>
            <a:ln w="9525">
              <a:solidFill>
                <a:schemeClr val="tx1"/>
              </a:solidFill>
              <a:round/>
              <a:headEnd/>
              <a:tailEnd/>
            </a:ln>
          </p:spPr>
          <p:txBody>
            <a:bodyPr wrap="none" anchor="ctr"/>
            <a:lstStyle/>
            <a:p>
              <a:endParaRPr lang="en-US"/>
            </a:p>
          </p:txBody>
        </p:sp>
        <p:sp>
          <p:nvSpPr>
            <p:cNvPr id="237" name="Flowchart: Extract 126"/>
            <p:cNvSpPr>
              <a:spLocks noChangeArrowheads="1"/>
            </p:cNvSpPr>
            <p:nvPr/>
          </p:nvSpPr>
          <p:spPr bwMode="auto">
            <a:xfrm>
              <a:off x="3200400" y="5410200"/>
              <a:ext cx="304800" cy="304800"/>
            </a:xfrm>
            <a:prstGeom prst="flowChartExtract">
              <a:avLst/>
            </a:prstGeom>
            <a:solidFill>
              <a:srgbClr val="FFC000"/>
            </a:solidFill>
            <a:ln w="9525">
              <a:solidFill>
                <a:schemeClr val="tx1"/>
              </a:solidFill>
              <a:round/>
              <a:headEnd/>
              <a:tailEnd/>
            </a:ln>
          </p:spPr>
          <p:txBody>
            <a:bodyPr wrap="none" anchor="ctr"/>
            <a:lstStyle/>
            <a:p>
              <a:endParaRPr lang="en-US"/>
            </a:p>
          </p:txBody>
        </p:sp>
        <p:sp>
          <p:nvSpPr>
            <p:cNvPr id="238" name="Flowchart: Extract 126"/>
            <p:cNvSpPr>
              <a:spLocks noChangeArrowheads="1"/>
            </p:cNvSpPr>
            <p:nvPr/>
          </p:nvSpPr>
          <p:spPr bwMode="auto">
            <a:xfrm>
              <a:off x="4038600" y="3124200"/>
              <a:ext cx="304800" cy="304800"/>
            </a:xfrm>
            <a:prstGeom prst="flowChartExtract">
              <a:avLst/>
            </a:prstGeom>
            <a:solidFill>
              <a:srgbClr val="FFC000"/>
            </a:solidFill>
            <a:ln w="9525">
              <a:solidFill>
                <a:schemeClr val="tx1"/>
              </a:solidFill>
              <a:round/>
              <a:headEnd/>
              <a:tailEnd/>
            </a:ln>
          </p:spPr>
          <p:txBody>
            <a:bodyPr wrap="none" anchor="ctr"/>
            <a:lstStyle/>
            <a:p>
              <a:endParaRPr lang="en-US"/>
            </a:p>
          </p:txBody>
        </p:sp>
      </p:grpSp>
      <p:grpSp>
        <p:nvGrpSpPr>
          <p:cNvPr id="120" name="Group 119"/>
          <p:cNvGrpSpPr/>
          <p:nvPr/>
        </p:nvGrpSpPr>
        <p:grpSpPr>
          <a:xfrm>
            <a:off x="829852" y="6310600"/>
            <a:ext cx="9982200" cy="476247"/>
            <a:chOff x="829852" y="6310600"/>
            <a:chExt cx="9982200" cy="476247"/>
          </a:xfrm>
        </p:grpSpPr>
        <p:grpSp>
          <p:nvGrpSpPr>
            <p:cNvPr id="121" name="Group 112"/>
            <p:cNvGrpSpPr>
              <a:grpSpLocks/>
            </p:cNvGrpSpPr>
            <p:nvPr/>
          </p:nvGrpSpPr>
          <p:grpSpPr bwMode="auto">
            <a:xfrm>
              <a:off x="829852" y="6310600"/>
              <a:ext cx="9982200" cy="476247"/>
              <a:chOff x="3174898" y="5837858"/>
              <a:chExt cx="4568004" cy="229262"/>
            </a:xfrm>
          </p:grpSpPr>
          <p:sp>
            <p:nvSpPr>
              <p:cNvPr id="123" name="TextBox 73"/>
              <p:cNvSpPr txBox="1">
                <a:spLocks noChangeArrowheads="1"/>
              </p:cNvSpPr>
              <p:nvPr/>
            </p:nvSpPr>
            <p:spPr bwMode="auto">
              <a:xfrm>
                <a:off x="3390370" y="5837858"/>
                <a:ext cx="4352532" cy="192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000" b="1" dirty="0"/>
                  <a:t>Started/*Pilot	       Halted	   Planning	     Unknown/None</a:t>
                </a:r>
              </a:p>
            </p:txBody>
          </p:sp>
          <p:sp>
            <p:nvSpPr>
              <p:cNvPr id="124" name="Rectangle 123"/>
              <p:cNvSpPr/>
              <p:nvPr/>
            </p:nvSpPr>
            <p:spPr>
              <a:xfrm>
                <a:off x="3174898" y="5846008"/>
                <a:ext cx="215472" cy="221112"/>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 name="Rectangle 124"/>
              <p:cNvSpPr/>
              <p:nvPr/>
            </p:nvSpPr>
            <p:spPr>
              <a:xfrm>
                <a:off x="4957328" y="5847027"/>
                <a:ext cx="215472" cy="220093"/>
              </a:xfrm>
              <a:prstGeom prst="rect">
                <a:avLst/>
              </a:pr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 name="Rectangle 125"/>
              <p:cNvSpPr/>
              <p:nvPr/>
            </p:nvSpPr>
            <p:spPr>
              <a:xfrm>
                <a:off x="5848307" y="5844429"/>
                <a:ext cx="216370" cy="22111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122" name="Rectangle 121"/>
            <p:cNvSpPr/>
            <p:nvPr/>
          </p:nvSpPr>
          <p:spPr bwMode="auto">
            <a:xfrm>
              <a:off x="3150927" y="6327530"/>
              <a:ext cx="460076" cy="459317"/>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nvGrpSpPr>
          <p:cNvPr id="50181" name="Group 60"/>
          <p:cNvGrpSpPr>
            <a:grpSpLocks/>
          </p:cNvGrpSpPr>
          <p:nvPr/>
        </p:nvGrpSpPr>
        <p:grpSpPr bwMode="auto">
          <a:xfrm>
            <a:off x="762004" y="914400"/>
            <a:ext cx="4384675" cy="4395788"/>
            <a:chOff x="644525" y="379413"/>
            <a:chExt cx="2735263" cy="3083110"/>
          </a:xfrm>
        </p:grpSpPr>
        <p:sp>
          <p:nvSpPr>
            <p:cNvPr id="50290" name="TextBox 55"/>
            <p:cNvSpPr txBox="1">
              <a:spLocks noChangeArrowheads="1"/>
            </p:cNvSpPr>
            <p:nvPr/>
          </p:nvSpPr>
          <p:spPr bwMode="auto">
            <a:xfrm>
              <a:off x="1832906" y="1754537"/>
              <a:ext cx="472375" cy="38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a:t>Haryana</a:t>
              </a:r>
            </a:p>
            <a:p>
              <a:pPr algn="ctr" eaLnBrk="1" hangingPunct="1"/>
              <a:r>
                <a:rPr lang="en-US" sz="1000" dirty="0"/>
                <a:t>(25M, 35%)</a:t>
              </a:r>
            </a:p>
          </p:txBody>
        </p:sp>
        <p:sp>
          <p:nvSpPr>
            <p:cNvPr id="82" name="Freeform 81"/>
            <p:cNvSpPr/>
            <p:nvPr/>
          </p:nvSpPr>
          <p:spPr>
            <a:xfrm>
              <a:off x="1586319" y="379413"/>
              <a:ext cx="1214132" cy="966464"/>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2014137" y="1114282"/>
              <a:ext cx="483276" cy="540018"/>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673467" y="1287978"/>
              <a:ext cx="521898" cy="464304"/>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chemeClr val="bg1">
                <a:lumMod val="65000"/>
              </a:schemeClr>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1757644" y="1542956"/>
              <a:ext cx="542695" cy="562286"/>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no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142879" y="1895915"/>
              <a:ext cx="83187" cy="104663"/>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solidFill>
              <a:schemeClr val="bg1">
                <a:lumMod val="65000"/>
              </a:schemeClr>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2302320" y="1480603"/>
              <a:ext cx="509024" cy="514408"/>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8" name="Freeform 87"/>
            <p:cNvSpPr/>
            <p:nvPr/>
          </p:nvSpPr>
          <p:spPr>
            <a:xfrm>
              <a:off x="2153772" y="1665434"/>
              <a:ext cx="1226016" cy="1201399"/>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902008" y="1676569"/>
              <a:ext cx="1377535" cy="1289361"/>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90" name="Freeform 89"/>
            <p:cNvSpPr/>
            <p:nvPr/>
          </p:nvSpPr>
          <p:spPr>
            <a:xfrm>
              <a:off x="1536803" y="2303434"/>
              <a:ext cx="1584512" cy="1037724"/>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6" name="Freeform 95"/>
            <p:cNvSpPr/>
            <p:nvPr/>
          </p:nvSpPr>
          <p:spPr>
            <a:xfrm>
              <a:off x="644525" y="2598495"/>
              <a:ext cx="973485" cy="864028"/>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solidFill>
              <a:schemeClr val="bg1">
                <a:lumMod val="65000"/>
              </a:schemeClr>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50284" name="TextBox 41"/>
            <p:cNvSpPr txBox="1">
              <a:spLocks noChangeArrowheads="1"/>
            </p:cNvSpPr>
            <p:nvPr/>
          </p:nvSpPr>
          <p:spPr bwMode="auto">
            <a:xfrm>
              <a:off x="990600" y="2209800"/>
              <a:ext cx="762000" cy="28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Rajasthan</a:t>
              </a:r>
            </a:p>
            <a:p>
              <a:pPr eaLnBrk="1" hangingPunct="1"/>
              <a:r>
                <a:rPr lang="en-US" sz="1000" dirty="0"/>
                <a:t>(70M, 25%)</a:t>
              </a:r>
            </a:p>
          </p:txBody>
        </p:sp>
        <p:sp>
          <p:nvSpPr>
            <p:cNvPr id="50285" name="TextBox 42"/>
            <p:cNvSpPr txBox="1">
              <a:spLocks noChangeArrowheads="1"/>
            </p:cNvSpPr>
            <p:nvPr/>
          </p:nvSpPr>
          <p:spPr bwMode="auto">
            <a:xfrm>
              <a:off x="1676400" y="2895600"/>
              <a:ext cx="1219200" cy="28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Madhya Pradesh</a:t>
              </a:r>
            </a:p>
            <a:p>
              <a:pPr eaLnBrk="1" hangingPunct="1"/>
              <a:r>
                <a:rPr lang="en-US" sz="1000" dirty="0"/>
                <a:t>(73M, 28%)</a:t>
              </a:r>
            </a:p>
          </p:txBody>
        </p:sp>
        <p:sp>
          <p:nvSpPr>
            <p:cNvPr id="50286" name="TextBox 44"/>
            <p:cNvSpPr txBox="1">
              <a:spLocks noChangeArrowheads="1"/>
            </p:cNvSpPr>
            <p:nvPr/>
          </p:nvSpPr>
          <p:spPr bwMode="auto">
            <a:xfrm>
              <a:off x="796237" y="2713384"/>
              <a:ext cx="855637"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Gujarat (60M, 43%)</a:t>
              </a:r>
            </a:p>
          </p:txBody>
        </p:sp>
        <p:sp>
          <p:nvSpPr>
            <p:cNvPr id="50287" name="TextBox 48"/>
            <p:cNvSpPr txBox="1">
              <a:spLocks noChangeArrowheads="1"/>
            </p:cNvSpPr>
            <p:nvPr/>
          </p:nvSpPr>
          <p:spPr bwMode="auto">
            <a:xfrm>
              <a:off x="2213191" y="1970405"/>
              <a:ext cx="617960" cy="28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a:t>Uttar Pradesh</a:t>
              </a:r>
            </a:p>
            <a:p>
              <a:pPr algn="ctr" eaLnBrk="1" hangingPunct="1"/>
              <a:r>
                <a:rPr lang="en-US" sz="1000" dirty="0"/>
                <a:t>(200M, 22%)</a:t>
              </a:r>
            </a:p>
          </p:txBody>
        </p:sp>
        <p:sp>
          <p:nvSpPr>
            <p:cNvPr id="50288" name="TextBox 49"/>
            <p:cNvSpPr txBox="1">
              <a:spLocks noChangeArrowheads="1"/>
            </p:cNvSpPr>
            <p:nvPr/>
          </p:nvSpPr>
          <p:spPr bwMode="auto">
            <a:xfrm>
              <a:off x="1405091" y="1485160"/>
              <a:ext cx="817751"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Punjab (28M, 38%)</a:t>
              </a:r>
            </a:p>
          </p:txBody>
        </p:sp>
        <p:sp>
          <p:nvSpPr>
            <p:cNvPr id="50289" name="TextBox 50"/>
            <p:cNvSpPr txBox="1">
              <a:spLocks noChangeArrowheads="1"/>
            </p:cNvSpPr>
            <p:nvPr/>
          </p:nvSpPr>
          <p:spPr bwMode="auto">
            <a:xfrm>
              <a:off x="2213191" y="1555203"/>
              <a:ext cx="685800" cy="28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err="1"/>
                <a:t>Uttarakhand</a:t>
              </a:r>
              <a:r>
                <a:rPr lang="en-US" sz="1000" dirty="0"/>
                <a:t> </a:t>
              </a:r>
            </a:p>
            <a:p>
              <a:pPr algn="ctr" eaLnBrk="1" hangingPunct="1"/>
              <a:r>
                <a:rPr lang="en-US" sz="1000" dirty="0"/>
                <a:t>(10M, 31%)</a:t>
              </a:r>
            </a:p>
          </p:txBody>
        </p:sp>
        <p:sp>
          <p:nvSpPr>
            <p:cNvPr id="50291" name="TextBox 61"/>
            <p:cNvSpPr txBox="1">
              <a:spLocks noChangeArrowheads="1"/>
            </p:cNvSpPr>
            <p:nvPr/>
          </p:nvSpPr>
          <p:spPr bwMode="auto">
            <a:xfrm>
              <a:off x="1690303" y="860418"/>
              <a:ext cx="855636" cy="28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a:t>Jammu &amp; </a:t>
              </a:r>
            </a:p>
            <a:p>
              <a:pPr algn="ctr" eaLnBrk="1" hangingPunct="1"/>
              <a:r>
                <a:rPr lang="en-US" sz="1000" dirty="0"/>
                <a:t>Kashmir (12M, 27%)</a:t>
              </a:r>
            </a:p>
          </p:txBody>
        </p:sp>
        <p:sp>
          <p:nvSpPr>
            <p:cNvPr id="50292" name="TextBox 66"/>
            <p:cNvSpPr txBox="1">
              <a:spLocks noChangeArrowheads="1"/>
            </p:cNvSpPr>
            <p:nvPr/>
          </p:nvSpPr>
          <p:spPr bwMode="auto">
            <a:xfrm>
              <a:off x="1981200" y="1143000"/>
              <a:ext cx="838200" cy="28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Himachal Pradesh  (7M, 10%)</a:t>
              </a:r>
            </a:p>
          </p:txBody>
        </p:sp>
      </p:grpSp>
      <p:sp>
        <p:nvSpPr>
          <p:cNvPr id="50182" name="Rectangle 10"/>
          <p:cNvSpPr>
            <a:spLocks noChangeArrowheads="1"/>
          </p:cNvSpPr>
          <p:nvPr/>
        </p:nvSpPr>
        <p:spPr bwMode="auto">
          <a:xfrm>
            <a:off x="457200" y="-762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Potential Health Impact</a:t>
            </a:r>
            <a:endParaRPr lang="en-US" sz="3600" dirty="0">
              <a:solidFill>
                <a:srgbClr val="000F97"/>
              </a:solidFill>
              <a:cs typeface="Arial" charset="0"/>
            </a:endParaRPr>
          </a:p>
        </p:txBody>
      </p:sp>
      <p:grpSp>
        <p:nvGrpSpPr>
          <p:cNvPr id="50183" name="Group 56"/>
          <p:cNvGrpSpPr>
            <a:grpSpLocks/>
          </p:cNvGrpSpPr>
          <p:nvPr/>
        </p:nvGrpSpPr>
        <p:grpSpPr bwMode="auto">
          <a:xfrm>
            <a:off x="6519867" y="152407"/>
            <a:ext cx="2500563" cy="1371303"/>
            <a:chOff x="6519863" y="0"/>
            <a:chExt cx="2500563" cy="1371303"/>
          </a:xfrm>
        </p:grpSpPr>
        <p:sp>
          <p:nvSpPr>
            <p:cNvPr id="50262" name="TextBox 39"/>
            <p:cNvSpPr txBox="1">
              <a:spLocks noChangeArrowheads="1"/>
            </p:cNvSpPr>
            <p:nvPr/>
          </p:nvSpPr>
          <p:spPr bwMode="auto">
            <a:xfrm>
              <a:off x="6596063" y="909638"/>
              <a:ext cx="11765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Rice</a:t>
              </a:r>
            </a:p>
            <a:p>
              <a:pPr eaLnBrk="1" hangingPunct="1"/>
              <a:r>
                <a:rPr lang="en-US" sz="1200" b="1"/>
                <a:t>(g/capita/day)</a:t>
              </a:r>
              <a:endParaRPr lang="en-US" sz="1400" b="1"/>
            </a:p>
          </p:txBody>
        </p:sp>
        <p:sp>
          <p:nvSpPr>
            <p:cNvPr id="50263" name="Oval 54"/>
            <p:cNvSpPr>
              <a:spLocks noChangeArrowheads="1"/>
            </p:cNvSpPr>
            <p:nvPr/>
          </p:nvSpPr>
          <p:spPr bwMode="auto">
            <a:xfrm>
              <a:off x="7086600" y="914400"/>
              <a:ext cx="76200" cy="76200"/>
            </a:xfrm>
            <a:prstGeom prst="rect">
              <a:avLst/>
            </a:prstGeom>
            <a:solidFill>
              <a:srgbClr val="7030A0"/>
            </a:solidFill>
            <a:ln w="9525">
              <a:solidFill>
                <a:schemeClr val="tx1"/>
              </a:solidFill>
              <a:round/>
              <a:headEnd/>
              <a:tailEnd/>
            </a:ln>
          </p:spPr>
          <p:txBody>
            <a:bodyPr wrap="none" anchor="ctr"/>
            <a:lstStyle/>
            <a:p>
              <a:endParaRPr lang="en-US"/>
            </a:p>
          </p:txBody>
        </p:sp>
        <p:sp>
          <p:nvSpPr>
            <p:cNvPr id="50264" name="Oval 53"/>
            <p:cNvSpPr>
              <a:spLocks noChangeArrowheads="1"/>
            </p:cNvSpPr>
            <p:nvPr/>
          </p:nvSpPr>
          <p:spPr bwMode="auto">
            <a:xfrm>
              <a:off x="7467600" y="914400"/>
              <a:ext cx="152400" cy="152400"/>
            </a:xfrm>
            <a:prstGeom prst="rect">
              <a:avLst/>
            </a:prstGeom>
            <a:solidFill>
              <a:srgbClr val="00B050"/>
            </a:solidFill>
            <a:ln w="9525">
              <a:solidFill>
                <a:schemeClr val="tx1"/>
              </a:solidFill>
              <a:round/>
              <a:headEnd/>
              <a:tailEnd/>
            </a:ln>
          </p:spPr>
          <p:txBody>
            <a:bodyPr wrap="none" anchor="ctr"/>
            <a:lstStyle/>
            <a:p>
              <a:endParaRPr lang="en-US"/>
            </a:p>
          </p:txBody>
        </p:sp>
        <p:sp>
          <p:nvSpPr>
            <p:cNvPr id="50265" name="Oval 53"/>
            <p:cNvSpPr>
              <a:spLocks noChangeArrowheads="1"/>
            </p:cNvSpPr>
            <p:nvPr/>
          </p:nvSpPr>
          <p:spPr bwMode="auto">
            <a:xfrm>
              <a:off x="8001000" y="914400"/>
              <a:ext cx="228600" cy="228600"/>
            </a:xfrm>
            <a:prstGeom prst="rect">
              <a:avLst/>
            </a:prstGeom>
            <a:solidFill>
              <a:srgbClr val="FFC000"/>
            </a:solidFill>
            <a:ln w="9525">
              <a:solidFill>
                <a:schemeClr val="tx1"/>
              </a:solidFill>
              <a:round/>
              <a:headEnd/>
              <a:tailEnd/>
            </a:ln>
          </p:spPr>
          <p:txBody>
            <a:bodyPr wrap="none" anchor="ctr"/>
            <a:lstStyle/>
            <a:p>
              <a:endParaRPr lang="en-US"/>
            </a:p>
          </p:txBody>
        </p:sp>
        <p:grpSp>
          <p:nvGrpSpPr>
            <p:cNvPr id="50266" name="Group 124"/>
            <p:cNvGrpSpPr>
              <a:grpSpLocks/>
            </p:cNvGrpSpPr>
            <p:nvPr/>
          </p:nvGrpSpPr>
          <p:grpSpPr bwMode="auto">
            <a:xfrm>
              <a:off x="6519863" y="0"/>
              <a:ext cx="2500563" cy="886599"/>
              <a:chOff x="6519863" y="152400"/>
              <a:chExt cx="2500563" cy="886599"/>
            </a:xfrm>
          </p:grpSpPr>
          <p:sp>
            <p:nvSpPr>
              <p:cNvPr id="50268" name="TextBox 39"/>
              <p:cNvSpPr txBox="1">
                <a:spLocks noChangeArrowheads="1"/>
              </p:cNvSpPr>
              <p:nvPr/>
            </p:nvSpPr>
            <p:spPr bwMode="auto">
              <a:xfrm>
                <a:off x="6519863" y="152400"/>
                <a:ext cx="11894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Wheat</a:t>
                </a:r>
              </a:p>
              <a:p>
                <a:pPr eaLnBrk="1" hangingPunct="1"/>
                <a:r>
                  <a:rPr lang="en-US" sz="1200" b="1"/>
                  <a:t>(g/capita/day)</a:t>
                </a:r>
                <a:endParaRPr lang="en-US" sz="1400" b="1"/>
              </a:p>
            </p:txBody>
          </p:sp>
          <p:sp>
            <p:nvSpPr>
              <p:cNvPr id="50269" name="TextBox 126"/>
              <p:cNvSpPr txBox="1">
                <a:spLocks noChangeArrowheads="1"/>
              </p:cNvSpPr>
              <p:nvPr/>
            </p:nvSpPr>
            <p:spPr bwMode="auto">
              <a:xfrm>
                <a:off x="6842125" y="762000"/>
                <a:ext cx="21783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&lt;75   75-149  150-300   &gt;300   </a:t>
                </a:r>
              </a:p>
            </p:txBody>
          </p:sp>
          <p:sp>
            <p:nvSpPr>
              <p:cNvPr id="50270" name="Oval 54"/>
              <p:cNvSpPr>
                <a:spLocks noChangeArrowheads="1"/>
              </p:cNvSpPr>
              <p:nvPr/>
            </p:nvSpPr>
            <p:spPr bwMode="auto">
              <a:xfrm>
                <a:off x="7086600" y="6858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50271" name="Oval 53"/>
              <p:cNvSpPr>
                <a:spLocks noChangeArrowheads="1"/>
              </p:cNvSpPr>
              <p:nvPr/>
            </p:nvSpPr>
            <p:spPr bwMode="auto">
              <a:xfrm>
                <a:off x="7467600" y="609600"/>
                <a:ext cx="152400" cy="152400"/>
              </a:xfrm>
              <a:prstGeom prst="ellipse">
                <a:avLst/>
              </a:prstGeom>
              <a:solidFill>
                <a:srgbClr val="00B050"/>
              </a:solidFill>
              <a:ln w="9525">
                <a:solidFill>
                  <a:schemeClr val="tx1"/>
                </a:solidFill>
                <a:round/>
                <a:headEnd/>
                <a:tailEnd/>
              </a:ln>
            </p:spPr>
            <p:txBody>
              <a:bodyPr wrap="none" anchor="ctr"/>
              <a:lstStyle/>
              <a:p>
                <a:endParaRPr lang="en-US"/>
              </a:p>
            </p:txBody>
          </p:sp>
          <p:sp>
            <p:nvSpPr>
              <p:cNvPr id="50272" name="Oval 53"/>
              <p:cNvSpPr>
                <a:spLocks noChangeArrowheads="1"/>
              </p:cNvSpPr>
              <p:nvPr/>
            </p:nvSpPr>
            <p:spPr bwMode="auto">
              <a:xfrm>
                <a:off x="8001000" y="5334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50273" name="Oval 52"/>
              <p:cNvSpPr>
                <a:spLocks noChangeArrowheads="1"/>
              </p:cNvSpPr>
              <p:nvPr/>
            </p:nvSpPr>
            <p:spPr bwMode="auto">
              <a:xfrm>
                <a:off x="8534400" y="457200"/>
                <a:ext cx="304800" cy="304800"/>
              </a:xfrm>
              <a:prstGeom prst="ellipse">
                <a:avLst/>
              </a:prstGeom>
              <a:solidFill>
                <a:srgbClr val="FF0066"/>
              </a:solidFill>
              <a:ln w="9525">
                <a:solidFill>
                  <a:schemeClr val="tx1"/>
                </a:solidFill>
                <a:round/>
                <a:headEnd/>
                <a:tailEnd/>
              </a:ln>
            </p:spPr>
            <p:txBody>
              <a:bodyPr wrap="none" anchor="ctr"/>
              <a:lstStyle/>
              <a:p>
                <a:endParaRPr lang="en-US">
                  <a:solidFill>
                    <a:srgbClr val="FF3300"/>
                  </a:solidFill>
                </a:endParaRPr>
              </a:p>
            </p:txBody>
          </p:sp>
        </p:grpSp>
        <p:sp>
          <p:nvSpPr>
            <p:cNvPr id="50267" name="Oval 52"/>
            <p:cNvSpPr>
              <a:spLocks noChangeArrowheads="1"/>
            </p:cNvSpPr>
            <p:nvPr/>
          </p:nvSpPr>
          <p:spPr bwMode="auto">
            <a:xfrm>
              <a:off x="8534400" y="914400"/>
              <a:ext cx="304800" cy="304800"/>
            </a:xfrm>
            <a:prstGeom prst="rect">
              <a:avLst/>
            </a:prstGeom>
            <a:solidFill>
              <a:srgbClr val="FF0066"/>
            </a:solidFill>
            <a:ln w="9525">
              <a:solidFill>
                <a:schemeClr val="tx1"/>
              </a:solidFill>
              <a:round/>
              <a:headEnd/>
              <a:tailEnd/>
            </a:ln>
          </p:spPr>
          <p:txBody>
            <a:bodyPr wrap="none" anchor="ctr"/>
            <a:lstStyle/>
            <a:p>
              <a:endParaRPr lang="en-US"/>
            </a:p>
          </p:txBody>
        </p:sp>
      </p:grpSp>
      <p:grpSp>
        <p:nvGrpSpPr>
          <p:cNvPr id="50184" name="Group 38"/>
          <p:cNvGrpSpPr>
            <a:grpSpLocks/>
          </p:cNvGrpSpPr>
          <p:nvPr/>
        </p:nvGrpSpPr>
        <p:grpSpPr bwMode="auto">
          <a:xfrm>
            <a:off x="5359397" y="4343400"/>
            <a:ext cx="3856708" cy="762000"/>
            <a:chOff x="5359696" y="4343400"/>
            <a:chExt cx="3856413" cy="762000"/>
          </a:xfrm>
        </p:grpSpPr>
        <p:sp>
          <p:nvSpPr>
            <p:cNvPr id="50250" name="TextBox 104"/>
            <p:cNvSpPr txBox="1">
              <a:spLocks noChangeArrowheads="1"/>
            </p:cNvSpPr>
            <p:nvPr/>
          </p:nvSpPr>
          <p:spPr bwMode="auto">
            <a:xfrm>
              <a:off x="6219825" y="4343400"/>
              <a:ext cx="292039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 Non-Pregnant Women with Anemia</a:t>
              </a:r>
            </a:p>
          </p:txBody>
        </p:sp>
        <p:grpSp>
          <p:nvGrpSpPr>
            <p:cNvPr id="50251" name="Group 75"/>
            <p:cNvGrpSpPr>
              <a:grpSpLocks/>
            </p:cNvGrpSpPr>
            <p:nvPr/>
          </p:nvGrpSpPr>
          <p:grpSpPr bwMode="auto">
            <a:xfrm>
              <a:off x="5359696" y="4613433"/>
              <a:ext cx="3856413" cy="491967"/>
              <a:chOff x="5346848" y="4780564"/>
              <a:chExt cx="3856413" cy="491967"/>
            </a:xfrm>
          </p:grpSpPr>
          <p:sp>
            <p:nvSpPr>
              <p:cNvPr id="50252" name="TextBox 105"/>
              <p:cNvSpPr txBox="1">
                <a:spLocks noChangeArrowheads="1"/>
              </p:cNvSpPr>
              <p:nvPr/>
            </p:nvSpPr>
            <p:spPr bwMode="auto">
              <a:xfrm>
                <a:off x="5423048" y="4981127"/>
                <a:ext cx="5311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&lt; 4.9</a:t>
                </a:r>
              </a:p>
            </p:txBody>
          </p:sp>
          <p:sp>
            <p:nvSpPr>
              <p:cNvPr id="50253" name="TextBox 113"/>
              <p:cNvSpPr txBox="1">
                <a:spLocks noChangeArrowheads="1"/>
              </p:cNvSpPr>
              <p:nvPr/>
            </p:nvSpPr>
            <p:spPr bwMode="auto">
              <a:xfrm>
                <a:off x="6032648" y="4981127"/>
                <a:ext cx="620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5-19.9</a:t>
                </a:r>
              </a:p>
            </p:txBody>
          </p:sp>
          <p:sp>
            <p:nvSpPr>
              <p:cNvPr id="50254" name="TextBox 114"/>
              <p:cNvSpPr txBox="1">
                <a:spLocks noChangeArrowheads="1"/>
              </p:cNvSpPr>
              <p:nvPr/>
            </p:nvSpPr>
            <p:spPr bwMode="auto">
              <a:xfrm>
                <a:off x="6794648" y="4981127"/>
                <a:ext cx="7065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20-39.9</a:t>
                </a:r>
              </a:p>
            </p:txBody>
          </p:sp>
          <p:sp>
            <p:nvSpPr>
              <p:cNvPr id="50255" name="TextBox 119"/>
              <p:cNvSpPr txBox="1">
                <a:spLocks noChangeArrowheads="1"/>
              </p:cNvSpPr>
              <p:nvPr/>
            </p:nvSpPr>
            <p:spPr bwMode="auto">
              <a:xfrm>
                <a:off x="7709048" y="4995532"/>
                <a:ext cx="7065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40-59.9</a:t>
                </a:r>
              </a:p>
            </p:txBody>
          </p:sp>
          <p:sp>
            <p:nvSpPr>
              <p:cNvPr id="50256" name="Flowchart: Extract 124"/>
              <p:cNvSpPr>
                <a:spLocks noChangeArrowheads="1"/>
              </p:cNvSpPr>
              <p:nvPr/>
            </p:nvSpPr>
            <p:spPr bwMode="auto">
              <a:xfrm>
                <a:off x="5346848" y="5057237"/>
                <a:ext cx="152422" cy="152221"/>
              </a:xfrm>
              <a:prstGeom prst="flowChartExtract">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50257" name="Flowchart: Extract 125"/>
              <p:cNvSpPr>
                <a:spLocks noChangeArrowheads="1"/>
              </p:cNvSpPr>
              <p:nvPr/>
            </p:nvSpPr>
            <p:spPr bwMode="auto">
              <a:xfrm>
                <a:off x="5880215" y="4981127"/>
                <a:ext cx="228633" cy="228331"/>
              </a:xfrm>
              <a:prstGeom prst="flowChartExtract">
                <a:avLst/>
              </a:prstGeom>
              <a:solidFill>
                <a:srgbClr val="00B050"/>
              </a:solidFill>
              <a:ln w="9525">
                <a:solidFill>
                  <a:schemeClr val="tx1"/>
                </a:solidFill>
                <a:round/>
                <a:headEnd/>
                <a:tailEnd/>
              </a:ln>
            </p:spPr>
            <p:txBody>
              <a:bodyPr wrap="none" anchor="ctr"/>
              <a:lstStyle/>
              <a:p>
                <a:endParaRPr lang="en-US"/>
              </a:p>
            </p:txBody>
          </p:sp>
          <p:sp>
            <p:nvSpPr>
              <p:cNvPr id="50258" name="Flowchart: Extract 126"/>
              <p:cNvSpPr>
                <a:spLocks noChangeArrowheads="1"/>
              </p:cNvSpPr>
              <p:nvPr/>
            </p:nvSpPr>
            <p:spPr bwMode="auto">
              <a:xfrm>
                <a:off x="6566048" y="4905016"/>
                <a:ext cx="304844" cy="304441"/>
              </a:xfrm>
              <a:prstGeom prst="flowChartExtract">
                <a:avLst/>
              </a:prstGeom>
              <a:solidFill>
                <a:srgbClr val="FFC000"/>
              </a:solidFill>
              <a:ln w="9525">
                <a:solidFill>
                  <a:schemeClr val="tx1"/>
                </a:solidFill>
                <a:round/>
                <a:headEnd/>
                <a:tailEnd/>
              </a:ln>
            </p:spPr>
            <p:txBody>
              <a:bodyPr wrap="none" anchor="ctr"/>
              <a:lstStyle/>
              <a:p>
                <a:endParaRPr lang="en-US"/>
              </a:p>
            </p:txBody>
          </p:sp>
          <p:sp>
            <p:nvSpPr>
              <p:cNvPr id="50259" name="Flowchart: Extract 127"/>
              <p:cNvSpPr>
                <a:spLocks noChangeArrowheads="1"/>
              </p:cNvSpPr>
              <p:nvPr/>
            </p:nvSpPr>
            <p:spPr bwMode="auto">
              <a:xfrm>
                <a:off x="7404248" y="4828906"/>
                <a:ext cx="381056" cy="380552"/>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50260" name="TextBox 119"/>
              <p:cNvSpPr txBox="1">
                <a:spLocks noChangeArrowheads="1"/>
              </p:cNvSpPr>
              <p:nvPr/>
            </p:nvSpPr>
            <p:spPr bwMode="auto">
              <a:xfrm>
                <a:off x="8763000" y="4981127"/>
                <a:ext cx="4402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≥60</a:t>
                </a:r>
              </a:p>
            </p:txBody>
          </p:sp>
          <p:sp>
            <p:nvSpPr>
              <p:cNvPr id="50261" name="Flowchart: Extract 127"/>
              <p:cNvSpPr>
                <a:spLocks noChangeArrowheads="1"/>
              </p:cNvSpPr>
              <p:nvPr/>
            </p:nvSpPr>
            <p:spPr bwMode="auto">
              <a:xfrm>
                <a:off x="8318648" y="4780564"/>
                <a:ext cx="533344" cy="477236"/>
              </a:xfrm>
              <a:prstGeom prst="flowChartExtract">
                <a:avLst/>
              </a:prstGeom>
              <a:solidFill>
                <a:srgbClr val="005BE2"/>
              </a:solidFill>
              <a:ln w="9525">
                <a:solidFill>
                  <a:schemeClr val="tx1"/>
                </a:solidFill>
                <a:round/>
                <a:headEnd/>
                <a:tailEnd/>
              </a:ln>
            </p:spPr>
            <p:txBody>
              <a:bodyPr wrap="none" anchor="ctr"/>
              <a:lstStyle/>
              <a:p>
                <a:endParaRPr lang="en-US"/>
              </a:p>
            </p:txBody>
          </p:sp>
        </p:grpSp>
      </p:grpSp>
      <p:grpSp>
        <p:nvGrpSpPr>
          <p:cNvPr id="8" name="Group 97"/>
          <p:cNvGrpSpPr>
            <a:grpSpLocks/>
          </p:cNvGrpSpPr>
          <p:nvPr/>
        </p:nvGrpSpPr>
        <p:grpSpPr bwMode="auto">
          <a:xfrm>
            <a:off x="2557464" y="990608"/>
            <a:ext cx="338137" cy="309563"/>
            <a:chOff x="6629400" y="5791200"/>
            <a:chExt cx="338468" cy="308898"/>
          </a:xfrm>
        </p:grpSpPr>
        <p:sp>
          <p:nvSpPr>
            <p:cNvPr id="99" name="5-Point Star 98"/>
            <p:cNvSpPr/>
            <p:nvPr/>
          </p:nvSpPr>
          <p:spPr bwMode="auto">
            <a:xfrm>
              <a:off x="6629400" y="5791200"/>
              <a:ext cx="305098"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0245" name="TextBox 99"/>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sp>
        <p:nvSpPr>
          <p:cNvPr id="36875" name="Oval 53"/>
          <p:cNvSpPr>
            <a:spLocks noChangeArrowheads="1"/>
          </p:cNvSpPr>
          <p:nvPr/>
        </p:nvSpPr>
        <p:spPr bwMode="auto">
          <a:xfrm>
            <a:off x="2667000" y="1447800"/>
            <a:ext cx="152400" cy="152400"/>
          </a:xfrm>
          <a:prstGeom prst="ellipse">
            <a:avLst/>
          </a:prstGeom>
          <a:solidFill>
            <a:srgbClr val="00B050"/>
          </a:solidFill>
          <a:ln w="9525">
            <a:solidFill>
              <a:schemeClr val="tx1"/>
            </a:solidFill>
            <a:round/>
            <a:headEnd/>
            <a:tailEnd/>
          </a:ln>
        </p:spPr>
        <p:txBody>
          <a:bodyPr wrap="none" anchor="ctr"/>
          <a:lstStyle/>
          <a:p>
            <a:endParaRPr lang="en-US"/>
          </a:p>
        </p:txBody>
      </p:sp>
      <p:sp>
        <p:nvSpPr>
          <p:cNvPr id="36876" name="Oval 53"/>
          <p:cNvSpPr>
            <a:spLocks noChangeArrowheads="1"/>
          </p:cNvSpPr>
          <p:nvPr/>
        </p:nvSpPr>
        <p:spPr bwMode="auto">
          <a:xfrm>
            <a:off x="2895600" y="1447800"/>
            <a:ext cx="228600" cy="228600"/>
          </a:xfrm>
          <a:prstGeom prst="rect">
            <a:avLst/>
          </a:prstGeom>
          <a:solidFill>
            <a:srgbClr val="FFC000"/>
          </a:solidFill>
          <a:ln w="9525">
            <a:solidFill>
              <a:schemeClr val="tx1"/>
            </a:solidFill>
            <a:round/>
            <a:headEnd/>
            <a:tailEnd/>
          </a:ln>
        </p:spPr>
        <p:txBody>
          <a:bodyPr wrap="none" anchor="ctr"/>
          <a:lstStyle/>
          <a:p>
            <a:endParaRPr lang="en-US"/>
          </a:p>
        </p:txBody>
      </p:sp>
      <p:sp>
        <p:nvSpPr>
          <p:cNvPr id="36877" name="Flowchart: Extract 127"/>
          <p:cNvSpPr>
            <a:spLocks noChangeArrowheads="1"/>
          </p:cNvSpPr>
          <p:nvPr/>
        </p:nvSpPr>
        <p:spPr bwMode="auto">
          <a:xfrm>
            <a:off x="2819400" y="9906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104" name="5-Point Star 103"/>
          <p:cNvSpPr/>
          <p:nvPr/>
        </p:nvSpPr>
        <p:spPr bwMode="auto">
          <a:xfrm>
            <a:off x="4495800" y="2133600"/>
            <a:ext cx="457200" cy="457200"/>
          </a:xfrm>
          <a:prstGeom prst="star5">
            <a:avLst/>
          </a:prstGeom>
          <a:solidFill>
            <a:srgbClr val="FF0066"/>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36879" name="Flowchart: Extract 127"/>
          <p:cNvSpPr>
            <a:spLocks noChangeArrowheads="1"/>
          </p:cNvSpPr>
          <p:nvPr/>
        </p:nvSpPr>
        <p:spPr bwMode="auto">
          <a:xfrm>
            <a:off x="4114800" y="21336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36880" name="Oval 53"/>
          <p:cNvSpPr>
            <a:spLocks noChangeArrowheads="1"/>
          </p:cNvSpPr>
          <p:nvPr/>
        </p:nvSpPr>
        <p:spPr bwMode="auto">
          <a:xfrm>
            <a:off x="4114800" y="22098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36881" name="Oval 53"/>
          <p:cNvSpPr>
            <a:spLocks noChangeArrowheads="1"/>
          </p:cNvSpPr>
          <p:nvPr/>
        </p:nvSpPr>
        <p:spPr bwMode="auto">
          <a:xfrm>
            <a:off x="4419600" y="2286000"/>
            <a:ext cx="152400" cy="152400"/>
          </a:xfrm>
          <a:prstGeom prst="rect">
            <a:avLst/>
          </a:prstGeom>
          <a:solidFill>
            <a:srgbClr val="00B050"/>
          </a:solidFill>
          <a:ln w="9525">
            <a:solidFill>
              <a:schemeClr val="tx1"/>
            </a:solidFill>
            <a:round/>
            <a:headEnd/>
            <a:tailEnd/>
          </a:ln>
        </p:spPr>
        <p:txBody>
          <a:bodyPr wrap="none" anchor="ctr"/>
          <a:lstStyle/>
          <a:p>
            <a:endParaRPr lang="en-US"/>
          </a:p>
        </p:txBody>
      </p:sp>
      <p:sp>
        <p:nvSpPr>
          <p:cNvPr id="108" name="5-Point Star 107"/>
          <p:cNvSpPr/>
          <p:nvPr/>
        </p:nvSpPr>
        <p:spPr bwMode="auto">
          <a:xfrm>
            <a:off x="4572000" y="2819400"/>
            <a:ext cx="304800" cy="304800"/>
          </a:xfrm>
          <a:prstGeom prst="star5">
            <a:avLst/>
          </a:prstGeom>
          <a:solidFill>
            <a:srgbClr val="FFC00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36883" name="Flowchart: Extract 127"/>
          <p:cNvSpPr>
            <a:spLocks noChangeArrowheads="1"/>
          </p:cNvSpPr>
          <p:nvPr/>
        </p:nvSpPr>
        <p:spPr bwMode="auto">
          <a:xfrm>
            <a:off x="4267200" y="28956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36884" name="Oval 53"/>
          <p:cNvSpPr>
            <a:spLocks noChangeArrowheads="1"/>
          </p:cNvSpPr>
          <p:nvPr/>
        </p:nvSpPr>
        <p:spPr bwMode="auto">
          <a:xfrm>
            <a:off x="4267200" y="29718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36885" name="Oval 53"/>
          <p:cNvSpPr>
            <a:spLocks noChangeArrowheads="1"/>
          </p:cNvSpPr>
          <p:nvPr/>
        </p:nvSpPr>
        <p:spPr bwMode="auto">
          <a:xfrm>
            <a:off x="4495800" y="2819400"/>
            <a:ext cx="152400" cy="152400"/>
          </a:xfrm>
          <a:prstGeom prst="rect">
            <a:avLst/>
          </a:prstGeom>
          <a:solidFill>
            <a:srgbClr val="00B050"/>
          </a:solidFill>
          <a:ln w="9525">
            <a:solidFill>
              <a:schemeClr val="tx1"/>
            </a:solidFill>
            <a:round/>
            <a:headEnd/>
            <a:tailEnd/>
          </a:ln>
        </p:spPr>
        <p:txBody>
          <a:bodyPr wrap="none" anchor="ctr"/>
          <a:lstStyle/>
          <a:p>
            <a:endParaRPr lang="en-US"/>
          </a:p>
        </p:txBody>
      </p:sp>
      <p:grpSp>
        <p:nvGrpSpPr>
          <p:cNvPr id="50198" name="Group 115"/>
          <p:cNvGrpSpPr>
            <a:grpSpLocks/>
          </p:cNvGrpSpPr>
          <p:nvPr/>
        </p:nvGrpSpPr>
        <p:grpSpPr bwMode="auto">
          <a:xfrm>
            <a:off x="5562600" y="5105408"/>
            <a:ext cx="3657600" cy="1038431"/>
            <a:chOff x="5562600" y="5105400"/>
            <a:chExt cx="3657600" cy="1039205"/>
          </a:xfrm>
        </p:grpSpPr>
        <p:grpSp>
          <p:nvGrpSpPr>
            <p:cNvPr id="50227" name="Group 51"/>
            <p:cNvGrpSpPr>
              <a:grpSpLocks/>
            </p:cNvGrpSpPr>
            <p:nvPr/>
          </p:nvGrpSpPr>
          <p:grpSpPr bwMode="auto">
            <a:xfrm>
              <a:off x="5562600" y="5105400"/>
              <a:ext cx="3657600" cy="1039205"/>
              <a:chOff x="5562600" y="5105400"/>
              <a:chExt cx="3657600" cy="1039205"/>
            </a:xfrm>
          </p:grpSpPr>
          <p:grpSp>
            <p:nvGrpSpPr>
              <p:cNvPr id="50230" name="Group 95"/>
              <p:cNvGrpSpPr>
                <a:grpSpLocks/>
              </p:cNvGrpSpPr>
              <p:nvPr/>
            </p:nvGrpSpPr>
            <p:grpSpPr bwMode="auto">
              <a:xfrm>
                <a:off x="6629400" y="5791200"/>
                <a:ext cx="338468" cy="308898"/>
                <a:chOff x="6629400" y="5791200"/>
                <a:chExt cx="338468" cy="308898"/>
              </a:xfrm>
            </p:grpSpPr>
            <p:sp>
              <p:nvSpPr>
                <p:cNvPr id="79" name="5-Point Star 78"/>
                <p:cNvSpPr/>
                <p:nvPr/>
              </p:nvSpPr>
              <p:spPr bwMode="auto">
                <a:xfrm>
                  <a:off x="6629400" y="5791711"/>
                  <a:ext cx="304800" cy="303439"/>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0243" name="TextBox 79"/>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50231" name="Group 89"/>
              <p:cNvGrpSpPr>
                <a:grpSpLocks/>
              </p:cNvGrpSpPr>
              <p:nvPr/>
            </p:nvGrpSpPr>
            <p:grpSpPr bwMode="auto">
              <a:xfrm>
                <a:off x="5562600" y="5105400"/>
                <a:ext cx="3657600" cy="686311"/>
                <a:chOff x="575799" y="6324600"/>
                <a:chExt cx="3657600" cy="686311"/>
              </a:xfrm>
            </p:grpSpPr>
            <p:sp>
              <p:nvSpPr>
                <p:cNvPr id="56" name="5-Point Star 55"/>
                <p:cNvSpPr/>
                <p:nvPr/>
              </p:nvSpPr>
              <p:spPr bwMode="auto">
                <a:xfrm>
                  <a:off x="575799" y="6782141"/>
                  <a:ext cx="152400" cy="152514"/>
                </a:xfrm>
                <a:prstGeom prst="star5">
                  <a:avLst/>
                </a:prstGeom>
                <a:solidFill>
                  <a:srgbClr val="7030A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7" name="5-Point Star 56"/>
                <p:cNvSpPr/>
                <p:nvPr/>
              </p:nvSpPr>
              <p:spPr bwMode="auto">
                <a:xfrm>
                  <a:off x="1109199" y="6705884"/>
                  <a:ext cx="228600" cy="228770"/>
                </a:xfrm>
                <a:prstGeom prst="star5">
                  <a:avLst/>
                </a:prstGeom>
                <a:solidFill>
                  <a:srgbClr val="00B05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9" name="5-Point Star 58"/>
                <p:cNvSpPr/>
                <p:nvPr/>
              </p:nvSpPr>
              <p:spPr bwMode="auto">
                <a:xfrm>
                  <a:off x="1718799" y="6629627"/>
                  <a:ext cx="304800" cy="305027"/>
                </a:xfrm>
                <a:prstGeom prst="star5">
                  <a:avLst/>
                </a:prstGeom>
                <a:solidFill>
                  <a:srgbClr val="FFC00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0236" name="TextBox 102"/>
                <p:cNvSpPr txBox="1">
                  <a:spLocks noChangeArrowheads="1"/>
                </p:cNvSpPr>
                <p:nvPr/>
              </p:nvSpPr>
              <p:spPr bwMode="auto">
                <a:xfrm>
                  <a:off x="694872" y="6733401"/>
                  <a:ext cx="492668"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0-10</a:t>
                  </a:r>
                </a:p>
              </p:txBody>
            </p:sp>
            <p:sp>
              <p:nvSpPr>
                <p:cNvPr id="50237" name="TextBox 103"/>
                <p:cNvSpPr txBox="1">
                  <a:spLocks noChangeArrowheads="1"/>
                </p:cNvSpPr>
                <p:nvPr/>
              </p:nvSpPr>
              <p:spPr bwMode="auto">
                <a:xfrm>
                  <a:off x="1261900" y="6733401"/>
                  <a:ext cx="566832"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11-20</a:t>
                  </a:r>
                </a:p>
              </p:txBody>
            </p:sp>
            <p:sp>
              <p:nvSpPr>
                <p:cNvPr id="50238" name="TextBox 104"/>
                <p:cNvSpPr txBox="1">
                  <a:spLocks noChangeArrowheads="1"/>
                </p:cNvSpPr>
                <p:nvPr/>
              </p:nvSpPr>
              <p:spPr bwMode="auto">
                <a:xfrm>
                  <a:off x="1947591" y="6733401"/>
                  <a:ext cx="578253"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21-30</a:t>
                  </a:r>
                </a:p>
              </p:txBody>
            </p:sp>
            <p:sp>
              <p:nvSpPr>
                <p:cNvPr id="50239" name="TextBox 105"/>
                <p:cNvSpPr txBox="1">
                  <a:spLocks noChangeArrowheads="1"/>
                </p:cNvSpPr>
                <p:nvPr/>
              </p:nvSpPr>
              <p:spPr bwMode="auto">
                <a:xfrm>
                  <a:off x="1413999" y="6324600"/>
                  <a:ext cx="28194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    Neural Tube Defects/10,000 births</a:t>
                  </a:r>
                </a:p>
              </p:txBody>
            </p:sp>
            <p:sp>
              <p:nvSpPr>
                <p:cNvPr id="77" name="5-Point Star 76"/>
                <p:cNvSpPr/>
                <p:nvPr/>
              </p:nvSpPr>
              <p:spPr bwMode="auto">
                <a:xfrm>
                  <a:off x="2404599" y="6553370"/>
                  <a:ext cx="457200" cy="457541"/>
                </a:xfrm>
                <a:prstGeom prst="star5">
                  <a:avLst/>
                </a:prstGeom>
                <a:solidFill>
                  <a:srgbClr val="FF0066"/>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0241" name="TextBox 151"/>
                <p:cNvSpPr txBox="1">
                  <a:spLocks noChangeArrowheads="1"/>
                </p:cNvSpPr>
                <p:nvPr/>
              </p:nvSpPr>
              <p:spPr bwMode="auto">
                <a:xfrm>
                  <a:off x="2743200" y="6733401"/>
                  <a:ext cx="578253"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31-40</a:t>
                  </a:r>
                </a:p>
              </p:txBody>
            </p:sp>
          </p:grpSp>
          <p:sp>
            <p:nvSpPr>
              <p:cNvPr id="50232" name="TextBox 102"/>
              <p:cNvSpPr txBox="1">
                <a:spLocks noChangeArrowheads="1"/>
              </p:cNvSpPr>
              <p:nvPr/>
            </p:nvSpPr>
            <p:spPr bwMode="auto">
              <a:xfrm>
                <a:off x="6858000" y="5867400"/>
                <a:ext cx="1373844"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No data available</a:t>
                </a:r>
              </a:p>
            </p:txBody>
          </p:sp>
        </p:grpSp>
        <p:sp>
          <p:nvSpPr>
            <p:cNvPr id="114" name="5-Point Star 113"/>
            <p:cNvSpPr/>
            <p:nvPr/>
          </p:nvSpPr>
          <p:spPr bwMode="auto">
            <a:xfrm>
              <a:off x="8153400" y="5323050"/>
              <a:ext cx="609600" cy="610054"/>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0229" name="TextBox 119"/>
            <p:cNvSpPr txBox="1">
              <a:spLocks noChangeArrowheads="1"/>
            </p:cNvSpPr>
            <p:nvPr/>
          </p:nvSpPr>
          <p:spPr bwMode="auto">
            <a:xfrm>
              <a:off x="8699648" y="5530701"/>
              <a:ext cx="445705"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&gt;40</a:t>
              </a:r>
            </a:p>
          </p:txBody>
        </p:sp>
      </p:grpSp>
      <p:sp>
        <p:nvSpPr>
          <p:cNvPr id="117" name="5-Point Star 116"/>
          <p:cNvSpPr/>
          <p:nvPr/>
        </p:nvSpPr>
        <p:spPr bwMode="auto">
          <a:xfrm>
            <a:off x="1752600" y="1600200"/>
            <a:ext cx="609600" cy="609600"/>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18" name="5-Point Star 117"/>
          <p:cNvSpPr/>
          <p:nvPr/>
        </p:nvSpPr>
        <p:spPr bwMode="auto">
          <a:xfrm>
            <a:off x="2057400" y="3352800"/>
            <a:ext cx="609600" cy="609600"/>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19" name="5-Point Star 118"/>
          <p:cNvSpPr/>
          <p:nvPr/>
        </p:nvSpPr>
        <p:spPr bwMode="auto">
          <a:xfrm>
            <a:off x="3886200" y="3505200"/>
            <a:ext cx="609600" cy="609600"/>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20" name="5-Point Star 119"/>
          <p:cNvSpPr/>
          <p:nvPr/>
        </p:nvSpPr>
        <p:spPr bwMode="auto">
          <a:xfrm>
            <a:off x="1219200" y="4495800"/>
            <a:ext cx="609600" cy="609600"/>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21" name="5-Point Star 120"/>
          <p:cNvSpPr/>
          <p:nvPr/>
        </p:nvSpPr>
        <p:spPr bwMode="auto">
          <a:xfrm>
            <a:off x="3124200" y="4800600"/>
            <a:ext cx="152400" cy="152400"/>
          </a:xfrm>
          <a:prstGeom prst="star5">
            <a:avLst/>
          </a:prstGeom>
          <a:solidFill>
            <a:srgbClr val="7030A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36892" name="Flowchart: Extract 127"/>
          <p:cNvSpPr>
            <a:spLocks noChangeArrowheads="1"/>
          </p:cNvSpPr>
          <p:nvPr/>
        </p:nvSpPr>
        <p:spPr bwMode="auto">
          <a:xfrm>
            <a:off x="838200" y="42672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36893" name="Oval 53"/>
          <p:cNvSpPr>
            <a:spLocks noChangeArrowheads="1"/>
          </p:cNvSpPr>
          <p:nvPr/>
        </p:nvSpPr>
        <p:spPr bwMode="auto">
          <a:xfrm>
            <a:off x="1828800" y="48768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36894" name="Oval 54"/>
          <p:cNvSpPr>
            <a:spLocks noChangeArrowheads="1"/>
          </p:cNvSpPr>
          <p:nvPr/>
        </p:nvSpPr>
        <p:spPr bwMode="auto">
          <a:xfrm>
            <a:off x="1981200" y="4648200"/>
            <a:ext cx="76200" cy="76200"/>
          </a:xfrm>
          <a:prstGeom prst="rect">
            <a:avLst/>
          </a:prstGeom>
          <a:solidFill>
            <a:srgbClr val="7030A0"/>
          </a:solidFill>
          <a:ln w="9525">
            <a:solidFill>
              <a:schemeClr val="tx1"/>
            </a:solidFill>
            <a:round/>
            <a:headEnd/>
            <a:tailEnd/>
          </a:ln>
        </p:spPr>
        <p:txBody>
          <a:bodyPr wrap="none" anchor="ctr"/>
          <a:lstStyle/>
          <a:p>
            <a:endParaRPr lang="en-US"/>
          </a:p>
        </p:txBody>
      </p:sp>
      <p:sp>
        <p:nvSpPr>
          <p:cNvPr id="36895" name="Flowchart: Extract 127"/>
          <p:cNvSpPr>
            <a:spLocks noChangeArrowheads="1"/>
          </p:cNvSpPr>
          <p:nvPr/>
        </p:nvSpPr>
        <p:spPr bwMode="auto">
          <a:xfrm>
            <a:off x="2590800" y="35814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36896" name="Oval 53"/>
          <p:cNvSpPr>
            <a:spLocks noChangeArrowheads="1"/>
          </p:cNvSpPr>
          <p:nvPr/>
        </p:nvSpPr>
        <p:spPr bwMode="auto">
          <a:xfrm>
            <a:off x="2057400" y="32766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36897" name="Oval 54"/>
          <p:cNvSpPr>
            <a:spLocks noChangeArrowheads="1"/>
          </p:cNvSpPr>
          <p:nvPr/>
        </p:nvSpPr>
        <p:spPr bwMode="auto">
          <a:xfrm>
            <a:off x="2514600" y="3429000"/>
            <a:ext cx="76200" cy="76200"/>
          </a:xfrm>
          <a:prstGeom prst="rect">
            <a:avLst/>
          </a:prstGeom>
          <a:solidFill>
            <a:srgbClr val="7030A0"/>
          </a:solidFill>
          <a:ln w="9525">
            <a:solidFill>
              <a:schemeClr val="tx1"/>
            </a:solidFill>
            <a:round/>
            <a:headEnd/>
            <a:tailEnd/>
          </a:ln>
        </p:spPr>
        <p:txBody>
          <a:bodyPr wrap="none" anchor="ctr"/>
          <a:lstStyle/>
          <a:p>
            <a:endParaRPr lang="en-US"/>
          </a:p>
        </p:txBody>
      </p:sp>
      <p:sp>
        <p:nvSpPr>
          <p:cNvPr id="36898" name="Flowchart: Extract 127"/>
          <p:cNvSpPr>
            <a:spLocks noChangeArrowheads="1"/>
          </p:cNvSpPr>
          <p:nvPr/>
        </p:nvSpPr>
        <p:spPr bwMode="auto">
          <a:xfrm>
            <a:off x="3352800" y="46482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36899" name="Oval 53"/>
          <p:cNvSpPr>
            <a:spLocks noChangeArrowheads="1"/>
          </p:cNvSpPr>
          <p:nvPr/>
        </p:nvSpPr>
        <p:spPr bwMode="auto">
          <a:xfrm>
            <a:off x="3810000" y="47244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36900" name="Oval 53"/>
          <p:cNvSpPr>
            <a:spLocks noChangeArrowheads="1"/>
          </p:cNvSpPr>
          <p:nvPr/>
        </p:nvSpPr>
        <p:spPr bwMode="auto">
          <a:xfrm>
            <a:off x="3657600" y="4495800"/>
            <a:ext cx="152400" cy="152400"/>
          </a:xfrm>
          <a:prstGeom prst="rect">
            <a:avLst/>
          </a:prstGeom>
          <a:solidFill>
            <a:srgbClr val="00B050"/>
          </a:solidFill>
          <a:ln w="9525">
            <a:solidFill>
              <a:schemeClr val="tx1"/>
            </a:solidFill>
            <a:round/>
            <a:headEnd/>
            <a:tailEnd/>
          </a:ln>
        </p:spPr>
        <p:txBody>
          <a:bodyPr wrap="none" anchor="ctr"/>
          <a:lstStyle/>
          <a:p>
            <a:endParaRPr lang="en-US"/>
          </a:p>
        </p:txBody>
      </p:sp>
      <p:sp>
        <p:nvSpPr>
          <p:cNvPr id="36901" name="Flowchart: Extract 127"/>
          <p:cNvSpPr>
            <a:spLocks noChangeArrowheads="1"/>
          </p:cNvSpPr>
          <p:nvPr/>
        </p:nvSpPr>
        <p:spPr bwMode="auto">
          <a:xfrm>
            <a:off x="4495800" y="36576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36902" name="Oval 53"/>
          <p:cNvSpPr>
            <a:spLocks noChangeArrowheads="1"/>
          </p:cNvSpPr>
          <p:nvPr/>
        </p:nvSpPr>
        <p:spPr bwMode="auto">
          <a:xfrm>
            <a:off x="4876800" y="36576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36903" name="Oval 53"/>
          <p:cNvSpPr>
            <a:spLocks noChangeArrowheads="1"/>
          </p:cNvSpPr>
          <p:nvPr/>
        </p:nvSpPr>
        <p:spPr bwMode="auto">
          <a:xfrm>
            <a:off x="4724400" y="4191000"/>
            <a:ext cx="152400" cy="152400"/>
          </a:xfrm>
          <a:prstGeom prst="rect">
            <a:avLst/>
          </a:prstGeom>
          <a:solidFill>
            <a:srgbClr val="00B050"/>
          </a:solidFill>
          <a:ln w="9525">
            <a:solidFill>
              <a:schemeClr val="tx1"/>
            </a:solidFill>
            <a:round/>
            <a:headEnd/>
            <a:tailEnd/>
          </a:ln>
        </p:spPr>
        <p:txBody>
          <a:bodyPr wrap="none" anchor="ctr"/>
          <a:lstStyle/>
          <a:p>
            <a:endParaRPr lang="en-US"/>
          </a:p>
        </p:txBody>
      </p:sp>
      <p:sp>
        <p:nvSpPr>
          <p:cNvPr id="36904" name="Flowchart: Extract 126"/>
          <p:cNvSpPr>
            <a:spLocks noChangeArrowheads="1"/>
          </p:cNvSpPr>
          <p:nvPr/>
        </p:nvSpPr>
        <p:spPr bwMode="auto">
          <a:xfrm>
            <a:off x="2133600" y="2133600"/>
            <a:ext cx="304800" cy="304800"/>
          </a:xfrm>
          <a:prstGeom prst="flowChartExtract">
            <a:avLst/>
          </a:prstGeom>
          <a:solidFill>
            <a:srgbClr val="FFC000"/>
          </a:solidFill>
          <a:ln w="9525">
            <a:solidFill>
              <a:schemeClr val="tx1"/>
            </a:solidFill>
            <a:round/>
            <a:headEnd/>
            <a:tailEnd/>
          </a:ln>
        </p:spPr>
        <p:txBody>
          <a:bodyPr wrap="none" anchor="ctr"/>
          <a:lstStyle/>
          <a:p>
            <a:endParaRPr lang="en-US"/>
          </a:p>
        </p:txBody>
      </p:sp>
      <p:sp>
        <p:nvSpPr>
          <p:cNvPr id="36905" name="Oval 53"/>
          <p:cNvSpPr>
            <a:spLocks noChangeArrowheads="1"/>
          </p:cNvSpPr>
          <p:nvPr/>
        </p:nvSpPr>
        <p:spPr bwMode="auto">
          <a:xfrm>
            <a:off x="2286000" y="21336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36906" name="Oval 54"/>
          <p:cNvSpPr>
            <a:spLocks noChangeArrowheads="1"/>
          </p:cNvSpPr>
          <p:nvPr/>
        </p:nvSpPr>
        <p:spPr bwMode="auto">
          <a:xfrm>
            <a:off x="2133600" y="2057400"/>
            <a:ext cx="76200" cy="76200"/>
          </a:xfrm>
          <a:prstGeom prst="rect">
            <a:avLst/>
          </a:prstGeom>
          <a:solidFill>
            <a:srgbClr val="7030A0"/>
          </a:solidFill>
          <a:ln w="9525">
            <a:solidFill>
              <a:schemeClr val="tx1"/>
            </a:solidFill>
            <a:round/>
            <a:headEnd/>
            <a:tailEnd/>
          </a:ln>
        </p:spPr>
        <p:txBody>
          <a:bodyPr wrap="none" anchor="ctr"/>
          <a:lstStyle/>
          <a:p>
            <a:endParaRPr lang="en-US"/>
          </a:p>
        </p:txBody>
      </p:sp>
      <p:sp>
        <p:nvSpPr>
          <p:cNvPr id="137" name="5-Point Star 136"/>
          <p:cNvSpPr/>
          <p:nvPr/>
        </p:nvSpPr>
        <p:spPr bwMode="auto">
          <a:xfrm>
            <a:off x="609600" y="2438400"/>
            <a:ext cx="609600" cy="609600"/>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36908" name="Flowchart: Extract 127"/>
          <p:cNvSpPr>
            <a:spLocks noChangeArrowheads="1"/>
          </p:cNvSpPr>
          <p:nvPr/>
        </p:nvSpPr>
        <p:spPr bwMode="auto">
          <a:xfrm>
            <a:off x="1143000" y="25908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36909" name="Oval 53"/>
          <p:cNvSpPr>
            <a:spLocks noChangeArrowheads="1"/>
          </p:cNvSpPr>
          <p:nvPr/>
        </p:nvSpPr>
        <p:spPr bwMode="auto">
          <a:xfrm>
            <a:off x="1295400" y="27432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36910" name="Oval 54"/>
          <p:cNvSpPr>
            <a:spLocks noChangeArrowheads="1"/>
          </p:cNvSpPr>
          <p:nvPr/>
        </p:nvSpPr>
        <p:spPr bwMode="auto">
          <a:xfrm>
            <a:off x="1371600" y="2590800"/>
            <a:ext cx="76200" cy="76200"/>
          </a:xfrm>
          <a:prstGeom prst="rect">
            <a:avLst/>
          </a:prstGeom>
          <a:solidFill>
            <a:srgbClr val="7030A0"/>
          </a:solidFill>
          <a:ln w="9525">
            <a:solidFill>
              <a:schemeClr val="tx1"/>
            </a:solidFill>
            <a:round/>
            <a:headEnd/>
            <a:tailEnd/>
          </a:ln>
        </p:spPr>
        <p:txBody>
          <a:bodyPr wrap="none" anchor="ctr"/>
          <a:lstStyle/>
          <a:p>
            <a:endParaRPr lang="en-US"/>
          </a:p>
        </p:txBody>
      </p:sp>
      <p:cxnSp>
        <p:nvCxnSpPr>
          <p:cNvPr id="141" name="Straight Arrow Connector 140"/>
          <p:cNvCxnSpPr>
            <a:endCxn id="85" idx="48"/>
          </p:cNvCxnSpPr>
          <p:nvPr/>
        </p:nvCxnSpPr>
        <p:spPr>
          <a:xfrm>
            <a:off x="1600200" y="2819408"/>
            <a:ext cx="1206500" cy="5397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1" name="Straight Arrow Connector 180"/>
          <p:cNvCxnSpPr/>
          <p:nvPr/>
        </p:nvCxnSpPr>
        <p:spPr>
          <a:xfrm rot="10800000">
            <a:off x="3581400" y="2286000"/>
            <a:ext cx="533400" cy="762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6" name="Straight Arrow Connector 185"/>
          <p:cNvCxnSpPr>
            <a:endCxn id="50288" idx="0"/>
          </p:cNvCxnSpPr>
          <p:nvPr/>
        </p:nvCxnSpPr>
        <p:spPr>
          <a:xfrm>
            <a:off x="2467272" y="2338539"/>
            <a:ext cx="169364" cy="15239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H="1" flipV="1">
            <a:off x="3942986" y="2971808"/>
            <a:ext cx="324214" cy="7619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22" name="Group 121"/>
          <p:cNvGrpSpPr/>
          <p:nvPr/>
        </p:nvGrpSpPr>
        <p:grpSpPr>
          <a:xfrm>
            <a:off x="829852" y="6310600"/>
            <a:ext cx="9982200" cy="476247"/>
            <a:chOff x="829852" y="6310600"/>
            <a:chExt cx="9982200" cy="476247"/>
          </a:xfrm>
        </p:grpSpPr>
        <p:grpSp>
          <p:nvGrpSpPr>
            <p:cNvPr id="123" name="Group 112"/>
            <p:cNvGrpSpPr>
              <a:grpSpLocks/>
            </p:cNvGrpSpPr>
            <p:nvPr/>
          </p:nvGrpSpPr>
          <p:grpSpPr bwMode="auto">
            <a:xfrm>
              <a:off x="829852" y="6310600"/>
              <a:ext cx="9982200" cy="476247"/>
              <a:chOff x="3174898" y="5837858"/>
              <a:chExt cx="4568004" cy="229262"/>
            </a:xfrm>
          </p:grpSpPr>
          <p:sp>
            <p:nvSpPr>
              <p:cNvPr id="125" name="TextBox 73"/>
              <p:cNvSpPr txBox="1">
                <a:spLocks noChangeArrowheads="1"/>
              </p:cNvSpPr>
              <p:nvPr/>
            </p:nvSpPr>
            <p:spPr bwMode="auto">
              <a:xfrm>
                <a:off x="3390370" y="5837858"/>
                <a:ext cx="4352532" cy="192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000" b="1" dirty="0"/>
                  <a:t>Started/*Pilot	       Halted	   Planning	     Unknown/None</a:t>
                </a:r>
              </a:p>
            </p:txBody>
          </p:sp>
          <p:sp>
            <p:nvSpPr>
              <p:cNvPr id="126" name="Rectangle 125"/>
              <p:cNvSpPr/>
              <p:nvPr/>
            </p:nvSpPr>
            <p:spPr>
              <a:xfrm>
                <a:off x="3174898" y="5846008"/>
                <a:ext cx="215472" cy="221112"/>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 name="Rectangle 126"/>
              <p:cNvSpPr/>
              <p:nvPr/>
            </p:nvSpPr>
            <p:spPr>
              <a:xfrm>
                <a:off x="4957328" y="5847027"/>
                <a:ext cx="215472" cy="220093"/>
              </a:xfrm>
              <a:prstGeom prst="rect">
                <a:avLst/>
              </a:pr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 name="Rectangle 127"/>
              <p:cNvSpPr/>
              <p:nvPr/>
            </p:nvSpPr>
            <p:spPr>
              <a:xfrm>
                <a:off x="5848307" y="5844429"/>
                <a:ext cx="216370" cy="22111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124" name="Rectangle 123"/>
            <p:cNvSpPr/>
            <p:nvPr/>
          </p:nvSpPr>
          <p:spPr bwMode="auto">
            <a:xfrm>
              <a:off x="3150927" y="6327530"/>
              <a:ext cx="460076" cy="459317"/>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87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90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690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68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8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9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90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88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88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1"/>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4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8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689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689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690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88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88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690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691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687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690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36875"/>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6905"/>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36909"/>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6896"/>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36893"/>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36899"/>
                                        </p:tgtEl>
                                        <p:attrNameLst>
                                          <p:attrName>style.visibility</p:attrName>
                                        </p:attrNameLst>
                                      </p:cBhvr>
                                      <p:to>
                                        <p:strVal val="hidden"/>
                                      </p:to>
                                    </p:set>
                                  </p:childTnLst>
                                </p:cTn>
                              </p:par>
                              <p:par>
                                <p:cTn id="65" presetID="1" presetClass="exit" presetSubtype="0" fill="hold" grpId="1" nodeType="withEffect">
                                  <p:stCondLst>
                                    <p:cond delay="0"/>
                                  </p:stCondLst>
                                  <p:childTnLst>
                                    <p:set>
                                      <p:cBhvr>
                                        <p:cTn id="66" dur="1" fill="hold">
                                          <p:stCondLst>
                                            <p:cond delay="0"/>
                                          </p:stCondLst>
                                        </p:cTn>
                                        <p:tgtEl>
                                          <p:spTgt spid="36902"/>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36884"/>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36880"/>
                                        </p:tgtEl>
                                        <p:attrNameLst>
                                          <p:attrName>style.visibility</p:attrName>
                                        </p:attrNameLst>
                                      </p:cBhvr>
                                      <p:to>
                                        <p:strVal val="hidden"/>
                                      </p:to>
                                    </p:set>
                                  </p:childTnLst>
                                </p:cTn>
                              </p:par>
                              <p:par>
                                <p:cTn id="71" presetID="1" presetClass="exit" presetSubtype="0" fill="hold" grpId="1" nodeType="withEffect">
                                  <p:stCondLst>
                                    <p:cond delay="0"/>
                                  </p:stCondLst>
                                  <p:childTnLst>
                                    <p:set>
                                      <p:cBhvr>
                                        <p:cTn id="72" dur="1" fill="hold">
                                          <p:stCondLst>
                                            <p:cond delay="0"/>
                                          </p:stCondLst>
                                        </p:cTn>
                                        <p:tgtEl>
                                          <p:spTgt spid="36897"/>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36894"/>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36903"/>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36885"/>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36881"/>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36900"/>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36910"/>
                                        </p:tgtEl>
                                        <p:attrNameLst>
                                          <p:attrName>style.visibility</p:attrName>
                                        </p:attrNameLst>
                                      </p:cBhvr>
                                      <p:to>
                                        <p:strVal val="hidden"/>
                                      </p:to>
                                    </p:set>
                                  </p:childTnLst>
                                </p:cTn>
                              </p:par>
                              <p:par>
                                <p:cTn id="85" presetID="1" presetClass="exit" presetSubtype="0" fill="hold" grpId="1" nodeType="withEffect">
                                  <p:stCondLst>
                                    <p:cond delay="0"/>
                                  </p:stCondLst>
                                  <p:childTnLst>
                                    <p:set>
                                      <p:cBhvr>
                                        <p:cTn id="86" dur="1" fill="hold">
                                          <p:stCondLst>
                                            <p:cond delay="0"/>
                                          </p:stCondLst>
                                        </p:cTn>
                                        <p:tgtEl>
                                          <p:spTgt spid="36876"/>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36906"/>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36877"/>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6908"/>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690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6892"/>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36895"/>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3689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36901"/>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36883"/>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36879"/>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nodeType="clickEffect">
                                  <p:stCondLst>
                                    <p:cond delay="0"/>
                                  </p:stCondLst>
                                  <p:childTnLst>
                                    <p:set>
                                      <p:cBhvr>
                                        <p:cTn id="110" dur="1" fill="hold">
                                          <p:stCondLst>
                                            <p:cond delay="0"/>
                                          </p:stCondLst>
                                        </p:cTn>
                                        <p:tgtEl>
                                          <p:spTgt spid="119"/>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121"/>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120"/>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118"/>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137"/>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117"/>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8"/>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104"/>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5" grpId="0" animBg="1"/>
      <p:bldP spid="36875" grpId="1" animBg="1"/>
      <p:bldP spid="36876" grpId="0" animBg="1"/>
      <p:bldP spid="36876" grpId="1" animBg="1"/>
      <p:bldP spid="36877" grpId="0" animBg="1"/>
      <p:bldP spid="36879" grpId="0" animBg="1"/>
      <p:bldP spid="36880" grpId="0" animBg="1"/>
      <p:bldP spid="36880" grpId="1" animBg="1"/>
      <p:bldP spid="36881" grpId="0" animBg="1"/>
      <p:bldP spid="36881" grpId="1" animBg="1"/>
      <p:bldP spid="36883" grpId="0" animBg="1"/>
      <p:bldP spid="36884" grpId="0" animBg="1"/>
      <p:bldP spid="36884" grpId="1" animBg="1"/>
      <p:bldP spid="36885" grpId="0" animBg="1"/>
      <p:bldP spid="36885" grpId="1" animBg="1"/>
      <p:bldP spid="36892" grpId="0" animBg="1"/>
      <p:bldP spid="36893" grpId="0" animBg="1"/>
      <p:bldP spid="36893" grpId="1" animBg="1"/>
      <p:bldP spid="36894" grpId="0" animBg="1"/>
      <p:bldP spid="36894" grpId="1" animBg="1"/>
      <p:bldP spid="36895" grpId="0" animBg="1"/>
      <p:bldP spid="36896" grpId="0" animBg="1"/>
      <p:bldP spid="36896" grpId="1" animBg="1"/>
      <p:bldP spid="36897" grpId="0" animBg="1"/>
      <p:bldP spid="36897" grpId="1" animBg="1"/>
      <p:bldP spid="36898" grpId="0" animBg="1"/>
      <p:bldP spid="36899" grpId="0" animBg="1"/>
      <p:bldP spid="36899" grpId="1" animBg="1"/>
      <p:bldP spid="36900" grpId="0" animBg="1"/>
      <p:bldP spid="36900" grpId="1" animBg="1"/>
      <p:bldP spid="36901" grpId="0" animBg="1"/>
      <p:bldP spid="36902" grpId="0" animBg="1"/>
      <p:bldP spid="36902" grpId="1" animBg="1"/>
      <p:bldP spid="36903" grpId="0" animBg="1"/>
      <p:bldP spid="36903" grpId="1" animBg="1"/>
      <p:bldP spid="36904" grpId="0" animBg="1"/>
      <p:bldP spid="36905" grpId="0" animBg="1"/>
      <p:bldP spid="36905" grpId="1" animBg="1"/>
      <p:bldP spid="36906" grpId="0" animBg="1"/>
      <p:bldP spid="36906" grpId="1" animBg="1"/>
      <p:bldP spid="36908" grpId="0" animBg="1"/>
      <p:bldP spid="36909" grpId="0" animBg="1"/>
      <p:bldP spid="36909" grpId="1" animBg="1"/>
      <p:bldP spid="36910" grpId="0" animBg="1"/>
      <p:bldP spid="36910" grpId="1"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51203" name="Rectangle 10"/>
          <p:cNvSpPr>
            <a:spLocks noChangeArrowheads="1"/>
          </p:cNvSpPr>
          <p:nvPr/>
        </p:nvSpPr>
        <p:spPr bwMode="auto">
          <a:xfrm>
            <a:off x="457200" y="-762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Potential Health Impact</a:t>
            </a:r>
            <a:endParaRPr lang="en-US" sz="3600" dirty="0">
              <a:solidFill>
                <a:srgbClr val="000F97"/>
              </a:solidFill>
              <a:cs typeface="Arial" charset="0"/>
            </a:endParaRPr>
          </a:p>
        </p:txBody>
      </p:sp>
      <p:grpSp>
        <p:nvGrpSpPr>
          <p:cNvPr id="51204" name="Group 56"/>
          <p:cNvGrpSpPr>
            <a:grpSpLocks/>
          </p:cNvGrpSpPr>
          <p:nvPr/>
        </p:nvGrpSpPr>
        <p:grpSpPr bwMode="auto">
          <a:xfrm>
            <a:off x="6519867" y="152407"/>
            <a:ext cx="2500563" cy="1371303"/>
            <a:chOff x="6519863" y="0"/>
            <a:chExt cx="2500563" cy="1371303"/>
          </a:xfrm>
        </p:grpSpPr>
        <p:sp>
          <p:nvSpPr>
            <p:cNvPr id="51286" name="TextBox 39"/>
            <p:cNvSpPr txBox="1">
              <a:spLocks noChangeArrowheads="1"/>
            </p:cNvSpPr>
            <p:nvPr/>
          </p:nvSpPr>
          <p:spPr bwMode="auto">
            <a:xfrm>
              <a:off x="6596063" y="909638"/>
              <a:ext cx="11765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Rice</a:t>
              </a:r>
            </a:p>
            <a:p>
              <a:pPr eaLnBrk="1" hangingPunct="1"/>
              <a:r>
                <a:rPr lang="en-US" sz="1200" b="1"/>
                <a:t>(g/capita/day)</a:t>
              </a:r>
              <a:endParaRPr lang="en-US" sz="1400" b="1"/>
            </a:p>
          </p:txBody>
        </p:sp>
        <p:sp>
          <p:nvSpPr>
            <p:cNvPr id="51287" name="Oval 54"/>
            <p:cNvSpPr>
              <a:spLocks noChangeArrowheads="1"/>
            </p:cNvSpPr>
            <p:nvPr/>
          </p:nvSpPr>
          <p:spPr bwMode="auto">
            <a:xfrm>
              <a:off x="7086600" y="914400"/>
              <a:ext cx="76200" cy="76200"/>
            </a:xfrm>
            <a:prstGeom prst="rect">
              <a:avLst/>
            </a:prstGeom>
            <a:solidFill>
              <a:srgbClr val="7030A0"/>
            </a:solidFill>
            <a:ln w="9525">
              <a:solidFill>
                <a:schemeClr val="tx1"/>
              </a:solidFill>
              <a:round/>
              <a:headEnd/>
              <a:tailEnd/>
            </a:ln>
          </p:spPr>
          <p:txBody>
            <a:bodyPr wrap="none" anchor="ctr"/>
            <a:lstStyle/>
            <a:p>
              <a:endParaRPr lang="en-US"/>
            </a:p>
          </p:txBody>
        </p:sp>
        <p:sp>
          <p:nvSpPr>
            <p:cNvPr id="51288" name="Oval 53"/>
            <p:cNvSpPr>
              <a:spLocks noChangeArrowheads="1"/>
            </p:cNvSpPr>
            <p:nvPr/>
          </p:nvSpPr>
          <p:spPr bwMode="auto">
            <a:xfrm>
              <a:off x="7467600" y="914400"/>
              <a:ext cx="152400" cy="152400"/>
            </a:xfrm>
            <a:prstGeom prst="rect">
              <a:avLst/>
            </a:prstGeom>
            <a:solidFill>
              <a:srgbClr val="00B050"/>
            </a:solidFill>
            <a:ln w="9525">
              <a:solidFill>
                <a:schemeClr val="tx1"/>
              </a:solidFill>
              <a:round/>
              <a:headEnd/>
              <a:tailEnd/>
            </a:ln>
          </p:spPr>
          <p:txBody>
            <a:bodyPr wrap="none" anchor="ctr"/>
            <a:lstStyle/>
            <a:p>
              <a:endParaRPr lang="en-US"/>
            </a:p>
          </p:txBody>
        </p:sp>
        <p:sp>
          <p:nvSpPr>
            <p:cNvPr id="51289" name="Oval 53"/>
            <p:cNvSpPr>
              <a:spLocks noChangeArrowheads="1"/>
            </p:cNvSpPr>
            <p:nvPr/>
          </p:nvSpPr>
          <p:spPr bwMode="auto">
            <a:xfrm>
              <a:off x="8001000" y="914400"/>
              <a:ext cx="228600" cy="228600"/>
            </a:xfrm>
            <a:prstGeom prst="rect">
              <a:avLst/>
            </a:prstGeom>
            <a:solidFill>
              <a:srgbClr val="FFC000"/>
            </a:solidFill>
            <a:ln w="9525">
              <a:solidFill>
                <a:schemeClr val="tx1"/>
              </a:solidFill>
              <a:round/>
              <a:headEnd/>
              <a:tailEnd/>
            </a:ln>
          </p:spPr>
          <p:txBody>
            <a:bodyPr wrap="none" anchor="ctr"/>
            <a:lstStyle/>
            <a:p>
              <a:endParaRPr lang="en-US"/>
            </a:p>
          </p:txBody>
        </p:sp>
        <p:grpSp>
          <p:nvGrpSpPr>
            <p:cNvPr id="51290" name="Group 124"/>
            <p:cNvGrpSpPr>
              <a:grpSpLocks/>
            </p:cNvGrpSpPr>
            <p:nvPr/>
          </p:nvGrpSpPr>
          <p:grpSpPr bwMode="auto">
            <a:xfrm>
              <a:off x="6519863" y="0"/>
              <a:ext cx="2500563" cy="886599"/>
              <a:chOff x="6519863" y="152400"/>
              <a:chExt cx="2500563" cy="886599"/>
            </a:xfrm>
          </p:grpSpPr>
          <p:sp>
            <p:nvSpPr>
              <p:cNvPr id="51292" name="TextBox 39"/>
              <p:cNvSpPr txBox="1">
                <a:spLocks noChangeArrowheads="1"/>
              </p:cNvSpPr>
              <p:nvPr/>
            </p:nvSpPr>
            <p:spPr bwMode="auto">
              <a:xfrm>
                <a:off x="6519863" y="152400"/>
                <a:ext cx="11894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Wheat</a:t>
                </a:r>
              </a:p>
              <a:p>
                <a:pPr eaLnBrk="1" hangingPunct="1"/>
                <a:r>
                  <a:rPr lang="en-US" sz="1200" b="1"/>
                  <a:t>(g/capita/day)</a:t>
                </a:r>
                <a:endParaRPr lang="en-US" sz="1400" b="1"/>
              </a:p>
            </p:txBody>
          </p:sp>
          <p:sp>
            <p:nvSpPr>
              <p:cNvPr id="51293" name="TextBox 126"/>
              <p:cNvSpPr txBox="1">
                <a:spLocks noChangeArrowheads="1"/>
              </p:cNvSpPr>
              <p:nvPr/>
            </p:nvSpPr>
            <p:spPr bwMode="auto">
              <a:xfrm>
                <a:off x="6842125" y="762000"/>
                <a:ext cx="21783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&lt;75   75-149  150-300   &gt;300   </a:t>
                </a:r>
              </a:p>
            </p:txBody>
          </p:sp>
          <p:sp>
            <p:nvSpPr>
              <p:cNvPr id="51294" name="Oval 54"/>
              <p:cNvSpPr>
                <a:spLocks noChangeArrowheads="1"/>
              </p:cNvSpPr>
              <p:nvPr/>
            </p:nvSpPr>
            <p:spPr bwMode="auto">
              <a:xfrm>
                <a:off x="7086600" y="6858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51295" name="Oval 53"/>
              <p:cNvSpPr>
                <a:spLocks noChangeArrowheads="1"/>
              </p:cNvSpPr>
              <p:nvPr/>
            </p:nvSpPr>
            <p:spPr bwMode="auto">
              <a:xfrm>
                <a:off x="7467600" y="609600"/>
                <a:ext cx="152400" cy="152400"/>
              </a:xfrm>
              <a:prstGeom prst="ellipse">
                <a:avLst/>
              </a:prstGeom>
              <a:solidFill>
                <a:srgbClr val="00B050"/>
              </a:solidFill>
              <a:ln w="9525">
                <a:solidFill>
                  <a:schemeClr val="tx1"/>
                </a:solidFill>
                <a:round/>
                <a:headEnd/>
                <a:tailEnd/>
              </a:ln>
            </p:spPr>
            <p:txBody>
              <a:bodyPr wrap="none" anchor="ctr"/>
              <a:lstStyle/>
              <a:p>
                <a:endParaRPr lang="en-US"/>
              </a:p>
            </p:txBody>
          </p:sp>
          <p:sp>
            <p:nvSpPr>
              <p:cNvPr id="51296" name="Oval 53"/>
              <p:cNvSpPr>
                <a:spLocks noChangeArrowheads="1"/>
              </p:cNvSpPr>
              <p:nvPr/>
            </p:nvSpPr>
            <p:spPr bwMode="auto">
              <a:xfrm>
                <a:off x="8001000" y="533400"/>
                <a:ext cx="228600" cy="228600"/>
              </a:xfrm>
              <a:prstGeom prst="ellipse">
                <a:avLst/>
              </a:prstGeom>
              <a:solidFill>
                <a:srgbClr val="FFC000"/>
              </a:solidFill>
              <a:ln w="9525">
                <a:solidFill>
                  <a:schemeClr val="tx1"/>
                </a:solidFill>
                <a:round/>
                <a:headEnd/>
                <a:tailEnd/>
              </a:ln>
            </p:spPr>
            <p:txBody>
              <a:bodyPr wrap="none" anchor="ctr"/>
              <a:lstStyle/>
              <a:p>
                <a:endParaRPr lang="en-US"/>
              </a:p>
            </p:txBody>
          </p:sp>
          <p:sp>
            <p:nvSpPr>
              <p:cNvPr id="51297" name="Oval 52"/>
              <p:cNvSpPr>
                <a:spLocks noChangeArrowheads="1"/>
              </p:cNvSpPr>
              <p:nvPr/>
            </p:nvSpPr>
            <p:spPr bwMode="auto">
              <a:xfrm>
                <a:off x="8534400" y="457200"/>
                <a:ext cx="304800" cy="304800"/>
              </a:xfrm>
              <a:prstGeom prst="ellipse">
                <a:avLst/>
              </a:prstGeom>
              <a:solidFill>
                <a:srgbClr val="FF0066"/>
              </a:solidFill>
              <a:ln w="9525">
                <a:solidFill>
                  <a:schemeClr val="tx1"/>
                </a:solidFill>
                <a:round/>
                <a:headEnd/>
                <a:tailEnd/>
              </a:ln>
            </p:spPr>
            <p:txBody>
              <a:bodyPr wrap="none" anchor="ctr"/>
              <a:lstStyle/>
              <a:p>
                <a:endParaRPr lang="en-US">
                  <a:solidFill>
                    <a:srgbClr val="FF3300"/>
                  </a:solidFill>
                </a:endParaRPr>
              </a:p>
            </p:txBody>
          </p:sp>
        </p:grpSp>
        <p:sp>
          <p:nvSpPr>
            <p:cNvPr id="51291" name="Oval 52"/>
            <p:cNvSpPr>
              <a:spLocks noChangeArrowheads="1"/>
            </p:cNvSpPr>
            <p:nvPr/>
          </p:nvSpPr>
          <p:spPr bwMode="auto">
            <a:xfrm>
              <a:off x="8534400" y="914400"/>
              <a:ext cx="304800" cy="304800"/>
            </a:xfrm>
            <a:prstGeom prst="rect">
              <a:avLst/>
            </a:prstGeom>
            <a:solidFill>
              <a:srgbClr val="FF0066"/>
            </a:solidFill>
            <a:ln w="9525">
              <a:solidFill>
                <a:schemeClr val="tx1"/>
              </a:solidFill>
              <a:round/>
              <a:headEnd/>
              <a:tailEnd/>
            </a:ln>
          </p:spPr>
          <p:txBody>
            <a:bodyPr wrap="none" anchor="ctr"/>
            <a:lstStyle/>
            <a:p>
              <a:endParaRPr lang="en-US"/>
            </a:p>
          </p:txBody>
        </p:sp>
      </p:grpSp>
      <p:grpSp>
        <p:nvGrpSpPr>
          <p:cNvPr id="51205" name="Group 65"/>
          <p:cNvGrpSpPr>
            <a:grpSpLocks/>
          </p:cNvGrpSpPr>
          <p:nvPr/>
        </p:nvGrpSpPr>
        <p:grpSpPr bwMode="auto">
          <a:xfrm>
            <a:off x="5359397" y="4343400"/>
            <a:ext cx="3856708" cy="762000"/>
            <a:chOff x="5359696" y="4343400"/>
            <a:chExt cx="3856413" cy="762000"/>
          </a:xfrm>
        </p:grpSpPr>
        <p:sp>
          <p:nvSpPr>
            <p:cNvPr id="51274" name="TextBox 104"/>
            <p:cNvSpPr txBox="1">
              <a:spLocks noChangeArrowheads="1"/>
            </p:cNvSpPr>
            <p:nvPr/>
          </p:nvSpPr>
          <p:spPr bwMode="auto">
            <a:xfrm>
              <a:off x="6219825" y="4343400"/>
              <a:ext cx="292039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 Non-Pregnant Women with Anemia</a:t>
              </a:r>
            </a:p>
          </p:txBody>
        </p:sp>
        <p:grpSp>
          <p:nvGrpSpPr>
            <p:cNvPr id="51275" name="Group 75"/>
            <p:cNvGrpSpPr>
              <a:grpSpLocks/>
            </p:cNvGrpSpPr>
            <p:nvPr/>
          </p:nvGrpSpPr>
          <p:grpSpPr bwMode="auto">
            <a:xfrm>
              <a:off x="5359696" y="4613433"/>
              <a:ext cx="3856413" cy="491967"/>
              <a:chOff x="5346848" y="4780564"/>
              <a:chExt cx="3856413" cy="491967"/>
            </a:xfrm>
          </p:grpSpPr>
          <p:sp>
            <p:nvSpPr>
              <p:cNvPr id="51276" name="TextBox 105"/>
              <p:cNvSpPr txBox="1">
                <a:spLocks noChangeArrowheads="1"/>
              </p:cNvSpPr>
              <p:nvPr/>
            </p:nvSpPr>
            <p:spPr bwMode="auto">
              <a:xfrm>
                <a:off x="5423048" y="4981127"/>
                <a:ext cx="5311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&lt; 4.9</a:t>
                </a:r>
              </a:p>
            </p:txBody>
          </p:sp>
          <p:sp>
            <p:nvSpPr>
              <p:cNvPr id="51277" name="TextBox 113"/>
              <p:cNvSpPr txBox="1">
                <a:spLocks noChangeArrowheads="1"/>
              </p:cNvSpPr>
              <p:nvPr/>
            </p:nvSpPr>
            <p:spPr bwMode="auto">
              <a:xfrm>
                <a:off x="6032648" y="4981127"/>
                <a:ext cx="620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5-19.9</a:t>
                </a:r>
              </a:p>
            </p:txBody>
          </p:sp>
          <p:sp>
            <p:nvSpPr>
              <p:cNvPr id="51278" name="TextBox 114"/>
              <p:cNvSpPr txBox="1">
                <a:spLocks noChangeArrowheads="1"/>
              </p:cNvSpPr>
              <p:nvPr/>
            </p:nvSpPr>
            <p:spPr bwMode="auto">
              <a:xfrm>
                <a:off x="6794648" y="4981127"/>
                <a:ext cx="7065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20-39.9</a:t>
                </a:r>
              </a:p>
            </p:txBody>
          </p:sp>
          <p:sp>
            <p:nvSpPr>
              <p:cNvPr id="51279" name="TextBox 119"/>
              <p:cNvSpPr txBox="1">
                <a:spLocks noChangeArrowheads="1"/>
              </p:cNvSpPr>
              <p:nvPr/>
            </p:nvSpPr>
            <p:spPr bwMode="auto">
              <a:xfrm>
                <a:off x="7709048" y="4995532"/>
                <a:ext cx="7065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40-59.9</a:t>
                </a:r>
              </a:p>
            </p:txBody>
          </p:sp>
          <p:sp>
            <p:nvSpPr>
              <p:cNvPr id="51280" name="Flowchart: Extract 124"/>
              <p:cNvSpPr>
                <a:spLocks noChangeArrowheads="1"/>
              </p:cNvSpPr>
              <p:nvPr/>
            </p:nvSpPr>
            <p:spPr bwMode="auto">
              <a:xfrm>
                <a:off x="5346848" y="5057237"/>
                <a:ext cx="152422" cy="152221"/>
              </a:xfrm>
              <a:prstGeom prst="flowChartExtract">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51281" name="Flowchart: Extract 125"/>
              <p:cNvSpPr>
                <a:spLocks noChangeArrowheads="1"/>
              </p:cNvSpPr>
              <p:nvPr/>
            </p:nvSpPr>
            <p:spPr bwMode="auto">
              <a:xfrm>
                <a:off x="5880215" y="4981127"/>
                <a:ext cx="228633" cy="228331"/>
              </a:xfrm>
              <a:prstGeom prst="flowChartExtract">
                <a:avLst/>
              </a:prstGeom>
              <a:solidFill>
                <a:srgbClr val="00B050"/>
              </a:solidFill>
              <a:ln w="9525">
                <a:solidFill>
                  <a:schemeClr val="tx1"/>
                </a:solidFill>
                <a:round/>
                <a:headEnd/>
                <a:tailEnd/>
              </a:ln>
            </p:spPr>
            <p:txBody>
              <a:bodyPr wrap="none" anchor="ctr"/>
              <a:lstStyle/>
              <a:p>
                <a:endParaRPr lang="en-US"/>
              </a:p>
            </p:txBody>
          </p:sp>
          <p:sp>
            <p:nvSpPr>
              <p:cNvPr id="51282" name="Flowchart: Extract 126"/>
              <p:cNvSpPr>
                <a:spLocks noChangeArrowheads="1"/>
              </p:cNvSpPr>
              <p:nvPr/>
            </p:nvSpPr>
            <p:spPr bwMode="auto">
              <a:xfrm>
                <a:off x="6566048" y="4905016"/>
                <a:ext cx="304844" cy="304441"/>
              </a:xfrm>
              <a:prstGeom prst="flowChartExtract">
                <a:avLst/>
              </a:prstGeom>
              <a:solidFill>
                <a:srgbClr val="FFC000"/>
              </a:solidFill>
              <a:ln w="9525">
                <a:solidFill>
                  <a:schemeClr val="tx1"/>
                </a:solidFill>
                <a:round/>
                <a:headEnd/>
                <a:tailEnd/>
              </a:ln>
            </p:spPr>
            <p:txBody>
              <a:bodyPr wrap="none" anchor="ctr"/>
              <a:lstStyle/>
              <a:p>
                <a:endParaRPr lang="en-US"/>
              </a:p>
            </p:txBody>
          </p:sp>
          <p:sp>
            <p:nvSpPr>
              <p:cNvPr id="51283" name="Flowchart: Extract 127"/>
              <p:cNvSpPr>
                <a:spLocks noChangeArrowheads="1"/>
              </p:cNvSpPr>
              <p:nvPr/>
            </p:nvSpPr>
            <p:spPr bwMode="auto">
              <a:xfrm>
                <a:off x="7404248" y="4828906"/>
                <a:ext cx="381056" cy="380552"/>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51284" name="TextBox 119"/>
              <p:cNvSpPr txBox="1">
                <a:spLocks noChangeArrowheads="1"/>
              </p:cNvSpPr>
              <p:nvPr/>
            </p:nvSpPr>
            <p:spPr bwMode="auto">
              <a:xfrm>
                <a:off x="8763000" y="4981127"/>
                <a:ext cx="4402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≥60</a:t>
                </a:r>
              </a:p>
            </p:txBody>
          </p:sp>
          <p:sp>
            <p:nvSpPr>
              <p:cNvPr id="51285" name="Flowchart: Extract 127"/>
              <p:cNvSpPr>
                <a:spLocks noChangeArrowheads="1"/>
              </p:cNvSpPr>
              <p:nvPr/>
            </p:nvSpPr>
            <p:spPr bwMode="auto">
              <a:xfrm>
                <a:off x="8318648" y="4780564"/>
                <a:ext cx="533344" cy="477236"/>
              </a:xfrm>
              <a:prstGeom prst="flowChartExtract">
                <a:avLst/>
              </a:prstGeom>
              <a:solidFill>
                <a:srgbClr val="005BE2"/>
              </a:solidFill>
              <a:ln w="9525">
                <a:solidFill>
                  <a:schemeClr val="tx1"/>
                </a:solidFill>
                <a:round/>
                <a:headEnd/>
                <a:tailEnd/>
              </a:ln>
            </p:spPr>
            <p:txBody>
              <a:bodyPr wrap="none" anchor="ctr"/>
              <a:lstStyle/>
              <a:p>
                <a:endParaRPr lang="en-US"/>
              </a:p>
            </p:txBody>
          </p:sp>
        </p:grpSp>
      </p:grpSp>
      <p:grpSp>
        <p:nvGrpSpPr>
          <p:cNvPr id="51207" name="Group 135"/>
          <p:cNvGrpSpPr>
            <a:grpSpLocks/>
          </p:cNvGrpSpPr>
          <p:nvPr/>
        </p:nvGrpSpPr>
        <p:grpSpPr bwMode="auto">
          <a:xfrm>
            <a:off x="5562600" y="5105408"/>
            <a:ext cx="3657600" cy="1038431"/>
            <a:chOff x="5562600" y="5105400"/>
            <a:chExt cx="3657600" cy="1039205"/>
          </a:xfrm>
        </p:grpSpPr>
        <p:grpSp>
          <p:nvGrpSpPr>
            <p:cNvPr id="51253" name="Group 51"/>
            <p:cNvGrpSpPr>
              <a:grpSpLocks/>
            </p:cNvGrpSpPr>
            <p:nvPr/>
          </p:nvGrpSpPr>
          <p:grpSpPr bwMode="auto">
            <a:xfrm>
              <a:off x="5562600" y="5105400"/>
              <a:ext cx="3657600" cy="1039205"/>
              <a:chOff x="5562600" y="5105400"/>
              <a:chExt cx="3657600" cy="1039205"/>
            </a:xfrm>
          </p:grpSpPr>
          <p:grpSp>
            <p:nvGrpSpPr>
              <p:cNvPr id="51256" name="Group 95"/>
              <p:cNvGrpSpPr>
                <a:grpSpLocks/>
              </p:cNvGrpSpPr>
              <p:nvPr/>
            </p:nvGrpSpPr>
            <p:grpSpPr bwMode="auto">
              <a:xfrm>
                <a:off x="6629400" y="5791200"/>
                <a:ext cx="338468" cy="308898"/>
                <a:chOff x="6629400" y="5791200"/>
                <a:chExt cx="338468" cy="308898"/>
              </a:xfrm>
            </p:grpSpPr>
            <p:sp>
              <p:nvSpPr>
                <p:cNvPr id="153" name="5-Point Star 152"/>
                <p:cNvSpPr/>
                <p:nvPr/>
              </p:nvSpPr>
              <p:spPr bwMode="auto">
                <a:xfrm>
                  <a:off x="6629400" y="5791711"/>
                  <a:ext cx="304800" cy="303439"/>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1269" name="TextBox 153"/>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51257" name="Group 89"/>
              <p:cNvGrpSpPr>
                <a:grpSpLocks/>
              </p:cNvGrpSpPr>
              <p:nvPr/>
            </p:nvGrpSpPr>
            <p:grpSpPr bwMode="auto">
              <a:xfrm>
                <a:off x="5562600" y="5105400"/>
                <a:ext cx="3657600" cy="686311"/>
                <a:chOff x="575799" y="6324600"/>
                <a:chExt cx="3657600" cy="686311"/>
              </a:xfrm>
            </p:grpSpPr>
            <p:sp>
              <p:nvSpPr>
                <p:cNvPr id="143" name="5-Point Star 142"/>
                <p:cNvSpPr/>
                <p:nvPr/>
              </p:nvSpPr>
              <p:spPr bwMode="auto">
                <a:xfrm>
                  <a:off x="575799" y="6782141"/>
                  <a:ext cx="152400" cy="152514"/>
                </a:xfrm>
                <a:prstGeom prst="star5">
                  <a:avLst/>
                </a:prstGeom>
                <a:solidFill>
                  <a:srgbClr val="7030A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44" name="5-Point Star 143"/>
                <p:cNvSpPr/>
                <p:nvPr/>
              </p:nvSpPr>
              <p:spPr bwMode="auto">
                <a:xfrm>
                  <a:off x="1109199" y="6705884"/>
                  <a:ext cx="228600" cy="228770"/>
                </a:xfrm>
                <a:prstGeom prst="star5">
                  <a:avLst/>
                </a:prstGeom>
                <a:solidFill>
                  <a:srgbClr val="00B05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46" name="5-Point Star 145"/>
                <p:cNvSpPr/>
                <p:nvPr/>
              </p:nvSpPr>
              <p:spPr bwMode="auto">
                <a:xfrm>
                  <a:off x="1718799" y="6629627"/>
                  <a:ext cx="304800" cy="305027"/>
                </a:xfrm>
                <a:prstGeom prst="star5">
                  <a:avLst/>
                </a:prstGeom>
                <a:solidFill>
                  <a:srgbClr val="FFC00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1262" name="TextBox 102"/>
                <p:cNvSpPr txBox="1">
                  <a:spLocks noChangeArrowheads="1"/>
                </p:cNvSpPr>
                <p:nvPr/>
              </p:nvSpPr>
              <p:spPr bwMode="auto">
                <a:xfrm>
                  <a:off x="694872" y="6733401"/>
                  <a:ext cx="492668"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0-10</a:t>
                  </a:r>
                </a:p>
              </p:txBody>
            </p:sp>
            <p:sp>
              <p:nvSpPr>
                <p:cNvPr id="51263" name="TextBox 103"/>
                <p:cNvSpPr txBox="1">
                  <a:spLocks noChangeArrowheads="1"/>
                </p:cNvSpPr>
                <p:nvPr/>
              </p:nvSpPr>
              <p:spPr bwMode="auto">
                <a:xfrm>
                  <a:off x="1261900" y="6733401"/>
                  <a:ext cx="566832"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11-20</a:t>
                  </a:r>
                </a:p>
              </p:txBody>
            </p:sp>
            <p:sp>
              <p:nvSpPr>
                <p:cNvPr id="51264" name="TextBox 104"/>
                <p:cNvSpPr txBox="1">
                  <a:spLocks noChangeArrowheads="1"/>
                </p:cNvSpPr>
                <p:nvPr/>
              </p:nvSpPr>
              <p:spPr bwMode="auto">
                <a:xfrm>
                  <a:off x="1947591" y="6733401"/>
                  <a:ext cx="578253"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21-30</a:t>
                  </a:r>
                </a:p>
              </p:txBody>
            </p:sp>
            <p:sp>
              <p:nvSpPr>
                <p:cNvPr id="51265" name="TextBox 105"/>
                <p:cNvSpPr txBox="1">
                  <a:spLocks noChangeArrowheads="1"/>
                </p:cNvSpPr>
                <p:nvPr/>
              </p:nvSpPr>
              <p:spPr bwMode="auto">
                <a:xfrm>
                  <a:off x="1413999" y="6324600"/>
                  <a:ext cx="28194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b="1"/>
                    <a:t>    Neural Tube Defects/10,000 births</a:t>
                  </a:r>
                </a:p>
              </p:txBody>
            </p:sp>
            <p:sp>
              <p:nvSpPr>
                <p:cNvPr id="151" name="5-Point Star 150"/>
                <p:cNvSpPr/>
                <p:nvPr/>
              </p:nvSpPr>
              <p:spPr bwMode="auto">
                <a:xfrm>
                  <a:off x="2404599" y="6553370"/>
                  <a:ext cx="457200" cy="457541"/>
                </a:xfrm>
                <a:prstGeom prst="star5">
                  <a:avLst/>
                </a:prstGeom>
                <a:solidFill>
                  <a:srgbClr val="FF0066"/>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1267" name="TextBox 151"/>
                <p:cNvSpPr txBox="1">
                  <a:spLocks noChangeArrowheads="1"/>
                </p:cNvSpPr>
                <p:nvPr/>
              </p:nvSpPr>
              <p:spPr bwMode="auto">
                <a:xfrm>
                  <a:off x="2743200" y="6733401"/>
                  <a:ext cx="578253"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31-40</a:t>
                  </a:r>
                </a:p>
              </p:txBody>
            </p:sp>
          </p:grpSp>
          <p:sp>
            <p:nvSpPr>
              <p:cNvPr id="51258" name="TextBox 102"/>
              <p:cNvSpPr txBox="1">
                <a:spLocks noChangeArrowheads="1"/>
              </p:cNvSpPr>
              <p:nvPr/>
            </p:nvSpPr>
            <p:spPr bwMode="auto">
              <a:xfrm>
                <a:off x="6858000" y="5867400"/>
                <a:ext cx="1373844"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No data available</a:t>
                </a:r>
              </a:p>
            </p:txBody>
          </p:sp>
        </p:grpSp>
        <p:sp>
          <p:nvSpPr>
            <p:cNvPr id="138" name="5-Point Star 137"/>
            <p:cNvSpPr/>
            <p:nvPr/>
          </p:nvSpPr>
          <p:spPr bwMode="auto">
            <a:xfrm>
              <a:off x="8153400" y="5323050"/>
              <a:ext cx="609600" cy="610054"/>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1255" name="TextBox 119"/>
            <p:cNvSpPr txBox="1">
              <a:spLocks noChangeArrowheads="1"/>
            </p:cNvSpPr>
            <p:nvPr/>
          </p:nvSpPr>
          <p:spPr bwMode="auto">
            <a:xfrm>
              <a:off x="8699648" y="5530701"/>
              <a:ext cx="445705" cy="277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&gt;40</a:t>
              </a:r>
            </a:p>
          </p:txBody>
        </p:sp>
      </p:grpSp>
      <p:grpSp>
        <p:nvGrpSpPr>
          <p:cNvPr id="51208" name="Group 65"/>
          <p:cNvGrpSpPr>
            <a:grpSpLocks/>
          </p:cNvGrpSpPr>
          <p:nvPr/>
        </p:nvGrpSpPr>
        <p:grpSpPr bwMode="auto">
          <a:xfrm>
            <a:off x="1211613" y="990600"/>
            <a:ext cx="4350991" cy="5029200"/>
            <a:chOff x="1075103" y="3146425"/>
            <a:chExt cx="2309447" cy="2635250"/>
          </a:xfrm>
        </p:grpSpPr>
        <p:sp>
          <p:nvSpPr>
            <p:cNvPr id="100" name="Freeform 99"/>
            <p:cNvSpPr/>
            <p:nvPr/>
          </p:nvSpPr>
          <p:spPr>
            <a:xfrm>
              <a:off x="1808003" y="4727742"/>
              <a:ext cx="708646" cy="1053933"/>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grpSp>
          <p:nvGrpSpPr>
            <p:cNvPr id="51241" name="Group 64"/>
            <p:cNvGrpSpPr>
              <a:grpSpLocks/>
            </p:cNvGrpSpPr>
            <p:nvPr/>
          </p:nvGrpSpPr>
          <p:grpSpPr bwMode="auto">
            <a:xfrm>
              <a:off x="1229963" y="3146425"/>
              <a:ext cx="2154587" cy="2609463"/>
              <a:chOff x="1229963" y="3146425"/>
              <a:chExt cx="2154587" cy="2609463"/>
            </a:xfrm>
          </p:grpSpPr>
          <p:sp>
            <p:nvSpPr>
              <p:cNvPr id="97" name="Freeform 96"/>
              <p:cNvSpPr/>
              <p:nvPr/>
            </p:nvSpPr>
            <p:spPr>
              <a:xfrm>
                <a:off x="1316753" y="4313488"/>
                <a:ext cx="117967" cy="157216"/>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8" name="Freeform 97"/>
              <p:cNvSpPr/>
              <p:nvPr/>
            </p:nvSpPr>
            <p:spPr>
              <a:xfrm>
                <a:off x="1401015" y="3865130"/>
                <a:ext cx="782797" cy="1276033"/>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9" name="Freeform 98"/>
              <p:cNvSpPr/>
              <p:nvPr/>
            </p:nvSpPr>
            <p:spPr>
              <a:xfrm>
                <a:off x="1521511" y="4855844"/>
                <a:ext cx="396033" cy="900044"/>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1" name="Freeform 100"/>
              <p:cNvSpPr/>
              <p:nvPr/>
            </p:nvSpPr>
            <p:spPr>
              <a:xfrm>
                <a:off x="1229963" y="3146425"/>
                <a:ext cx="1467006" cy="1209487"/>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2" name="Freeform 101"/>
              <p:cNvSpPr/>
              <p:nvPr/>
            </p:nvSpPr>
            <p:spPr>
              <a:xfrm>
                <a:off x="1823170" y="3581474"/>
                <a:ext cx="1561380" cy="1309307"/>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51248" name="TextBox 45"/>
              <p:cNvSpPr txBox="1">
                <a:spLocks noChangeArrowheads="1"/>
              </p:cNvSpPr>
              <p:nvPr/>
            </p:nvSpPr>
            <p:spPr bwMode="auto">
              <a:xfrm rot="3337315">
                <a:off x="1383507" y="5195627"/>
                <a:ext cx="762000" cy="130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Kerala (33M, 48%)</a:t>
                </a:r>
              </a:p>
            </p:txBody>
          </p:sp>
          <p:sp>
            <p:nvSpPr>
              <p:cNvPr id="51249" name="TextBox 46"/>
              <p:cNvSpPr txBox="1">
                <a:spLocks noChangeArrowheads="1"/>
              </p:cNvSpPr>
              <p:nvPr/>
            </p:nvSpPr>
            <p:spPr bwMode="auto">
              <a:xfrm>
                <a:off x="1847605" y="4893244"/>
                <a:ext cx="762000" cy="209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000" dirty="0"/>
                  <a:t>Tamil Nadu</a:t>
                </a:r>
              </a:p>
              <a:p>
                <a:pPr algn="ctr" eaLnBrk="1" hangingPunct="1"/>
                <a:r>
                  <a:rPr lang="en-US" sz="1000" dirty="0"/>
                  <a:t>(72M, 49%)</a:t>
                </a:r>
              </a:p>
            </p:txBody>
          </p:sp>
          <p:sp>
            <p:nvSpPr>
              <p:cNvPr id="51250" name="TextBox 47"/>
              <p:cNvSpPr txBox="1">
                <a:spLocks noChangeArrowheads="1"/>
              </p:cNvSpPr>
              <p:nvPr/>
            </p:nvSpPr>
            <p:spPr bwMode="auto">
              <a:xfrm rot="19948712">
                <a:off x="1399987" y="4055888"/>
                <a:ext cx="868363" cy="129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Karnataka (61M, 39%)</a:t>
                </a:r>
              </a:p>
            </p:txBody>
          </p:sp>
          <p:sp>
            <p:nvSpPr>
              <p:cNvPr id="51251" name="TextBox 53"/>
              <p:cNvSpPr txBox="1">
                <a:spLocks noChangeArrowheads="1"/>
              </p:cNvSpPr>
              <p:nvPr/>
            </p:nvSpPr>
            <p:spPr bwMode="auto">
              <a:xfrm>
                <a:off x="1241241" y="3585633"/>
                <a:ext cx="914400" cy="209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Maharashtra</a:t>
                </a:r>
              </a:p>
              <a:p>
                <a:pPr eaLnBrk="1" hangingPunct="1"/>
                <a:r>
                  <a:rPr lang="en-US" sz="1000" dirty="0"/>
                  <a:t>(112M, 45%)</a:t>
                </a:r>
              </a:p>
            </p:txBody>
          </p:sp>
          <p:sp>
            <p:nvSpPr>
              <p:cNvPr id="51252" name="TextBox 56"/>
              <p:cNvSpPr txBox="1">
                <a:spLocks noChangeArrowheads="1"/>
              </p:cNvSpPr>
              <p:nvPr/>
            </p:nvSpPr>
            <p:spPr bwMode="auto">
              <a:xfrm>
                <a:off x="2057400" y="3984914"/>
                <a:ext cx="1044028" cy="129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Andhra Pradesh (85M, 34%)</a:t>
                </a:r>
              </a:p>
            </p:txBody>
          </p:sp>
        </p:grpSp>
        <p:sp>
          <p:nvSpPr>
            <p:cNvPr id="51242" name="TextBox 53"/>
            <p:cNvSpPr txBox="1">
              <a:spLocks noChangeArrowheads="1"/>
            </p:cNvSpPr>
            <p:nvPr/>
          </p:nvSpPr>
          <p:spPr bwMode="auto">
            <a:xfrm>
              <a:off x="1075103" y="4273659"/>
              <a:ext cx="914400" cy="290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Goa</a:t>
              </a:r>
            </a:p>
            <a:p>
              <a:pPr eaLnBrk="1" hangingPunct="1"/>
              <a:r>
                <a:rPr lang="en-US" sz="1000" dirty="0"/>
                <a:t>(1.5M, </a:t>
              </a:r>
            </a:p>
            <a:p>
              <a:pPr eaLnBrk="1" hangingPunct="1"/>
              <a:r>
                <a:rPr lang="en-US" sz="1000" dirty="0"/>
                <a:t>     62%)</a:t>
              </a:r>
            </a:p>
          </p:txBody>
        </p:sp>
      </p:grpSp>
      <p:sp>
        <p:nvSpPr>
          <p:cNvPr id="106" name="5-Point Star 105"/>
          <p:cNvSpPr/>
          <p:nvPr/>
        </p:nvSpPr>
        <p:spPr bwMode="auto">
          <a:xfrm>
            <a:off x="2286004" y="1447808"/>
            <a:ext cx="358775" cy="347663"/>
          </a:xfrm>
          <a:prstGeom prst="star5">
            <a:avLst/>
          </a:prstGeom>
          <a:solidFill>
            <a:srgbClr val="FFC00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37899" name="Oval 53"/>
          <p:cNvSpPr>
            <a:spLocks noChangeArrowheads="1"/>
          </p:cNvSpPr>
          <p:nvPr/>
        </p:nvSpPr>
        <p:spPr bwMode="auto">
          <a:xfrm>
            <a:off x="2667000" y="1524000"/>
            <a:ext cx="179388" cy="173038"/>
          </a:xfrm>
          <a:prstGeom prst="rect">
            <a:avLst/>
          </a:prstGeom>
          <a:solidFill>
            <a:srgbClr val="00B050"/>
          </a:solidFill>
          <a:ln w="9525">
            <a:solidFill>
              <a:schemeClr val="tx1"/>
            </a:solidFill>
            <a:round/>
            <a:headEnd/>
            <a:tailEnd/>
          </a:ln>
        </p:spPr>
        <p:txBody>
          <a:bodyPr wrap="none" anchor="ctr"/>
          <a:lstStyle/>
          <a:p>
            <a:endParaRPr lang="en-US"/>
          </a:p>
        </p:txBody>
      </p:sp>
      <p:grpSp>
        <p:nvGrpSpPr>
          <p:cNvPr id="13" name="Group 203"/>
          <p:cNvGrpSpPr>
            <a:grpSpLocks/>
          </p:cNvGrpSpPr>
          <p:nvPr/>
        </p:nvGrpSpPr>
        <p:grpSpPr bwMode="auto">
          <a:xfrm>
            <a:off x="1066804" y="3505200"/>
            <a:ext cx="358775" cy="276999"/>
            <a:chOff x="1203382" y="3505200"/>
            <a:chExt cx="358035" cy="276401"/>
          </a:xfrm>
        </p:grpSpPr>
        <p:sp>
          <p:nvSpPr>
            <p:cNvPr id="51238" name="Oval 53"/>
            <p:cNvSpPr>
              <a:spLocks noChangeArrowheads="1"/>
            </p:cNvSpPr>
            <p:nvPr/>
          </p:nvSpPr>
          <p:spPr bwMode="auto">
            <a:xfrm>
              <a:off x="1219200" y="3505200"/>
              <a:ext cx="268526" cy="260693"/>
            </a:xfrm>
            <a:prstGeom prst="ellipse">
              <a:avLst/>
            </a:prstGeom>
            <a:solidFill>
              <a:schemeClr val="bg1"/>
            </a:solidFill>
            <a:ln w="9525">
              <a:solidFill>
                <a:schemeClr val="tx1"/>
              </a:solidFill>
              <a:round/>
              <a:headEnd/>
              <a:tailEnd/>
            </a:ln>
          </p:spPr>
          <p:txBody>
            <a:bodyPr wrap="none" anchor="ctr"/>
            <a:lstStyle/>
            <a:p>
              <a:endParaRPr lang="en-US"/>
            </a:p>
          </p:txBody>
        </p:sp>
        <p:sp>
          <p:nvSpPr>
            <p:cNvPr id="51239" name="TextBox 121"/>
            <p:cNvSpPr txBox="1">
              <a:spLocks noChangeArrowheads="1"/>
            </p:cNvSpPr>
            <p:nvPr/>
          </p:nvSpPr>
          <p:spPr bwMode="auto">
            <a:xfrm>
              <a:off x="1203382" y="3505200"/>
              <a:ext cx="358035" cy="276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grpSp>
        <p:nvGrpSpPr>
          <p:cNvPr id="14" name="Group 204"/>
          <p:cNvGrpSpPr>
            <a:grpSpLocks/>
          </p:cNvGrpSpPr>
          <p:nvPr/>
        </p:nvGrpSpPr>
        <p:grpSpPr bwMode="auto">
          <a:xfrm>
            <a:off x="1066804" y="3200408"/>
            <a:ext cx="284163" cy="276225"/>
            <a:chOff x="1066799" y="3200400"/>
            <a:chExt cx="284927" cy="276999"/>
          </a:xfrm>
        </p:grpSpPr>
        <p:sp>
          <p:nvSpPr>
            <p:cNvPr id="51236" name="Oval 53"/>
            <p:cNvSpPr>
              <a:spLocks noChangeArrowheads="1"/>
            </p:cNvSpPr>
            <p:nvPr/>
          </p:nvSpPr>
          <p:spPr bwMode="auto">
            <a:xfrm>
              <a:off x="1084051" y="3207961"/>
              <a:ext cx="213696" cy="207462"/>
            </a:xfrm>
            <a:prstGeom prst="rect">
              <a:avLst/>
            </a:prstGeom>
            <a:solidFill>
              <a:schemeClr val="bg1"/>
            </a:solidFill>
            <a:ln w="9525">
              <a:solidFill>
                <a:schemeClr val="tx1"/>
              </a:solidFill>
              <a:round/>
              <a:headEnd/>
              <a:tailEnd/>
            </a:ln>
          </p:spPr>
          <p:txBody>
            <a:bodyPr wrap="none" anchor="ctr"/>
            <a:lstStyle/>
            <a:p>
              <a:endParaRPr lang="en-US"/>
            </a:p>
          </p:txBody>
        </p:sp>
        <p:sp>
          <p:nvSpPr>
            <p:cNvPr id="51237" name="TextBox 122"/>
            <p:cNvSpPr txBox="1">
              <a:spLocks noChangeArrowheads="1"/>
            </p:cNvSpPr>
            <p:nvPr/>
          </p:nvSpPr>
          <p:spPr bwMode="auto">
            <a:xfrm>
              <a:off x="1066799" y="3200400"/>
              <a:ext cx="28492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sp>
        <p:nvSpPr>
          <p:cNvPr id="124" name="5-Point Star 123"/>
          <p:cNvSpPr/>
          <p:nvPr/>
        </p:nvSpPr>
        <p:spPr bwMode="auto">
          <a:xfrm>
            <a:off x="2057404" y="5105400"/>
            <a:ext cx="536575" cy="520700"/>
          </a:xfrm>
          <a:prstGeom prst="star5">
            <a:avLst/>
          </a:prstGeom>
          <a:solidFill>
            <a:srgbClr val="FF0066"/>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37918" name="Oval 53"/>
          <p:cNvSpPr>
            <a:spLocks noChangeArrowheads="1"/>
          </p:cNvSpPr>
          <p:nvPr/>
        </p:nvSpPr>
        <p:spPr bwMode="auto">
          <a:xfrm>
            <a:off x="2876550" y="4032250"/>
            <a:ext cx="179388" cy="173038"/>
          </a:xfrm>
          <a:prstGeom prst="rect">
            <a:avLst/>
          </a:prstGeom>
          <a:solidFill>
            <a:srgbClr val="00B050"/>
          </a:solidFill>
          <a:ln w="9525">
            <a:solidFill>
              <a:schemeClr val="tx1"/>
            </a:solidFill>
            <a:round/>
            <a:headEnd/>
            <a:tailEnd/>
          </a:ln>
        </p:spPr>
        <p:txBody>
          <a:bodyPr wrap="none" anchor="ctr"/>
          <a:lstStyle/>
          <a:p>
            <a:endParaRPr lang="en-US"/>
          </a:p>
        </p:txBody>
      </p:sp>
      <p:sp>
        <p:nvSpPr>
          <p:cNvPr id="156" name="5-Point Star 155"/>
          <p:cNvSpPr/>
          <p:nvPr/>
        </p:nvSpPr>
        <p:spPr bwMode="auto">
          <a:xfrm>
            <a:off x="1982788" y="3597281"/>
            <a:ext cx="715962" cy="695325"/>
          </a:xfrm>
          <a:prstGeom prst="star5">
            <a:avLst/>
          </a:prstGeom>
          <a:solidFill>
            <a:srgbClr val="005BE2"/>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78" name="Flowchart: Extract 127"/>
          <p:cNvSpPr>
            <a:spLocks noChangeArrowheads="1"/>
          </p:cNvSpPr>
          <p:nvPr/>
        </p:nvSpPr>
        <p:spPr bwMode="auto">
          <a:xfrm>
            <a:off x="3276600" y="2971800"/>
            <a:ext cx="533400" cy="477838"/>
          </a:xfrm>
          <a:prstGeom prst="flowChartExtract">
            <a:avLst/>
          </a:prstGeom>
          <a:solidFill>
            <a:srgbClr val="005BE2"/>
          </a:solidFill>
          <a:ln w="9525">
            <a:solidFill>
              <a:schemeClr val="tx1"/>
            </a:solidFill>
            <a:round/>
            <a:headEnd/>
            <a:tailEnd/>
          </a:ln>
        </p:spPr>
        <p:txBody>
          <a:bodyPr wrap="none" anchor="ctr"/>
          <a:lstStyle/>
          <a:p>
            <a:endParaRPr lang="en-US"/>
          </a:p>
        </p:txBody>
      </p:sp>
      <p:sp>
        <p:nvSpPr>
          <p:cNvPr id="179" name="Flowchart: Extract 127"/>
          <p:cNvSpPr>
            <a:spLocks noChangeArrowheads="1"/>
          </p:cNvSpPr>
          <p:nvPr/>
        </p:nvSpPr>
        <p:spPr bwMode="auto">
          <a:xfrm>
            <a:off x="2438400" y="17526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180" name="Flowchart: Extract 127"/>
          <p:cNvSpPr>
            <a:spLocks noChangeArrowheads="1"/>
          </p:cNvSpPr>
          <p:nvPr/>
        </p:nvSpPr>
        <p:spPr bwMode="auto">
          <a:xfrm>
            <a:off x="2133600" y="31242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181" name="Flowchart: Extract 127"/>
          <p:cNvSpPr>
            <a:spLocks noChangeArrowheads="1"/>
          </p:cNvSpPr>
          <p:nvPr/>
        </p:nvSpPr>
        <p:spPr bwMode="auto">
          <a:xfrm>
            <a:off x="1676400" y="50292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182" name="Flowchart: Extract 127"/>
          <p:cNvSpPr>
            <a:spLocks noChangeArrowheads="1"/>
          </p:cNvSpPr>
          <p:nvPr/>
        </p:nvSpPr>
        <p:spPr bwMode="auto">
          <a:xfrm>
            <a:off x="3124200" y="5105400"/>
            <a:ext cx="381000" cy="381000"/>
          </a:xfrm>
          <a:prstGeom prst="flowChartExtract">
            <a:avLst/>
          </a:prstGeom>
          <a:solidFill>
            <a:srgbClr val="FF0066"/>
          </a:solidFill>
          <a:ln w="9525">
            <a:solidFill>
              <a:schemeClr val="tx1"/>
            </a:solidFill>
            <a:round/>
            <a:headEnd/>
            <a:tailEnd/>
          </a:ln>
        </p:spPr>
        <p:txBody>
          <a:bodyPr wrap="none" anchor="ctr"/>
          <a:lstStyle/>
          <a:p>
            <a:endParaRPr lang="en-US"/>
          </a:p>
        </p:txBody>
      </p:sp>
      <p:sp>
        <p:nvSpPr>
          <p:cNvPr id="183" name="Oval 52"/>
          <p:cNvSpPr>
            <a:spLocks noChangeArrowheads="1"/>
          </p:cNvSpPr>
          <p:nvPr/>
        </p:nvSpPr>
        <p:spPr bwMode="auto">
          <a:xfrm>
            <a:off x="1957536" y="48006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184" name="Oval 52"/>
          <p:cNvSpPr>
            <a:spLocks noChangeArrowheads="1"/>
          </p:cNvSpPr>
          <p:nvPr/>
        </p:nvSpPr>
        <p:spPr bwMode="auto">
          <a:xfrm>
            <a:off x="3124200" y="47244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185" name="Oval 52"/>
          <p:cNvSpPr>
            <a:spLocks noChangeArrowheads="1"/>
          </p:cNvSpPr>
          <p:nvPr/>
        </p:nvSpPr>
        <p:spPr bwMode="auto">
          <a:xfrm>
            <a:off x="3733800" y="2895600"/>
            <a:ext cx="304800" cy="304800"/>
          </a:xfrm>
          <a:prstGeom prst="rect">
            <a:avLst/>
          </a:prstGeom>
          <a:solidFill>
            <a:srgbClr val="FF0066"/>
          </a:solidFill>
          <a:ln w="9525">
            <a:solidFill>
              <a:schemeClr val="tx1"/>
            </a:solidFill>
            <a:round/>
            <a:headEnd/>
            <a:tailEnd/>
          </a:ln>
        </p:spPr>
        <p:txBody>
          <a:bodyPr wrap="none" anchor="ctr"/>
          <a:lstStyle/>
          <a:p>
            <a:endParaRPr lang="en-US"/>
          </a:p>
        </p:txBody>
      </p:sp>
      <p:sp>
        <p:nvSpPr>
          <p:cNvPr id="189" name="Oval 54"/>
          <p:cNvSpPr>
            <a:spLocks noChangeArrowheads="1"/>
          </p:cNvSpPr>
          <p:nvPr/>
        </p:nvSpPr>
        <p:spPr bwMode="auto">
          <a:xfrm>
            <a:off x="2667000" y="42672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190" name="Oval 54"/>
          <p:cNvSpPr>
            <a:spLocks noChangeArrowheads="1"/>
          </p:cNvSpPr>
          <p:nvPr/>
        </p:nvSpPr>
        <p:spPr bwMode="auto">
          <a:xfrm>
            <a:off x="2057400" y="51816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191" name="Oval 54"/>
          <p:cNvSpPr>
            <a:spLocks noChangeArrowheads="1"/>
          </p:cNvSpPr>
          <p:nvPr/>
        </p:nvSpPr>
        <p:spPr bwMode="auto">
          <a:xfrm>
            <a:off x="2895600" y="48768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192" name="Oval 54"/>
          <p:cNvSpPr>
            <a:spLocks noChangeArrowheads="1"/>
          </p:cNvSpPr>
          <p:nvPr/>
        </p:nvSpPr>
        <p:spPr bwMode="auto">
          <a:xfrm>
            <a:off x="3581400" y="3505200"/>
            <a:ext cx="76200" cy="76200"/>
          </a:xfrm>
          <a:prstGeom prst="ellipse">
            <a:avLst/>
          </a:prstGeom>
          <a:solidFill>
            <a:srgbClr val="7030A0"/>
          </a:solidFill>
          <a:ln w="9525">
            <a:solidFill>
              <a:schemeClr val="tx1"/>
            </a:solidFill>
            <a:round/>
            <a:headEnd/>
            <a:tailEnd/>
          </a:ln>
        </p:spPr>
        <p:txBody>
          <a:bodyPr wrap="none" anchor="ctr"/>
          <a:lstStyle/>
          <a:p>
            <a:endParaRPr lang="en-US">
              <a:solidFill>
                <a:srgbClr val="7030A0"/>
              </a:solidFill>
            </a:endParaRPr>
          </a:p>
        </p:txBody>
      </p:sp>
      <p:sp>
        <p:nvSpPr>
          <p:cNvPr id="193" name="Flowchart: Extract 126"/>
          <p:cNvSpPr>
            <a:spLocks noChangeArrowheads="1"/>
          </p:cNvSpPr>
          <p:nvPr/>
        </p:nvSpPr>
        <p:spPr bwMode="auto">
          <a:xfrm>
            <a:off x="1447800" y="3657600"/>
            <a:ext cx="304800" cy="304800"/>
          </a:xfrm>
          <a:prstGeom prst="flowChartExtract">
            <a:avLst/>
          </a:prstGeom>
          <a:solidFill>
            <a:srgbClr val="FFC000"/>
          </a:solidFill>
          <a:ln w="9525">
            <a:solidFill>
              <a:schemeClr val="tx1"/>
            </a:solidFill>
            <a:round/>
            <a:headEnd/>
            <a:tailEnd/>
          </a:ln>
        </p:spPr>
        <p:txBody>
          <a:bodyPr wrap="none" anchor="ctr"/>
          <a:lstStyle/>
          <a:p>
            <a:endParaRPr lang="en-US"/>
          </a:p>
        </p:txBody>
      </p:sp>
      <p:sp>
        <p:nvSpPr>
          <p:cNvPr id="194" name="5-Point Star 193"/>
          <p:cNvSpPr/>
          <p:nvPr/>
        </p:nvSpPr>
        <p:spPr bwMode="auto">
          <a:xfrm>
            <a:off x="2819400" y="5029200"/>
            <a:ext cx="304800" cy="304800"/>
          </a:xfrm>
          <a:prstGeom prst="star5">
            <a:avLst/>
          </a:prstGeom>
          <a:solidFill>
            <a:srgbClr val="FFC00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195" name="Oval 53"/>
          <p:cNvSpPr>
            <a:spLocks noChangeArrowheads="1"/>
          </p:cNvSpPr>
          <p:nvPr/>
        </p:nvSpPr>
        <p:spPr bwMode="auto">
          <a:xfrm>
            <a:off x="2743200" y="1752600"/>
            <a:ext cx="152400" cy="152400"/>
          </a:xfrm>
          <a:prstGeom prst="ellipse">
            <a:avLst/>
          </a:prstGeom>
          <a:solidFill>
            <a:srgbClr val="00B050"/>
          </a:solidFill>
          <a:ln w="9525">
            <a:solidFill>
              <a:schemeClr val="tx1"/>
            </a:solidFill>
            <a:round/>
            <a:headEnd/>
            <a:tailEnd/>
          </a:ln>
        </p:spPr>
        <p:txBody>
          <a:bodyPr wrap="none" anchor="ctr"/>
          <a:lstStyle/>
          <a:p>
            <a:endParaRPr lang="en-US"/>
          </a:p>
        </p:txBody>
      </p:sp>
      <p:sp>
        <p:nvSpPr>
          <p:cNvPr id="196" name="5-Point Star 195"/>
          <p:cNvSpPr/>
          <p:nvPr/>
        </p:nvSpPr>
        <p:spPr bwMode="auto">
          <a:xfrm>
            <a:off x="3352800" y="2819400"/>
            <a:ext cx="152400" cy="152400"/>
          </a:xfrm>
          <a:prstGeom prst="star5">
            <a:avLst/>
          </a:prstGeom>
          <a:solidFill>
            <a:srgbClr val="7030A0"/>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grpSp>
        <p:nvGrpSpPr>
          <p:cNvPr id="15" name="Group 96"/>
          <p:cNvGrpSpPr>
            <a:grpSpLocks/>
          </p:cNvGrpSpPr>
          <p:nvPr/>
        </p:nvGrpSpPr>
        <p:grpSpPr bwMode="auto">
          <a:xfrm>
            <a:off x="1295404" y="2895608"/>
            <a:ext cx="339725" cy="309563"/>
            <a:chOff x="6629400" y="5791200"/>
            <a:chExt cx="338468" cy="308898"/>
          </a:xfrm>
        </p:grpSpPr>
        <p:sp>
          <p:nvSpPr>
            <p:cNvPr id="198" name="5-Point Star 197"/>
            <p:cNvSpPr/>
            <p:nvPr/>
          </p:nvSpPr>
          <p:spPr bwMode="auto">
            <a:xfrm>
              <a:off x="6629400" y="5791200"/>
              <a:ext cx="305254" cy="304145"/>
            </a:xfrm>
            <a:prstGeom prst="star5">
              <a:avLst/>
            </a:prstGeom>
            <a:solidFill>
              <a:schemeClr val="bg1"/>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a:ea typeface="+mn-ea"/>
                <a:cs typeface="+mn-cs"/>
              </a:endParaRPr>
            </a:p>
          </p:txBody>
        </p:sp>
        <p:sp>
          <p:nvSpPr>
            <p:cNvPr id="51235" name="TextBox 98"/>
            <p:cNvSpPr txBox="1">
              <a:spLocks noChangeArrowheads="1"/>
            </p:cNvSpPr>
            <p:nvPr/>
          </p:nvSpPr>
          <p:spPr bwMode="auto">
            <a:xfrm>
              <a:off x="6663068" y="5823099"/>
              <a:ext cx="304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200"/>
                <a:t>?</a:t>
              </a:r>
            </a:p>
          </p:txBody>
        </p:sp>
      </p:grpSp>
      <p:cxnSp>
        <p:nvCxnSpPr>
          <p:cNvPr id="201" name="Straight Arrow Connector 200"/>
          <p:cNvCxnSpPr/>
          <p:nvPr/>
        </p:nvCxnSpPr>
        <p:spPr>
          <a:xfrm>
            <a:off x="1600204" y="3352800"/>
            <a:ext cx="214007" cy="1555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829852" y="6310600"/>
            <a:ext cx="9982200" cy="476247"/>
            <a:chOff x="829852" y="6310600"/>
            <a:chExt cx="9982200" cy="476247"/>
          </a:xfrm>
        </p:grpSpPr>
        <p:grpSp>
          <p:nvGrpSpPr>
            <p:cNvPr id="51206" name="Group 112"/>
            <p:cNvGrpSpPr>
              <a:grpSpLocks/>
            </p:cNvGrpSpPr>
            <p:nvPr/>
          </p:nvGrpSpPr>
          <p:grpSpPr bwMode="auto">
            <a:xfrm>
              <a:off x="829852" y="6310600"/>
              <a:ext cx="9982200" cy="476247"/>
              <a:chOff x="3174898" y="5837858"/>
              <a:chExt cx="4568004" cy="229262"/>
            </a:xfrm>
          </p:grpSpPr>
          <p:sp>
            <p:nvSpPr>
              <p:cNvPr id="51270" name="TextBox 73"/>
              <p:cNvSpPr txBox="1">
                <a:spLocks noChangeArrowheads="1"/>
              </p:cNvSpPr>
              <p:nvPr/>
            </p:nvSpPr>
            <p:spPr bwMode="auto">
              <a:xfrm>
                <a:off x="3390370" y="5837858"/>
                <a:ext cx="4352532" cy="192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000" b="1" dirty="0"/>
                  <a:t>Started/*Pilot	       Halted	   Planning	     Unknown/None</a:t>
                </a:r>
              </a:p>
            </p:txBody>
          </p:sp>
          <p:sp>
            <p:nvSpPr>
              <p:cNvPr id="103" name="Rectangle 102"/>
              <p:cNvSpPr/>
              <p:nvPr/>
            </p:nvSpPr>
            <p:spPr>
              <a:xfrm>
                <a:off x="3174898" y="5846008"/>
                <a:ext cx="215472" cy="221112"/>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 name="Rectangle 103"/>
              <p:cNvSpPr/>
              <p:nvPr/>
            </p:nvSpPr>
            <p:spPr>
              <a:xfrm>
                <a:off x="4957328" y="5847027"/>
                <a:ext cx="215472" cy="220093"/>
              </a:xfrm>
              <a:prstGeom prst="rect">
                <a:avLst/>
              </a:pr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 name="Rectangle 104"/>
              <p:cNvSpPr/>
              <p:nvPr/>
            </p:nvSpPr>
            <p:spPr>
              <a:xfrm>
                <a:off x="5848307" y="5844429"/>
                <a:ext cx="216370" cy="22111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107" name="Rectangle 106"/>
            <p:cNvSpPr/>
            <p:nvPr/>
          </p:nvSpPr>
          <p:spPr bwMode="auto">
            <a:xfrm>
              <a:off x="3150927" y="6327530"/>
              <a:ext cx="460076" cy="459317"/>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0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789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79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8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8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nodeType="clickEffect">
                                  <p:stCondLst>
                                    <p:cond delay="0"/>
                                  </p:stCondLst>
                                  <p:childTnLst>
                                    <p:set>
                                      <p:cBhvr>
                                        <p:cTn id="36" dur="1" fill="hold">
                                          <p:stCondLst>
                                            <p:cond delay="0"/>
                                          </p:stCondLst>
                                        </p:cTn>
                                        <p:tgtEl>
                                          <p:spTgt spid="13"/>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195"/>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192"/>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189"/>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190"/>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191"/>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14"/>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37899"/>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185"/>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37918"/>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183"/>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184"/>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7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9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8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8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82"/>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78"/>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15"/>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106"/>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196"/>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156"/>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124"/>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1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9" grpId="0" animBg="1"/>
      <p:bldP spid="37899" grpId="1" animBg="1"/>
      <p:bldP spid="37918" grpId="0" animBg="1"/>
      <p:bldP spid="37918" grpId="1" animBg="1"/>
      <p:bldP spid="178" grpId="0" animBg="1"/>
      <p:bldP spid="179" grpId="0" animBg="1"/>
      <p:bldP spid="180" grpId="0" animBg="1"/>
      <p:bldP spid="181" grpId="0" animBg="1"/>
      <p:bldP spid="182" grpId="0" animBg="1"/>
      <p:bldP spid="183" grpId="0" animBg="1"/>
      <p:bldP spid="183" grpId="1" animBg="1"/>
      <p:bldP spid="184" grpId="0" animBg="1"/>
      <p:bldP spid="184" grpId="1" animBg="1"/>
      <p:bldP spid="185" grpId="0" animBg="1"/>
      <p:bldP spid="185" grpId="1" animBg="1"/>
      <p:bldP spid="189" grpId="0" animBg="1"/>
      <p:bldP spid="189" grpId="1" animBg="1"/>
      <p:bldP spid="190" grpId="0" animBg="1"/>
      <p:bldP spid="190" grpId="1" animBg="1"/>
      <p:bldP spid="191" grpId="0" animBg="1"/>
      <p:bldP spid="191" grpId="1" animBg="1"/>
      <p:bldP spid="192" grpId="0" animBg="1"/>
      <p:bldP spid="192" grpId="1" animBg="1"/>
      <p:bldP spid="193" grpId="0" animBg="1"/>
      <p:bldP spid="195" grpId="0" animBg="1"/>
      <p:bldP spid="195"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4100"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Potential Health Impact</a:t>
            </a:r>
          </a:p>
          <a:p>
            <a:pPr eaLnBrk="1" hangingPunct="1">
              <a:lnSpc>
                <a:spcPct val="120000"/>
              </a:lnSpc>
              <a:spcBef>
                <a:spcPts val="0"/>
              </a:spcBef>
              <a:spcAft>
                <a:spcPts val="0"/>
              </a:spcAft>
              <a:buFont typeface="Wingdings" charset="0"/>
              <a:buChar char="q"/>
            </a:pPr>
            <a:r>
              <a:rPr lang="en-US" sz="1600" dirty="0"/>
              <a:t> FFI/IFFN Milestones</a:t>
            </a:r>
          </a:p>
          <a:p>
            <a:pPr eaLnBrk="1" hangingPunct="1">
              <a:lnSpc>
                <a:spcPct val="120000"/>
              </a:lnSpc>
              <a:spcBef>
                <a:spcPts val="0"/>
              </a:spcBef>
              <a:spcAft>
                <a:spcPts val="0"/>
              </a:spcAft>
              <a:buFont typeface="Wingdings" charset="0"/>
              <a:buChar char="q"/>
              <a:defRPr/>
            </a:pPr>
            <a:r>
              <a:rPr lang="en-US" sz="1600" dirty="0"/>
              <a:t> Partner Mapping</a:t>
            </a:r>
          </a:p>
          <a:p>
            <a:pPr eaLnBrk="1" hangingPunct="1">
              <a:lnSpc>
                <a:spcPct val="120000"/>
              </a:lnSpc>
              <a:spcBef>
                <a:spcPts val="0"/>
              </a:spcBef>
              <a:spcAft>
                <a:spcPts val="0"/>
              </a:spcAft>
              <a:buFont typeface="Wingdings" charset="0"/>
              <a:buChar char="q"/>
              <a:defRPr/>
            </a:pPr>
            <a:r>
              <a:rPr lang="en-US" sz="1600" dirty="0"/>
              <a:t> Wheat Industry</a:t>
            </a:r>
          </a:p>
          <a:p>
            <a:pPr eaLnBrk="1" hangingPunct="1">
              <a:lnSpc>
                <a:spcPct val="120000"/>
              </a:lnSpc>
              <a:spcBef>
                <a:spcPts val="0"/>
              </a:spcBef>
              <a:spcAft>
                <a:spcPts val="0"/>
              </a:spcAft>
              <a:buFont typeface="Wingdings" charset="0"/>
              <a:buChar char="q"/>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6"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l="12737" t="5659" r="15094" b="3773"/>
          <a:stretch>
            <a:fillRect/>
          </a:stretch>
        </p:blipFill>
        <p:spPr bwMode="auto">
          <a:xfrm>
            <a:off x="3886200" y="1143000"/>
            <a:ext cx="4572000" cy="430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8"/>
          <p:cNvSpPr>
            <a:spLocks noChangeArrowheads="1"/>
          </p:cNvSpPr>
          <p:nvPr/>
        </p:nvSpPr>
        <p:spPr bwMode="auto">
          <a:xfrm>
            <a:off x="304800" y="762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FFI / IFFN Milestones</a:t>
            </a:r>
          </a:p>
        </p:txBody>
      </p:sp>
      <p:graphicFrame>
        <p:nvGraphicFramePr>
          <p:cNvPr id="9" name="Table 8"/>
          <p:cNvGraphicFramePr>
            <a:graphicFrameLocks noGrp="1"/>
          </p:cNvGraphicFramePr>
          <p:nvPr>
            <p:extLst>
              <p:ext uri="{D42A27DB-BD31-4B8C-83A1-F6EECF244321}">
                <p14:modId xmlns:p14="http://schemas.microsoft.com/office/powerpoint/2010/main" val="3849516188"/>
              </p:ext>
            </p:extLst>
          </p:nvPr>
        </p:nvGraphicFramePr>
        <p:xfrm>
          <a:off x="304799" y="1371600"/>
          <a:ext cx="8458201" cy="4221480"/>
        </p:xfrm>
        <a:graphic>
          <a:graphicData uri="http://schemas.openxmlformats.org/drawingml/2006/table">
            <a:tbl>
              <a:tblPr firstRow="1" bandRow="1">
                <a:tableStyleId>{22838BEF-8BB2-4498-84A7-C5851F593DF1}</a:tableStyleId>
              </a:tblPr>
              <a:tblGrid>
                <a:gridCol w="2008823">
                  <a:extLst>
                    <a:ext uri="{9D8B030D-6E8A-4147-A177-3AD203B41FA5}">
                      <a16:colId xmlns:a16="http://schemas.microsoft.com/office/drawing/2014/main" val="20000"/>
                    </a:ext>
                  </a:extLst>
                </a:gridCol>
                <a:gridCol w="6449378">
                  <a:extLst>
                    <a:ext uri="{9D8B030D-6E8A-4147-A177-3AD203B41FA5}">
                      <a16:colId xmlns:a16="http://schemas.microsoft.com/office/drawing/2014/main" val="20001"/>
                    </a:ext>
                  </a:extLst>
                </a:gridCol>
              </a:tblGrid>
              <a:tr h="370840">
                <a:tc>
                  <a:txBody>
                    <a:bodyPr/>
                    <a:lstStyle/>
                    <a:p>
                      <a:pPr algn="ctr"/>
                      <a:r>
                        <a:rPr lang="en-US" dirty="0">
                          <a:solidFill>
                            <a:schemeClr val="bg1"/>
                          </a:solidFill>
                        </a:rPr>
                        <a:t>Before 2007</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002060"/>
                    </a:solidFill>
                  </a:tcPr>
                </a:tc>
                <a:tc>
                  <a:txBody>
                    <a:bodyPr/>
                    <a:lstStyle/>
                    <a:p>
                      <a:pPr>
                        <a:buFont typeface="Arial" pitchFamily="34" charset="0"/>
                        <a:buChar char="•"/>
                      </a:pPr>
                      <a:r>
                        <a:rPr kumimoji="0" lang="en-US" sz="1800" b="0" u="none" strike="noStrike" cap="none" normalizeH="0" baseline="0" dirty="0">
                          <a:ln>
                            <a:noFill/>
                          </a:ln>
                          <a:effectLst/>
                        </a:rPr>
                        <a:t>Flour fortification in India led by MI efforts mostly.</a:t>
                      </a:r>
                    </a:p>
                    <a:p>
                      <a:pPr>
                        <a:buFont typeface="Arial" pitchFamily="34" charset="0"/>
                        <a:buChar char="•"/>
                      </a:pPr>
                      <a:r>
                        <a:rPr kumimoji="0" lang="en-US" sz="1800" b="0" u="none" strike="noStrike" cap="none" normalizeH="0" baseline="0" dirty="0">
                          <a:ln>
                            <a:noFill/>
                          </a:ln>
                          <a:effectLst/>
                        </a:rPr>
                        <a:t>WFP started pilot wheat flour project in Gujarat</a:t>
                      </a:r>
                      <a:endParaRPr lang="en-US" b="0" dirty="0"/>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FFFFFF"/>
                    </a:solidFill>
                  </a:tcPr>
                </a:tc>
                <a:extLst>
                  <a:ext uri="{0D108BD9-81ED-4DB2-BD59-A6C34878D82A}">
                    <a16:rowId xmlns:a16="http://schemas.microsoft.com/office/drawing/2014/main" val="10000"/>
                  </a:ext>
                </a:extLst>
              </a:tr>
              <a:tr h="370840">
                <a:tc>
                  <a:txBody>
                    <a:bodyPr/>
                    <a:lstStyle/>
                    <a:p>
                      <a:pPr algn="ctr"/>
                      <a:r>
                        <a:rPr lang="en-US" b="1" dirty="0">
                          <a:solidFill>
                            <a:schemeClr val="bg1"/>
                          </a:solidFill>
                        </a:rPr>
                        <a:t>2007</a:t>
                      </a:r>
                    </a:p>
                  </a:txBody>
                  <a:tcPr>
                    <a:lnL w="12700" cap="flat" cmpd="sng" algn="ctr">
                      <a:solidFill>
                        <a:schemeClr val="tx1"/>
                      </a:solidFill>
                      <a:prstDash val="solid"/>
                      <a:round/>
                      <a:headEnd type="none" w="med" len="med"/>
                      <a:tailEnd type="none" w="med" len="med"/>
                    </a:lnL>
                    <a:solidFill>
                      <a:srgbClr val="002060"/>
                    </a:solidFill>
                  </a:tcPr>
                </a:tc>
                <a:tc>
                  <a:txBody>
                    <a:bodyPr/>
                    <a:lstStyle/>
                    <a:p>
                      <a:pPr>
                        <a:buFont typeface="Arial" pitchFamily="34" charset="0"/>
                        <a:buChar char="•"/>
                      </a:pPr>
                      <a:r>
                        <a:rPr lang="en-US" dirty="0"/>
                        <a:t>FFI, MI, GAIN workshop</a:t>
                      </a:r>
                      <a:r>
                        <a:rPr lang="en-US" baseline="0" dirty="0"/>
                        <a:t> on wheat flour fortification</a:t>
                      </a:r>
                    </a:p>
                    <a:p>
                      <a:pPr>
                        <a:buFont typeface="Arial" pitchFamily="34" charset="0"/>
                        <a:buChar char="•"/>
                      </a:pPr>
                      <a:r>
                        <a:rPr lang="en-US" baseline="0" dirty="0"/>
                        <a:t>Workshop led to decision to create India network</a:t>
                      </a:r>
                    </a:p>
                  </a:txBody>
                  <a:tcPr>
                    <a:lnR w="12700" cap="flat" cmpd="sng" algn="ctr">
                      <a:solidFill>
                        <a:schemeClr val="tx1"/>
                      </a:solidFill>
                      <a:prstDash val="solid"/>
                      <a:round/>
                      <a:headEnd type="none" w="med" len="med"/>
                      <a:tailEnd type="none" w="med" len="med"/>
                    </a:lnR>
                    <a:solidFill>
                      <a:srgbClr val="FFFFFF"/>
                    </a:solidFill>
                  </a:tcPr>
                </a:tc>
                <a:extLst>
                  <a:ext uri="{0D108BD9-81ED-4DB2-BD59-A6C34878D82A}">
                    <a16:rowId xmlns:a16="http://schemas.microsoft.com/office/drawing/2014/main" val="10001"/>
                  </a:ext>
                </a:extLst>
              </a:tr>
              <a:tr h="370840">
                <a:tc>
                  <a:txBody>
                    <a:bodyPr/>
                    <a:lstStyle/>
                    <a:p>
                      <a:pPr algn="ctr"/>
                      <a:r>
                        <a:rPr lang="en-US" b="1" dirty="0">
                          <a:solidFill>
                            <a:schemeClr val="bg1"/>
                          </a:solidFill>
                        </a:rPr>
                        <a:t>2008</a:t>
                      </a:r>
                    </a:p>
                  </a:txBody>
                  <a:tcPr>
                    <a:lnL w="12700" cap="flat" cmpd="sng" algn="ctr">
                      <a:solidFill>
                        <a:schemeClr val="tx1"/>
                      </a:solidFill>
                      <a:prstDash val="solid"/>
                      <a:round/>
                      <a:headEnd type="none" w="med" len="med"/>
                      <a:tailEnd type="none" w="med" len="med"/>
                    </a:lnL>
                    <a:solidFill>
                      <a:srgbClr val="002060"/>
                    </a:solidFill>
                  </a:tcPr>
                </a:tc>
                <a:tc>
                  <a:txBody>
                    <a:bodyPr/>
                    <a:lstStyle/>
                    <a:p>
                      <a:pPr>
                        <a:buFont typeface="Arial" pitchFamily="34" charset="0"/>
                        <a:buChar char="•"/>
                      </a:pPr>
                      <a:r>
                        <a:rPr lang="en-US" dirty="0"/>
                        <a:t>IFFN created</a:t>
                      </a:r>
                    </a:p>
                    <a:p>
                      <a:pPr>
                        <a:buFont typeface="Arial" pitchFamily="34" charset="0"/>
                        <a:buChar char="•"/>
                      </a:pPr>
                      <a:r>
                        <a:rPr lang="en-US" dirty="0"/>
                        <a:t>Research</a:t>
                      </a:r>
                      <a:r>
                        <a:rPr lang="en-US" baseline="0" dirty="0"/>
                        <a:t> conducted</a:t>
                      </a:r>
                      <a:endParaRPr lang="en-US" dirty="0"/>
                    </a:p>
                  </a:txBody>
                  <a:tcPr>
                    <a:lnR w="12700" cap="flat" cmpd="sng" algn="ctr">
                      <a:solidFill>
                        <a:schemeClr val="tx1"/>
                      </a:solidFill>
                      <a:prstDash val="solid"/>
                      <a:round/>
                      <a:headEnd type="none" w="med" len="med"/>
                      <a:tailEnd type="none" w="med" len="med"/>
                    </a:lnR>
                    <a:solidFill>
                      <a:srgbClr val="FFFFFF"/>
                    </a:solidFill>
                  </a:tcPr>
                </a:tc>
                <a:extLst>
                  <a:ext uri="{0D108BD9-81ED-4DB2-BD59-A6C34878D82A}">
                    <a16:rowId xmlns:a16="http://schemas.microsoft.com/office/drawing/2014/main" val="10002"/>
                  </a:ext>
                </a:extLst>
              </a:tr>
              <a:tr h="370840">
                <a:tc>
                  <a:txBody>
                    <a:bodyPr/>
                    <a:lstStyle/>
                    <a:p>
                      <a:pPr algn="ctr"/>
                      <a:r>
                        <a:rPr lang="en-US" b="1" dirty="0">
                          <a:solidFill>
                            <a:schemeClr val="bg1"/>
                          </a:solidFill>
                        </a:rPr>
                        <a:t>2009</a:t>
                      </a:r>
                    </a:p>
                  </a:txBody>
                  <a:tcPr>
                    <a:lnL w="12700" cap="flat" cmpd="sng" algn="ctr">
                      <a:solidFill>
                        <a:schemeClr val="tx1"/>
                      </a:solidFill>
                      <a:prstDash val="solid"/>
                      <a:round/>
                      <a:headEnd type="none" w="med" len="med"/>
                      <a:tailEnd type="none" w="med" len="med"/>
                    </a:lnL>
                    <a:solidFill>
                      <a:srgbClr val="002060"/>
                    </a:solidFill>
                  </a:tcPr>
                </a:tc>
                <a:tc>
                  <a:txBody>
                    <a:bodyPr/>
                    <a:lstStyle/>
                    <a:p>
                      <a:pPr>
                        <a:buFont typeface="Arial" pitchFamily="34" charset="0"/>
                        <a:buChar char="•"/>
                      </a:pPr>
                      <a:r>
                        <a:rPr lang="en-US" dirty="0"/>
                        <a:t>Fortification</a:t>
                      </a:r>
                      <a:r>
                        <a:rPr lang="en-US" baseline="0" dirty="0"/>
                        <a:t> begins in </a:t>
                      </a:r>
                      <a:r>
                        <a:rPr lang="en-US" dirty="0"/>
                        <a:t>Gujarat, Chandigarh and Delhi state</a:t>
                      </a:r>
                    </a:p>
                  </a:txBody>
                  <a:tcPr>
                    <a:lnR w="12700" cap="flat" cmpd="sng" algn="ctr">
                      <a:solidFill>
                        <a:schemeClr val="tx1"/>
                      </a:solidFill>
                      <a:prstDash val="solid"/>
                      <a:round/>
                      <a:headEnd type="none" w="med" len="med"/>
                      <a:tailEnd type="none" w="med" len="med"/>
                    </a:lnR>
                    <a:solidFill>
                      <a:srgbClr val="FFFFFF"/>
                    </a:solidFill>
                  </a:tcPr>
                </a:tc>
                <a:extLst>
                  <a:ext uri="{0D108BD9-81ED-4DB2-BD59-A6C34878D82A}">
                    <a16:rowId xmlns:a16="http://schemas.microsoft.com/office/drawing/2014/main" val="10003"/>
                  </a:ext>
                </a:extLst>
              </a:tr>
              <a:tr h="370840">
                <a:tc>
                  <a:txBody>
                    <a:bodyPr/>
                    <a:lstStyle/>
                    <a:p>
                      <a:pPr algn="ctr"/>
                      <a:r>
                        <a:rPr lang="en-US" b="1" dirty="0">
                          <a:solidFill>
                            <a:schemeClr val="bg1"/>
                          </a:solidFill>
                        </a:rPr>
                        <a:t>2010</a:t>
                      </a:r>
                    </a:p>
                  </a:txBody>
                  <a:tcPr>
                    <a:lnL w="12700" cap="flat" cmpd="sng" algn="ctr">
                      <a:solidFill>
                        <a:schemeClr val="tx1"/>
                      </a:solidFill>
                      <a:prstDash val="solid"/>
                      <a:round/>
                      <a:headEnd type="none" w="med" len="med"/>
                      <a:tailEnd type="none" w="med" len="med"/>
                    </a:lnL>
                    <a:solidFill>
                      <a:srgbClr val="002060"/>
                    </a:solidFill>
                  </a:tcPr>
                </a:tc>
                <a:tc>
                  <a:txBody>
                    <a:bodyPr/>
                    <a:lstStyle/>
                    <a:p>
                      <a:pPr>
                        <a:buFont typeface="Arial" pitchFamily="34" charset="0"/>
                        <a:buChar char="•"/>
                      </a:pPr>
                      <a:r>
                        <a:rPr lang="en-US" dirty="0"/>
                        <a:t>Punjab launches fortification</a:t>
                      </a:r>
                    </a:p>
                    <a:p>
                      <a:pPr>
                        <a:buFont typeface="Arial" pitchFamily="34" charset="0"/>
                        <a:buChar char="•"/>
                      </a:pPr>
                      <a:r>
                        <a:rPr lang="en-US" dirty="0"/>
                        <a:t>Bihar and Madhya Pradesh propose pilot programs</a:t>
                      </a:r>
                    </a:p>
                    <a:p>
                      <a:pPr>
                        <a:buFont typeface="Arial" pitchFamily="34" charset="0"/>
                        <a:buChar char="•"/>
                      </a:pPr>
                      <a:r>
                        <a:rPr lang="en-US" dirty="0"/>
                        <a:t>Master Training</a:t>
                      </a:r>
                      <a:r>
                        <a:rPr lang="en-US" baseline="0" dirty="0"/>
                        <a:t> of Trainers Program</a:t>
                      </a:r>
                    </a:p>
                    <a:p>
                      <a:pPr>
                        <a:buFont typeface="Arial" pitchFamily="34" charset="0"/>
                        <a:buChar char="•"/>
                      </a:pPr>
                      <a:r>
                        <a:rPr lang="en-US" baseline="0" dirty="0"/>
                        <a:t>GAIN provides funds to promote RMF flour in 3 states</a:t>
                      </a:r>
                      <a:endParaRPr lang="en-US" dirty="0"/>
                    </a:p>
                  </a:txBody>
                  <a:tcPr>
                    <a:lnR w="12700" cap="flat" cmpd="sng" algn="ctr">
                      <a:solidFill>
                        <a:schemeClr val="tx1"/>
                      </a:solidFill>
                      <a:prstDash val="solid"/>
                      <a:round/>
                      <a:headEnd type="none" w="med" len="med"/>
                      <a:tailEnd type="none" w="med" len="med"/>
                    </a:lnR>
                    <a:solidFill>
                      <a:srgbClr val="FFFFFF"/>
                    </a:solidFill>
                  </a:tcPr>
                </a:tc>
                <a:extLst>
                  <a:ext uri="{0D108BD9-81ED-4DB2-BD59-A6C34878D82A}">
                    <a16:rowId xmlns:a16="http://schemas.microsoft.com/office/drawing/2014/main" val="10004"/>
                  </a:ext>
                </a:extLst>
              </a:tr>
              <a:tr h="370840">
                <a:tc>
                  <a:txBody>
                    <a:bodyPr/>
                    <a:lstStyle/>
                    <a:p>
                      <a:pPr algn="ctr"/>
                      <a:r>
                        <a:rPr lang="en-US" b="1" dirty="0">
                          <a:solidFill>
                            <a:schemeClr val="bg1"/>
                          </a:solidFill>
                        </a:rPr>
                        <a:t>2011</a:t>
                      </a:r>
                    </a:p>
                  </a:txBody>
                  <a:tcPr>
                    <a:lnL w="12700" cap="flat" cmpd="sng" algn="ctr">
                      <a:solidFill>
                        <a:schemeClr val="tx1"/>
                      </a:solidFill>
                      <a:prstDash val="solid"/>
                      <a:round/>
                      <a:headEnd type="none" w="med" len="med"/>
                      <a:tailEnd type="none" w="med" len="med"/>
                    </a:lnL>
                    <a:solidFill>
                      <a:srgbClr val="002060"/>
                    </a:solidFill>
                  </a:tcPr>
                </a:tc>
                <a:tc>
                  <a:txBody>
                    <a:bodyPr/>
                    <a:lstStyle/>
                    <a:p>
                      <a:pPr>
                        <a:buFont typeface="Arial" pitchFamily="34" charset="0"/>
                        <a:buChar char="•"/>
                      </a:pPr>
                      <a:r>
                        <a:rPr lang="en-US" dirty="0"/>
                        <a:t>Rajasthan begins fortification</a:t>
                      </a:r>
                      <a:r>
                        <a:rPr lang="en-US" baseline="0" dirty="0"/>
                        <a:t> in welfare scheme</a:t>
                      </a:r>
                      <a:endParaRPr lang="en-US" dirty="0"/>
                    </a:p>
                  </a:txBody>
                  <a:tcPr>
                    <a:lnR w="12700" cap="flat" cmpd="sng" algn="ctr">
                      <a:solidFill>
                        <a:schemeClr val="tx1"/>
                      </a:solidFill>
                      <a:prstDash val="solid"/>
                      <a:round/>
                      <a:headEnd type="none" w="med" len="med"/>
                      <a:tailEnd type="none" w="med" len="med"/>
                    </a:lnR>
                    <a:solidFill>
                      <a:srgbClr val="FFFFFF"/>
                    </a:solidFill>
                  </a:tcPr>
                </a:tc>
                <a:extLst>
                  <a:ext uri="{0D108BD9-81ED-4DB2-BD59-A6C34878D82A}">
                    <a16:rowId xmlns:a16="http://schemas.microsoft.com/office/drawing/2014/main" val="10005"/>
                  </a:ext>
                </a:extLst>
              </a:tr>
              <a:tr h="370840">
                <a:tc>
                  <a:txBody>
                    <a:bodyPr/>
                    <a:lstStyle/>
                    <a:p>
                      <a:pPr algn="ctr"/>
                      <a:r>
                        <a:rPr lang="en-US" b="1" dirty="0">
                          <a:solidFill>
                            <a:schemeClr val="bg1"/>
                          </a:solidFill>
                        </a:rPr>
                        <a:t>2012</a:t>
                      </a:r>
                    </a:p>
                  </a:txBody>
                  <a:tcPr>
                    <a:lnL w="12700" cap="flat" cmpd="sng" algn="ctr">
                      <a:solidFill>
                        <a:schemeClr val="tx1"/>
                      </a:solidFill>
                      <a:prstDash val="solid"/>
                      <a:round/>
                      <a:headEnd type="none" w="med" len="med"/>
                      <a:tailEnd type="none" w="med" len="med"/>
                    </a:lnL>
                    <a:solidFill>
                      <a:srgbClr val="002060"/>
                    </a:solidFill>
                  </a:tcPr>
                </a:tc>
                <a:tc>
                  <a:txBody>
                    <a:bodyPr/>
                    <a:lstStyle/>
                    <a:p>
                      <a:pPr>
                        <a:buFont typeface="Arial" pitchFamily="34" charset="0"/>
                        <a:buChar char="•"/>
                      </a:pPr>
                      <a:r>
                        <a:rPr lang="en-US" dirty="0"/>
                        <a:t>State-by-state</a:t>
                      </a:r>
                      <a:r>
                        <a:rPr lang="en-US" baseline="0" dirty="0"/>
                        <a:t> strategy conducted</a:t>
                      </a:r>
                      <a:endParaRPr lang="en-US" dirty="0"/>
                    </a:p>
                  </a:txBody>
                  <a:tcPr>
                    <a:lnR w="12700" cap="flat" cmpd="sng" algn="ctr">
                      <a:solidFill>
                        <a:schemeClr val="tx1"/>
                      </a:solidFill>
                      <a:prstDash val="solid"/>
                      <a:round/>
                      <a:headEnd type="none" w="med" len="med"/>
                      <a:tailEnd type="none" w="med" len="med"/>
                    </a:lnR>
                    <a:solidFill>
                      <a:srgbClr val="FFFFFF"/>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grpSp>
        <p:nvGrpSpPr>
          <p:cNvPr id="33795" name="Group 112"/>
          <p:cNvGrpSpPr>
            <a:grpSpLocks/>
          </p:cNvGrpSpPr>
          <p:nvPr/>
        </p:nvGrpSpPr>
        <p:grpSpPr bwMode="auto">
          <a:xfrm>
            <a:off x="5945192" y="3899118"/>
            <a:ext cx="2970208" cy="1815882"/>
            <a:chOff x="5562056" y="5272059"/>
            <a:chExt cx="2888786" cy="1119524"/>
          </a:xfrm>
        </p:grpSpPr>
        <p:sp>
          <p:nvSpPr>
            <p:cNvPr id="33855" name="TextBox 73"/>
            <p:cNvSpPr txBox="1">
              <a:spLocks noChangeArrowheads="1"/>
            </p:cNvSpPr>
            <p:nvPr/>
          </p:nvSpPr>
          <p:spPr bwMode="auto">
            <a:xfrm>
              <a:off x="5747329" y="5272059"/>
              <a:ext cx="2703513" cy="1119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endParaRPr lang="en-US" sz="2000" dirty="0"/>
            </a:p>
            <a:p>
              <a:pPr eaLnBrk="1" hangingPunct="1"/>
              <a:r>
                <a:rPr lang="en-US" sz="2000" b="1" dirty="0"/>
                <a:t>Started/Pilot</a:t>
              </a:r>
            </a:p>
            <a:p>
              <a:pPr eaLnBrk="1" hangingPunct="1">
                <a:lnSpc>
                  <a:spcPct val="120000"/>
                </a:lnSpc>
              </a:pPr>
              <a:r>
                <a:rPr lang="en-US" sz="2000" b="1" dirty="0"/>
                <a:t>Halted</a:t>
              </a:r>
            </a:p>
            <a:p>
              <a:pPr eaLnBrk="1" hangingPunct="1">
                <a:lnSpc>
                  <a:spcPct val="120000"/>
                </a:lnSpc>
              </a:pPr>
              <a:r>
                <a:rPr lang="en-US" sz="2000" b="1" dirty="0"/>
                <a:t>Planning</a:t>
              </a:r>
            </a:p>
            <a:p>
              <a:pPr eaLnBrk="1" hangingPunct="1">
                <a:lnSpc>
                  <a:spcPct val="120000"/>
                </a:lnSpc>
              </a:pPr>
              <a:r>
                <a:rPr lang="en-US" sz="2000" b="1" dirty="0"/>
                <a:t>Unknown/None</a:t>
              </a:r>
            </a:p>
          </p:txBody>
        </p:sp>
        <p:sp>
          <p:nvSpPr>
            <p:cNvPr id="76" name="Rectangle 75"/>
            <p:cNvSpPr/>
            <p:nvPr/>
          </p:nvSpPr>
          <p:spPr>
            <a:xfrm>
              <a:off x="5562056" y="5486262"/>
              <a:ext cx="152854" cy="152681"/>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 name="Rectangle 76"/>
            <p:cNvSpPr/>
            <p:nvPr/>
          </p:nvSpPr>
          <p:spPr>
            <a:xfrm>
              <a:off x="5562056" y="5958007"/>
              <a:ext cx="152854" cy="151702"/>
            </a:xfrm>
            <a:prstGeom prst="rect">
              <a:avLst/>
            </a:pr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 name="Rectangle 77"/>
            <p:cNvSpPr/>
            <p:nvPr/>
          </p:nvSpPr>
          <p:spPr>
            <a:xfrm>
              <a:off x="5562056" y="6156688"/>
              <a:ext cx="152854" cy="15268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33796" name="Rectangle 78"/>
          <p:cNvSpPr>
            <a:spLocks noChangeArrowheads="1"/>
          </p:cNvSpPr>
          <p:nvPr/>
        </p:nvSpPr>
        <p:spPr bwMode="auto">
          <a:xfrm>
            <a:off x="0" y="304808"/>
            <a:ext cx="90678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457200"/>
            <a:r>
              <a:rPr lang="en-US" sz="3600" b="1" dirty="0">
                <a:solidFill>
                  <a:schemeClr val="accent2"/>
                </a:solidFill>
              </a:rPr>
              <a:t>FFI / IFFN Milestones</a:t>
            </a:r>
          </a:p>
          <a:p>
            <a:pPr marL="457200"/>
            <a:r>
              <a:rPr lang="en-US" sz="3600" dirty="0">
                <a:solidFill>
                  <a:schemeClr val="accent2"/>
                </a:solidFill>
              </a:rPr>
              <a:t>Current Wheat Fortification Activity</a:t>
            </a:r>
          </a:p>
        </p:txBody>
      </p:sp>
      <p:grpSp>
        <p:nvGrpSpPr>
          <p:cNvPr id="33797" name="Group 65"/>
          <p:cNvGrpSpPr>
            <a:grpSpLocks/>
          </p:cNvGrpSpPr>
          <p:nvPr/>
        </p:nvGrpSpPr>
        <p:grpSpPr bwMode="auto">
          <a:xfrm>
            <a:off x="685800" y="1455738"/>
            <a:ext cx="5918200" cy="5402262"/>
            <a:chOff x="406400" y="379413"/>
            <a:chExt cx="5918200" cy="5402262"/>
          </a:xfrm>
        </p:grpSpPr>
        <p:sp>
          <p:nvSpPr>
            <p:cNvPr id="94" name="Freeform 93"/>
            <p:cNvSpPr/>
            <p:nvPr/>
          </p:nvSpPr>
          <p:spPr>
            <a:xfrm>
              <a:off x="406400"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82" name="Freeform 81"/>
            <p:cNvSpPr/>
            <p:nvPr/>
          </p:nvSpPr>
          <p:spPr>
            <a:xfrm>
              <a:off x="1585913" y="379413"/>
              <a:ext cx="1214437" cy="966787"/>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2014538" y="1114425"/>
              <a:ext cx="482600" cy="539750"/>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673225" y="1287463"/>
              <a:ext cx="522288" cy="465137"/>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chemeClr val="bg2">
                <a:lumMod val="60000"/>
                <a:lumOff val="40000"/>
              </a:schemeClr>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1757363" y="1543050"/>
              <a:ext cx="542925" cy="561975"/>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143125" y="1895475"/>
              <a:ext cx="82550" cy="104775"/>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solidFill>
              <a:schemeClr val="bg2">
                <a:lumMod val="60000"/>
                <a:lumOff val="40000"/>
              </a:schemeClr>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2301875" y="1481138"/>
              <a:ext cx="509588" cy="514350"/>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8" name="Freeform 87"/>
            <p:cNvSpPr/>
            <p:nvPr/>
          </p:nvSpPr>
          <p:spPr>
            <a:xfrm>
              <a:off x="2154238" y="1665288"/>
              <a:ext cx="1225550" cy="1201737"/>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901700" y="1676400"/>
              <a:ext cx="1377950" cy="1289050"/>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90" name="Freeform 89"/>
            <p:cNvSpPr/>
            <p:nvPr/>
          </p:nvSpPr>
          <p:spPr>
            <a:xfrm>
              <a:off x="1536700" y="2303463"/>
              <a:ext cx="1584325" cy="1038225"/>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1" name="Freeform 90"/>
            <p:cNvSpPr/>
            <p:nvPr/>
          </p:nvSpPr>
          <p:spPr>
            <a:xfrm>
              <a:off x="3213100" y="2227263"/>
              <a:ext cx="766763" cy="592137"/>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2" name="Freeform 91"/>
            <p:cNvSpPr/>
            <p:nvPr/>
          </p:nvSpPr>
          <p:spPr>
            <a:xfrm>
              <a:off x="3997325" y="2124075"/>
              <a:ext cx="128588" cy="190500"/>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3587750" y="2227263"/>
              <a:ext cx="763588" cy="1087437"/>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6" name="Freeform 95"/>
            <p:cNvSpPr/>
            <p:nvPr/>
          </p:nvSpPr>
          <p:spPr>
            <a:xfrm>
              <a:off x="644525" y="2598738"/>
              <a:ext cx="973138" cy="863600"/>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solidFill>
              <a:schemeClr val="bg2">
                <a:lumMod val="60000"/>
                <a:lumOff val="40000"/>
              </a:schemeClr>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7" name="Freeform 96"/>
            <p:cNvSpPr/>
            <p:nvPr/>
          </p:nvSpPr>
          <p:spPr>
            <a:xfrm>
              <a:off x="1317625" y="4313238"/>
              <a:ext cx="117475" cy="157162"/>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8" name="Freeform 97"/>
            <p:cNvSpPr/>
            <p:nvPr/>
          </p:nvSpPr>
          <p:spPr>
            <a:xfrm>
              <a:off x="1401763" y="3865563"/>
              <a:ext cx="782637" cy="1276350"/>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9" name="Freeform 98"/>
            <p:cNvSpPr/>
            <p:nvPr/>
          </p:nvSpPr>
          <p:spPr>
            <a:xfrm>
              <a:off x="1522413" y="4856163"/>
              <a:ext cx="395287" cy="900112"/>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0" name="Freeform 99"/>
            <p:cNvSpPr/>
            <p:nvPr/>
          </p:nvSpPr>
          <p:spPr>
            <a:xfrm>
              <a:off x="1808163" y="4727575"/>
              <a:ext cx="708025" cy="105410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1" name="Freeform 100"/>
            <p:cNvSpPr/>
            <p:nvPr/>
          </p:nvSpPr>
          <p:spPr>
            <a:xfrm>
              <a:off x="1230313" y="3146425"/>
              <a:ext cx="1466850" cy="1209675"/>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2" name="Freeform 101"/>
            <p:cNvSpPr/>
            <p:nvPr/>
          </p:nvSpPr>
          <p:spPr>
            <a:xfrm>
              <a:off x="1822450" y="3581400"/>
              <a:ext cx="1562100" cy="1309688"/>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solidFill>
              <a:srgbClr val="92D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3" name="Freeform 102"/>
            <p:cNvSpPr/>
            <p:nvPr/>
          </p:nvSpPr>
          <p:spPr>
            <a:xfrm>
              <a:off x="2559050" y="2817813"/>
              <a:ext cx="771525" cy="1196975"/>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4" name="Freeform 103"/>
            <p:cNvSpPr/>
            <p:nvPr/>
          </p:nvSpPr>
          <p:spPr>
            <a:xfrm>
              <a:off x="2760663" y="3127375"/>
              <a:ext cx="1138237" cy="862013"/>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5" name="Freeform 104"/>
            <p:cNvSpPr/>
            <p:nvPr/>
          </p:nvSpPr>
          <p:spPr>
            <a:xfrm>
              <a:off x="3201988" y="2624138"/>
              <a:ext cx="735012" cy="614362"/>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106" name="Freeform 105"/>
            <p:cNvSpPr/>
            <p:nvPr/>
          </p:nvSpPr>
          <p:spPr>
            <a:xfrm>
              <a:off x="4513263" y="2814638"/>
              <a:ext cx="207962" cy="295275"/>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7" name="Freeform 106"/>
            <p:cNvSpPr/>
            <p:nvPr/>
          </p:nvSpPr>
          <p:spPr>
            <a:xfrm>
              <a:off x="4684713" y="2798763"/>
              <a:ext cx="217487" cy="414337"/>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8" name="Freeform 107"/>
            <p:cNvSpPr/>
            <p:nvPr/>
          </p:nvSpPr>
          <p:spPr>
            <a:xfrm>
              <a:off x="4797425" y="2579688"/>
              <a:ext cx="334963" cy="301625"/>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9" name="Freeform 108"/>
            <p:cNvSpPr/>
            <p:nvPr/>
          </p:nvSpPr>
          <p:spPr>
            <a:xfrm>
              <a:off x="4197350" y="2071688"/>
              <a:ext cx="1119188" cy="736600"/>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0" name="Freeform 109"/>
            <p:cNvSpPr/>
            <p:nvPr/>
          </p:nvSpPr>
          <p:spPr>
            <a:xfrm>
              <a:off x="4294188" y="2514600"/>
              <a:ext cx="460375" cy="21272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1" name="Freeform 110"/>
            <p:cNvSpPr/>
            <p:nvPr/>
          </p:nvSpPr>
          <p:spPr>
            <a:xfrm>
              <a:off x="4532313" y="1789113"/>
              <a:ext cx="1060450" cy="563562"/>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no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2" name="Freeform 111"/>
            <p:cNvSpPr/>
            <p:nvPr/>
          </p:nvSpPr>
          <p:spPr>
            <a:xfrm>
              <a:off x="4906963" y="2298700"/>
              <a:ext cx="320675" cy="330200"/>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33829" name="TextBox 41"/>
            <p:cNvSpPr txBox="1">
              <a:spLocks noChangeArrowheads="1"/>
            </p:cNvSpPr>
            <p:nvPr/>
          </p:nvSpPr>
          <p:spPr bwMode="auto">
            <a:xfrm>
              <a:off x="990600" y="2209800"/>
              <a:ext cx="762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Rajasthan</a:t>
              </a:r>
            </a:p>
          </p:txBody>
        </p:sp>
        <p:sp>
          <p:nvSpPr>
            <p:cNvPr id="33830" name="TextBox 42"/>
            <p:cNvSpPr txBox="1">
              <a:spLocks noChangeArrowheads="1"/>
            </p:cNvSpPr>
            <p:nvPr/>
          </p:nvSpPr>
          <p:spPr bwMode="auto">
            <a:xfrm>
              <a:off x="1676400" y="2895600"/>
              <a:ext cx="12192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Madhya Pradesh*</a:t>
              </a:r>
            </a:p>
          </p:txBody>
        </p:sp>
        <p:sp>
          <p:nvSpPr>
            <p:cNvPr id="33831" name="TextBox 43"/>
            <p:cNvSpPr txBox="1">
              <a:spLocks noChangeArrowheads="1"/>
            </p:cNvSpPr>
            <p:nvPr/>
          </p:nvSpPr>
          <p:spPr bwMode="auto">
            <a:xfrm rot="-917293">
              <a:off x="4505325" y="1919288"/>
              <a:ext cx="12954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Arunachal Pradesh</a:t>
              </a:r>
            </a:p>
          </p:txBody>
        </p:sp>
        <p:sp>
          <p:nvSpPr>
            <p:cNvPr id="33832" name="TextBox 44"/>
            <p:cNvSpPr txBox="1">
              <a:spLocks noChangeArrowheads="1"/>
            </p:cNvSpPr>
            <p:nvPr/>
          </p:nvSpPr>
          <p:spPr bwMode="auto">
            <a:xfrm>
              <a:off x="914400" y="2895600"/>
              <a:ext cx="762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b="1" dirty="0"/>
                <a:t>Gujarat</a:t>
              </a:r>
            </a:p>
          </p:txBody>
        </p:sp>
        <p:sp>
          <p:nvSpPr>
            <p:cNvPr id="33833" name="TextBox 45"/>
            <p:cNvSpPr txBox="1">
              <a:spLocks noChangeArrowheads="1"/>
            </p:cNvSpPr>
            <p:nvPr/>
          </p:nvSpPr>
          <p:spPr bwMode="auto">
            <a:xfrm rot="3337315">
              <a:off x="1383507" y="5137864"/>
              <a:ext cx="7620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Kerala</a:t>
              </a:r>
            </a:p>
          </p:txBody>
        </p:sp>
        <p:sp>
          <p:nvSpPr>
            <p:cNvPr id="33834" name="TextBox 46"/>
            <p:cNvSpPr txBox="1">
              <a:spLocks noChangeArrowheads="1"/>
            </p:cNvSpPr>
            <p:nvPr/>
          </p:nvSpPr>
          <p:spPr bwMode="auto">
            <a:xfrm>
              <a:off x="1981200" y="4953000"/>
              <a:ext cx="762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Tamil Nadu</a:t>
              </a:r>
            </a:p>
          </p:txBody>
        </p:sp>
        <p:sp>
          <p:nvSpPr>
            <p:cNvPr id="33835" name="TextBox 47"/>
            <p:cNvSpPr txBox="1">
              <a:spLocks noChangeArrowheads="1"/>
            </p:cNvSpPr>
            <p:nvPr/>
          </p:nvSpPr>
          <p:spPr bwMode="auto">
            <a:xfrm rot="-1651288">
              <a:off x="1358900" y="4135438"/>
              <a:ext cx="868363"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Karnataka</a:t>
              </a:r>
            </a:p>
          </p:txBody>
        </p:sp>
        <p:sp>
          <p:nvSpPr>
            <p:cNvPr id="33836" name="TextBox 48"/>
            <p:cNvSpPr txBox="1">
              <a:spLocks noChangeArrowheads="1"/>
            </p:cNvSpPr>
            <p:nvPr/>
          </p:nvSpPr>
          <p:spPr bwMode="auto">
            <a:xfrm>
              <a:off x="2514600" y="2209800"/>
              <a:ext cx="762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Uttar Pradesh</a:t>
              </a:r>
            </a:p>
          </p:txBody>
        </p:sp>
        <p:sp>
          <p:nvSpPr>
            <p:cNvPr id="33837" name="TextBox 49"/>
            <p:cNvSpPr txBox="1">
              <a:spLocks noChangeArrowheads="1"/>
            </p:cNvSpPr>
            <p:nvPr/>
          </p:nvSpPr>
          <p:spPr bwMode="auto">
            <a:xfrm>
              <a:off x="1524000" y="1371600"/>
              <a:ext cx="6096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Punjab</a:t>
              </a:r>
            </a:p>
          </p:txBody>
        </p:sp>
        <p:sp>
          <p:nvSpPr>
            <p:cNvPr id="33838" name="TextBox 50"/>
            <p:cNvSpPr txBox="1">
              <a:spLocks noChangeArrowheads="1"/>
            </p:cNvSpPr>
            <p:nvPr/>
          </p:nvSpPr>
          <p:spPr bwMode="auto">
            <a:xfrm>
              <a:off x="2326944" y="1500805"/>
              <a:ext cx="11430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err="1"/>
                <a:t>Uttarakhand</a:t>
              </a:r>
              <a:endParaRPr lang="en-US" sz="1000" dirty="0"/>
            </a:p>
          </p:txBody>
        </p:sp>
        <p:sp>
          <p:nvSpPr>
            <p:cNvPr id="33839" name="TextBox 51"/>
            <p:cNvSpPr txBox="1">
              <a:spLocks noChangeArrowheads="1"/>
            </p:cNvSpPr>
            <p:nvPr/>
          </p:nvSpPr>
          <p:spPr bwMode="auto">
            <a:xfrm>
              <a:off x="4343400" y="2286000"/>
              <a:ext cx="6858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Assam</a:t>
              </a:r>
            </a:p>
          </p:txBody>
        </p:sp>
        <p:sp>
          <p:nvSpPr>
            <p:cNvPr id="33840" name="TextBox 52"/>
            <p:cNvSpPr txBox="1">
              <a:spLocks noChangeArrowheads="1"/>
            </p:cNvSpPr>
            <p:nvPr/>
          </p:nvSpPr>
          <p:spPr bwMode="auto">
            <a:xfrm>
              <a:off x="3733800" y="2876550"/>
              <a:ext cx="762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West Bengal</a:t>
              </a:r>
            </a:p>
          </p:txBody>
        </p:sp>
        <p:sp>
          <p:nvSpPr>
            <p:cNvPr id="33841" name="TextBox 53"/>
            <p:cNvSpPr txBox="1">
              <a:spLocks noChangeArrowheads="1"/>
            </p:cNvSpPr>
            <p:nvPr/>
          </p:nvSpPr>
          <p:spPr bwMode="auto">
            <a:xfrm>
              <a:off x="1219200" y="3581400"/>
              <a:ext cx="9144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Maharashtra</a:t>
              </a:r>
            </a:p>
          </p:txBody>
        </p:sp>
        <p:sp>
          <p:nvSpPr>
            <p:cNvPr id="33842" name="TextBox 54"/>
            <p:cNvSpPr txBox="1">
              <a:spLocks noChangeArrowheads="1"/>
            </p:cNvSpPr>
            <p:nvPr/>
          </p:nvSpPr>
          <p:spPr bwMode="auto">
            <a:xfrm>
              <a:off x="3352800" y="2438400"/>
              <a:ext cx="5334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Bihar</a:t>
              </a:r>
            </a:p>
          </p:txBody>
        </p:sp>
        <p:sp>
          <p:nvSpPr>
            <p:cNvPr id="33843" name="TextBox 55"/>
            <p:cNvSpPr txBox="1">
              <a:spLocks noChangeArrowheads="1"/>
            </p:cNvSpPr>
            <p:nvPr/>
          </p:nvSpPr>
          <p:spPr bwMode="auto">
            <a:xfrm rot="17880822">
              <a:off x="1735932" y="1642189"/>
              <a:ext cx="7620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Haryana</a:t>
              </a:r>
            </a:p>
          </p:txBody>
        </p:sp>
        <p:sp>
          <p:nvSpPr>
            <p:cNvPr id="33844" name="TextBox 56"/>
            <p:cNvSpPr txBox="1">
              <a:spLocks noChangeArrowheads="1"/>
            </p:cNvSpPr>
            <p:nvPr/>
          </p:nvSpPr>
          <p:spPr bwMode="auto">
            <a:xfrm>
              <a:off x="2057400" y="3962400"/>
              <a:ext cx="914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Andhra Pradesh</a:t>
              </a:r>
            </a:p>
          </p:txBody>
        </p:sp>
        <p:sp>
          <p:nvSpPr>
            <p:cNvPr id="33845" name="TextBox 57"/>
            <p:cNvSpPr txBox="1">
              <a:spLocks noChangeArrowheads="1"/>
            </p:cNvSpPr>
            <p:nvPr/>
          </p:nvSpPr>
          <p:spPr bwMode="auto">
            <a:xfrm>
              <a:off x="3048000" y="3411538"/>
              <a:ext cx="7620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Orissa</a:t>
              </a:r>
            </a:p>
          </p:txBody>
        </p:sp>
        <p:sp>
          <p:nvSpPr>
            <p:cNvPr id="33846" name="TextBox 58"/>
            <p:cNvSpPr txBox="1">
              <a:spLocks noChangeArrowheads="1"/>
            </p:cNvSpPr>
            <p:nvPr/>
          </p:nvSpPr>
          <p:spPr bwMode="auto">
            <a:xfrm rot="18432342">
              <a:off x="2459832" y="3088402"/>
              <a:ext cx="9906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Chattisgargh</a:t>
              </a:r>
            </a:p>
          </p:txBody>
        </p:sp>
        <p:sp>
          <p:nvSpPr>
            <p:cNvPr id="33847" name="TextBox 59"/>
            <p:cNvSpPr txBox="1">
              <a:spLocks noChangeArrowheads="1"/>
            </p:cNvSpPr>
            <p:nvPr/>
          </p:nvSpPr>
          <p:spPr bwMode="auto">
            <a:xfrm>
              <a:off x="3810000" y="2057400"/>
              <a:ext cx="6096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Sikkim</a:t>
              </a:r>
            </a:p>
          </p:txBody>
        </p:sp>
        <p:sp>
          <p:nvSpPr>
            <p:cNvPr id="33848" name="TextBox 60"/>
            <p:cNvSpPr txBox="1">
              <a:spLocks noChangeArrowheads="1"/>
            </p:cNvSpPr>
            <p:nvPr/>
          </p:nvSpPr>
          <p:spPr bwMode="auto">
            <a:xfrm>
              <a:off x="4724400" y="2971800"/>
              <a:ext cx="13716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Mizoram</a:t>
              </a:r>
            </a:p>
          </p:txBody>
        </p:sp>
        <p:sp>
          <p:nvSpPr>
            <p:cNvPr id="33849" name="TextBox 61"/>
            <p:cNvSpPr txBox="1">
              <a:spLocks noChangeArrowheads="1"/>
            </p:cNvSpPr>
            <p:nvPr/>
          </p:nvSpPr>
          <p:spPr bwMode="auto">
            <a:xfrm>
              <a:off x="1905000" y="666750"/>
              <a:ext cx="76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Jammu &amp; </a:t>
              </a:r>
            </a:p>
            <a:p>
              <a:pPr eaLnBrk="1" hangingPunct="1"/>
              <a:r>
                <a:rPr lang="en-US" sz="1000"/>
                <a:t>Kashmir</a:t>
              </a:r>
            </a:p>
          </p:txBody>
        </p:sp>
        <p:sp>
          <p:nvSpPr>
            <p:cNvPr id="33850" name="TextBox 62"/>
            <p:cNvSpPr txBox="1">
              <a:spLocks noChangeArrowheads="1"/>
            </p:cNvSpPr>
            <p:nvPr/>
          </p:nvSpPr>
          <p:spPr bwMode="auto">
            <a:xfrm>
              <a:off x="4038600" y="2497138"/>
              <a:ext cx="8382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Meghalaya</a:t>
              </a:r>
            </a:p>
          </p:txBody>
        </p:sp>
        <p:sp>
          <p:nvSpPr>
            <p:cNvPr id="33851" name="TextBox 63"/>
            <p:cNvSpPr txBox="1">
              <a:spLocks noChangeArrowheads="1"/>
            </p:cNvSpPr>
            <p:nvPr/>
          </p:nvSpPr>
          <p:spPr bwMode="auto">
            <a:xfrm>
              <a:off x="4953000" y="2362200"/>
              <a:ext cx="13716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Nagaland</a:t>
              </a:r>
            </a:p>
          </p:txBody>
        </p:sp>
        <p:sp>
          <p:nvSpPr>
            <p:cNvPr id="33852" name="TextBox 64"/>
            <p:cNvSpPr txBox="1">
              <a:spLocks noChangeArrowheads="1"/>
            </p:cNvSpPr>
            <p:nvPr/>
          </p:nvSpPr>
          <p:spPr bwMode="auto">
            <a:xfrm>
              <a:off x="4876800" y="2649538"/>
              <a:ext cx="1371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Manipur</a:t>
              </a:r>
            </a:p>
          </p:txBody>
        </p:sp>
        <p:sp>
          <p:nvSpPr>
            <p:cNvPr id="33853" name="TextBox 65"/>
            <p:cNvSpPr txBox="1">
              <a:spLocks noChangeArrowheads="1"/>
            </p:cNvSpPr>
            <p:nvPr/>
          </p:nvSpPr>
          <p:spPr bwMode="auto">
            <a:xfrm>
              <a:off x="4114800" y="2743200"/>
              <a:ext cx="13716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Tripura</a:t>
              </a:r>
            </a:p>
          </p:txBody>
        </p:sp>
        <p:sp>
          <p:nvSpPr>
            <p:cNvPr id="33854" name="TextBox 66"/>
            <p:cNvSpPr txBox="1">
              <a:spLocks noChangeArrowheads="1"/>
            </p:cNvSpPr>
            <p:nvPr/>
          </p:nvSpPr>
          <p:spPr bwMode="auto">
            <a:xfrm>
              <a:off x="1981200" y="1143000"/>
              <a:ext cx="838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Himachal Pradesh</a:t>
              </a:r>
            </a:p>
          </p:txBody>
        </p:sp>
      </p:grpSp>
      <p:sp>
        <p:nvSpPr>
          <p:cNvPr id="67" name="Rectangle 66"/>
          <p:cNvSpPr/>
          <p:nvPr/>
        </p:nvSpPr>
        <p:spPr bwMode="auto">
          <a:xfrm>
            <a:off x="5943600" y="4648200"/>
            <a:ext cx="157162" cy="247651"/>
          </a:xfrm>
          <a:prstGeom prst="rect">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 name="TextBox 49"/>
          <p:cNvSpPr txBox="1">
            <a:spLocks noChangeArrowheads="1"/>
          </p:cNvSpPr>
          <p:nvPr/>
        </p:nvSpPr>
        <p:spPr bwMode="auto">
          <a:xfrm>
            <a:off x="3352800" y="2819401"/>
            <a:ext cx="6096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Delhi</a:t>
            </a:r>
          </a:p>
        </p:txBody>
      </p:sp>
      <p:cxnSp>
        <p:nvCxnSpPr>
          <p:cNvPr id="70" name="Straight Arrow Connector 69"/>
          <p:cNvCxnSpPr>
            <a:stCxn id="68" idx="1"/>
          </p:cNvCxnSpPr>
          <p:nvPr/>
        </p:nvCxnSpPr>
        <p:spPr bwMode="auto">
          <a:xfrm rot="10800000" flipV="1">
            <a:off x="2514600" y="2942512"/>
            <a:ext cx="838200" cy="292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sp>
        <p:nvSpPr>
          <p:cNvPr id="75" name="TextBox 74"/>
          <p:cNvSpPr txBox="1"/>
          <p:nvPr/>
        </p:nvSpPr>
        <p:spPr>
          <a:xfrm>
            <a:off x="4038600" y="1542871"/>
            <a:ext cx="4953000" cy="1200329"/>
          </a:xfrm>
          <a:prstGeom prst="rect">
            <a:avLst/>
          </a:prstGeom>
          <a:noFill/>
        </p:spPr>
        <p:txBody>
          <a:bodyPr wrap="square" rtlCol="0">
            <a:spAutoFit/>
          </a:bodyPr>
          <a:lstStyle/>
          <a:p>
            <a:r>
              <a:rPr lang="en-US" dirty="0"/>
              <a:t>Fortification in Gujarat and Andhra Pradesh is in both open market and welfare schemes; other states are only fortifying in welfare schemes*</a:t>
            </a:r>
          </a:p>
        </p:txBody>
      </p:sp>
      <p:sp>
        <p:nvSpPr>
          <p:cNvPr id="72" name="TextBox 71"/>
          <p:cNvSpPr txBox="1"/>
          <p:nvPr/>
        </p:nvSpPr>
        <p:spPr>
          <a:xfrm>
            <a:off x="5867400" y="5715000"/>
            <a:ext cx="2667000" cy="369332"/>
          </a:xfrm>
          <a:prstGeom prst="rect">
            <a:avLst/>
          </a:prstGeom>
          <a:noFill/>
        </p:spPr>
        <p:txBody>
          <a:bodyPr wrap="square" rtlCol="0">
            <a:spAutoFit/>
          </a:bodyPr>
          <a:lstStyle/>
          <a:p>
            <a:r>
              <a:rPr lang="en-US" dirty="0"/>
              <a:t>*&lt;5% of population</a:t>
            </a:r>
          </a:p>
        </p:txBody>
      </p:sp>
      <p:sp>
        <p:nvSpPr>
          <p:cNvPr id="73" name="TextBox 54"/>
          <p:cNvSpPr txBox="1">
            <a:spLocks noChangeArrowheads="1"/>
          </p:cNvSpPr>
          <p:nvPr/>
        </p:nvSpPr>
        <p:spPr bwMode="auto">
          <a:xfrm>
            <a:off x="3600450" y="3899118"/>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Jharkhand</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4100" name="TextBox 2"/>
          <p:cNvSpPr txBox="1">
            <a:spLocks noChangeArrowheads="1"/>
          </p:cNvSpPr>
          <p:nvPr/>
        </p:nvSpPr>
        <p:spPr bwMode="auto">
          <a:xfrm flipH="1">
            <a:off x="381000" y="1049953"/>
            <a:ext cx="3962400" cy="5115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Burden of Disease</a:t>
            </a:r>
          </a:p>
          <a:p>
            <a:pPr marL="285750" indent="-285750" eaLnBrk="1" hangingPunct="1">
              <a:lnSpc>
                <a:spcPct val="120000"/>
              </a:lnSpc>
              <a:spcBef>
                <a:spcPts val="0"/>
              </a:spcBef>
              <a:spcAft>
                <a:spcPts val="0"/>
              </a:spcAft>
              <a:buFont typeface="Wingdings" pitchFamily="2" charset="2"/>
              <a:buChar char="ü"/>
              <a:defRPr/>
            </a:pPr>
            <a:r>
              <a:rPr lang="en-US" sz="1600" dirty="0"/>
              <a:t> Potential Health Impact</a:t>
            </a:r>
          </a:p>
          <a:p>
            <a:pPr marL="285750" indent="-285750" eaLnBrk="1" hangingPunct="1">
              <a:lnSpc>
                <a:spcPct val="120000"/>
              </a:lnSpc>
              <a:spcBef>
                <a:spcPts val="0"/>
              </a:spcBef>
              <a:spcAft>
                <a:spcPts val="0"/>
              </a:spcAft>
              <a:buFont typeface="Wingdings" pitchFamily="2" charset="2"/>
              <a:buChar char="ü"/>
            </a:pPr>
            <a:r>
              <a:rPr lang="en-US" sz="1600" dirty="0"/>
              <a:t> FFI/IFFN Milestones</a:t>
            </a:r>
          </a:p>
          <a:p>
            <a:pPr eaLnBrk="1" hangingPunct="1">
              <a:lnSpc>
                <a:spcPct val="120000"/>
              </a:lnSpc>
              <a:spcBef>
                <a:spcPts val="0"/>
              </a:spcBef>
              <a:spcAft>
                <a:spcPts val="0"/>
              </a:spcAft>
              <a:buFont typeface="Wingdings" charset="0"/>
              <a:buChar char="q"/>
              <a:defRPr/>
            </a:pPr>
            <a:r>
              <a:rPr lang="en-US" sz="1600" dirty="0"/>
              <a:t> Partner Mapping</a:t>
            </a:r>
          </a:p>
          <a:p>
            <a:pPr eaLnBrk="1" hangingPunct="1">
              <a:lnSpc>
                <a:spcPct val="120000"/>
              </a:lnSpc>
              <a:spcBef>
                <a:spcPts val="0"/>
              </a:spcBef>
              <a:spcAft>
                <a:spcPts val="0"/>
              </a:spcAft>
              <a:buFont typeface="Wingdings" charset="0"/>
              <a:buChar char="q"/>
              <a:defRPr/>
            </a:pPr>
            <a:r>
              <a:rPr lang="en-US" sz="1600" dirty="0"/>
              <a:t> Wheat Industry</a:t>
            </a:r>
          </a:p>
          <a:p>
            <a:pPr eaLnBrk="1" hangingPunct="1">
              <a:lnSpc>
                <a:spcPct val="120000"/>
              </a:lnSpc>
              <a:spcBef>
                <a:spcPts val="0"/>
              </a:spcBef>
              <a:spcAft>
                <a:spcPts val="0"/>
              </a:spcAft>
              <a:buFont typeface="Wingdings" charset="0"/>
              <a:buChar char="q"/>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216066" name="Picture 2"/>
          <p:cNvPicPr>
            <a:picLocks noChangeAspect="1" noChangeArrowheads="1"/>
          </p:cNvPicPr>
          <p:nvPr/>
        </p:nvPicPr>
        <p:blipFill>
          <a:blip r:embed="rId3" cstate="print"/>
          <a:srcRect l="7693"/>
          <a:stretch>
            <a:fillRect/>
          </a:stretch>
        </p:blipFill>
        <p:spPr bwMode="auto">
          <a:xfrm>
            <a:off x="3962400" y="2057400"/>
            <a:ext cx="4953000" cy="3453404"/>
          </a:xfrm>
          <a:prstGeom prst="rect">
            <a:avLst/>
          </a:prstGeom>
          <a:noFill/>
          <a:ln w="9525">
            <a:noFill/>
            <a:miter lim="800000"/>
            <a:headEnd/>
            <a:tailEnd/>
          </a:ln>
          <a:effectLst/>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55"/>
          <p:cNvSpPr txBox="1">
            <a:spLocks noChangeArrowheads="1"/>
          </p:cNvSpPr>
          <p:nvPr/>
        </p:nvSpPr>
        <p:spPr bwMode="auto">
          <a:xfrm>
            <a:off x="2133600" y="1220450"/>
            <a:ext cx="1447800" cy="1615827"/>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CARE India</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UNDP</a:t>
            </a:r>
          </a:p>
          <a:p>
            <a:pPr>
              <a:buFont typeface="Arial" pitchFamily="34" charset="0"/>
              <a:buChar char="•"/>
              <a:defRPr/>
            </a:pPr>
            <a:r>
              <a:rPr lang="en-US" sz="1100" b="1" dirty="0">
                <a:solidFill>
                  <a:srgbClr val="7030A0"/>
                </a:solidFill>
                <a:latin typeface="Arial" pitchFamily="34" charset="0"/>
                <a:ea typeface="ＭＳ Ｐゴシック"/>
                <a:cs typeface="ＭＳ Ｐゴシック"/>
              </a:rPr>
              <a:t>Bihar RFMA</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MI</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GAIN</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 PATH</a:t>
            </a:r>
          </a:p>
          <a:p>
            <a:pPr>
              <a:buFont typeface="Arial" pitchFamily="34" charset="0"/>
              <a:buChar char="•"/>
              <a:defRPr/>
            </a:pPr>
            <a:r>
              <a:rPr lang="en-US" sz="1100" b="1" dirty="0">
                <a:solidFill>
                  <a:srgbClr val="0070C0"/>
                </a:solidFill>
                <a:latin typeface="Arial" pitchFamily="34" charset="0"/>
                <a:ea typeface="ＭＳ Ｐゴシック"/>
                <a:cs typeface="ＭＳ Ｐゴシック"/>
              </a:rPr>
              <a:t>State Food Dept</a:t>
            </a:r>
            <a:r>
              <a:rPr lang="en-US" sz="1100" b="1" dirty="0">
                <a:solidFill>
                  <a:schemeClr val="accent1">
                    <a:lumMod val="25000"/>
                  </a:schemeClr>
                </a:solidFill>
                <a:latin typeface="Arial" pitchFamily="34" charset="0"/>
                <a:ea typeface="ＭＳ Ｐゴシック"/>
                <a:cs typeface="ＭＳ Ｐゴシック"/>
              </a:rPr>
              <a:t>.</a:t>
            </a:r>
          </a:p>
          <a:p>
            <a:pPr>
              <a:buFont typeface="Arial" pitchFamily="34" charset="0"/>
              <a:buChar char="•"/>
              <a:defRPr/>
            </a:pPr>
            <a:endParaRPr lang="en-US" sz="1100" b="1" dirty="0">
              <a:solidFill>
                <a:schemeClr val="accent1">
                  <a:lumMod val="25000"/>
                </a:schemeClr>
              </a:solidFill>
              <a:latin typeface="Arial" pitchFamily="34" charset="0"/>
              <a:ea typeface="ＭＳ Ｐゴシック"/>
              <a:cs typeface="ＭＳ Ｐゴシック"/>
            </a:endParaRPr>
          </a:p>
        </p:txBody>
      </p:sp>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1" name="Freeform 90"/>
          <p:cNvSpPr/>
          <p:nvPr/>
        </p:nvSpPr>
        <p:spPr>
          <a:xfrm>
            <a:off x="3206750" y="1600208"/>
            <a:ext cx="1817688" cy="1433513"/>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4095750" y="1600208"/>
            <a:ext cx="1809750" cy="2633663"/>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4" name="Freeform 103"/>
          <p:cNvSpPr/>
          <p:nvPr/>
        </p:nvSpPr>
        <p:spPr>
          <a:xfrm>
            <a:off x="2133600" y="3779838"/>
            <a:ext cx="2698750" cy="2087562"/>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5" name="Freeform 104"/>
          <p:cNvSpPr/>
          <p:nvPr/>
        </p:nvSpPr>
        <p:spPr>
          <a:xfrm>
            <a:off x="3179767" y="2560646"/>
            <a:ext cx="1743075" cy="1489075"/>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40969" name="TextBox 52"/>
          <p:cNvSpPr txBox="1">
            <a:spLocks noChangeArrowheads="1"/>
          </p:cNvSpPr>
          <p:nvPr/>
        </p:nvSpPr>
        <p:spPr bwMode="auto">
          <a:xfrm>
            <a:off x="4572004" y="3429003"/>
            <a:ext cx="18065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West Bengal</a:t>
            </a:r>
          </a:p>
        </p:txBody>
      </p:sp>
      <p:sp>
        <p:nvSpPr>
          <p:cNvPr id="40970" name="TextBox 54"/>
          <p:cNvSpPr txBox="1">
            <a:spLocks noChangeArrowheads="1"/>
          </p:cNvSpPr>
          <p:nvPr/>
        </p:nvSpPr>
        <p:spPr bwMode="auto">
          <a:xfrm>
            <a:off x="3733800" y="2286008"/>
            <a:ext cx="1265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Bihar</a:t>
            </a:r>
          </a:p>
        </p:txBody>
      </p:sp>
      <p:sp>
        <p:nvSpPr>
          <p:cNvPr id="40971" name="TextBox 57"/>
          <p:cNvSpPr txBox="1">
            <a:spLocks noChangeArrowheads="1"/>
          </p:cNvSpPr>
          <p:nvPr/>
        </p:nvSpPr>
        <p:spPr bwMode="auto">
          <a:xfrm>
            <a:off x="3298829" y="4468820"/>
            <a:ext cx="18065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Orissa</a:t>
            </a:r>
          </a:p>
        </p:txBody>
      </p:sp>
      <p:sp>
        <p:nvSpPr>
          <p:cNvPr id="40972" name="TextBox 54"/>
          <p:cNvSpPr txBox="1">
            <a:spLocks noChangeArrowheads="1"/>
          </p:cNvSpPr>
          <p:nvPr/>
        </p:nvSpPr>
        <p:spPr bwMode="auto">
          <a:xfrm>
            <a:off x="3352800" y="3124207"/>
            <a:ext cx="198755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Jharkhand</a:t>
            </a:r>
          </a:p>
        </p:txBody>
      </p:sp>
      <p:sp>
        <p:nvSpPr>
          <p:cNvPr id="40973"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Partner Mapping</a:t>
            </a:r>
          </a:p>
        </p:txBody>
      </p:sp>
      <p:cxnSp>
        <p:nvCxnSpPr>
          <p:cNvPr id="70" name="Straight Arrow Connector 69"/>
          <p:cNvCxnSpPr/>
          <p:nvPr/>
        </p:nvCxnSpPr>
        <p:spPr>
          <a:xfrm>
            <a:off x="2667000" y="2057400"/>
            <a:ext cx="9144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1" name="Straight Arrow Connector 80"/>
          <p:cNvCxnSpPr/>
          <p:nvPr/>
        </p:nvCxnSpPr>
        <p:spPr>
          <a:xfrm rot="16200000" flipV="1">
            <a:off x="4076700" y="5055269"/>
            <a:ext cx="533400" cy="3048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TextBox 55"/>
          <p:cNvSpPr txBox="1">
            <a:spLocks noChangeArrowheads="1"/>
          </p:cNvSpPr>
          <p:nvPr/>
        </p:nvSpPr>
        <p:spPr bwMode="auto">
          <a:xfrm>
            <a:off x="6096000" y="2438400"/>
            <a:ext cx="1447800" cy="261610"/>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p:txBody>
      </p:sp>
      <p:cxnSp>
        <p:nvCxnSpPr>
          <p:cNvPr id="19" name="Straight Arrow Connector 18"/>
          <p:cNvCxnSpPr/>
          <p:nvPr/>
        </p:nvCxnSpPr>
        <p:spPr>
          <a:xfrm rot="10800000" flipV="1">
            <a:off x="5486400" y="2590800"/>
            <a:ext cx="685800" cy="6096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55"/>
          <p:cNvSpPr txBox="1">
            <a:spLocks noChangeArrowheads="1"/>
          </p:cNvSpPr>
          <p:nvPr/>
        </p:nvSpPr>
        <p:spPr bwMode="auto">
          <a:xfrm>
            <a:off x="1600200" y="2590800"/>
            <a:ext cx="1447800" cy="430887"/>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MI </a:t>
            </a:r>
          </a:p>
        </p:txBody>
      </p:sp>
      <p:sp>
        <p:nvSpPr>
          <p:cNvPr id="24" name="TextBox 55"/>
          <p:cNvSpPr txBox="1">
            <a:spLocks noChangeArrowheads="1"/>
          </p:cNvSpPr>
          <p:nvPr/>
        </p:nvSpPr>
        <p:spPr bwMode="auto">
          <a:xfrm>
            <a:off x="4267200" y="5486400"/>
            <a:ext cx="1447800" cy="769441"/>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rgbClr val="7030A0"/>
                </a:solidFill>
                <a:latin typeface="Arial" pitchFamily="34" charset="0"/>
                <a:ea typeface="ＭＳ Ｐゴシック"/>
                <a:cs typeface="ＭＳ Ｐゴシック"/>
              </a:rPr>
              <a:t>Orissa RFMA</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WFP</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PATH </a:t>
            </a:r>
          </a:p>
        </p:txBody>
      </p:sp>
      <p:sp>
        <p:nvSpPr>
          <p:cNvPr id="40" name="TextBox 73"/>
          <p:cNvSpPr txBox="1">
            <a:spLocks noChangeArrowheads="1"/>
          </p:cNvSpPr>
          <p:nvPr/>
        </p:nvSpPr>
        <p:spPr bwMode="auto">
          <a:xfrm>
            <a:off x="6019800" y="4343400"/>
            <a:ext cx="3962400" cy="1816100"/>
          </a:xfrm>
          <a:prstGeom prst="rect">
            <a:avLst/>
          </a:prstGeom>
          <a:noFill/>
          <a:ln w="9525">
            <a:noFill/>
            <a:miter lim="800000"/>
            <a:headEnd/>
            <a:tailEnd/>
          </a:ln>
        </p:spPr>
        <p:txBody>
          <a:bodyPr>
            <a:spAutoFit/>
          </a:bodyPr>
          <a:lstStyle/>
          <a:p>
            <a:pPr>
              <a:defRPr/>
            </a:pPr>
            <a:endParaRPr lang="en-US" sz="2000" dirty="0">
              <a:latin typeface="Arial" pitchFamily="34" charset="0"/>
              <a:ea typeface="ＭＳ Ｐゴシック"/>
              <a:cs typeface="ＭＳ Ｐゴシック"/>
            </a:endParaRPr>
          </a:p>
          <a:p>
            <a:pPr>
              <a:defRPr/>
            </a:pPr>
            <a:r>
              <a:rPr lang="en-US" sz="2000" dirty="0">
                <a:latin typeface="Arial" pitchFamily="34" charset="0"/>
                <a:ea typeface="ＭＳ Ｐゴシック"/>
                <a:cs typeface="ＭＳ Ｐゴシック"/>
              </a:rPr>
              <a:t>    </a:t>
            </a:r>
            <a:endParaRPr lang="en-US" sz="2000" b="1" dirty="0">
              <a:latin typeface="Arial" pitchFamily="34" charset="0"/>
              <a:ea typeface="ＭＳ Ｐゴシック"/>
              <a:cs typeface="ＭＳ Ｐゴシック"/>
            </a:endParaRPr>
          </a:p>
          <a:p>
            <a:pPr>
              <a:lnSpc>
                <a:spcPct val="120000"/>
              </a:lnSpc>
              <a:defRPr/>
            </a:pPr>
            <a:r>
              <a:rPr lang="en-US" sz="2000" b="1" dirty="0">
                <a:latin typeface="Arial" pitchFamily="34" charset="0"/>
                <a:ea typeface="ＭＳ Ｐゴシック"/>
                <a:cs typeface="ＭＳ Ｐゴシック"/>
              </a:rPr>
              <a:t>     </a:t>
            </a:r>
            <a:r>
              <a:rPr lang="en-US" sz="2000" b="1" dirty="0">
                <a:solidFill>
                  <a:schemeClr val="accent1">
                    <a:lumMod val="25000"/>
                  </a:schemeClr>
                </a:solidFill>
                <a:latin typeface="Arial" pitchFamily="34" charset="0"/>
                <a:ea typeface="ＭＳ Ｐゴシック"/>
                <a:cs typeface="ＭＳ Ｐゴシック"/>
              </a:rPr>
              <a:t>NGO partner</a:t>
            </a:r>
          </a:p>
          <a:p>
            <a:pPr>
              <a:lnSpc>
                <a:spcPct val="120000"/>
              </a:lnSpc>
              <a:defRPr/>
            </a:pPr>
            <a:r>
              <a:rPr lang="en-US" sz="2000" b="1" dirty="0">
                <a:latin typeface="Arial" pitchFamily="34" charset="0"/>
                <a:ea typeface="ＭＳ Ｐゴシック"/>
                <a:cs typeface="ＭＳ Ｐゴシック"/>
              </a:rPr>
              <a:t>     </a:t>
            </a:r>
            <a:r>
              <a:rPr lang="en-US" sz="2000" b="1" dirty="0">
                <a:solidFill>
                  <a:srgbClr val="7030A0"/>
                </a:solidFill>
                <a:latin typeface="Arial" pitchFamily="34" charset="0"/>
                <a:ea typeface="ＭＳ Ｐゴシック"/>
                <a:cs typeface="ＭＳ Ｐゴシック"/>
              </a:rPr>
              <a:t>Industry partner</a:t>
            </a:r>
          </a:p>
          <a:p>
            <a:pPr>
              <a:lnSpc>
                <a:spcPct val="120000"/>
              </a:lnSpc>
              <a:defRPr/>
            </a:pPr>
            <a:r>
              <a:rPr lang="en-US" sz="2000" b="1" dirty="0">
                <a:latin typeface="Arial" pitchFamily="34" charset="0"/>
                <a:ea typeface="ＭＳ Ｐゴシック"/>
                <a:cs typeface="ＭＳ Ｐゴシック"/>
              </a:rPr>
              <a:t>     </a:t>
            </a:r>
            <a:r>
              <a:rPr lang="en-US" sz="2000" b="1" dirty="0">
                <a:solidFill>
                  <a:srgbClr val="0070C0"/>
                </a:solidFill>
                <a:latin typeface="Arial" pitchFamily="34" charset="0"/>
                <a:ea typeface="ＭＳ Ｐゴシック"/>
                <a:cs typeface="ＭＳ Ｐゴシック"/>
              </a:rPr>
              <a:t>Government partner</a:t>
            </a:r>
            <a:endParaRPr lang="en-US" sz="2000" b="1" dirty="0">
              <a:latin typeface="Arial" pitchFamily="34" charset="0"/>
              <a:ea typeface="ＭＳ Ｐゴシック"/>
              <a:cs typeface="ＭＳ Ｐゴシック"/>
            </a:endParaRPr>
          </a:p>
        </p:txBody>
      </p:sp>
      <p:sp>
        <p:nvSpPr>
          <p:cNvPr id="41" name="Freeform 40"/>
          <p:cNvSpPr/>
          <p:nvPr/>
        </p:nvSpPr>
        <p:spPr bwMode="auto">
          <a:xfrm>
            <a:off x="1652588" y="3027363"/>
            <a:ext cx="1828800" cy="2971800"/>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0985" name="TextBox 58"/>
          <p:cNvSpPr txBox="1">
            <a:spLocks noChangeArrowheads="1"/>
          </p:cNvSpPr>
          <p:nvPr/>
        </p:nvSpPr>
        <p:spPr bwMode="auto">
          <a:xfrm rot="18432342">
            <a:off x="1799435" y="4094882"/>
            <a:ext cx="14128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Chattisgarh</a:t>
            </a:r>
          </a:p>
        </p:txBody>
      </p:sp>
      <p:sp>
        <p:nvSpPr>
          <p:cNvPr id="46" name="TextBox 55"/>
          <p:cNvSpPr txBox="1">
            <a:spLocks noChangeArrowheads="1"/>
          </p:cNvSpPr>
          <p:nvPr/>
        </p:nvSpPr>
        <p:spPr bwMode="auto">
          <a:xfrm>
            <a:off x="838200" y="3962401"/>
            <a:ext cx="1447800" cy="430213"/>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 </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MI </a:t>
            </a:r>
          </a:p>
        </p:txBody>
      </p:sp>
      <p:cxnSp>
        <p:nvCxnSpPr>
          <p:cNvPr id="47" name="Straight Arrow Connector 46"/>
          <p:cNvCxnSpPr/>
          <p:nvPr/>
        </p:nvCxnSpPr>
        <p:spPr>
          <a:xfrm>
            <a:off x="1219200" y="4267200"/>
            <a:ext cx="609600" cy="2286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2133600" y="2819400"/>
            <a:ext cx="963966" cy="21447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Rectangle 8"/>
          <p:cNvSpPr>
            <a:spLocks noChangeArrowheads="1"/>
          </p:cNvSpPr>
          <p:nvPr/>
        </p:nvSpPr>
        <p:spPr bwMode="auto">
          <a:xfrm>
            <a:off x="0" y="0"/>
            <a:ext cx="868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Process/Timeline</a:t>
            </a:r>
          </a:p>
        </p:txBody>
      </p:sp>
      <p:graphicFrame>
        <p:nvGraphicFramePr>
          <p:cNvPr id="2" name="Diagram 1"/>
          <p:cNvGraphicFramePr/>
          <p:nvPr>
            <p:extLst>
              <p:ext uri="{D42A27DB-BD31-4B8C-83A1-F6EECF244321}">
                <p14:modId xmlns:p14="http://schemas.microsoft.com/office/powerpoint/2010/main" val="1889925853"/>
              </p:ext>
            </p:extLst>
          </p:nvPr>
        </p:nvGraphicFramePr>
        <p:xfrm>
          <a:off x="228600" y="1143000"/>
          <a:ext cx="8763000" cy="5029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nvGrpSpPr>
          <p:cNvPr id="2" name="Group 62"/>
          <p:cNvGrpSpPr>
            <a:grpSpLocks/>
          </p:cNvGrpSpPr>
          <p:nvPr/>
        </p:nvGrpSpPr>
        <p:grpSpPr bwMode="auto">
          <a:xfrm>
            <a:off x="1676400" y="1789122"/>
            <a:ext cx="5334000" cy="4064001"/>
            <a:chOff x="3810000" y="1789113"/>
            <a:chExt cx="2286000" cy="1423745"/>
          </a:xfrm>
        </p:grpSpPr>
        <p:grpSp>
          <p:nvGrpSpPr>
            <p:cNvPr id="3" name="Group 61"/>
            <p:cNvGrpSpPr>
              <a:grpSpLocks/>
            </p:cNvGrpSpPr>
            <p:nvPr/>
          </p:nvGrpSpPr>
          <p:grpSpPr bwMode="auto">
            <a:xfrm>
              <a:off x="3810000" y="1789113"/>
              <a:ext cx="2286000" cy="1423745"/>
              <a:chOff x="3810000" y="1789113"/>
              <a:chExt cx="2286000" cy="1423745"/>
            </a:xfrm>
          </p:grpSpPr>
          <p:grpSp>
            <p:nvGrpSpPr>
              <p:cNvPr id="4" name="Group 60"/>
              <p:cNvGrpSpPr>
                <a:grpSpLocks/>
              </p:cNvGrpSpPr>
              <p:nvPr/>
            </p:nvGrpSpPr>
            <p:grpSpPr bwMode="auto">
              <a:xfrm>
                <a:off x="3810000" y="1789113"/>
                <a:ext cx="1782536" cy="1423745"/>
                <a:chOff x="3810000" y="1789113"/>
                <a:chExt cx="1782536" cy="1423745"/>
              </a:xfrm>
            </p:grpSpPr>
            <p:sp>
              <p:nvSpPr>
                <p:cNvPr id="92" name="Freeform 91"/>
                <p:cNvSpPr/>
                <p:nvPr/>
              </p:nvSpPr>
              <p:spPr>
                <a:xfrm>
                  <a:off x="3997098" y="2123916"/>
                  <a:ext cx="128587" cy="190759"/>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6" name="Freeform 105"/>
                <p:cNvSpPr/>
                <p:nvPr/>
              </p:nvSpPr>
              <p:spPr>
                <a:xfrm>
                  <a:off x="4513489" y="2814654"/>
                  <a:ext cx="207509" cy="294760"/>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8" name="Freeform 107"/>
                <p:cNvSpPr/>
                <p:nvPr/>
              </p:nvSpPr>
              <p:spPr>
                <a:xfrm>
                  <a:off x="4797199" y="2579402"/>
                  <a:ext cx="334736" cy="301990"/>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9" name="Freeform 108"/>
                <p:cNvSpPr/>
                <p:nvPr/>
              </p:nvSpPr>
              <p:spPr>
                <a:xfrm>
                  <a:off x="4197123" y="2071637"/>
                  <a:ext cx="1119187" cy="736343"/>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0" name="Freeform 109"/>
                <p:cNvSpPr/>
                <p:nvPr/>
              </p:nvSpPr>
              <p:spPr>
                <a:xfrm>
                  <a:off x="4294414" y="2514333"/>
                  <a:ext cx="459921" cy="21300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1" name="Freeform 110"/>
                <p:cNvSpPr/>
                <p:nvPr/>
              </p:nvSpPr>
              <p:spPr>
                <a:xfrm>
                  <a:off x="4532539" y="1789113"/>
                  <a:ext cx="1059997" cy="563380"/>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2" name="Freeform 111"/>
                <p:cNvSpPr/>
                <p:nvPr/>
              </p:nvSpPr>
              <p:spPr>
                <a:xfrm>
                  <a:off x="4906736" y="2298547"/>
                  <a:ext cx="320448" cy="330353"/>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2013" name="TextBox 43"/>
                <p:cNvSpPr txBox="1">
                  <a:spLocks noChangeArrowheads="1"/>
                </p:cNvSpPr>
                <p:nvPr/>
              </p:nvSpPr>
              <p:spPr bwMode="auto">
                <a:xfrm>
                  <a:off x="4920343" y="1936493"/>
                  <a:ext cx="653143"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Arunachal Pradesh</a:t>
                  </a:r>
                </a:p>
              </p:txBody>
            </p:sp>
            <p:sp>
              <p:nvSpPr>
                <p:cNvPr id="42014" name="TextBox 51"/>
                <p:cNvSpPr txBox="1">
                  <a:spLocks noChangeArrowheads="1"/>
                </p:cNvSpPr>
                <p:nvPr/>
              </p:nvSpPr>
              <p:spPr bwMode="auto">
                <a:xfrm>
                  <a:off x="4430486" y="2363616"/>
                  <a:ext cx="685800"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Assam</a:t>
                  </a:r>
                </a:p>
              </p:txBody>
            </p:sp>
            <p:sp>
              <p:nvSpPr>
                <p:cNvPr id="42015" name="TextBox 59"/>
                <p:cNvSpPr txBox="1">
                  <a:spLocks noChangeArrowheads="1"/>
                </p:cNvSpPr>
                <p:nvPr/>
              </p:nvSpPr>
              <p:spPr bwMode="auto">
                <a:xfrm>
                  <a:off x="3810000" y="2057400"/>
                  <a:ext cx="609600"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Sikkim</a:t>
                  </a:r>
                </a:p>
              </p:txBody>
            </p:sp>
            <p:sp>
              <p:nvSpPr>
                <p:cNvPr id="42016" name="TextBox 62"/>
                <p:cNvSpPr txBox="1">
                  <a:spLocks noChangeArrowheads="1"/>
                </p:cNvSpPr>
                <p:nvPr/>
              </p:nvSpPr>
              <p:spPr bwMode="auto">
                <a:xfrm>
                  <a:off x="4234543" y="2577178"/>
                  <a:ext cx="489857"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Meghalaya</a:t>
                  </a:r>
                </a:p>
              </p:txBody>
            </p:sp>
            <p:sp>
              <p:nvSpPr>
                <p:cNvPr id="42017" name="TextBox 65"/>
                <p:cNvSpPr txBox="1">
                  <a:spLocks noChangeArrowheads="1"/>
                </p:cNvSpPr>
                <p:nvPr/>
              </p:nvSpPr>
              <p:spPr bwMode="auto">
                <a:xfrm>
                  <a:off x="4332514" y="2897521"/>
                  <a:ext cx="478971"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Tripura</a:t>
                  </a:r>
                </a:p>
              </p:txBody>
            </p:sp>
            <p:sp>
              <p:nvSpPr>
                <p:cNvPr id="107" name="Freeform 106"/>
                <p:cNvSpPr/>
                <p:nvPr/>
              </p:nvSpPr>
              <p:spPr>
                <a:xfrm>
                  <a:off x="4684939" y="2798526"/>
                  <a:ext cx="217034" cy="414332"/>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grpSp>
          <p:sp>
            <p:nvSpPr>
              <p:cNvPr id="42004" name="TextBox 60"/>
              <p:cNvSpPr txBox="1">
                <a:spLocks noChangeArrowheads="1"/>
              </p:cNvSpPr>
              <p:nvPr/>
            </p:nvSpPr>
            <p:spPr bwMode="auto">
              <a:xfrm>
                <a:off x="4724400" y="2971800"/>
                <a:ext cx="1371600"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Mizoram</a:t>
                </a:r>
              </a:p>
            </p:txBody>
          </p:sp>
          <p:sp>
            <p:nvSpPr>
              <p:cNvPr id="42005" name="TextBox 64"/>
              <p:cNvSpPr txBox="1">
                <a:spLocks noChangeArrowheads="1"/>
              </p:cNvSpPr>
              <p:nvPr/>
            </p:nvSpPr>
            <p:spPr bwMode="auto">
              <a:xfrm>
                <a:off x="4876800" y="2649538"/>
                <a:ext cx="468086"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Manipur</a:t>
                </a:r>
              </a:p>
            </p:txBody>
          </p:sp>
        </p:grpSp>
        <p:sp>
          <p:nvSpPr>
            <p:cNvPr id="42002" name="TextBox 63"/>
            <p:cNvSpPr txBox="1">
              <a:spLocks noChangeArrowheads="1"/>
            </p:cNvSpPr>
            <p:nvPr/>
          </p:nvSpPr>
          <p:spPr bwMode="auto">
            <a:xfrm>
              <a:off x="5018314" y="2443702"/>
              <a:ext cx="359229"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Nagaland</a:t>
              </a:r>
            </a:p>
          </p:txBody>
        </p:sp>
      </p:grpSp>
      <p:sp>
        <p:nvSpPr>
          <p:cNvPr id="41990"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Partner Mapping</a:t>
            </a:r>
          </a:p>
        </p:txBody>
      </p:sp>
      <p:sp>
        <p:nvSpPr>
          <p:cNvPr id="73" name="TextBox 55"/>
          <p:cNvSpPr txBox="1">
            <a:spLocks noChangeArrowheads="1"/>
          </p:cNvSpPr>
          <p:nvPr/>
        </p:nvSpPr>
        <p:spPr bwMode="auto">
          <a:xfrm>
            <a:off x="457200" y="1295400"/>
            <a:ext cx="6858000" cy="307777"/>
          </a:xfrm>
          <a:prstGeom prst="rect">
            <a:avLst/>
          </a:prstGeom>
          <a:noFill/>
          <a:ln w="9525">
            <a:noFill/>
            <a:miter lim="800000"/>
            <a:headEnd/>
            <a:tailEnd/>
          </a:ln>
        </p:spPr>
        <p:txBody>
          <a:bodyPr wrap="square">
            <a:spAutoFit/>
          </a:bodyPr>
          <a:lstStyle/>
          <a:p>
            <a:pPr>
              <a:defRPr/>
            </a:pPr>
            <a:r>
              <a:rPr lang="en-US" sz="1400" b="1" dirty="0">
                <a:solidFill>
                  <a:schemeClr val="accent1">
                    <a:lumMod val="25000"/>
                  </a:schemeClr>
                </a:solidFill>
                <a:latin typeface="Arial" pitchFamily="34" charset="0"/>
                <a:ea typeface="ＭＳ Ｐゴシック"/>
                <a:cs typeface="ＭＳ Ｐゴシック"/>
              </a:rPr>
              <a:t>UNICEF  is working in several states in this area of northeast India</a:t>
            </a:r>
          </a:p>
        </p:txBody>
      </p:sp>
      <p:sp>
        <p:nvSpPr>
          <p:cNvPr id="41" name="TextBox 73"/>
          <p:cNvSpPr txBox="1">
            <a:spLocks noChangeArrowheads="1"/>
          </p:cNvSpPr>
          <p:nvPr/>
        </p:nvSpPr>
        <p:spPr bwMode="auto">
          <a:xfrm>
            <a:off x="6096000" y="4432300"/>
            <a:ext cx="3962400" cy="1816100"/>
          </a:xfrm>
          <a:prstGeom prst="rect">
            <a:avLst/>
          </a:prstGeom>
          <a:noFill/>
          <a:ln w="9525">
            <a:noFill/>
            <a:miter lim="800000"/>
            <a:headEnd/>
            <a:tailEnd/>
          </a:ln>
        </p:spPr>
        <p:txBody>
          <a:bodyPr>
            <a:spAutoFit/>
          </a:bodyPr>
          <a:lstStyle/>
          <a:p>
            <a:pPr>
              <a:defRPr/>
            </a:pPr>
            <a:endParaRPr lang="en-US" sz="2000" dirty="0">
              <a:latin typeface="Arial" pitchFamily="34" charset="0"/>
              <a:ea typeface="ＭＳ Ｐゴシック"/>
              <a:cs typeface="ＭＳ Ｐゴシック"/>
            </a:endParaRPr>
          </a:p>
          <a:p>
            <a:pPr>
              <a:defRPr/>
            </a:pPr>
            <a:r>
              <a:rPr lang="en-US" sz="2000" dirty="0">
                <a:latin typeface="Arial" pitchFamily="34" charset="0"/>
                <a:ea typeface="ＭＳ Ｐゴシック"/>
                <a:cs typeface="ＭＳ Ｐゴシック"/>
              </a:rPr>
              <a:t>    </a:t>
            </a:r>
            <a:endParaRPr lang="en-US" sz="2000" b="1" dirty="0">
              <a:latin typeface="Arial" pitchFamily="34" charset="0"/>
              <a:ea typeface="ＭＳ Ｐゴシック"/>
              <a:cs typeface="ＭＳ Ｐゴシック"/>
            </a:endParaRPr>
          </a:p>
          <a:p>
            <a:pPr>
              <a:lnSpc>
                <a:spcPct val="120000"/>
              </a:lnSpc>
              <a:defRPr/>
            </a:pPr>
            <a:r>
              <a:rPr lang="en-US" sz="2000" b="1" dirty="0">
                <a:latin typeface="Arial" pitchFamily="34" charset="0"/>
                <a:ea typeface="ＭＳ Ｐゴシック"/>
                <a:cs typeface="ＭＳ Ｐゴシック"/>
              </a:rPr>
              <a:t>     </a:t>
            </a:r>
            <a:r>
              <a:rPr lang="en-US" sz="2000" b="1" dirty="0">
                <a:solidFill>
                  <a:schemeClr val="accent1">
                    <a:lumMod val="25000"/>
                  </a:schemeClr>
                </a:solidFill>
                <a:latin typeface="Arial" pitchFamily="34" charset="0"/>
                <a:ea typeface="ＭＳ Ｐゴシック"/>
                <a:cs typeface="ＭＳ Ｐゴシック"/>
              </a:rPr>
              <a:t>NGO partner</a:t>
            </a:r>
          </a:p>
          <a:p>
            <a:pPr>
              <a:lnSpc>
                <a:spcPct val="120000"/>
              </a:lnSpc>
              <a:defRPr/>
            </a:pPr>
            <a:r>
              <a:rPr lang="en-US" sz="2000" b="1" dirty="0">
                <a:latin typeface="Arial" pitchFamily="34" charset="0"/>
                <a:ea typeface="ＭＳ Ｐゴシック"/>
                <a:cs typeface="ＭＳ Ｐゴシック"/>
              </a:rPr>
              <a:t>     </a:t>
            </a:r>
            <a:r>
              <a:rPr lang="en-US" sz="2000" b="1" dirty="0">
                <a:solidFill>
                  <a:srgbClr val="7030A0"/>
                </a:solidFill>
                <a:latin typeface="Arial" pitchFamily="34" charset="0"/>
                <a:ea typeface="ＭＳ Ｐゴシック"/>
                <a:cs typeface="ＭＳ Ｐゴシック"/>
              </a:rPr>
              <a:t>Industry partner</a:t>
            </a:r>
          </a:p>
          <a:p>
            <a:pPr>
              <a:lnSpc>
                <a:spcPct val="120000"/>
              </a:lnSpc>
              <a:defRPr/>
            </a:pPr>
            <a:r>
              <a:rPr lang="en-US" sz="2000" b="1" dirty="0">
                <a:latin typeface="Arial" pitchFamily="34" charset="0"/>
                <a:ea typeface="ＭＳ Ｐゴシック"/>
                <a:cs typeface="ＭＳ Ｐゴシック"/>
              </a:rPr>
              <a:t>     </a:t>
            </a:r>
            <a:r>
              <a:rPr lang="en-US" sz="2000" b="1" dirty="0">
                <a:solidFill>
                  <a:srgbClr val="0070C0"/>
                </a:solidFill>
                <a:latin typeface="Arial" pitchFamily="34" charset="0"/>
                <a:ea typeface="ＭＳ Ｐゴシック"/>
                <a:cs typeface="ＭＳ Ｐゴシック"/>
              </a:rPr>
              <a:t>Government partner</a:t>
            </a:r>
            <a:endParaRPr lang="en-US" sz="2000" b="1" dirty="0">
              <a:latin typeface="Arial" pitchFamily="34" charset="0"/>
              <a:ea typeface="ＭＳ Ｐゴシック"/>
              <a:cs typeface="ＭＳ Ｐゴシック"/>
            </a:endParaRPr>
          </a:p>
        </p:txBody>
      </p:sp>
      <p:sp>
        <p:nvSpPr>
          <p:cNvPr id="35" name="TextBox 55"/>
          <p:cNvSpPr txBox="1">
            <a:spLocks noChangeArrowheads="1"/>
          </p:cNvSpPr>
          <p:nvPr/>
        </p:nvSpPr>
        <p:spPr bwMode="auto">
          <a:xfrm>
            <a:off x="1143000" y="3624590"/>
            <a:ext cx="1371600" cy="430887"/>
          </a:xfrm>
          <a:prstGeom prst="rect">
            <a:avLst/>
          </a:prstGeom>
          <a:noFill/>
          <a:ln w="9525">
            <a:noFill/>
            <a:miter lim="800000"/>
            <a:headEnd/>
            <a:tailEnd/>
          </a:ln>
        </p:spPr>
        <p:txBody>
          <a:bodyPr wrap="square">
            <a:spAutoFit/>
          </a:bodyPr>
          <a:lstStyle/>
          <a:p>
            <a:pPr>
              <a:defRPr/>
            </a:pPr>
            <a:r>
              <a:rPr lang="en-US" sz="1100" b="1" dirty="0">
                <a:solidFill>
                  <a:srgbClr val="7030A0"/>
                </a:solidFill>
                <a:latin typeface="Arial" pitchFamily="34" charset="0"/>
                <a:ea typeface="ＭＳ Ｐゴシック"/>
                <a:cs typeface="ＭＳ Ｐゴシック"/>
              </a:rPr>
              <a:t>Assam RFMA</a:t>
            </a:r>
          </a:p>
          <a:p>
            <a:pPr>
              <a:defRPr/>
            </a:pPr>
            <a:r>
              <a:rPr lang="en-US" sz="1100" b="1" dirty="0">
                <a:solidFill>
                  <a:srgbClr val="7030A0"/>
                </a:solidFill>
                <a:latin typeface="Arial" pitchFamily="34" charset="0"/>
                <a:ea typeface="ＭＳ Ｐゴシック"/>
                <a:cs typeface="ＭＳ Ｐゴシック"/>
              </a:rPr>
              <a:t>UNICEF</a:t>
            </a:r>
          </a:p>
        </p:txBody>
      </p:sp>
      <p:cxnSp>
        <p:nvCxnSpPr>
          <p:cNvPr id="36" name="Straight Arrow Connector 35"/>
          <p:cNvCxnSpPr/>
          <p:nvPr/>
        </p:nvCxnSpPr>
        <p:spPr>
          <a:xfrm>
            <a:off x="2133600" y="3733800"/>
            <a:ext cx="990600"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nvGrpSpPr>
          <p:cNvPr id="2" name="Group 60"/>
          <p:cNvGrpSpPr>
            <a:grpSpLocks/>
          </p:cNvGrpSpPr>
          <p:nvPr/>
        </p:nvGrpSpPr>
        <p:grpSpPr bwMode="auto">
          <a:xfrm>
            <a:off x="762004" y="914400"/>
            <a:ext cx="4384675" cy="4395788"/>
            <a:chOff x="644525" y="379413"/>
            <a:chExt cx="2735263" cy="3083110"/>
          </a:xfrm>
        </p:grpSpPr>
        <p:sp>
          <p:nvSpPr>
            <p:cNvPr id="82" name="Freeform 81"/>
            <p:cNvSpPr/>
            <p:nvPr/>
          </p:nvSpPr>
          <p:spPr>
            <a:xfrm>
              <a:off x="1586319" y="379413"/>
              <a:ext cx="1214132" cy="966464"/>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2014137" y="1114282"/>
              <a:ext cx="483276" cy="540018"/>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673467" y="1287978"/>
              <a:ext cx="521898" cy="464304"/>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1757644" y="1542956"/>
              <a:ext cx="542695" cy="562286"/>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142879" y="1895915"/>
              <a:ext cx="83187" cy="104663"/>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2302320" y="1480603"/>
              <a:ext cx="509024" cy="514408"/>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8" name="Freeform 87"/>
            <p:cNvSpPr/>
            <p:nvPr/>
          </p:nvSpPr>
          <p:spPr>
            <a:xfrm>
              <a:off x="2153772" y="1665434"/>
              <a:ext cx="1226016" cy="1201399"/>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902008" y="1676569"/>
              <a:ext cx="1377535" cy="1289361"/>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90" name="Freeform 89"/>
            <p:cNvSpPr/>
            <p:nvPr/>
          </p:nvSpPr>
          <p:spPr>
            <a:xfrm>
              <a:off x="1536803" y="2303434"/>
              <a:ext cx="1584512" cy="1037724"/>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6" name="Freeform 95"/>
            <p:cNvSpPr/>
            <p:nvPr/>
          </p:nvSpPr>
          <p:spPr>
            <a:xfrm>
              <a:off x="644525" y="2598495"/>
              <a:ext cx="973485" cy="864028"/>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solidFill>
              <a:schemeClr val="accent6">
                <a:lumMod val="20000"/>
                <a:lumOff val="80000"/>
              </a:schemeClr>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3047" name="TextBox 41"/>
            <p:cNvSpPr txBox="1">
              <a:spLocks noChangeArrowheads="1"/>
            </p:cNvSpPr>
            <p:nvPr/>
          </p:nvSpPr>
          <p:spPr bwMode="auto">
            <a:xfrm>
              <a:off x="990600" y="2209800"/>
              <a:ext cx="7620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Rajasthan</a:t>
              </a:r>
            </a:p>
          </p:txBody>
        </p:sp>
        <p:sp>
          <p:nvSpPr>
            <p:cNvPr id="43048" name="TextBox 42"/>
            <p:cNvSpPr txBox="1">
              <a:spLocks noChangeArrowheads="1"/>
            </p:cNvSpPr>
            <p:nvPr/>
          </p:nvSpPr>
          <p:spPr bwMode="auto">
            <a:xfrm>
              <a:off x="1676400" y="2895600"/>
              <a:ext cx="12192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Madhya Pradesh</a:t>
              </a:r>
            </a:p>
          </p:txBody>
        </p:sp>
        <p:sp>
          <p:nvSpPr>
            <p:cNvPr id="43049" name="TextBox 44"/>
            <p:cNvSpPr txBox="1">
              <a:spLocks noChangeArrowheads="1"/>
            </p:cNvSpPr>
            <p:nvPr/>
          </p:nvSpPr>
          <p:spPr bwMode="auto">
            <a:xfrm>
              <a:off x="914400" y="2895600"/>
              <a:ext cx="7620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Gujarat</a:t>
              </a:r>
            </a:p>
          </p:txBody>
        </p:sp>
        <p:sp>
          <p:nvSpPr>
            <p:cNvPr id="43050" name="TextBox 48"/>
            <p:cNvSpPr txBox="1">
              <a:spLocks noChangeArrowheads="1"/>
            </p:cNvSpPr>
            <p:nvPr/>
          </p:nvSpPr>
          <p:spPr bwMode="auto">
            <a:xfrm>
              <a:off x="2514600" y="2209800"/>
              <a:ext cx="7620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Uttar Pradesh</a:t>
              </a:r>
            </a:p>
          </p:txBody>
        </p:sp>
        <p:sp>
          <p:nvSpPr>
            <p:cNvPr id="43051" name="TextBox 49"/>
            <p:cNvSpPr txBox="1">
              <a:spLocks noChangeArrowheads="1"/>
            </p:cNvSpPr>
            <p:nvPr/>
          </p:nvSpPr>
          <p:spPr bwMode="auto">
            <a:xfrm>
              <a:off x="1642767" y="1448313"/>
              <a:ext cx="6096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Punjab</a:t>
              </a:r>
            </a:p>
          </p:txBody>
        </p:sp>
        <p:sp>
          <p:nvSpPr>
            <p:cNvPr id="43052" name="TextBox 50"/>
            <p:cNvSpPr txBox="1">
              <a:spLocks noChangeArrowheads="1"/>
            </p:cNvSpPr>
            <p:nvPr/>
          </p:nvSpPr>
          <p:spPr bwMode="auto">
            <a:xfrm>
              <a:off x="2286000" y="1600200"/>
              <a:ext cx="6858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Uttarakhand</a:t>
              </a:r>
            </a:p>
          </p:txBody>
        </p:sp>
        <p:sp>
          <p:nvSpPr>
            <p:cNvPr id="43053" name="TextBox 55"/>
            <p:cNvSpPr txBox="1">
              <a:spLocks noChangeArrowheads="1"/>
            </p:cNvSpPr>
            <p:nvPr/>
          </p:nvSpPr>
          <p:spPr bwMode="auto">
            <a:xfrm rot="17880822">
              <a:off x="1735932" y="1688497"/>
              <a:ext cx="762000" cy="153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Haryana</a:t>
              </a:r>
            </a:p>
          </p:txBody>
        </p:sp>
        <p:sp>
          <p:nvSpPr>
            <p:cNvPr id="43054" name="TextBox 61"/>
            <p:cNvSpPr txBox="1">
              <a:spLocks noChangeArrowheads="1"/>
            </p:cNvSpPr>
            <p:nvPr/>
          </p:nvSpPr>
          <p:spPr bwMode="auto">
            <a:xfrm>
              <a:off x="1905000" y="666750"/>
              <a:ext cx="762000" cy="28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Jammu &amp; </a:t>
              </a:r>
            </a:p>
            <a:p>
              <a:pPr eaLnBrk="1" hangingPunct="1"/>
              <a:r>
                <a:rPr lang="en-US" sz="1000"/>
                <a:t>Kashmir</a:t>
              </a:r>
            </a:p>
          </p:txBody>
        </p:sp>
        <p:sp>
          <p:nvSpPr>
            <p:cNvPr id="43055" name="TextBox 66"/>
            <p:cNvSpPr txBox="1">
              <a:spLocks noChangeArrowheads="1"/>
            </p:cNvSpPr>
            <p:nvPr/>
          </p:nvSpPr>
          <p:spPr bwMode="auto">
            <a:xfrm>
              <a:off x="1981200" y="1143000"/>
              <a:ext cx="8382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Himachal Pradesh</a:t>
              </a:r>
            </a:p>
          </p:txBody>
        </p:sp>
      </p:grpSp>
      <p:sp>
        <p:nvSpPr>
          <p:cNvPr id="43014" name="Rectangle 10"/>
          <p:cNvSpPr>
            <a:spLocks noChangeArrowheads="1"/>
          </p:cNvSpPr>
          <p:nvPr/>
        </p:nvSpPr>
        <p:spPr bwMode="auto">
          <a:xfrm>
            <a:off x="3048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Partner Mapping</a:t>
            </a:r>
          </a:p>
        </p:txBody>
      </p:sp>
      <p:sp>
        <p:nvSpPr>
          <p:cNvPr id="66" name="TextBox 55"/>
          <p:cNvSpPr txBox="1">
            <a:spLocks noChangeArrowheads="1"/>
          </p:cNvSpPr>
          <p:nvPr/>
        </p:nvSpPr>
        <p:spPr bwMode="auto">
          <a:xfrm>
            <a:off x="152400" y="5334000"/>
            <a:ext cx="1447800" cy="938719"/>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MI</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GAIN</a:t>
            </a:r>
            <a:endParaRPr lang="en-US" sz="1100" b="1" dirty="0">
              <a:solidFill>
                <a:srgbClr val="7030A0"/>
              </a:solidFill>
              <a:latin typeface="Arial" pitchFamily="34" charset="0"/>
              <a:ea typeface="ＭＳ Ｐゴシック"/>
              <a:cs typeface="ＭＳ Ｐゴシック"/>
            </a:endParaRPr>
          </a:p>
          <a:p>
            <a:pPr>
              <a:buFont typeface="Arial" pitchFamily="34" charset="0"/>
              <a:buChar char="•"/>
              <a:defRPr/>
            </a:pPr>
            <a:r>
              <a:rPr lang="en-US" sz="1100" b="1" dirty="0">
                <a:solidFill>
                  <a:srgbClr val="7030A0"/>
                </a:solidFill>
                <a:latin typeface="Arial" pitchFamily="34" charset="0"/>
                <a:ea typeface="ＭＳ Ｐゴシック"/>
                <a:cs typeface="ＭＳ Ｐゴシック"/>
              </a:rPr>
              <a:t>Gujarat RFMA</a:t>
            </a:r>
          </a:p>
          <a:p>
            <a:pPr>
              <a:buFont typeface="Arial" pitchFamily="34" charset="0"/>
              <a:buChar char="•"/>
              <a:defRPr/>
            </a:pPr>
            <a:r>
              <a:rPr lang="en-US" sz="1100" b="1" dirty="0">
                <a:solidFill>
                  <a:srgbClr val="0070C0"/>
                </a:solidFill>
                <a:latin typeface="Arial" pitchFamily="34" charset="0"/>
                <a:ea typeface="ＭＳ Ｐゴシック"/>
                <a:cs typeface="ＭＳ Ｐゴシック"/>
              </a:rPr>
              <a:t>State Food Dept</a:t>
            </a:r>
            <a:r>
              <a:rPr lang="en-US" sz="1100" b="1" dirty="0">
                <a:solidFill>
                  <a:srgbClr val="7030A0"/>
                </a:solidFill>
                <a:latin typeface="Arial" pitchFamily="34" charset="0"/>
                <a:ea typeface="ＭＳ Ｐゴシック"/>
                <a:cs typeface="ＭＳ Ｐゴシック"/>
              </a:rPr>
              <a:t>.</a:t>
            </a:r>
          </a:p>
        </p:txBody>
      </p:sp>
      <p:cxnSp>
        <p:nvCxnSpPr>
          <p:cNvPr id="76" name="Straight Arrow Connector 75"/>
          <p:cNvCxnSpPr/>
          <p:nvPr/>
        </p:nvCxnSpPr>
        <p:spPr>
          <a:xfrm flipV="1">
            <a:off x="2541587" y="5029200"/>
            <a:ext cx="354013" cy="29368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TextBox 55"/>
          <p:cNvSpPr txBox="1">
            <a:spLocks noChangeArrowheads="1"/>
          </p:cNvSpPr>
          <p:nvPr/>
        </p:nvSpPr>
        <p:spPr bwMode="auto">
          <a:xfrm>
            <a:off x="5334000" y="3124208"/>
            <a:ext cx="1447800" cy="938719"/>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MI</a:t>
            </a:r>
          </a:p>
          <a:p>
            <a:pPr>
              <a:buFont typeface="Arial" pitchFamily="34" charset="0"/>
              <a:buChar char="•"/>
              <a:defRPr/>
            </a:pPr>
            <a:r>
              <a:rPr lang="en-US" sz="1100" b="1" dirty="0">
                <a:solidFill>
                  <a:srgbClr val="7030A0"/>
                </a:solidFill>
                <a:latin typeface="Arial" pitchFamily="34" charset="0"/>
                <a:ea typeface="ＭＳ Ｐゴシック"/>
                <a:cs typeface="ＭＳ Ｐゴシック"/>
              </a:rPr>
              <a:t>UP RFMA</a:t>
            </a:r>
            <a:endParaRPr lang="en-US" sz="1100" b="1" dirty="0">
              <a:latin typeface="Arial" pitchFamily="34" charset="0"/>
              <a:ea typeface="ＭＳ Ｐゴシック"/>
              <a:cs typeface="ＭＳ Ｐゴシック"/>
            </a:endParaRPr>
          </a:p>
          <a:p>
            <a:pPr>
              <a:buFont typeface="Arial" pitchFamily="34" charset="0"/>
              <a:buChar char="•"/>
              <a:defRPr/>
            </a:pPr>
            <a:r>
              <a:rPr lang="en-US" sz="1100" b="1" dirty="0">
                <a:latin typeface="Arial" pitchFamily="34" charset="0"/>
                <a:ea typeface="ＭＳ Ｐゴシック"/>
                <a:cs typeface="ＭＳ Ｐゴシック"/>
              </a:rPr>
              <a:t> PATH</a:t>
            </a:r>
            <a:r>
              <a:rPr lang="en-US" sz="1100" b="1" dirty="0">
                <a:solidFill>
                  <a:srgbClr val="7030A0"/>
                </a:solidFill>
                <a:latin typeface="Arial" pitchFamily="34" charset="0"/>
                <a:ea typeface="ＭＳ Ｐゴシック"/>
                <a:cs typeface="ＭＳ Ｐゴシック"/>
              </a:rPr>
              <a:t> </a:t>
            </a:r>
          </a:p>
          <a:p>
            <a:pPr>
              <a:buFont typeface="Arial" pitchFamily="34" charset="0"/>
              <a:buChar char="•"/>
              <a:defRPr/>
            </a:pPr>
            <a:endParaRPr lang="en-US" sz="1100" b="1" dirty="0">
              <a:solidFill>
                <a:srgbClr val="7030A0"/>
              </a:solidFill>
              <a:latin typeface="Arial" pitchFamily="34" charset="0"/>
              <a:ea typeface="ＭＳ Ｐゴシック"/>
              <a:cs typeface="ＭＳ Ｐゴシック"/>
            </a:endParaRPr>
          </a:p>
        </p:txBody>
      </p:sp>
      <p:cxnSp>
        <p:nvCxnSpPr>
          <p:cNvPr id="33" name="Straight Arrow Connector 32"/>
          <p:cNvCxnSpPr>
            <a:endCxn id="88" idx="81"/>
          </p:cNvCxnSpPr>
          <p:nvPr/>
        </p:nvCxnSpPr>
        <p:spPr>
          <a:xfrm rot="10800000" flipV="1">
            <a:off x="4676778" y="3352800"/>
            <a:ext cx="733425" cy="1746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flipV="1">
            <a:off x="457200" y="5029200"/>
            <a:ext cx="533400" cy="3048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020" name="TextBox 55"/>
          <p:cNvSpPr txBox="1">
            <a:spLocks noChangeArrowheads="1"/>
          </p:cNvSpPr>
          <p:nvPr/>
        </p:nvSpPr>
        <p:spPr bwMode="auto">
          <a:xfrm>
            <a:off x="609600" y="2133608"/>
            <a:ext cx="144780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buFont typeface="Arial" charset="0"/>
              <a:buChar char="•"/>
            </a:pPr>
            <a:r>
              <a:rPr lang="en-US" sz="1100" b="1" dirty="0">
                <a:solidFill>
                  <a:srgbClr val="7030A0"/>
                </a:solidFill>
              </a:rPr>
              <a:t>Haryana RFMA</a:t>
            </a:r>
          </a:p>
          <a:p>
            <a:pPr eaLnBrk="1" hangingPunct="1"/>
            <a:endParaRPr lang="en-US" sz="1100" b="1" dirty="0">
              <a:solidFill>
                <a:srgbClr val="7030A0"/>
              </a:solidFill>
            </a:endParaRPr>
          </a:p>
        </p:txBody>
      </p:sp>
      <p:cxnSp>
        <p:nvCxnSpPr>
          <p:cNvPr id="45" name="Straight Arrow Connector 44"/>
          <p:cNvCxnSpPr>
            <a:endCxn id="85" idx="48"/>
          </p:cNvCxnSpPr>
          <p:nvPr/>
        </p:nvCxnSpPr>
        <p:spPr>
          <a:xfrm>
            <a:off x="1143000" y="2362208"/>
            <a:ext cx="1663700" cy="51117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rot="10800000" flipV="1">
            <a:off x="3429000" y="1905000"/>
            <a:ext cx="1219200" cy="4572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023" name="TextBox 55"/>
          <p:cNvSpPr txBox="1">
            <a:spLocks noChangeArrowheads="1"/>
          </p:cNvSpPr>
          <p:nvPr/>
        </p:nvSpPr>
        <p:spPr bwMode="auto">
          <a:xfrm>
            <a:off x="4572000" y="1643066"/>
            <a:ext cx="14478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100" b="1" dirty="0">
                <a:solidFill>
                  <a:srgbClr val="7030A0"/>
                </a:solidFill>
              </a:rPr>
              <a:t>HP RFMA</a:t>
            </a:r>
          </a:p>
        </p:txBody>
      </p:sp>
      <p:sp>
        <p:nvSpPr>
          <p:cNvPr id="51" name="TextBox 55"/>
          <p:cNvSpPr txBox="1">
            <a:spLocks noChangeArrowheads="1"/>
          </p:cNvSpPr>
          <p:nvPr/>
        </p:nvSpPr>
        <p:spPr bwMode="auto">
          <a:xfrm>
            <a:off x="1981200" y="5181600"/>
            <a:ext cx="1447800" cy="1107996"/>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WFP</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GAIN</a:t>
            </a:r>
            <a:endParaRPr lang="en-US" sz="1100" b="1" dirty="0">
              <a:solidFill>
                <a:srgbClr val="7030A0"/>
              </a:solidFill>
              <a:latin typeface="Arial" pitchFamily="34" charset="0"/>
              <a:ea typeface="ＭＳ Ｐゴシック"/>
              <a:cs typeface="ＭＳ Ｐゴシック"/>
            </a:endParaRPr>
          </a:p>
          <a:p>
            <a:pPr>
              <a:buFont typeface="Arial" pitchFamily="34" charset="0"/>
              <a:buChar char="•"/>
              <a:defRPr/>
            </a:pPr>
            <a:r>
              <a:rPr lang="en-US" sz="1100" b="1" dirty="0">
                <a:solidFill>
                  <a:srgbClr val="7030A0"/>
                </a:solidFill>
                <a:latin typeface="Arial" pitchFamily="34" charset="0"/>
                <a:ea typeface="ＭＳ Ｐゴシック"/>
                <a:cs typeface="ＭＳ Ｐゴシック"/>
              </a:rPr>
              <a:t>MP RFMA</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MI</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PATH</a:t>
            </a:r>
          </a:p>
        </p:txBody>
      </p:sp>
      <p:sp>
        <p:nvSpPr>
          <p:cNvPr id="43025" name="TextBox 55"/>
          <p:cNvSpPr txBox="1">
            <a:spLocks noChangeArrowheads="1"/>
          </p:cNvSpPr>
          <p:nvPr/>
        </p:nvSpPr>
        <p:spPr bwMode="auto">
          <a:xfrm>
            <a:off x="533400" y="1676401"/>
            <a:ext cx="144780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buFont typeface="Arial" charset="0"/>
              <a:buChar char="•"/>
            </a:pPr>
            <a:r>
              <a:rPr lang="en-US" sz="1100" b="1" dirty="0">
                <a:solidFill>
                  <a:srgbClr val="7030A0"/>
                </a:solidFill>
              </a:rPr>
              <a:t> Punjab RFMA</a:t>
            </a:r>
          </a:p>
          <a:p>
            <a:pPr eaLnBrk="1" hangingPunct="1"/>
            <a:endParaRPr lang="en-US" sz="1100" b="1" dirty="0">
              <a:solidFill>
                <a:srgbClr val="7030A0"/>
              </a:solidFill>
            </a:endParaRPr>
          </a:p>
        </p:txBody>
      </p:sp>
      <p:cxnSp>
        <p:nvCxnSpPr>
          <p:cNvPr id="54" name="Straight Arrow Connector 53"/>
          <p:cNvCxnSpPr/>
          <p:nvPr/>
        </p:nvCxnSpPr>
        <p:spPr>
          <a:xfrm>
            <a:off x="1066800" y="1905008"/>
            <a:ext cx="1663700" cy="51117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5" name="TextBox 55"/>
          <p:cNvSpPr txBox="1">
            <a:spLocks noChangeArrowheads="1"/>
          </p:cNvSpPr>
          <p:nvPr/>
        </p:nvSpPr>
        <p:spPr bwMode="auto">
          <a:xfrm>
            <a:off x="0" y="2667000"/>
            <a:ext cx="1447800" cy="1277938"/>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GAIN</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MI</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WFP</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rgbClr val="0070C0"/>
                </a:solidFill>
                <a:latin typeface="Arial" pitchFamily="34" charset="0"/>
                <a:ea typeface="ＭＳ Ｐゴシック"/>
                <a:cs typeface="ＭＳ Ｐゴシック"/>
              </a:rPr>
              <a:t>State Food Dept</a:t>
            </a:r>
            <a:r>
              <a:rPr lang="en-US" sz="1100" b="1" dirty="0">
                <a:solidFill>
                  <a:schemeClr val="accent1">
                    <a:lumMod val="25000"/>
                  </a:schemeClr>
                </a:solidFill>
                <a:latin typeface="Arial" pitchFamily="34" charset="0"/>
                <a:ea typeface="ＭＳ Ｐゴシック"/>
                <a:cs typeface="ＭＳ Ｐゴシック"/>
              </a:rPr>
              <a:t>.</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CECOEDECON</a:t>
            </a:r>
          </a:p>
          <a:p>
            <a:pPr>
              <a:defRPr/>
            </a:pPr>
            <a:endParaRPr lang="en-US" sz="1100" b="1" dirty="0">
              <a:solidFill>
                <a:srgbClr val="7030A0"/>
              </a:solidFill>
              <a:latin typeface="Arial" pitchFamily="34" charset="0"/>
              <a:ea typeface="ＭＳ Ｐゴシック"/>
              <a:cs typeface="ＭＳ Ｐゴシック"/>
            </a:endParaRPr>
          </a:p>
        </p:txBody>
      </p:sp>
      <p:cxnSp>
        <p:nvCxnSpPr>
          <p:cNvPr id="56" name="Straight Arrow Connector 55"/>
          <p:cNvCxnSpPr>
            <a:endCxn id="89" idx="10"/>
          </p:cNvCxnSpPr>
          <p:nvPr/>
        </p:nvCxnSpPr>
        <p:spPr>
          <a:xfrm>
            <a:off x="533404" y="2971808"/>
            <a:ext cx="1247775" cy="3016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rot="10800000" flipV="1">
            <a:off x="4114800" y="2286000"/>
            <a:ext cx="1219200" cy="4572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0" name="TextBox 55"/>
          <p:cNvSpPr txBox="1">
            <a:spLocks noChangeArrowheads="1"/>
          </p:cNvSpPr>
          <p:nvPr/>
        </p:nvSpPr>
        <p:spPr bwMode="auto">
          <a:xfrm>
            <a:off x="5334000" y="1981208"/>
            <a:ext cx="2743200" cy="430887"/>
          </a:xfrm>
          <a:prstGeom prst="rect">
            <a:avLst/>
          </a:prstGeom>
          <a:noFill/>
          <a:ln w="9525">
            <a:noFill/>
            <a:miter lim="800000"/>
            <a:headEnd/>
            <a:tailEnd/>
          </a:ln>
        </p:spPr>
        <p:txBody>
          <a:bodyPr wrap="square">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WFP</a:t>
            </a:r>
            <a:endParaRPr lang="en-US" sz="1100" b="1" dirty="0">
              <a:solidFill>
                <a:srgbClr val="7030A0"/>
              </a:solidFill>
              <a:latin typeface="Arial" pitchFamily="34" charset="0"/>
              <a:ea typeface="ＭＳ Ｐゴシック"/>
              <a:cs typeface="ＭＳ Ｐゴシック"/>
            </a:endParaRPr>
          </a:p>
          <a:p>
            <a:pPr>
              <a:buFont typeface="Arial" pitchFamily="34" charset="0"/>
              <a:buChar char="•"/>
              <a:defRPr/>
            </a:pPr>
            <a:r>
              <a:rPr lang="en-US" sz="1100" b="1" dirty="0" err="1">
                <a:solidFill>
                  <a:srgbClr val="7030A0"/>
                </a:solidFill>
                <a:latin typeface="Arial" pitchFamily="34" charset="0"/>
                <a:ea typeface="ＭＳ Ｐゴシック"/>
                <a:cs typeface="ＭＳ Ｐゴシック"/>
              </a:rPr>
              <a:t>Uttarakhand</a:t>
            </a:r>
            <a:r>
              <a:rPr lang="en-US" sz="1100" b="1" dirty="0">
                <a:solidFill>
                  <a:srgbClr val="7030A0"/>
                </a:solidFill>
                <a:latin typeface="Arial" pitchFamily="34" charset="0"/>
                <a:ea typeface="ＭＳ Ｐゴシック"/>
                <a:cs typeface="ＭＳ Ｐゴシック"/>
              </a:rPr>
              <a:t> RFMA</a:t>
            </a:r>
          </a:p>
        </p:txBody>
      </p:sp>
      <p:grpSp>
        <p:nvGrpSpPr>
          <p:cNvPr id="3" name="Group 112"/>
          <p:cNvGrpSpPr>
            <a:grpSpLocks/>
          </p:cNvGrpSpPr>
          <p:nvPr/>
        </p:nvGrpSpPr>
        <p:grpSpPr bwMode="auto">
          <a:xfrm>
            <a:off x="5486400" y="5181601"/>
            <a:ext cx="4191003" cy="1077217"/>
            <a:chOff x="4990323" y="5498934"/>
            <a:chExt cx="2859486" cy="664044"/>
          </a:xfrm>
        </p:grpSpPr>
        <p:sp>
          <p:nvSpPr>
            <p:cNvPr id="43033" name="TextBox 73"/>
            <p:cNvSpPr txBox="1">
              <a:spLocks noChangeArrowheads="1"/>
            </p:cNvSpPr>
            <p:nvPr/>
          </p:nvSpPr>
          <p:spPr bwMode="auto">
            <a:xfrm>
              <a:off x="5146296" y="5498934"/>
              <a:ext cx="2703513" cy="66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endParaRPr lang="en-US" sz="2000" dirty="0"/>
            </a:p>
            <a:p>
              <a:pPr eaLnBrk="1" hangingPunct="1"/>
              <a:r>
                <a:rPr lang="en-US" sz="2000" dirty="0"/>
                <a:t>    </a:t>
              </a:r>
              <a:endParaRPr lang="en-US" sz="2000" b="1" dirty="0"/>
            </a:p>
            <a:p>
              <a:pPr eaLnBrk="1" hangingPunct="1">
                <a:lnSpc>
                  <a:spcPct val="120000"/>
                </a:lnSpc>
              </a:pPr>
              <a:r>
                <a:rPr lang="en-US" sz="2000" b="1" dirty="0"/>
                <a:t>Oil fortification legislation</a:t>
              </a:r>
            </a:p>
          </p:txBody>
        </p:sp>
        <p:sp>
          <p:nvSpPr>
            <p:cNvPr id="57" name="Rectangle 56"/>
            <p:cNvSpPr/>
            <p:nvPr/>
          </p:nvSpPr>
          <p:spPr>
            <a:xfrm>
              <a:off x="4990323" y="5943221"/>
              <a:ext cx="152723" cy="152662"/>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58" name="TextBox 73"/>
          <p:cNvSpPr txBox="1">
            <a:spLocks noChangeArrowheads="1"/>
          </p:cNvSpPr>
          <p:nvPr/>
        </p:nvSpPr>
        <p:spPr bwMode="auto">
          <a:xfrm>
            <a:off x="6172200" y="3657600"/>
            <a:ext cx="3962400" cy="1816100"/>
          </a:xfrm>
          <a:prstGeom prst="rect">
            <a:avLst/>
          </a:prstGeom>
          <a:noFill/>
          <a:ln w="9525">
            <a:noFill/>
            <a:miter lim="800000"/>
            <a:headEnd/>
            <a:tailEnd/>
          </a:ln>
        </p:spPr>
        <p:txBody>
          <a:bodyPr>
            <a:spAutoFit/>
          </a:bodyPr>
          <a:lstStyle/>
          <a:p>
            <a:pPr>
              <a:defRPr/>
            </a:pPr>
            <a:endParaRPr lang="en-US" sz="2000" dirty="0">
              <a:latin typeface="Arial" pitchFamily="34" charset="0"/>
              <a:ea typeface="ＭＳ Ｐゴシック"/>
              <a:cs typeface="ＭＳ Ｐゴシック"/>
            </a:endParaRPr>
          </a:p>
          <a:p>
            <a:pPr>
              <a:defRPr/>
            </a:pPr>
            <a:r>
              <a:rPr lang="en-US" sz="2000" dirty="0">
                <a:latin typeface="Arial" pitchFamily="34" charset="0"/>
                <a:ea typeface="ＭＳ Ｐゴシック"/>
                <a:cs typeface="ＭＳ Ｐゴシック"/>
              </a:rPr>
              <a:t>    </a:t>
            </a:r>
            <a:endParaRPr lang="en-US" sz="2000" b="1" dirty="0">
              <a:latin typeface="Arial" pitchFamily="34" charset="0"/>
              <a:ea typeface="ＭＳ Ｐゴシック"/>
              <a:cs typeface="ＭＳ Ｐゴシック"/>
            </a:endParaRPr>
          </a:p>
          <a:p>
            <a:pPr>
              <a:lnSpc>
                <a:spcPct val="120000"/>
              </a:lnSpc>
              <a:defRPr/>
            </a:pPr>
            <a:r>
              <a:rPr lang="en-US" sz="2000" b="1" dirty="0">
                <a:latin typeface="Arial" pitchFamily="34" charset="0"/>
                <a:ea typeface="ＭＳ Ｐゴシック"/>
                <a:cs typeface="ＭＳ Ｐゴシック"/>
              </a:rPr>
              <a:t>     </a:t>
            </a:r>
            <a:r>
              <a:rPr lang="en-US" sz="2000" b="1" dirty="0">
                <a:solidFill>
                  <a:schemeClr val="accent1">
                    <a:lumMod val="25000"/>
                  </a:schemeClr>
                </a:solidFill>
                <a:latin typeface="Arial" pitchFamily="34" charset="0"/>
                <a:ea typeface="ＭＳ Ｐゴシック"/>
                <a:cs typeface="ＭＳ Ｐゴシック"/>
              </a:rPr>
              <a:t>NGO partner</a:t>
            </a:r>
          </a:p>
          <a:p>
            <a:pPr>
              <a:lnSpc>
                <a:spcPct val="120000"/>
              </a:lnSpc>
              <a:defRPr/>
            </a:pPr>
            <a:r>
              <a:rPr lang="en-US" sz="2000" b="1" dirty="0">
                <a:latin typeface="Arial" pitchFamily="34" charset="0"/>
                <a:ea typeface="ＭＳ Ｐゴシック"/>
                <a:cs typeface="ＭＳ Ｐゴシック"/>
              </a:rPr>
              <a:t>     </a:t>
            </a:r>
            <a:r>
              <a:rPr lang="en-US" sz="2000" b="1" dirty="0">
                <a:solidFill>
                  <a:srgbClr val="7030A0"/>
                </a:solidFill>
                <a:latin typeface="Arial" pitchFamily="34" charset="0"/>
                <a:ea typeface="ＭＳ Ｐゴシック"/>
                <a:cs typeface="ＭＳ Ｐゴシック"/>
              </a:rPr>
              <a:t>Industry partner</a:t>
            </a:r>
          </a:p>
          <a:p>
            <a:pPr>
              <a:lnSpc>
                <a:spcPct val="120000"/>
              </a:lnSpc>
              <a:defRPr/>
            </a:pPr>
            <a:r>
              <a:rPr lang="en-US" sz="2000" b="1" dirty="0">
                <a:latin typeface="Arial" pitchFamily="34" charset="0"/>
                <a:ea typeface="ＭＳ Ｐゴシック"/>
                <a:cs typeface="ＭＳ Ｐゴシック"/>
              </a:rPr>
              <a:t>     </a:t>
            </a:r>
            <a:r>
              <a:rPr lang="en-US" sz="2000" b="1" dirty="0">
                <a:solidFill>
                  <a:srgbClr val="0070C0"/>
                </a:solidFill>
                <a:latin typeface="Arial" pitchFamily="34" charset="0"/>
                <a:ea typeface="ＭＳ Ｐゴシック"/>
                <a:cs typeface="ＭＳ Ｐゴシック"/>
              </a:rPr>
              <a:t>Government partner</a:t>
            </a:r>
            <a:endParaRPr lang="en-US" sz="2000" b="1" dirty="0">
              <a:latin typeface="Arial" pitchFamily="34" charset="0"/>
              <a:ea typeface="ＭＳ Ｐゴシック"/>
              <a:cs typeface="ＭＳ Ｐゴシック"/>
            </a:endParaRPr>
          </a:p>
        </p:txBody>
      </p:sp>
      <p:sp>
        <p:nvSpPr>
          <p:cNvPr id="50" name="TextBox 55"/>
          <p:cNvSpPr txBox="1">
            <a:spLocks noChangeArrowheads="1"/>
          </p:cNvSpPr>
          <p:nvPr/>
        </p:nvSpPr>
        <p:spPr bwMode="auto">
          <a:xfrm>
            <a:off x="4343400" y="914400"/>
            <a:ext cx="14478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100" b="1" dirty="0">
                <a:solidFill>
                  <a:srgbClr val="7030A0"/>
                </a:solidFill>
              </a:rPr>
              <a:t>J&amp;K RFMA</a:t>
            </a:r>
          </a:p>
          <a:p>
            <a:pPr eaLnBrk="1" hangingPunct="1"/>
            <a:r>
              <a:rPr lang="en-US" sz="1100" b="1" dirty="0">
                <a:solidFill>
                  <a:srgbClr val="0070C0"/>
                </a:solidFill>
              </a:rPr>
              <a:t>State Food Dept.</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73"/>
          <p:cNvSpPr txBox="1">
            <a:spLocks noChangeArrowheads="1"/>
          </p:cNvSpPr>
          <p:nvPr/>
        </p:nvSpPr>
        <p:spPr bwMode="auto">
          <a:xfrm>
            <a:off x="6172200" y="3200400"/>
            <a:ext cx="3962400" cy="1816100"/>
          </a:xfrm>
          <a:prstGeom prst="rect">
            <a:avLst/>
          </a:prstGeom>
          <a:noFill/>
          <a:ln w="9525">
            <a:noFill/>
            <a:miter lim="800000"/>
            <a:headEnd/>
            <a:tailEnd/>
          </a:ln>
        </p:spPr>
        <p:txBody>
          <a:bodyPr>
            <a:spAutoFit/>
          </a:bodyPr>
          <a:lstStyle/>
          <a:p>
            <a:pPr>
              <a:defRPr/>
            </a:pPr>
            <a:endParaRPr lang="en-US" sz="2000" dirty="0">
              <a:latin typeface="Arial" pitchFamily="34" charset="0"/>
              <a:ea typeface="ＭＳ Ｐゴシック"/>
              <a:cs typeface="ＭＳ Ｐゴシック"/>
            </a:endParaRPr>
          </a:p>
          <a:p>
            <a:pPr>
              <a:defRPr/>
            </a:pPr>
            <a:r>
              <a:rPr lang="en-US" sz="2000" dirty="0">
                <a:latin typeface="Arial" pitchFamily="34" charset="0"/>
                <a:ea typeface="ＭＳ Ｐゴシック"/>
                <a:cs typeface="ＭＳ Ｐゴシック"/>
              </a:rPr>
              <a:t>    </a:t>
            </a:r>
            <a:endParaRPr lang="en-US" sz="2000" b="1" dirty="0">
              <a:latin typeface="Arial" pitchFamily="34" charset="0"/>
              <a:ea typeface="ＭＳ Ｐゴシック"/>
              <a:cs typeface="ＭＳ Ｐゴシック"/>
            </a:endParaRPr>
          </a:p>
          <a:p>
            <a:pPr>
              <a:lnSpc>
                <a:spcPct val="120000"/>
              </a:lnSpc>
              <a:defRPr/>
            </a:pPr>
            <a:r>
              <a:rPr lang="en-US" sz="2000" b="1" dirty="0">
                <a:latin typeface="Arial" pitchFamily="34" charset="0"/>
                <a:ea typeface="ＭＳ Ｐゴシック"/>
                <a:cs typeface="ＭＳ Ｐゴシック"/>
              </a:rPr>
              <a:t>     </a:t>
            </a:r>
            <a:r>
              <a:rPr lang="en-US" sz="2000" b="1" dirty="0">
                <a:solidFill>
                  <a:schemeClr val="accent1">
                    <a:lumMod val="25000"/>
                  </a:schemeClr>
                </a:solidFill>
                <a:latin typeface="Arial" pitchFamily="34" charset="0"/>
                <a:ea typeface="ＭＳ Ｐゴシック"/>
                <a:cs typeface="ＭＳ Ｐゴシック"/>
              </a:rPr>
              <a:t>NGO partner</a:t>
            </a:r>
          </a:p>
          <a:p>
            <a:pPr>
              <a:lnSpc>
                <a:spcPct val="120000"/>
              </a:lnSpc>
              <a:defRPr/>
            </a:pPr>
            <a:r>
              <a:rPr lang="en-US" sz="2000" b="1" dirty="0">
                <a:latin typeface="Arial" pitchFamily="34" charset="0"/>
                <a:ea typeface="ＭＳ Ｐゴシック"/>
                <a:cs typeface="ＭＳ Ｐゴシック"/>
              </a:rPr>
              <a:t>     </a:t>
            </a:r>
            <a:r>
              <a:rPr lang="en-US" sz="2000" b="1" dirty="0">
                <a:solidFill>
                  <a:srgbClr val="7030A0"/>
                </a:solidFill>
                <a:latin typeface="Arial" pitchFamily="34" charset="0"/>
                <a:ea typeface="ＭＳ Ｐゴシック"/>
                <a:cs typeface="ＭＳ Ｐゴシック"/>
              </a:rPr>
              <a:t>Industry partner</a:t>
            </a:r>
          </a:p>
          <a:p>
            <a:pPr>
              <a:lnSpc>
                <a:spcPct val="120000"/>
              </a:lnSpc>
              <a:defRPr/>
            </a:pPr>
            <a:r>
              <a:rPr lang="en-US" sz="2000" b="1" dirty="0">
                <a:latin typeface="Arial" pitchFamily="34" charset="0"/>
                <a:ea typeface="ＭＳ Ｐゴシック"/>
                <a:cs typeface="ＭＳ Ｐゴシック"/>
              </a:rPr>
              <a:t>     </a:t>
            </a:r>
            <a:r>
              <a:rPr lang="en-US" sz="2000" b="1" dirty="0">
                <a:solidFill>
                  <a:srgbClr val="0070C0"/>
                </a:solidFill>
                <a:latin typeface="Arial" pitchFamily="34" charset="0"/>
                <a:ea typeface="ＭＳ Ｐゴシック"/>
                <a:cs typeface="ＭＳ Ｐゴシック"/>
              </a:rPr>
              <a:t>Government partner</a:t>
            </a:r>
            <a:endParaRPr lang="en-US" sz="2000" b="1" dirty="0">
              <a:latin typeface="Arial" pitchFamily="34" charset="0"/>
              <a:ea typeface="ＭＳ Ｐゴシック"/>
              <a:cs typeface="ＭＳ Ｐゴシック"/>
            </a:endParaRPr>
          </a:p>
        </p:txBody>
      </p:sp>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grpSp>
        <p:nvGrpSpPr>
          <p:cNvPr id="2" name="Group 65"/>
          <p:cNvGrpSpPr>
            <a:grpSpLocks/>
          </p:cNvGrpSpPr>
          <p:nvPr/>
        </p:nvGrpSpPr>
        <p:grpSpPr bwMode="auto">
          <a:xfrm>
            <a:off x="2895600" y="1295400"/>
            <a:ext cx="3657600" cy="4410075"/>
            <a:chOff x="1104412" y="3146425"/>
            <a:chExt cx="2280138" cy="2635250"/>
          </a:xfrm>
        </p:grpSpPr>
        <p:sp>
          <p:nvSpPr>
            <p:cNvPr id="100" name="Freeform 99"/>
            <p:cNvSpPr/>
            <p:nvPr/>
          </p:nvSpPr>
          <p:spPr>
            <a:xfrm>
              <a:off x="1808049" y="4727765"/>
              <a:ext cx="708585" cy="105391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solidFill>
              <a:srgbClr val="FFCC99"/>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grpSp>
          <p:nvGrpSpPr>
            <p:cNvPr id="3" name="Group 64"/>
            <p:cNvGrpSpPr>
              <a:grpSpLocks/>
            </p:cNvGrpSpPr>
            <p:nvPr/>
          </p:nvGrpSpPr>
          <p:grpSpPr bwMode="auto">
            <a:xfrm>
              <a:off x="1219200" y="3146425"/>
              <a:ext cx="2165350" cy="2609638"/>
              <a:chOff x="1219200" y="3146425"/>
              <a:chExt cx="2165350" cy="2609638"/>
            </a:xfrm>
          </p:grpSpPr>
          <p:sp>
            <p:nvSpPr>
              <p:cNvPr id="97" name="Freeform 96"/>
              <p:cNvSpPr/>
              <p:nvPr/>
            </p:nvSpPr>
            <p:spPr>
              <a:xfrm>
                <a:off x="1317186" y="4313220"/>
                <a:ext cx="117767" cy="157470"/>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8" name="Freeform 97"/>
              <p:cNvSpPr/>
              <p:nvPr/>
            </p:nvSpPr>
            <p:spPr>
              <a:xfrm>
                <a:off x="1401305" y="3865475"/>
                <a:ext cx="782808" cy="1275886"/>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9" name="Freeform 98"/>
              <p:cNvSpPr/>
              <p:nvPr/>
            </p:nvSpPr>
            <p:spPr>
              <a:xfrm>
                <a:off x="1522041" y="4855828"/>
                <a:ext cx="395857" cy="900235"/>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1" name="Freeform 100"/>
              <p:cNvSpPr/>
              <p:nvPr/>
            </p:nvSpPr>
            <p:spPr>
              <a:xfrm>
                <a:off x="1230097" y="3146425"/>
                <a:ext cx="1466651" cy="1209483"/>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2" name="Freeform 101"/>
              <p:cNvSpPr/>
              <p:nvPr/>
            </p:nvSpPr>
            <p:spPr>
              <a:xfrm>
                <a:off x="1822893" y="3581839"/>
                <a:ext cx="1561657" cy="1309088"/>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solidFill>
                <a:schemeClr val="accent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4059" name="TextBox 45"/>
              <p:cNvSpPr txBox="1">
                <a:spLocks noChangeArrowheads="1"/>
              </p:cNvSpPr>
              <p:nvPr/>
            </p:nvSpPr>
            <p:spPr bwMode="auto">
              <a:xfrm rot="3337315">
                <a:off x="1383507" y="5184228"/>
                <a:ext cx="762000" cy="153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Kerala</a:t>
                </a:r>
              </a:p>
            </p:txBody>
          </p:sp>
          <p:sp>
            <p:nvSpPr>
              <p:cNvPr id="44060" name="TextBox 46"/>
              <p:cNvSpPr txBox="1">
                <a:spLocks noChangeArrowheads="1"/>
              </p:cNvSpPr>
              <p:nvPr/>
            </p:nvSpPr>
            <p:spPr bwMode="auto">
              <a:xfrm>
                <a:off x="1981200" y="4953000"/>
                <a:ext cx="7620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Tamil Nadu</a:t>
                </a:r>
              </a:p>
            </p:txBody>
          </p:sp>
          <p:sp>
            <p:nvSpPr>
              <p:cNvPr id="44061" name="TextBox 47"/>
              <p:cNvSpPr txBox="1">
                <a:spLocks noChangeArrowheads="1"/>
              </p:cNvSpPr>
              <p:nvPr/>
            </p:nvSpPr>
            <p:spPr bwMode="auto">
              <a:xfrm rot="19948712">
                <a:off x="1358900" y="4185698"/>
                <a:ext cx="868363"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Karnataka</a:t>
                </a:r>
              </a:p>
            </p:txBody>
          </p:sp>
          <p:sp>
            <p:nvSpPr>
              <p:cNvPr id="44062" name="TextBox 53"/>
              <p:cNvSpPr txBox="1">
                <a:spLocks noChangeArrowheads="1"/>
              </p:cNvSpPr>
              <p:nvPr/>
            </p:nvSpPr>
            <p:spPr bwMode="auto">
              <a:xfrm>
                <a:off x="1219200" y="3581400"/>
                <a:ext cx="9144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Maharashtra</a:t>
                </a:r>
              </a:p>
            </p:txBody>
          </p:sp>
          <p:sp>
            <p:nvSpPr>
              <p:cNvPr id="44063" name="TextBox 56"/>
              <p:cNvSpPr txBox="1">
                <a:spLocks noChangeArrowheads="1"/>
              </p:cNvSpPr>
              <p:nvPr/>
            </p:nvSpPr>
            <p:spPr bwMode="auto">
              <a:xfrm>
                <a:off x="2057400" y="3962400"/>
                <a:ext cx="9144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Andhra Pradesh</a:t>
                </a:r>
              </a:p>
            </p:txBody>
          </p:sp>
        </p:grpSp>
        <p:sp>
          <p:nvSpPr>
            <p:cNvPr id="44053" name="TextBox 53"/>
            <p:cNvSpPr txBox="1">
              <a:spLocks noChangeArrowheads="1"/>
            </p:cNvSpPr>
            <p:nvPr/>
          </p:nvSpPr>
          <p:spPr bwMode="auto">
            <a:xfrm>
              <a:off x="1104412" y="4330295"/>
              <a:ext cx="9144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Goa</a:t>
              </a:r>
            </a:p>
          </p:txBody>
        </p:sp>
      </p:grpSp>
      <p:sp>
        <p:nvSpPr>
          <p:cNvPr id="44037"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Partner Mapping</a:t>
            </a:r>
          </a:p>
        </p:txBody>
      </p:sp>
      <p:sp>
        <p:nvSpPr>
          <p:cNvPr id="67" name="TextBox 55"/>
          <p:cNvSpPr txBox="1">
            <a:spLocks noChangeArrowheads="1"/>
          </p:cNvSpPr>
          <p:nvPr/>
        </p:nvSpPr>
        <p:spPr bwMode="auto">
          <a:xfrm>
            <a:off x="1981200" y="4038600"/>
            <a:ext cx="1447800" cy="769441"/>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MI</a:t>
            </a:r>
          </a:p>
          <a:p>
            <a:pPr>
              <a:buFont typeface="Arial" pitchFamily="34" charset="0"/>
              <a:buChar char="•"/>
              <a:defRPr/>
            </a:pPr>
            <a:r>
              <a:rPr lang="en-US" sz="1100" b="1" dirty="0">
                <a:solidFill>
                  <a:srgbClr val="0000FF"/>
                </a:solidFill>
                <a:latin typeface="Arial" pitchFamily="34" charset="0"/>
                <a:ea typeface="ＭＳ Ｐゴシック"/>
                <a:cs typeface="ＭＳ Ｐゴシック"/>
              </a:rPr>
              <a:t>CFTRI</a:t>
            </a:r>
          </a:p>
          <a:p>
            <a:pPr>
              <a:buFont typeface="Arial" pitchFamily="34" charset="0"/>
              <a:buChar char="•"/>
              <a:defRPr/>
            </a:pPr>
            <a:r>
              <a:rPr lang="en-US" sz="1100" b="1" dirty="0">
                <a:solidFill>
                  <a:srgbClr val="7030A0"/>
                </a:solidFill>
                <a:latin typeface="Arial" pitchFamily="34" charset="0"/>
                <a:ea typeface="ＭＳ Ｐゴシック"/>
                <a:cs typeface="ＭＳ Ｐゴシック"/>
              </a:rPr>
              <a:t>Karnataka RFMA</a:t>
            </a:r>
          </a:p>
        </p:txBody>
      </p:sp>
      <p:cxnSp>
        <p:nvCxnSpPr>
          <p:cNvPr id="68" name="Straight Arrow Connector 67"/>
          <p:cNvCxnSpPr/>
          <p:nvPr/>
        </p:nvCxnSpPr>
        <p:spPr>
          <a:xfrm flipV="1">
            <a:off x="2514600" y="3733800"/>
            <a:ext cx="762000" cy="3048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p:nvPr/>
        </p:nvCxnSpPr>
        <p:spPr>
          <a:xfrm flipV="1">
            <a:off x="2057400" y="2514600"/>
            <a:ext cx="990600" cy="1524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TextBox 55"/>
          <p:cNvSpPr txBox="1">
            <a:spLocks noChangeArrowheads="1"/>
          </p:cNvSpPr>
          <p:nvPr/>
        </p:nvSpPr>
        <p:spPr bwMode="auto">
          <a:xfrm>
            <a:off x="5257800" y="4800600"/>
            <a:ext cx="1447800" cy="600164"/>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MI</a:t>
            </a:r>
          </a:p>
          <a:p>
            <a:pPr>
              <a:buFont typeface="Arial" pitchFamily="34" charset="0"/>
              <a:buChar char="•"/>
              <a:defRPr/>
            </a:pPr>
            <a:r>
              <a:rPr lang="en-US" sz="1100" b="1" dirty="0">
                <a:solidFill>
                  <a:srgbClr val="7030A0"/>
                </a:solidFill>
                <a:latin typeface="Arial" pitchFamily="34" charset="0"/>
                <a:ea typeface="ＭＳ Ｐゴシック"/>
                <a:cs typeface="ＭＳ Ｐゴシック"/>
              </a:rPr>
              <a:t>TN RFMA</a:t>
            </a:r>
          </a:p>
        </p:txBody>
      </p:sp>
      <p:cxnSp>
        <p:nvCxnSpPr>
          <p:cNvPr id="22" name="Straight Arrow Connector 21"/>
          <p:cNvCxnSpPr/>
          <p:nvPr/>
        </p:nvCxnSpPr>
        <p:spPr>
          <a:xfrm rot="10800000">
            <a:off x="5181600" y="4343400"/>
            <a:ext cx="609600" cy="4572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 name="TextBox 55"/>
          <p:cNvSpPr txBox="1">
            <a:spLocks noChangeArrowheads="1"/>
          </p:cNvSpPr>
          <p:nvPr/>
        </p:nvSpPr>
        <p:spPr bwMode="auto">
          <a:xfrm>
            <a:off x="6172200" y="1295404"/>
            <a:ext cx="2514600" cy="1107996"/>
          </a:xfrm>
          <a:prstGeom prst="rect">
            <a:avLst/>
          </a:prstGeom>
          <a:noFill/>
          <a:ln w="9525">
            <a:noFill/>
            <a:miter lim="800000"/>
            <a:headEnd/>
            <a:tailEnd/>
          </a:ln>
        </p:spPr>
        <p:txBody>
          <a:bodyPr>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GAIN</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PATH</a:t>
            </a:r>
          </a:p>
          <a:p>
            <a:pPr>
              <a:buFont typeface="Arial" pitchFamily="34" charset="0"/>
              <a:buChar char="•"/>
              <a:defRPr/>
            </a:pPr>
            <a:r>
              <a:rPr lang="en-US" sz="1100" b="1" dirty="0" err="1">
                <a:solidFill>
                  <a:schemeClr val="accent1">
                    <a:lumMod val="25000"/>
                  </a:schemeClr>
                </a:solidFill>
                <a:latin typeface="Arial" pitchFamily="34" charset="0"/>
                <a:ea typeface="ＭＳ Ｐゴシック"/>
                <a:cs typeface="ＭＳ Ｐゴシック"/>
              </a:rPr>
              <a:t>Naandi</a:t>
            </a:r>
            <a:r>
              <a:rPr lang="en-US" sz="1100" b="1" dirty="0">
                <a:solidFill>
                  <a:schemeClr val="accent1">
                    <a:lumMod val="25000"/>
                  </a:schemeClr>
                </a:solidFill>
                <a:latin typeface="Arial" pitchFamily="34" charset="0"/>
                <a:ea typeface="ＭＳ Ｐゴシック"/>
                <a:cs typeface="ＭＳ Ｐゴシック"/>
              </a:rPr>
              <a:t> Foundation</a:t>
            </a:r>
          </a:p>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a:solidFill>
                  <a:srgbClr val="0070C0"/>
                </a:solidFill>
                <a:latin typeface="Arial" pitchFamily="34" charset="0"/>
                <a:ea typeface="ＭＳ Ｐゴシック"/>
                <a:cs typeface="ＭＳ Ｐゴシック"/>
              </a:rPr>
              <a:t>National Institute Nutrition</a:t>
            </a:r>
          </a:p>
          <a:p>
            <a:pPr>
              <a:defRPr/>
            </a:pPr>
            <a:endParaRPr lang="en-US" sz="1100" b="1" dirty="0">
              <a:solidFill>
                <a:srgbClr val="7030A0"/>
              </a:solidFill>
              <a:latin typeface="Arial" pitchFamily="34" charset="0"/>
              <a:ea typeface="ＭＳ Ｐゴシック"/>
              <a:cs typeface="ＭＳ Ｐゴシック"/>
            </a:endParaRPr>
          </a:p>
        </p:txBody>
      </p:sp>
      <p:cxnSp>
        <p:nvCxnSpPr>
          <p:cNvPr id="25" name="Straight Arrow Connector 24"/>
          <p:cNvCxnSpPr>
            <a:stCxn id="24" idx="1"/>
          </p:cNvCxnSpPr>
          <p:nvPr/>
        </p:nvCxnSpPr>
        <p:spPr>
          <a:xfrm rot="10800000" flipV="1">
            <a:off x="5486400" y="1849402"/>
            <a:ext cx="685800" cy="74140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TextBox 55"/>
          <p:cNvSpPr txBox="1">
            <a:spLocks noChangeArrowheads="1"/>
          </p:cNvSpPr>
          <p:nvPr/>
        </p:nvSpPr>
        <p:spPr bwMode="auto">
          <a:xfrm>
            <a:off x="304800" y="2514608"/>
            <a:ext cx="2514600" cy="1107996"/>
          </a:xfrm>
          <a:prstGeom prst="rect">
            <a:avLst/>
          </a:prstGeom>
          <a:noFill/>
          <a:ln w="9525">
            <a:noFill/>
            <a:miter lim="800000"/>
            <a:headEnd/>
            <a:tailEnd/>
          </a:ln>
        </p:spPr>
        <p:txBody>
          <a:bodyPr wrap="square">
            <a:spAutoFit/>
          </a:bodyPr>
          <a:lstStyle/>
          <a:p>
            <a:pPr>
              <a:buFont typeface="Arial" pitchFamily="34" charset="0"/>
              <a:buChar char="•"/>
              <a:defRPr/>
            </a:pPr>
            <a:r>
              <a:rPr lang="en-US" sz="1100" b="1" dirty="0">
                <a:solidFill>
                  <a:schemeClr val="accent1">
                    <a:lumMod val="25000"/>
                  </a:schemeClr>
                </a:solidFill>
                <a:latin typeface="Arial" pitchFamily="34" charset="0"/>
                <a:ea typeface="ＭＳ Ｐゴシック"/>
                <a:cs typeface="ＭＳ Ｐゴシック"/>
              </a:rPr>
              <a:t>UNICEF</a:t>
            </a:r>
          </a:p>
          <a:p>
            <a:pPr>
              <a:buFont typeface="Arial" pitchFamily="34" charset="0"/>
              <a:buChar char="•"/>
              <a:defRPr/>
            </a:pPr>
            <a:r>
              <a:rPr lang="en-US" sz="1100" b="1" dirty="0" err="1">
                <a:solidFill>
                  <a:schemeClr val="accent1">
                    <a:lumMod val="25000"/>
                  </a:schemeClr>
                </a:solidFill>
                <a:latin typeface="Arial" pitchFamily="34" charset="0"/>
                <a:ea typeface="ＭＳ Ｐゴシック"/>
                <a:cs typeface="ＭＳ Ｐゴシック"/>
              </a:rPr>
              <a:t>Spina</a:t>
            </a:r>
            <a:r>
              <a:rPr lang="en-US" sz="1100" b="1" dirty="0">
                <a:solidFill>
                  <a:schemeClr val="accent1">
                    <a:lumMod val="25000"/>
                  </a:schemeClr>
                </a:solidFill>
                <a:latin typeface="Arial" pitchFamily="34" charset="0"/>
                <a:ea typeface="ＭＳ Ｐゴシック"/>
                <a:cs typeface="ＭＳ Ｐゴシック"/>
              </a:rPr>
              <a:t> Bifida Association of India</a:t>
            </a:r>
          </a:p>
          <a:p>
            <a:pPr>
              <a:buFont typeface="Arial" pitchFamily="34" charset="0"/>
              <a:buChar char="•"/>
              <a:defRPr/>
            </a:pPr>
            <a:r>
              <a:rPr lang="en-US" sz="1050" b="1" dirty="0">
                <a:latin typeface="Arial" pitchFamily="34" charset="0"/>
                <a:ea typeface="ＭＳ Ｐゴシック"/>
                <a:cs typeface="ＭＳ Ｐゴシック"/>
              </a:rPr>
              <a:t>PATH</a:t>
            </a:r>
            <a:r>
              <a:rPr lang="en-US" sz="1100" b="1" dirty="0">
                <a:latin typeface="Arial" pitchFamily="34" charset="0"/>
                <a:ea typeface="ＭＳ Ｐゴシック"/>
                <a:cs typeface="ＭＳ Ｐゴシック"/>
              </a:rPr>
              <a:t> </a:t>
            </a:r>
            <a:r>
              <a:rPr lang="en-US" sz="1100" b="1" dirty="0">
                <a:solidFill>
                  <a:schemeClr val="accent1">
                    <a:lumMod val="25000"/>
                  </a:schemeClr>
                </a:solidFill>
                <a:latin typeface="Arial" pitchFamily="34" charset="0"/>
                <a:ea typeface="ＭＳ Ｐゴシック"/>
                <a:cs typeface="ＭＳ Ｐゴシック"/>
              </a:rPr>
              <a:t> </a:t>
            </a:r>
          </a:p>
          <a:p>
            <a:pPr>
              <a:buFont typeface="Arial" pitchFamily="34" charset="0"/>
              <a:buChar char="•"/>
              <a:defRPr/>
            </a:pPr>
            <a:r>
              <a:rPr lang="en-US" sz="1100" b="1" dirty="0">
                <a:solidFill>
                  <a:srgbClr val="7030A0"/>
                </a:solidFill>
                <a:latin typeface="Arial" pitchFamily="34" charset="0"/>
                <a:ea typeface="ＭＳ Ｐゴシック"/>
                <a:cs typeface="ＭＳ Ｐゴシック"/>
              </a:rPr>
              <a:t>Maharashtra RFMA</a:t>
            </a:r>
          </a:p>
          <a:p>
            <a:pPr>
              <a:buFont typeface="Arial" pitchFamily="34" charset="0"/>
              <a:buChar char="•"/>
              <a:defRPr/>
            </a:pPr>
            <a:endParaRPr lang="en-US" sz="1100" b="1" dirty="0">
              <a:solidFill>
                <a:srgbClr val="7030A0"/>
              </a:solidFill>
              <a:latin typeface="Arial" pitchFamily="34" charset="0"/>
              <a:ea typeface="ＭＳ Ｐゴシック"/>
              <a:cs typeface="ＭＳ Ｐゴシック"/>
            </a:endParaRPr>
          </a:p>
          <a:p>
            <a:pPr>
              <a:defRPr/>
            </a:pPr>
            <a:endParaRPr lang="en-US" sz="1100" b="1" dirty="0">
              <a:solidFill>
                <a:srgbClr val="7030A0"/>
              </a:solidFill>
              <a:latin typeface="Arial" pitchFamily="34" charset="0"/>
              <a:ea typeface="ＭＳ Ｐゴシック"/>
              <a:cs typeface="ＭＳ Ｐゴシック"/>
            </a:endParaRPr>
          </a:p>
        </p:txBody>
      </p:sp>
      <p:grpSp>
        <p:nvGrpSpPr>
          <p:cNvPr id="4" name="Group 112"/>
          <p:cNvGrpSpPr>
            <a:grpSpLocks/>
          </p:cNvGrpSpPr>
          <p:nvPr/>
        </p:nvGrpSpPr>
        <p:grpSpPr bwMode="auto">
          <a:xfrm>
            <a:off x="4876800" y="4801850"/>
            <a:ext cx="4648200" cy="1446550"/>
            <a:chOff x="4706542" y="5029203"/>
            <a:chExt cx="3171429" cy="891717"/>
          </a:xfrm>
        </p:grpSpPr>
        <p:sp>
          <p:nvSpPr>
            <p:cNvPr id="44047" name="TextBox 73"/>
            <p:cNvSpPr txBox="1">
              <a:spLocks noChangeArrowheads="1"/>
            </p:cNvSpPr>
            <p:nvPr/>
          </p:nvSpPr>
          <p:spPr bwMode="auto">
            <a:xfrm>
              <a:off x="4706542" y="5029203"/>
              <a:ext cx="3171429" cy="891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endParaRPr lang="en-US" sz="2000" dirty="0"/>
            </a:p>
            <a:p>
              <a:pPr eaLnBrk="1" hangingPunct="1"/>
              <a:r>
                <a:rPr lang="en-US" sz="2000" dirty="0"/>
                <a:t>    </a:t>
              </a:r>
              <a:endParaRPr lang="en-US" sz="2000" b="1" dirty="0"/>
            </a:p>
            <a:p>
              <a:pPr eaLnBrk="1" hangingPunct="1">
                <a:lnSpc>
                  <a:spcPct val="120000"/>
                </a:lnSpc>
              </a:pPr>
              <a:r>
                <a:rPr lang="en-US" sz="2000" b="1" dirty="0"/>
                <a:t>     Rice fortification project </a:t>
              </a:r>
            </a:p>
            <a:p>
              <a:pPr eaLnBrk="1" hangingPunct="1">
                <a:lnSpc>
                  <a:spcPct val="120000"/>
                </a:lnSpc>
              </a:pPr>
              <a:r>
                <a:rPr lang="en-US" sz="2000" b="1" dirty="0"/>
                <a:t>     Double Fortified Salt available</a:t>
              </a:r>
            </a:p>
          </p:txBody>
        </p:sp>
        <p:sp>
          <p:nvSpPr>
            <p:cNvPr id="28" name="Rectangle 27"/>
            <p:cNvSpPr/>
            <p:nvPr/>
          </p:nvSpPr>
          <p:spPr>
            <a:xfrm>
              <a:off x="4758533" y="5486420"/>
              <a:ext cx="152723" cy="152662"/>
            </a:xfrm>
            <a:prstGeom prst="rect">
              <a:avLst/>
            </a:prstGeom>
            <a:solidFill>
              <a:schemeClr val="accent1">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 name="Rectangle 28"/>
            <p:cNvSpPr/>
            <p:nvPr/>
          </p:nvSpPr>
          <p:spPr>
            <a:xfrm>
              <a:off x="4758533" y="5715205"/>
              <a:ext cx="152723" cy="151683"/>
            </a:xfrm>
            <a:prstGeom prst="rect">
              <a:avLst/>
            </a:pr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4100"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Potential Health Impact</a:t>
            </a:r>
          </a:p>
          <a:p>
            <a:pPr marL="285750" indent="-285750" eaLnBrk="1" hangingPunct="1">
              <a:lnSpc>
                <a:spcPct val="120000"/>
              </a:lnSpc>
              <a:spcBef>
                <a:spcPts val="0"/>
              </a:spcBef>
              <a:spcAft>
                <a:spcPts val="0"/>
              </a:spcAft>
              <a:buFont typeface="Wingdings" pitchFamily="2" charset="2"/>
              <a:buChar char="ü"/>
            </a:pPr>
            <a:r>
              <a:rPr lang="en-US" sz="1600" dirty="0"/>
              <a:t> FFI/IFFN Milestones</a:t>
            </a:r>
          </a:p>
          <a:p>
            <a:pPr marL="285750" indent="-285750" eaLnBrk="1" hangingPunct="1">
              <a:lnSpc>
                <a:spcPct val="120000"/>
              </a:lnSpc>
              <a:spcBef>
                <a:spcPts val="0"/>
              </a:spcBef>
              <a:spcAft>
                <a:spcPts val="0"/>
              </a:spcAft>
              <a:buFont typeface="Wingdings" pitchFamily="2" charset="2"/>
              <a:buChar char="ü"/>
              <a:defRPr/>
            </a:pPr>
            <a:r>
              <a:rPr lang="en-US" sz="1600" dirty="0"/>
              <a:t> Partner Mapping</a:t>
            </a:r>
          </a:p>
          <a:p>
            <a:pPr eaLnBrk="1" hangingPunct="1">
              <a:lnSpc>
                <a:spcPct val="120000"/>
              </a:lnSpc>
              <a:spcBef>
                <a:spcPts val="0"/>
              </a:spcBef>
              <a:spcAft>
                <a:spcPts val="0"/>
              </a:spcAft>
              <a:buFont typeface="Wingdings" charset="0"/>
              <a:buChar char="q"/>
              <a:defRPr/>
            </a:pPr>
            <a:r>
              <a:rPr lang="en-US" sz="1600" dirty="0"/>
              <a:t> Wheat Industry</a:t>
            </a:r>
          </a:p>
          <a:p>
            <a:pPr eaLnBrk="1" hangingPunct="1">
              <a:lnSpc>
                <a:spcPct val="120000"/>
              </a:lnSpc>
              <a:spcBef>
                <a:spcPts val="0"/>
              </a:spcBef>
              <a:spcAft>
                <a:spcPts val="0"/>
              </a:spcAft>
              <a:buFont typeface="Wingdings" charset="0"/>
              <a:buChar char="q"/>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9" name="Picture 2"/>
          <p:cNvPicPr>
            <a:picLocks noChangeAspect="1" noChangeArrowheads="1"/>
          </p:cNvPicPr>
          <p:nvPr/>
        </p:nvPicPr>
        <p:blipFill>
          <a:blip r:embed="rId3" cstate="email">
            <a:lum contrast="10000"/>
            <a:extLst>
              <a:ext uri="{28A0092B-C50C-407E-A947-70E740481C1C}">
                <a14:useLocalDpi xmlns:a14="http://schemas.microsoft.com/office/drawing/2010/main" val="0"/>
              </a:ext>
            </a:extLst>
          </a:blip>
          <a:srcRect/>
          <a:stretch>
            <a:fillRect/>
          </a:stretch>
        </p:blipFill>
        <p:spPr bwMode="auto">
          <a:xfrm>
            <a:off x="3581400" y="2209800"/>
            <a:ext cx="4749800" cy="356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3" name="Picture 2" descr="S:\ih\FFI\FFI EMT\EMT Meetings\EMT May 2012 - Atlanta\Presentations\wheat production.JPG"/>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33400" y="1447800"/>
            <a:ext cx="8001000" cy="466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Wheat Industry: </a:t>
            </a:r>
            <a:r>
              <a:rPr lang="en-US" sz="3600" dirty="0">
                <a:solidFill>
                  <a:srgbClr val="000F97"/>
                </a:solidFill>
                <a:cs typeface="Arial" charset="0"/>
              </a:rPr>
              <a:t>Trends in Production</a:t>
            </a:r>
          </a:p>
        </p:txBody>
      </p:sp>
      <p:sp>
        <p:nvSpPr>
          <p:cNvPr id="15365" name="TextBox 4"/>
          <p:cNvSpPr txBox="1">
            <a:spLocks noChangeArrowheads="1"/>
          </p:cNvSpPr>
          <p:nvPr/>
        </p:nvSpPr>
        <p:spPr bwMode="auto">
          <a:xfrm>
            <a:off x="4572000" y="6305558"/>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Source: Ministry of Agriculture, 2010</a:t>
            </a:r>
          </a:p>
        </p:txBody>
      </p:sp>
      <p:sp>
        <p:nvSpPr>
          <p:cNvPr id="6" name="TextBox 5"/>
          <p:cNvSpPr txBox="1"/>
          <p:nvPr/>
        </p:nvSpPr>
        <p:spPr>
          <a:xfrm>
            <a:off x="685800" y="2057400"/>
            <a:ext cx="369332" cy="1981200"/>
          </a:xfrm>
          <a:prstGeom prst="rect">
            <a:avLst/>
          </a:prstGeom>
          <a:noFill/>
        </p:spPr>
        <p:txBody>
          <a:bodyPr vert="vert270">
            <a:spAutoFit/>
          </a:bodyPr>
          <a:lstStyle/>
          <a:p>
            <a:pPr algn="ctr">
              <a:defRPr/>
            </a:pPr>
            <a:r>
              <a:rPr lang="en-US" sz="1200" dirty="0">
                <a:ea typeface="ＭＳ Ｐゴシック" charset="-128"/>
                <a:cs typeface="+mn-cs"/>
              </a:rPr>
              <a:t>(Million Metric Tons)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Wheat Industry: </a:t>
            </a:r>
            <a:r>
              <a:rPr lang="en-US" sz="3600" dirty="0">
                <a:solidFill>
                  <a:srgbClr val="000F97"/>
                </a:solidFill>
                <a:cs typeface="Arial" charset="0"/>
              </a:rPr>
              <a:t>India Terminology</a:t>
            </a:r>
          </a:p>
        </p:txBody>
      </p:sp>
      <p:pic>
        <p:nvPicPr>
          <p:cNvPr id="31748" name="Picture 5"/>
          <p:cNvPicPr>
            <a:picLocks noGrp="1" noChangeAspect="1" noChangeArrowheads="1"/>
          </p:cNvPicPr>
          <p:nvPr>
            <p:ph sz="half" idx="1"/>
          </p:nvPr>
        </p:nvPicPr>
        <p:blipFill>
          <a:blip r:embed="rId3" cstate="email">
            <a:extLst>
              <a:ext uri="{28A0092B-C50C-407E-A947-70E740481C1C}">
                <a14:useLocalDpi xmlns:a14="http://schemas.microsoft.com/office/drawing/2010/main" val="0"/>
              </a:ext>
            </a:extLst>
          </a:blip>
          <a:srcRect r="25000"/>
          <a:stretch>
            <a:fillRect/>
          </a:stretch>
        </p:blipFill>
        <p:spPr>
          <a:xfrm>
            <a:off x="381000" y="1295400"/>
            <a:ext cx="2438400" cy="2438400"/>
          </a:xfrm>
          <a:noFill/>
        </p:spPr>
      </p:pic>
      <p:sp>
        <p:nvSpPr>
          <p:cNvPr id="31749" name="TextBox 6"/>
          <p:cNvSpPr txBox="1">
            <a:spLocks noChangeArrowheads="1"/>
          </p:cNvSpPr>
          <p:nvPr/>
        </p:nvSpPr>
        <p:spPr bwMode="auto">
          <a:xfrm>
            <a:off x="228600" y="3733800"/>
            <a:ext cx="2743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dirty="0"/>
              <a:t>Roller Flour Mill (RFM)</a:t>
            </a:r>
          </a:p>
        </p:txBody>
      </p:sp>
      <p:pic>
        <p:nvPicPr>
          <p:cNvPr id="31750"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24600" y="1295400"/>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1" name="TextBox 6"/>
          <p:cNvSpPr txBox="1">
            <a:spLocks noChangeArrowheads="1"/>
          </p:cNvSpPr>
          <p:nvPr/>
        </p:nvSpPr>
        <p:spPr bwMode="auto">
          <a:xfrm>
            <a:off x="6096000" y="3733800"/>
            <a:ext cx="2743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a:t>Chakki Mill</a:t>
            </a:r>
          </a:p>
        </p:txBody>
      </p:sp>
      <p:pic>
        <p:nvPicPr>
          <p:cNvPr id="31752"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52800" y="1295400"/>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3" name="TextBox 6"/>
          <p:cNvSpPr txBox="1">
            <a:spLocks noChangeArrowheads="1"/>
          </p:cNvSpPr>
          <p:nvPr/>
        </p:nvSpPr>
        <p:spPr bwMode="auto">
          <a:xfrm>
            <a:off x="3200400" y="3733800"/>
            <a:ext cx="2743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b="1" dirty="0"/>
              <a:t>Commercial </a:t>
            </a:r>
            <a:r>
              <a:rPr lang="en-US" b="1" dirty="0" err="1"/>
              <a:t>Chakki</a:t>
            </a:r>
            <a:r>
              <a:rPr lang="en-US" b="1" dirty="0"/>
              <a:t> Mill (CCM)</a:t>
            </a:r>
          </a:p>
        </p:txBody>
      </p:sp>
      <p:pic>
        <p:nvPicPr>
          <p:cNvPr id="31754" name="Picture 11" descr="http://detoxifynow.com/Images/mill-stone-s.jpg"/>
          <p:cNvPicPr>
            <a:picLocks noChangeAspect="1" noChangeArrowheads="1"/>
          </p:cNvPicPr>
          <p:nvPr/>
        </p:nvPicPr>
        <p:blipFill>
          <a:blip r:embed="rId6" cstate="print">
            <a:extLst>
              <a:ext uri="{28A0092B-C50C-407E-A947-70E740481C1C}">
                <a14:useLocalDpi xmlns:a14="http://schemas.microsoft.com/office/drawing/2010/main" val="0"/>
              </a:ext>
            </a:extLst>
          </a:blip>
          <a:srcRect t="17778" r="6667"/>
          <a:stretch>
            <a:fillRect/>
          </a:stretch>
        </p:blipFill>
        <p:spPr bwMode="auto">
          <a:xfrm>
            <a:off x="4953000" y="4343408"/>
            <a:ext cx="2667000" cy="176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1755" name="Straight Arrow Connector 11"/>
          <p:cNvCxnSpPr>
            <a:cxnSpLocks noChangeShapeType="1"/>
          </p:cNvCxnSpPr>
          <p:nvPr/>
        </p:nvCxnSpPr>
        <p:spPr bwMode="auto">
          <a:xfrm flipH="1" flipV="1">
            <a:off x="4343400" y="4419600"/>
            <a:ext cx="533400" cy="381000"/>
          </a:xfrm>
          <a:prstGeom prst="straightConnector1">
            <a:avLst/>
          </a:prstGeom>
          <a:noFill/>
          <a:ln w="9525">
            <a:solidFill>
              <a:schemeClr val="tx1"/>
            </a:solidFill>
            <a:round/>
            <a:headEnd/>
            <a:tailEnd type="arrow" w="med" len="med"/>
          </a:ln>
        </p:spPr>
      </p:cxnSp>
      <p:cxnSp>
        <p:nvCxnSpPr>
          <p:cNvPr id="31756" name="Straight Arrow Connector 13"/>
          <p:cNvCxnSpPr>
            <a:cxnSpLocks noChangeShapeType="1"/>
          </p:cNvCxnSpPr>
          <p:nvPr/>
        </p:nvCxnSpPr>
        <p:spPr bwMode="auto">
          <a:xfrm rot="5400000" flipH="1" flipV="1">
            <a:off x="7620000" y="3886200"/>
            <a:ext cx="990600" cy="838200"/>
          </a:xfrm>
          <a:prstGeom prst="straightConnector1">
            <a:avLst/>
          </a:prstGeom>
          <a:noFill/>
          <a:ln w="9525">
            <a:solidFill>
              <a:schemeClr val="tx1"/>
            </a:solidFill>
            <a:round/>
            <a:headEnd/>
            <a:tailEnd type="arrow" w="med" len="med"/>
          </a:ln>
        </p:spPr>
      </p:cxn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Rectangle 10">
            <a:hlinkClick r:id="rId3" action="ppaction://hlinkpres?slideindex=1&amp;slidetitle="/>
          </p:cNvPr>
          <p:cNvSpPr>
            <a:spLocks noChangeArrowheads="1"/>
          </p:cNvSpPr>
          <p:nvPr/>
        </p:nvSpPr>
        <p:spPr bwMode="auto">
          <a:xfrm>
            <a:off x="304800" y="152400"/>
            <a:ext cx="883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Wheat Industry: </a:t>
            </a:r>
            <a:r>
              <a:rPr lang="en-US" sz="3600" dirty="0">
                <a:solidFill>
                  <a:srgbClr val="000F97"/>
                </a:solidFill>
                <a:cs typeface="Arial" charset="0"/>
              </a:rPr>
              <a:t>Supply Chain and Distribution</a:t>
            </a:r>
          </a:p>
        </p:txBody>
      </p:sp>
      <p:pic>
        <p:nvPicPr>
          <p:cNvPr id="4" name="Picture 126" descr="Slide1.GIF"/>
          <p:cNvPicPr>
            <a:picLocks noChangeAspect="1"/>
          </p:cNvPicPr>
          <p:nvPr/>
        </p:nvPicPr>
        <p:blipFill>
          <a:blip r:embed="rId4" cstate="print"/>
          <a:srcRect l="2500"/>
          <a:stretch>
            <a:fillRect/>
          </a:stretch>
        </p:blipFill>
        <p:spPr bwMode="auto">
          <a:xfrm>
            <a:off x="0" y="1482968"/>
            <a:ext cx="9144000" cy="4689231"/>
          </a:xfrm>
          <a:prstGeom prst="rect">
            <a:avLst/>
          </a:prstGeom>
          <a:noFill/>
          <a:ln w="9525">
            <a:noFill/>
            <a:miter lim="800000"/>
            <a:headEnd/>
            <a:tailEnd/>
          </a:ln>
        </p:spPr>
      </p:pic>
    </p:spTree>
    <p:extLst>
      <p:ext uri="{BB962C8B-B14F-4D97-AF65-F5344CB8AC3E}">
        <p14:creationId xmlns:p14="http://schemas.microsoft.com/office/powerpoint/2010/main" val="50453615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half" idx="2"/>
            <p:extLst>
              <p:ext uri="{D42A27DB-BD31-4B8C-83A1-F6EECF244321}">
                <p14:modId xmlns:p14="http://schemas.microsoft.com/office/powerpoint/2010/main" val="1430088893"/>
              </p:ext>
            </p:extLst>
          </p:nvPr>
        </p:nvGraphicFramePr>
        <p:xfrm>
          <a:off x="152400" y="1219200"/>
          <a:ext cx="8894549" cy="4953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6083" name="Rectangle 8"/>
          <p:cNvSpPr>
            <a:spLocks noChangeArrowheads="1"/>
          </p:cNvSpPr>
          <p:nvPr/>
        </p:nvSpPr>
        <p:spPr bwMode="auto">
          <a:xfrm>
            <a:off x="2286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Wheat Industry: </a:t>
            </a:r>
            <a:r>
              <a:rPr lang="en-US" sz="3600" dirty="0">
                <a:solidFill>
                  <a:srgbClr val="000F97"/>
                </a:solidFill>
                <a:cs typeface="Arial" charset="0"/>
              </a:rPr>
              <a:t>Snapshot</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4100"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Potential Health Impact</a:t>
            </a:r>
          </a:p>
          <a:p>
            <a:pPr marL="285750" indent="-285750" eaLnBrk="1" hangingPunct="1">
              <a:lnSpc>
                <a:spcPct val="120000"/>
              </a:lnSpc>
              <a:spcBef>
                <a:spcPts val="0"/>
              </a:spcBef>
              <a:spcAft>
                <a:spcPts val="0"/>
              </a:spcAft>
              <a:buFont typeface="Wingdings" pitchFamily="2" charset="2"/>
              <a:buChar char="ü"/>
              <a:defRPr/>
            </a:pPr>
            <a:r>
              <a:rPr lang="en-US" sz="1600" dirty="0"/>
              <a:t> FFI/IFFN Milestones</a:t>
            </a:r>
          </a:p>
          <a:p>
            <a:pPr marL="285750" indent="-285750" eaLnBrk="1" hangingPunct="1">
              <a:lnSpc>
                <a:spcPct val="120000"/>
              </a:lnSpc>
              <a:spcBef>
                <a:spcPts val="0"/>
              </a:spcBef>
              <a:spcAft>
                <a:spcPts val="0"/>
              </a:spcAft>
              <a:buFont typeface="Wingdings" pitchFamily="2" charset="2"/>
              <a:buChar char="ü"/>
              <a:defRPr/>
            </a:pPr>
            <a:r>
              <a:rPr lang="en-US" sz="1600" dirty="0"/>
              <a:t> Partner Mapping</a:t>
            </a:r>
          </a:p>
          <a:p>
            <a:pPr marL="285750" indent="-285750" eaLnBrk="1" hangingPunct="1">
              <a:lnSpc>
                <a:spcPct val="120000"/>
              </a:lnSpc>
              <a:spcBef>
                <a:spcPts val="0"/>
              </a:spcBef>
              <a:spcAft>
                <a:spcPts val="0"/>
              </a:spcAft>
              <a:buFont typeface="Wingdings" pitchFamily="2" charset="2"/>
              <a:buChar char="ü"/>
              <a:defRPr/>
            </a:pPr>
            <a:r>
              <a:rPr lang="en-US" sz="1600" dirty="0"/>
              <a:t> Wheat Industry</a:t>
            </a:r>
          </a:p>
          <a:p>
            <a:pPr eaLnBrk="1" hangingPunct="1">
              <a:lnSpc>
                <a:spcPct val="120000"/>
              </a:lnSpc>
              <a:spcBef>
                <a:spcPts val="0"/>
              </a:spcBef>
              <a:spcAft>
                <a:spcPts val="0"/>
              </a:spcAft>
              <a:buFont typeface="Wingdings" charset="0"/>
              <a:buChar char="q"/>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7" name="Picture 6"/>
          <p:cNvPicPr>
            <a:picLocks noChangeAspect="1"/>
          </p:cNvPicPr>
          <p:nvPr/>
        </p:nvPicPr>
        <p:blipFill>
          <a:blip r:embed="rId3" cstate="print"/>
          <a:stretch>
            <a:fillRect/>
          </a:stretch>
        </p:blipFill>
        <p:spPr>
          <a:xfrm>
            <a:off x="3581400" y="2209800"/>
            <a:ext cx="4597400" cy="3448050"/>
          </a:xfrm>
          <a:prstGeom prst="rect">
            <a:avLst/>
          </a:prstGeom>
          <a:ln>
            <a:solidFill>
              <a:schemeClr val="bg2">
                <a:lumMod val="60000"/>
                <a:lumOff val="40000"/>
              </a:schemeClr>
            </a:solidFill>
          </a:ln>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Rectangle 8"/>
          <p:cNvSpPr>
            <a:spLocks noChangeArrowheads="1"/>
          </p:cNvSpPr>
          <p:nvPr/>
        </p:nvSpPr>
        <p:spPr bwMode="auto">
          <a:xfrm>
            <a:off x="0" y="228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3600" b="1" dirty="0">
                <a:solidFill>
                  <a:srgbClr val="000F97"/>
                </a:solidFill>
                <a:cs typeface="Arial" charset="0"/>
              </a:rPr>
              <a:t>State Profiles: </a:t>
            </a:r>
          </a:p>
          <a:p>
            <a:r>
              <a:rPr lang="en-US" sz="2400" dirty="0">
                <a:solidFill>
                  <a:srgbClr val="000F97"/>
                </a:solidFill>
                <a:cs typeface="Arial" charset="0"/>
              </a:rPr>
              <a:t>Table of Contents example from Haryana</a:t>
            </a:r>
          </a:p>
          <a:p>
            <a:endParaRPr lang="en-US" sz="2200" dirty="0">
              <a:solidFill>
                <a:srgbClr val="002060"/>
              </a:solidFill>
              <a:cs typeface="Arial" charset="0"/>
            </a:endParaRPr>
          </a:p>
        </p:txBody>
      </p:sp>
      <p:pic>
        <p:nvPicPr>
          <p:cNvPr id="2" name="Picture 1"/>
          <p:cNvPicPr>
            <a:picLocks noChangeAspect="1"/>
          </p:cNvPicPr>
          <p:nvPr/>
        </p:nvPicPr>
        <p:blipFill>
          <a:blip r:embed="rId3" cstate="print"/>
          <a:stretch>
            <a:fillRect/>
          </a:stretch>
        </p:blipFill>
        <p:spPr>
          <a:xfrm>
            <a:off x="31691" y="1447800"/>
            <a:ext cx="9036113" cy="4495800"/>
          </a:xfrm>
          <a:prstGeom prst="rect">
            <a:avLst/>
          </a:prstGeom>
        </p:spPr>
      </p:pic>
      <p:pic>
        <p:nvPicPr>
          <p:cNvPr id="4" name="Picture 3"/>
          <p:cNvPicPr>
            <a:picLocks noChangeAspect="1"/>
          </p:cNvPicPr>
          <p:nvPr/>
        </p:nvPicPr>
        <p:blipFill rotWithShape="1">
          <a:blip r:embed="rId4" cstate="print"/>
          <a:srcRect l="2926" r="10321"/>
          <a:stretch/>
        </p:blipFill>
        <p:spPr>
          <a:xfrm>
            <a:off x="6204234" y="152408"/>
            <a:ext cx="2939766" cy="4093301"/>
          </a:xfrm>
          <a:prstGeom prst="rect">
            <a:avLst/>
          </a:prstGeom>
          <a:ln>
            <a:solidFill>
              <a:schemeClr val="tx1"/>
            </a:solidFill>
          </a:ln>
        </p:spPr>
      </p:pic>
      <p:sp>
        <p:nvSpPr>
          <p:cNvPr id="7" name="TextBox 6"/>
          <p:cNvSpPr txBox="1"/>
          <p:nvPr/>
        </p:nvSpPr>
        <p:spPr>
          <a:xfrm>
            <a:off x="1447804" y="2133600"/>
            <a:ext cx="6927083" cy="2309863"/>
          </a:xfrm>
          <a:prstGeom prst="rect">
            <a:avLst/>
          </a:prstGeom>
          <a:solidFill>
            <a:schemeClr val="bg1"/>
          </a:solidFill>
          <a:ln>
            <a:solidFill>
              <a:schemeClr val="tx2"/>
            </a:solidFill>
          </a:ln>
          <a:scene3d>
            <a:camera prst="isometricOffAxis1Right"/>
            <a:lightRig rig="threePt" dir="t"/>
          </a:scene3d>
        </p:spPr>
        <p:txBody>
          <a:bodyPr wrap="square">
            <a:spAutoFit/>
          </a:bodyPr>
          <a:lstStyle/>
          <a:p>
            <a:pPr eaLnBrk="1" hangingPunct="1">
              <a:spcAft>
                <a:spcPts val="60"/>
              </a:spcAft>
            </a:pPr>
            <a:r>
              <a:rPr lang="en-US" sz="2400" i="1" dirty="0">
                <a:solidFill>
                  <a:srgbClr val="C00000"/>
                </a:solidFill>
              </a:rPr>
              <a:t>What are the state’s wheat production, procurement, and trade practices?</a:t>
            </a:r>
          </a:p>
          <a:p>
            <a:pPr eaLnBrk="1" hangingPunct="1">
              <a:lnSpc>
                <a:spcPct val="130000"/>
              </a:lnSpc>
              <a:spcAft>
                <a:spcPts val="60"/>
              </a:spcAft>
            </a:pPr>
            <a:r>
              <a:rPr lang="en-US" sz="2400" i="1" dirty="0">
                <a:solidFill>
                  <a:srgbClr val="C00000"/>
                </a:solidFill>
              </a:rPr>
              <a:t>What is the state’s milling infrastructure?</a:t>
            </a:r>
          </a:p>
          <a:p>
            <a:pPr eaLnBrk="1" hangingPunct="1">
              <a:lnSpc>
                <a:spcPct val="130000"/>
              </a:lnSpc>
              <a:spcAft>
                <a:spcPts val="60"/>
              </a:spcAft>
            </a:pPr>
            <a:r>
              <a:rPr lang="en-US" sz="2400" i="1" dirty="0">
                <a:solidFill>
                  <a:srgbClr val="C00000"/>
                </a:solidFill>
              </a:rPr>
              <a:t>What is the state’s consumption levels?</a:t>
            </a:r>
          </a:p>
          <a:p>
            <a:pPr eaLnBrk="1" hangingPunct="1">
              <a:lnSpc>
                <a:spcPct val="130000"/>
              </a:lnSpc>
              <a:spcAft>
                <a:spcPts val="60"/>
              </a:spcAft>
            </a:pPr>
            <a:r>
              <a:rPr lang="en-US" sz="2400" i="1" dirty="0">
                <a:solidFill>
                  <a:srgbClr val="C00000"/>
                </a:solidFill>
              </a:rPr>
              <a:t>What is the current fortification environment?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4100"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q"/>
            </a:pPr>
            <a:r>
              <a:rPr lang="en-US" sz="1600" dirty="0"/>
              <a:t> India Context</a:t>
            </a:r>
          </a:p>
          <a:p>
            <a:pPr lvl="1" eaLnBrk="1" hangingPunct="1">
              <a:lnSpc>
                <a:spcPct val="120000"/>
              </a:lnSpc>
              <a:spcBef>
                <a:spcPts val="0"/>
              </a:spcBef>
              <a:spcAft>
                <a:spcPts val="0"/>
              </a:spcAft>
              <a:buFont typeface="Wingdings" charset="0"/>
              <a:buChar char="q"/>
            </a:pPr>
            <a:r>
              <a:rPr lang="en-US" sz="1600" dirty="0"/>
              <a:t> India Context - What’s Unique?</a:t>
            </a:r>
          </a:p>
          <a:p>
            <a:pPr eaLnBrk="1" hangingPunct="1">
              <a:lnSpc>
                <a:spcPct val="120000"/>
              </a:lnSpc>
              <a:spcBef>
                <a:spcPts val="0"/>
              </a:spcBef>
              <a:spcAft>
                <a:spcPts val="0"/>
              </a:spcAft>
              <a:buFont typeface="Wingdings" charset="0"/>
              <a:buChar char="q"/>
              <a:defRPr/>
            </a:pPr>
            <a:r>
              <a:rPr lang="en-US" sz="1600" dirty="0"/>
              <a:t> Grain Consumption</a:t>
            </a:r>
          </a:p>
          <a:p>
            <a:pPr eaLnBrk="1" hangingPunct="1">
              <a:lnSpc>
                <a:spcPct val="120000"/>
              </a:lnSpc>
              <a:spcBef>
                <a:spcPts val="0"/>
              </a:spcBef>
              <a:spcAft>
                <a:spcPts val="0"/>
              </a:spcAft>
              <a:buFont typeface="Wingdings" charset="0"/>
              <a:buChar char="q"/>
              <a:defRPr/>
            </a:pPr>
            <a:r>
              <a:rPr lang="en-US" sz="1600" dirty="0"/>
              <a:t> Potential Health Impact</a:t>
            </a:r>
          </a:p>
          <a:p>
            <a:pPr eaLnBrk="1" hangingPunct="1">
              <a:lnSpc>
                <a:spcPct val="120000"/>
              </a:lnSpc>
              <a:spcBef>
                <a:spcPts val="0"/>
              </a:spcBef>
              <a:spcAft>
                <a:spcPts val="0"/>
              </a:spcAft>
              <a:buFont typeface="Wingdings" charset="0"/>
              <a:buChar char="q"/>
              <a:defRPr/>
            </a:pPr>
            <a:r>
              <a:rPr lang="en-US" sz="1600" dirty="0"/>
              <a:t> FFI/IFFN Milestones</a:t>
            </a:r>
          </a:p>
          <a:p>
            <a:pPr eaLnBrk="1" hangingPunct="1">
              <a:lnSpc>
                <a:spcPct val="120000"/>
              </a:lnSpc>
              <a:spcBef>
                <a:spcPts val="0"/>
              </a:spcBef>
              <a:spcAft>
                <a:spcPts val="0"/>
              </a:spcAft>
              <a:buFont typeface="Wingdings" charset="0"/>
              <a:buChar char="q"/>
              <a:defRPr/>
            </a:pPr>
            <a:r>
              <a:rPr lang="en-US" sz="1600" dirty="0"/>
              <a:t> Partner Mapping</a:t>
            </a:r>
          </a:p>
          <a:p>
            <a:pPr eaLnBrk="1" hangingPunct="1">
              <a:lnSpc>
                <a:spcPct val="120000"/>
              </a:lnSpc>
              <a:spcBef>
                <a:spcPts val="0"/>
              </a:spcBef>
              <a:spcAft>
                <a:spcPts val="0"/>
              </a:spcAft>
              <a:buFont typeface="Wingdings" charset="0"/>
              <a:buChar char="q"/>
              <a:defRPr/>
            </a:pPr>
            <a:r>
              <a:rPr lang="en-US" sz="1600" dirty="0"/>
              <a:t> Wheat Industry</a:t>
            </a:r>
          </a:p>
          <a:p>
            <a:pPr eaLnBrk="1" hangingPunct="1">
              <a:lnSpc>
                <a:spcPct val="120000"/>
              </a:lnSpc>
              <a:spcBef>
                <a:spcPts val="0"/>
              </a:spcBef>
              <a:spcAft>
                <a:spcPts val="0"/>
              </a:spcAft>
              <a:buFont typeface="Wingdings" charset="0"/>
              <a:buChar char="q"/>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6" name="Picture 8"/>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962850" y="2057400"/>
            <a:ext cx="4876350" cy="3657600"/>
          </a:xfrm>
          <a:prstGeom prst="rect">
            <a:avLst/>
          </a:prstGeom>
          <a:noFill/>
          <a:ln>
            <a:solidFill>
              <a:schemeClr val="bg2">
                <a:lumMod val="60000"/>
                <a:lumOff val="40000"/>
              </a:schemeClr>
            </a:solidFill>
          </a:ln>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8"/>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p>
            <a:r>
              <a:rPr lang="en-US" sz="3600" b="1" dirty="0">
                <a:solidFill>
                  <a:srgbClr val="000F97"/>
                </a:solidFill>
                <a:cs typeface="Arial" charset="0"/>
              </a:rPr>
              <a:t>State Profiles: </a:t>
            </a:r>
            <a:r>
              <a:rPr lang="en-US" sz="2400" dirty="0">
                <a:solidFill>
                  <a:srgbClr val="000F97"/>
                </a:solidFill>
                <a:cs typeface="Arial" charset="0"/>
              </a:rPr>
              <a:t>Background example from Haryana</a:t>
            </a:r>
          </a:p>
        </p:txBody>
      </p:sp>
      <p:pic>
        <p:nvPicPr>
          <p:cNvPr id="36868" name="Picture 91" descr="S:\ih\FFI\India\India Strategy 2011-2012\Strategy\sample Haryana.JPG"/>
          <p:cNvPicPr>
            <a:picLocks noChangeAspect="1" noChangeArrowheads="1"/>
          </p:cNvPicPr>
          <p:nvPr/>
        </p:nvPicPr>
        <p:blipFill rotWithShape="1">
          <a:blip r:embed="rId3" cstate="email">
            <a:extLst>
              <a:ext uri="{28A0092B-C50C-407E-A947-70E740481C1C}">
                <a14:useLocalDpi xmlns:a14="http://schemas.microsoft.com/office/drawing/2010/main" val="0"/>
              </a:ext>
            </a:extLst>
          </a:blip>
          <a:srcRect t="6299"/>
          <a:stretch/>
        </p:blipFill>
        <p:spPr bwMode="auto">
          <a:xfrm>
            <a:off x="1752600" y="806595"/>
            <a:ext cx="6019800" cy="5746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2057404" y="2133608"/>
            <a:ext cx="6927083" cy="2017475"/>
          </a:xfrm>
          <a:prstGeom prst="rect">
            <a:avLst/>
          </a:prstGeom>
          <a:solidFill>
            <a:schemeClr val="bg1"/>
          </a:solidFill>
          <a:ln>
            <a:solidFill>
              <a:schemeClr val="tx2"/>
            </a:solidFill>
          </a:ln>
          <a:scene3d>
            <a:camera prst="isometricOffAxis1Right"/>
            <a:lightRig rig="threePt" dir="t"/>
          </a:scene3d>
        </p:spPr>
        <p:txBody>
          <a:bodyPr wrap="square">
            <a:spAutoFit/>
          </a:bodyPr>
          <a:lstStyle/>
          <a:p>
            <a:pPr eaLnBrk="1" hangingPunct="1">
              <a:lnSpc>
                <a:spcPct val="130000"/>
              </a:lnSpc>
              <a:spcAft>
                <a:spcPts val="60"/>
              </a:spcAft>
            </a:pPr>
            <a:r>
              <a:rPr lang="en-US" sz="2400" i="1" dirty="0">
                <a:solidFill>
                  <a:srgbClr val="C00000"/>
                </a:solidFill>
              </a:rPr>
              <a:t>Is this state a key producer?</a:t>
            </a:r>
          </a:p>
          <a:p>
            <a:pPr eaLnBrk="1" hangingPunct="1">
              <a:lnSpc>
                <a:spcPct val="130000"/>
              </a:lnSpc>
              <a:spcAft>
                <a:spcPts val="60"/>
              </a:spcAft>
            </a:pPr>
            <a:r>
              <a:rPr lang="en-US" sz="2400" i="1" dirty="0">
                <a:solidFill>
                  <a:srgbClr val="C00000"/>
                </a:solidFill>
              </a:rPr>
              <a:t>Is there high potential reachable population?</a:t>
            </a:r>
          </a:p>
          <a:p>
            <a:pPr eaLnBrk="1" hangingPunct="1">
              <a:lnSpc>
                <a:spcPct val="130000"/>
              </a:lnSpc>
              <a:spcAft>
                <a:spcPts val="60"/>
              </a:spcAft>
            </a:pPr>
            <a:r>
              <a:rPr lang="en-US" sz="2400" i="1" dirty="0">
                <a:solidFill>
                  <a:srgbClr val="C00000"/>
                </a:solidFill>
              </a:rPr>
              <a:t>What is the milling infrastructure?</a:t>
            </a:r>
          </a:p>
          <a:p>
            <a:pPr eaLnBrk="1" hangingPunct="1">
              <a:lnSpc>
                <a:spcPct val="130000"/>
              </a:lnSpc>
              <a:spcAft>
                <a:spcPts val="60"/>
              </a:spcAft>
            </a:pPr>
            <a:r>
              <a:rPr lang="en-US" sz="2400" i="1" dirty="0">
                <a:solidFill>
                  <a:srgbClr val="C00000"/>
                </a:solidFill>
              </a:rPr>
              <a:t>How does it compare to the rest of the states?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srcRect b="510"/>
          <a:stretch>
            <a:fillRect/>
          </a:stretch>
        </p:blipFill>
        <p:spPr>
          <a:xfrm>
            <a:off x="838200" y="1219204"/>
            <a:ext cx="7467600" cy="4952996"/>
          </a:xfrm>
          <a:prstGeom prst="rect">
            <a:avLst/>
          </a:prstGeom>
        </p:spPr>
      </p:pic>
      <p:sp>
        <p:nvSpPr>
          <p:cNvPr id="4" name="Rectangle 8"/>
          <p:cNvSpPr>
            <a:spLocks noChangeArrowheads="1"/>
          </p:cNvSpPr>
          <p:nvPr/>
        </p:nvSpPr>
        <p:spPr bwMode="auto">
          <a:xfrm>
            <a:off x="0" y="228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457200"/>
            <a:r>
              <a:rPr lang="en-US" sz="3600" b="1" dirty="0">
                <a:solidFill>
                  <a:srgbClr val="000F97"/>
                </a:solidFill>
                <a:cs typeface="Arial" charset="0"/>
              </a:rPr>
              <a:t>State Profiles:</a:t>
            </a:r>
            <a:r>
              <a:rPr lang="en-US" sz="2500" b="1" dirty="0">
                <a:solidFill>
                  <a:srgbClr val="000F97"/>
                </a:solidFill>
                <a:cs typeface="Arial" charset="0"/>
              </a:rPr>
              <a:t> </a:t>
            </a:r>
            <a:r>
              <a:rPr lang="en-US" sz="3200" dirty="0">
                <a:solidFill>
                  <a:srgbClr val="000F97"/>
                </a:solidFill>
                <a:cs typeface="Arial" charset="0"/>
              </a:rPr>
              <a:t>Wheat industry example</a:t>
            </a:r>
          </a:p>
        </p:txBody>
      </p:sp>
      <p:sp>
        <p:nvSpPr>
          <p:cNvPr id="6" name="TextBox 5"/>
          <p:cNvSpPr txBox="1"/>
          <p:nvPr/>
        </p:nvSpPr>
        <p:spPr>
          <a:xfrm>
            <a:off x="2438404" y="2743200"/>
            <a:ext cx="6927083" cy="2369880"/>
          </a:xfrm>
          <a:prstGeom prst="rect">
            <a:avLst/>
          </a:prstGeom>
          <a:solidFill>
            <a:schemeClr val="bg1"/>
          </a:solidFill>
          <a:ln>
            <a:solidFill>
              <a:schemeClr val="tx2"/>
            </a:solidFill>
          </a:ln>
          <a:scene3d>
            <a:camera prst="isometricOffAxis1Right"/>
            <a:lightRig rig="threePt" dir="t"/>
          </a:scene3d>
        </p:spPr>
        <p:txBody>
          <a:bodyPr wrap="square">
            <a:spAutoFit/>
          </a:bodyPr>
          <a:lstStyle/>
          <a:p>
            <a:pPr eaLnBrk="1" hangingPunct="1">
              <a:spcBef>
                <a:spcPts val="60"/>
              </a:spcBef>
              <a:spcAft>
                <a:spcPts val="60"/>
              </a:spcAft>
            </a:pPr>
            <a:r>
              <a:rPr lang="en-US" sz="2400" i="1" dirty="0">
                <a:solidFill>
                  <a:srgbClr val="C00000"/>
                </a:solidFill>
              </a:rPr>
              <a:t>How many roller flour mills, commercial </a:t>
            </a:r>
            <a:r>
              <a:rPr lang="en-US" sz="2400" i="1" dirty="0" err="1">
                <a:solidFill>
                  <a:srgbClr val="C00000"/>
                </a:solidFill>
              </a:rPr>
              <a:t>chakki</a:t>
            </a:r>
            <a:r>
              <a:rPr lang="en-US" sz="2400" i="1" dirty="0">
                <a:solidFill>
                  <a:srgbClr val="C00000"/>
                </a:solidFill>
              </a:rPr>
              <a:t> mills, and small </a:t>
            </a:r>
            <a:r>
              <a:rPr lang="en-US" sz="2400" i="1" dirty="0" err="1">
                <a:solidFill>
                  <a:srgbClr val="C00000"/>
                </a:solidFill>
              </a:rPr>
              <a:t>chakki</a:t>
            </a:r>
            <a:r>
              <a:rPr lang="en-US" sz="2400" i="1" dirty="0">
                <a:solidFill>
                  <a:srgbClr val="C00000"/>
                </a:solidFill>
              </a:rPr>
              <a:t> mills are in the state?</a:t>
            </a:r>
          </a:p>
          <a:p>
            <a:pPr eaLnBrk="1" hangingPunct="1">
              <a:spcBef>
                <a:spcPts val="60"/>
              </a:spcBef>
              <a:spcAft>
                <a:spcPts val="60"/>
              </a:spcAft>
            </a:pPr>
            <a:endParaRPr lang="en-US" sz="2400" i="1" dirty="0">
              <a:solidFill>
                <a:srgbClr val="C00000"/>
              </a:solidFill>
            </a:endParaRPr>
          </a:p>
          <a:p>
            <a:pPr eaLnBrk="1" hangingPunct="1">
              <a:spcBef>
                <a:spcPts val="60"/>
              </a:spcBef>
              <a:spcAft>
                <a:spcPts val="60"/>
              </a:spcAft>
            </a:pPr>
            <a:r>
              <a:rPr lang="en-US" sz="2400" i="1" dirty="0">
                <a:solidFill>
                  <a:srgbClr val="C00000"/>
                </a:solidFill>
              </a:rPr>
              <a:t>How large are roller and commercial </a:t>
            </a:r>
            <a:r>
              <a:rPr lang="en-US" sz="2400" i="1" dirty="0" err="1">
                <a:solidFill>
                  <a:srgbClr val="C00000"/>
                </a:solidFill>
              </a:rPr>
              <a:t>chakki</a:t>
            </a:r>
            <a:r>
              <a:rPr lang="en-US" sz="2400" i="1" dirty="0">
                <a:solidFill>
                  <a:srgbClr val="C00000"/>
                </a:solidFill>
              </a:rPr>
              <a:t> mills?</a:t>
            </a:r>
          </a:p>
          <a:p>
            <a:pPr eaLnBrk="1" hangingPunct="1">
              <a:spcBef>
                <a:spcPts val="60"/>
              </a:spcBef>
              <a:spcAft>
                <a:spcPts val="60"/>
              </a:spcAft>
            </a:pPr>
            <a:endParaRPr lang="en-US" sz="2400" i="1" dirty="0">
              <a:solidFill>
                <a:srgbClr val="C00000"/>
              </a:solidFill>
            </a:endParaRPr>
          </a:p>
          <a:p>
            <a:pPr eaLnBrk="1" hangingPunct="1">
              <a:spcBef>
                <a:spcPts val="60"/>
              </a:spcBef>
              <a:spcAft>
                <a:spcPts val="60"/>
              </a:spcAft>
            </a:pPr>
            <a:r>
              <a:rPr lang="en-US" sz="2400" i="1" dirty="0">
                <a:solidFill>
                  <a:srgbClr val="C00000"/>
                </a:solidFill>
              </a:rPr>
              <a:t>What proportion of flour is milled industrially?</a:t>
            </a:r>
          </a:p>
        </p:txBody>
      </p:sp>
    </p:spTree>
    <p:extLst>
      <p:ext uri="{BB962C8B-B14F-4D97-AF65-F5344CB8AC3E}">
        <p14:creationId xmlns:p14="http://schemas.microsoft.com/office/powerpoint/2010/main" val="1544100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21" descr="S:\ih\FFI\India\India Strategy 2011-2012\Strategy\sample flow chart.JPG"/>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57200" y="685806"/>
            <a:ext cx="8229600" cy="549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1" name="Rectangle 8"/>
          <p:cNvSpPr>
            <a:spLocks noChangeArrowheads="1"/>
          </p:cNvSpPr>
          <p:nvPr/>
        </p:nvSpPr>
        <p:spPr bwMode="auto">
          <a:xfrm>
            <a:off x="0" y="762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74320"/>
            <a:r>
              <a:rPr lang="en-US" sz="3600" b="1" dirty="0">
                <a:solidFill>
                  <a:srgbClr val="000F97"/>
                </a:solidFill>
                <a:cs typeface="Arial" charset="0"/>
              </a:rPr>
              <a:t>State Profiles: </a:t>
            </a:r>
            <a:r>
              <a:rPr lang="en-US" sz="2400" dirty="0">
                <a:solidFill>
                  <a:srgbClr val="000F97"/>
                </a:solidFill>
                <a:cs typeface="Arial" charset="0"/>
              </a:rPr>
              <a:t>Supply chain flow chart from Haryana</a:t>
            </a:r>
          </a:p>
        </p:txBody>
      </p:sp>
      <p:sp>
        <p:nvSpPr>
          <p:cNvPr id="37892" name="TextBox 3"/>
          <p:cNvSpPr txBox="1">
            <a:spLocks noChangeArrowheads="1"/>
          </p:cNvSpPr>
          <p:nvPr/>
        </p:nvSpPr>
        <p:spPr bwMode="auto">
          <a:xfrm>
            <a:off x="-1066800" y="8362890"/>
            <a:ext cx="60198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5720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000" b="1" dirty="0"/>
              <a:t>Supply chain flow chart from Haryana</a:t>
            </a:r>
          </a:p>
        </p:txBody>
      </p:sp>
      <p:sp>
        <p:nvSpPr>
          <p:cNvPr id="7" name="TextBox 6"/>
          <p:cNvSpPr txBox="1"/>
          <p:nvPr/>
        </p:nvSpPr>
        <p:spPr>
          <a:xfrm>
            <a:off x="2743200" y="2362208"/>
            <a:ext cx="5770154" cy="1800493"/>
          </a:xfrm>
          <a:prstGeom prst="rect">
            <a:avLst/>
          </a:prstGeom>
          <a:solidFill>
            <a:schemeClr val="bg1"/>
          </a:solidFill>
          <a:ln>
            <a:solidFill>
              <a:schemeClr val="tx2"/>
            </a:solidFill>
          </a:ln>
          <a:scene3d>
            <a:camera prst="isometricOffAxis1Right"/>
            <a:lightRig rig="threePt" dir="t"/>
          </a:scene3d>
        </p:spPr>
        <p:txBody>
          <a:bodyPr wrap="none">
            <a:spAutoFit/>
          </a:bodyPr>
          <a:lstStyle/>
          <a:p>
            <a:pPr>
              <a:spcAft>
                <a:spcPts val="600"/>
              </a:spcAft>
              <a:defRPr/>
            </a:pPr>
            <a:r>
              <a:rPr lang="en-US" sz="2400" i="1" dirty="0">
                <a:solidFill>
                  <a:srgbClr val="C00000"/>
                </a:solidFill>
                <a:ea typeface="+mn-ea"/>
                <a:cs typeface="+mn-cs"/>
              </a:rPr>
              <a:t>Is there substantial importing/exporting?</a:t>
            </a:r>
          </a:p>
          <a:p>
            <a:pPr>
              <a:spcAft>
                <a:spcPts val="600"/>
              </a:spcAft>
              <a:defRPr/>
            </a:pPr>
            <a:r>
              <a:rPr lang="en-US" sz="2400" i="1" dirty="0">
                <a:solidFill>
                  <a:srgbClr val="C00000"/>
                </a:solidFill>
                <a:ea typeface="+mn-ea"/>
                <a:cs typeface="+mn-cs"/>
              </a:rPr>
              <a:t>What is large roller mill production?</a:t>
            </a:r>
          </a:p>
          <a:p>
            <a:pPr>
              <a:spcAft>
                <a:spcPts val="600"/>
              </a:spcAft>
              <a:defRPr/>
            </a:pPr>
            <a:r>
              <a:rPr lang="en-US" sz="2400" i="1" dirty="0">
                <a:solidFill>
                  <a:srgbClr val="C00000"/>
                </a:solidFill>
                <a:ea typeface="+mn-ea"/>
                <a:cs typeface="+mn-cs"/>
              </a:rPr>
              <a:t>How does the population access wheat?</a:t>
            </a:r>
          </a:p>
          <a:p>
            <a:pPr>
              <a:spcAft>
                <a:spcPts val="600"/>
              </a:spcAft>
              <a:defRPr/>
            </a:pPr>
            <a:r>
              <a:rPr lang="en-US" sz="2400" i="1" dirty="0">
                <a:solidFill>
                  <a:srgbClr val="C00000"/>
                </a:solidFill>
                <a:ea typeface="+mn-ea"/>
                <a:cs typeface="+mn-cs"/>
              </a:rPr>
              <a:t>Is there large-scale loss/diversion?</a:t>
            </a:r>
            <a:endParaRPr lang="en-US" sz="2400" dirty="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stretch>
            <a:fillRect/>
          </a:stretch>
        </p:blipFill>
        <p:spPr>
          <a:xfrm>
            <a:off x="0" y="723908"/>
            <a:ext cx="9144000" cy="5393747"/>
          </a:xfrm>
          <a:prstGeom prst="rect">
            <a:avLst/>
          </a:prstGeom>
        </p:spPr>
      </p:pic>
      <p:sp>
        <p:nvSpPr>
          <p:cNvPr id="4" name="Rectangle 8"/>
          <p:cNvSpPr>
            <a:spLocks noChangeArrowheads="1"/>
          </p:cNvSpPr>
          <p:nvPr/>
        </p:nvSpPr>
        <p:spPr bwMode="auto">
          <a:xfrm>
            <a:off x="4572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p>
            <a:r>
              <a:rPr lang="en-US" sz="3600" b="1" dirty="0">
                <a:solidFill>
                  <a:srgbClr val="000F97"/>
                </a:solidFill>
                <a:cs typeface="Arial" charset="0"/>
              </a:rPr>
              <a:t>State Profiles: </a:t>
            </a:r>
            <a:r>
              <a:rPr lang="en-US" sz="2800" dirty="0">
                <a:solidFill>
                  <a:srgbClr val="000F97"/>
                </a:solidFill>
                <a:cs typeface="Arial" charset="0"/>
              </a:rPr>
              <a:t>Fortification narrative example</a:t>
            </a:r>
          </a:p>
        </p:txBody>
      </p:sp>
      <p:sp>
        <p:nvSpPr>
          <p:cNvPr id="5" name="TextBox 4"/>
          <p:cNvSpPr txBox="1"/>
          <p:nvPr/>
        </p:nvSpPr>
        <p:spPr>
          <a:xfrm>
            <a:off x="2438404" y="2743200"/>
            <a:ext cx="6927083" cy="2000548"/>
          </a:xfrm>
          <a:prstGeom prst="rect">
            <a:avLst/>
          </a:prstGeom>
          <a:solidFill>
            <a:schemeClr val="bg1"/>
          </a:solidFill>
          <a:ln>
            <a:solidFill>
              <a:schemeClr val="tx2"/>
            </a:solidFill>
          </a:ln>
          <a:scene3d>
            <a:camera prst="isometricOffAxis1Right"/>
            <a:lightRig rig="threePt" dir="t"/>
          </a:scene3d>
        </p:spPr>
        <p:txBody>
          <a:bodyPr wrap="square">
            <a:spAutoFit/>
          </a:bodyPr>
          <a:lstStyle/>
          <a:p>
            <a:pPr eaLnBrk="1" hangingPunct="1">
              <a:spcBef>
                <a:spcPts val="60"/>
              </a:spcBef>
              <a:spcAft>
                <a:spcPts val="60"/>
              </a:spcAft>
            </a:pPr>
            <a:r>
              <a:rPr lang="en-US" sz="2400" i="1" dirty="0">
                <a:solidFill>
                  <a:srgbClr val="C00000"/>
                </a:solidFill>
              </a:rPr>
              <a:t>What are current partner activities?</a:t>
            </a:r>
          </a:p>
          <a:p>
            <a:pPr eaLnBrk="1" hangingPunct="1">
              <a:spcBef>
                <a:spcPts val="60"/>
              </a:spcBef>
              <a:spcAft>
                <a:spcPts val="60"/>
              </a:spcAft>
            </a:pPr>
            <a:endParaRPr lang="en-US" sz="2400" i="1" dirty="0">
              <a:solidFill>
                <a:srgbClr val="C00000"/>
              </a:solidFill>
            </a:endParaRPr>
          </a:p>
          <a:p>
            <a:pPr eaLnBrk="1" hangingPunct="1">
              <a:spcBef>
                <a:spcPts val="60"/>
              </a:spcBef>
              <a:spcAft>
                <a:spcPts val="60"/>
              </a:spcAft>
            </a:pPr>
            <a:r>
              <a:rPr lang="en-US" sz="2400" i="1" dirty="0">
                <a:solidFill>
                  <a:srgbClr val="C00000"/>
                </a:solidFill>
              </a:rPr>
              <a:t>What is the political environment?</a:t>
            </a:r>
          </a:p>
          <a:p>
            <a:pPr eaLnBrk="1" hangingPunct="1">
              <a:spcBef>
                <a:spcPts val="60"/>
              </a:spcBef>
              <a:spcAft>
                <a:spcPts val="60"/>
              </a:spcAft>
            </a:pPr>
            <a:endParaRPr lang="en-US" sz="2400" i="1" dirty="0">
              <a:solidFill>
                <a:srgbClr val="C00000"/>
              </a:solidFill>
            </a:endParaRPr>
          </a:p>
          <a:p>
            <a:pPr eaLnBrk="1" hangingPunct="1">
              <a:spcBef>
                <a:spcPts val="60"/>
              </a:spcBef>
              <a:spcAft>
                <a:spcPts val="60"/>
              </a:spcAft>
            </a:pPr>
            <a:r>
              <a:rPr lang="en-US" sz="2400" i="1" dirty="0">
                <a:solidFill>
                  <a:srgbClr val="C00000"/>
                </a:solidFill>
              </a:rPr>
              <a:t>What is industry involvement?</a:t>
            </a:r>
          </a:p>
        </p:txBody>
      </p:sp>
    </p:spTree>
    <p:extLst>
      <p:ext uri="{BB962C8B-B14F-4D97-AF65-F5344CB8AC3E}">
        <p14:creationId xmlns:p14="http://schemas.microsoft.com/office/powerpoint/2010/main" val="3636216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4100"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Potential Health Impact</a:t>
            </a:r>
          </a:p>
          <a:p>
            <a:pPr marL="285750" indent="-285750" eaLnBrk="1" hangingPunct="1">
              <a:lnSpc>
                <a:spcPct val="120000"/>
              </a:lnSpc>
              <a:spcBef>
                <a:spcPts val="0"/>
              </a:spcBef>
              <a:spcAft>
                <a:spcPts val="0"/>
              </a:spcAft>
              <a:buFont typeface="Wingdings" pitchFamily="2" charset="2"/>
              <a:buChar char="ü"/>
            </a:pPr>
            <a:r>
              <a:rPr lang="en-US" sz="1600" dirty="0"/>
              <a:t> FFI/IFFN Milestones</a:t>
            </a:r>
          </a:p>
          <a:p>
            <a:pPr marL="285750" indent="-285750" eaLnBrk="1" hangingPunct="1">
              <a:lnSpc>
                <a:spcPct val="120000"/>
              </a:lnSpc>
              <a:spcBef>
                <a:spcPts val="0"/>
              </a:spcBef>
              <a:spcAft>
                <a:spcPts val="0"/>
              </a:spcAft>
              <a:buFont typeface="Wingdings" pitchFamily="2" charset="2"/>
              <a:buChar char="ü"/>
              <a:defRPr/>
            </a:pPr>
            <a:r>
              <a:rPr lang="en-US" sz="1600" dirty="0"/>
              <a:t> Partner Mapping</a:t>
            </a:r>
          </a:p>
          <a:p>
            <a:pPr marL="285750" indent="-285750" eaLnBrk="1" hangingPunct="1">
              <a:lnSpc>
                <a:spcPct val="120000"/>
              </a:lnSpc>
              <a:spcBef>
                <a:spcPts val="0"/>
              </a:spcBef>
              <a:spcAft>
                <a:spcPts val="0"/>
              </a:spcAft>
              <a:buFont typeface="Wingdings" pitchFamily="2" charset="2"/>
              <a:buChar char="ü"/>
              <a:defRPr/>
            </a:pPr>
            <a:r>
              <a:rPr lang="en-US" sz="1600" dirty="0"/>
              <a:t> Wheat Industry</a:t>
            </a:r>
          </a:p>
          <a:p>
            <a:pPr marL="285750" indent="-285750" eaLnBrk="1" hangingPunct="1">
              <a:lnSpc>
                <a:spcPct val="120000"/>
              </a:lnSpc>
              <a:spcBef>
                <a:spcPts val="0"/>
              </a:spcBef>
              <a:spcAft>
                <a:spcPts val="0"/>
              </a:spcAft>
              <a:buFont typeface="Wingdings" pitchFamily="2" charset="2"/>
              <a:buChar char="ü"/>
            </a:pPr>
            <a:r>
              <a:rPr lang="en-US" sz="1600" dirty="0"/>
              <a:t> Wheat State Profiles</a:t>
            </a:r>
          </a:p>
          <a:p>
            <a:pPr eaLnBrk="1" hangingPunct="1">
              <a:lnSpc>
                <a:spcPct val="120000"/>
              </a:lnSpc>
              <a:spcBef>
                <a:spcPts val="0"/>
              </a:spcBef>
              <a:spcAft>
                <a:spcPts val="0"/>
              </a:spcAft>
              <a:buFont typeface="Wingdings" charset="0"/>
              <a:buChar char="q"/>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217091" name="Picture 3"/>
          <p:cNvPicPr>
            <a:picLocks noChangeAspect="1" noChangeArrowheads="1"/>
          </p:cNvPicPr>
          <p:nvPr/>
        </p:nvPicPr>
        <p:blipFill>
          <a:blip r:embed="rId3" cstate="print"/>
          <a:srcRect t="25446" r="21429"/>
          <a:stretch>
            <a:fillRect/>
          </a:stretch>
        </p:blipFill>
        <p:spPr bwMode="auto">
          <a:xfrm>
            <a:off x="4419600" y="1097973"/>
            <a:ext cx="3810000" cy="4820227"/>
          </a:xfrm>
          <a:prstGeom prst="rect">
            <a:avLst/>
          </a:prstGeom>
          <a:noFill/>
          <a:ln w="9525">
            <a:noFill/>
            <a:miter lim="800000"/>
            <a:headEnd/>
            <a:tailEnd/>
          </a:ln>
          <a:effectLst/>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a:xfrm>
            <a:off x="0" y="152400"/>
            <a:ext cx="8686800" cy="1143000"/>
          </a:xfrm>
        </p:spPr>
        <p:txBody>
          <a:bodyPr/>
          <a:lstStyle/>
          <a:p>
            <a:pPr marL="457200">
              <a:spcBef>
                <a:spcPts val="0"/>
              </a:spcBef>
              <a:defRPr/>
            </a:pPr>
            <a:r>
              <a:rPr lang="en-GB" b="1" dirty="0">
                <a:latin typeface="+mn-lt"/>
                <a:ea typeface="+mj-ea"/>
                <a:cs typeface="+mj-cs"/>
              </a:rPr>
              <a:t>Wheat Strategy: </a:t>
            </a:r>
            <a:r>
              <a:rPr lang="en-GB" dirty="0">
                <a:latin typeface="+mn-lt"/>
                <a:ea typeface="+mj-ea"/>
                <a:cs typeface="+mj-cs"/>
              </a:rPr>
              <a:t>Matrix Development</a:t>
            </a:r>
          </a:p>
        </p:txBody>
      </p:sp>
      <p:sp>
        <p:nvSpPr>
          <p:cNvPr id="58371" name="Rectangle 3"/>
          <p:cNvSpPr>
            <a:spLocks noChangeArrowheads="1"/>
          </p:cNvSpPr>
          <p:nvPr/>
        </p:nvSpPr>
        <p:spPr bwMode="auto">
          <a:xfrm>
            <a:off x="484188" y="901700"/>
            <a:ext cx="8145462"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1588"/>
            <a:endParaRPr lang="en-US">
              <a:solidFill>
                <a:schemeClr val="bg2"/>
              </a:solidFill>
            </a:endParaRPr>
          </a:p>
        </p:txBody>
      </p:sp>
      <p:pic>
        <p:nvPicPr>
          <p:cNvPr id="58372" name="Picture 11"/>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52404" y="1752600"/>
            <a:ext cx="8837613" cy="382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sp>
        <p:nvSpPr>
          <p:cNvPr id="58373" name="TextBox 6"/>
          <p:cNvSpPr txBox="1">
            <a:spLocks noChangeArrowheads="1"/>
          </p:cNvSpPr>
          <p:nvPr/>
        </p:nvSpPr>
        <p:spPr bwMode="auto">
          <a:xfrm>
            <a:off x="0" y="5562608"/>
            <a:ext cx="89154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400"/>
              <a:t>This methodology was used for strategic sourcing (category and event prioritization)</a:t>
            </a:r>
          </a:p>
          <a:p>
            <a:pPr eaLnBrk="1" hangingPunct="1"/>
            <a:r>
              <a:rPr lang="en-US" sz="1200"/>
              <a:t>Source: Deloitte Consulting LLP</a:t>
            </a:r>
          </a:p>
        </p:txBody>
      </p:sp>
      <p:sp>
        <p:nvSpPr>
          <p:cNvPr id="7" name="TextBox 6"/>
          <p:cNvSpPr txBox="1"/>
          <p:nvPr/>
        </p:nvSpPr>
        <p:spPr>
          <a:xfrm>
            <a:off x="2895600" y="3276601"/>
            <a:ext cx="3434654" cy="461665"/>
          </a:xfrm>
          <a:prstGeom prst="rect">
            <a:avLst/>
          </a:prstGeom>
          <a:solidFill>
            <a:schemeClr val="bg1"/>
          </a:solidFill>
          <a:ln>
            <a:solidFill>
              <a:schemeClr val="tx1"/>
            </a:solidFill>
          </a:ln>
          <a:scene3d>
            <a:camera prst="isometricOffAxis1Right"/>
            <a:lightRig rig="threePt" dir="t"/>
          </a:scene3d>
        </p:spPr>
        <p:txBody>
          <a:bodyPr wrap="none">
            <a:spAutoFit/>
          </a:bodyPr>
          <a:lstStyle/>
          <a:p>
            <a:pPr>
              <a:defRPr/>
            </a:pPr>
            <a:r>
              <a:rPr lang="en-US" sz="2400" b="1" dirty="0">
                <a:solidFill>
                  <a:srgbClr val="FF0000"/>
                </a:solidFill>
                <a:ea typeface="+mn-ea"/>
                <a:cs typeface="+mn-cs"/>
              </a:rPr>
              <a:t>Procurement Example</a:t>
            </a:r>
          </a:p>
        </p:txBody>
      </p:sp>
      <p:sp>
        <p:nvSpPr>
          <p:cNvPr id="58375" name="Slide Number Placeholder 7"/>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0A533F69-A149-1940-A97E-303D7DF11200}" type="slidenum">
              <a:rPr lang="en-US"/>
              <a:pPr eaLnBrk="1" hangingPunct="1"/>
              <a:t>55</a:t>
            </a:fld>
            <a:endParaRPr lang="en-US"/>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6" name="TextBox 3"/>
          <p:cNvSpPr txBox="1">
            <a:spLocks noChangeArrowheads="1"/>
          </p:cNvSpPr>
          <p:nvPr/>
        </p:nvSpPr>
        <p:spPr bwMode="auto">
          <a:xfrm>
            <a:off x="258892" y="1746171"/>
            <a:ext cx="4114800" cy="4455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Aft>
                <a:spcPts val="100"/>
              </a:spcAft>
            </a:pPr>
            <a:r>
              <a:rPr lang="en-US" sz="2400" b="1" dirty="0"/>
              <a:t>Health Impact</a:t>
            </a:r>
          </a:p>
          <a:p>
            <a:pPr eaLnBrk="1" hangingPunct="1">
              <a:spcAft>
                <a:spcPts val="100"/>
              </a:spcAft>
            </a:pPr>
            <a:r>
              <a:rPr lang="en-US" sz="2200" i="1" dirty="0"/>
              <a:t>(1 for each market channel)</a:t>
            </a:r>
          </a:p>
          <a:p>
            <a:pPr eaLnBrk="1" hangingPunct="1">
              <a:spcAft>
                <a:spcPts val="100"/>
              </a:spcAft>
            </a:pPr>
            <a:endParaRPr lang="en-US" sz="2200" i="1" dirty="0"/>
          </a:p>
          <a:p>
            <a:pPr eaLnBrk="1" hangingPunct="1">
              <a:spcAft>
                <a:spcPts val="600"/>
              </a:spcAft>
              <a:buFont typeface="Wingdings" charset="0"/>
              <a:buChar char="Ø"/>
            </a:pPr>
            <a:r>
              <a:rPr lang="en-US" dirty="0"/>
              <a:t> Reachable population (50%)</a:t>
            </a:r>
          </a:p>
          <a:p>
            <a:pPr lvl="1" eaLnBrk="1" hangingPunct="1">
              <a:spcAft>
                <a:spcPts val="600"/>
              </a:spcAft>
              <a:buFont typeface="Wingdings" charset="0"/>
              <a:buChar char="Ø"/>
            </a:pPr>
            <a:r>
              <a:rPr lang="en-US" dirty="0"/>
              <a:t>Wheat consumption &gt; 50 grams</a:t>
            </a:r>
          </a:p>
          <a:p>
            <a:pPr lvl="1" eaLnBrk="1" hangingPunct="1">
              <a:spcAft>
                <a:spcPts val="600"/>
              </a:spcAft>
              <a:buFont typeface="Wingdings" charset="0"/>
              <a:buChar char="Ø"/>
            </a:pPr>
            <a:r>
              <a:rPr lang="en-US" dirty="0"/>
              <a:t>Market channels</a:t>
            </a:r>
          </a:p>
          <a:p>
            <a:pPr eaLnBrk="1" hangingPunct="1">
              <a:spcAft>
                <a:spcPts val="600"/>
              </a:spcAft>
              <a:buFont typeface="Wingdings" charset="0"/>
              <a:buChar char="Ø"/>
            </a:pPr>
            <a:r>
              <a:rPr lang="en-US" dirty="0"/>
              <a:t> Anemia (25%)</a:t>
            </a:r>
          </a:p>
          <a:p>
            <a:pPr eaLnBrk="1" hangingPunct="1">
              <a:spcAft>
                <a:spcPts val="600"/>
              </a:spcAft>
              <a:buFont typeface="Wingdings" charset="0"/>
              <a:buChar char="Ø"/>
            </a:pPr>
            <a:r>
              <a:rPr lang="en-US" dirty="0"/>
              <a:t> Rate of urbanization (25%)</a:t>
            </a:r>
          </a:p>
          <a:p>
            <a:pPr eaLnBrk="1" hangingPunct="1">
              <a:spcAft>
                <a:spcPts val="600"/>
              </a:spcAft>
              <a:buFont typeface="Wingdings" charset="0"/>
              <a:buChar char="Ø"/>
            </a:pPr>
            <a:endParaRPr lang="en-US" dirty="0"/>
          </a:p>
          <a:p>
            <a:pPr eaLnBrk="1" hangingPunct="1">
              <a:spcAft>
                <a:spcPts val="600"/>
              </a:spcAft>
            </a:pPr>
            <a:r>
              <a:rPr lang="en-US" sz="1400" dirty="0">
                <a:solidFill>
                  <a:srgbClr val="0070C0"/>
                </a:solidFill>
              </a:rPr>
              <a:t>Final score of 1-5</a:t>
            </a:r>
          </a:p>
          <a:p>
            <a:pPr eaLnBrk="1" hangingPunct="1">
              <a:spcAft>
                <a:spcPts val="600"/>
              </a:spcAft>
            </a:pPr>
            <a:r>
              <a:rPr lang="en-US" sz="1400" dirty="0">
                <a:solidFill>
                  <a:srgbClr val="0070C0"/>
                </a:solidFill>
              </a:rPr>
              <a:t>1 = minimal impact</a:t>
            </a:r>
          </a:p>
          <a:p>
            <a:pPr eaLnBrk="1" hangingPunct="1">
              <a:spcAft>
                <a:spcPts val="600"/>
              </a:spcAft>
            </a:pPr>
            <a:r>
              <a:rPr lang="en-US" sz="1400" dirty="0">
                <a:solidFill>
                  <a:srgbClr val="0070C0"/>
                </a:solidFill>
              </a:rPr>
              <a:t>5 = maximum impact</a:t>
            </a:r>
          </a:p>
          <a:p>
            <a:pPr eaLnBrk="1" hangingPunct="1">
              <a:spcAft>
                <a:spcPts val="600"/>
              </a:spcAft>
              <a:buFont typeface="Wingdings" charset="0"/>
              <a:buChar char="Ø"/>
            </a:pPr>
            <a:endParaRPr lang="en-US" dirty="0"/>
          </a:p>
        </p:txBody>
      </p:sp>
      <p:sp>
        <p:nvSpPr>
          <p:cNvPr id="6" name="TextBox 5"/>
          <p:cNvSpPr txBox="1">
            <a:spLocks noChangeArrowheads="1"/>
          </p:cNvSpPr>
          <p:nvPr/>
        </p:nvSpPr>
        <p:spPr bwMode="auto">
          <a:xfrm>
            <a:off x="4830896" y="1822372"/>
            <a:ext cx="4313104" cy="4278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Aft>
                <a:spcPts val="0"/>
              </a:spcAft>
            </a:pPr>
            <a:r>
              <a:rPr lang="en-US" sz="2400" b="1" dirty="0"/>
              <a:t>Ease of Implementation</a:t>
            </a:r>
          </a:p>
          <a:p>
            <a:pPr eaLnBrk="1" hangingPunct="1">
              <a:spcAft>
                <a:spcPts val="0"/>
              </a:spcAft>
            </a:pPr>
            <a:r>
              <a:rPr lang="en-US" sz="2200" i="1" dirty="0"/>
              <a:t>(1 for each type of mill)</a:t>
            </a:r>
          </a:p>
          <a:p>
            <a:pPr eaLnBrk="1" hangingPunct="1">
              <a:spcAft>
                <a:spcPts val="0"/>
              </a:spcAft>
            </a:pPr>
            <a:endParaRPr lang="en-US" sz="2200" i="1" dirty="0"/>
          </a:p>
          <a:p>
            <a:pPr eaLnBrk="1" hangingPunct="1">
              <a:spcAft>
                <a:spcPts val="600"/>
              </a:spcAft>
              <a:buFont typeface="Wingdings" charset="0"/>
              <a:buChar char="Ø"/>
            </a:pPr>
            <a:r>
              <a:rPr lang="en-US" dirty="0"/>
              <a:t> PDS diversion* (16.7%)</a:t>
            </a:r>
          </a:p>
          <a:p>
            <a:pPr eaLnBrk="1" hangingPunct="1">
              <a:spcAft>
                <a:spcPts val="600"/>
              </a:spcAft>
              <a:buFont typeface="Wingdings" charset="0"/>
              <a:buChar char="Ø"/>
            </a:pPr>
            <a:r>
              <a:rPr lang="en-US" dirty="0"/>
              <a:t> Government effectiveness* (16.7%)</a:t>
            </a:r>
          </a:p>
          <a:p>
            <a:pPr eaLnBrk="1" hangingPunct="1">
              <a:spcAft>
                <a:spcPts val="600"/>
              </a:spcAft>
              <a:buFont typeface="Wingdings" charset="0"/>
              <a:buChar char="Ø"/>
            </a:pPr>
            <a:r>
              <a:rPr lang="en-US" dirty="0"/>
              <a:t> Current fortification (16.7%)</a:t>
            </a:r>
          </a:p>
          <a:p>
            <a:pPr eaLnBrk="1" hangingPunct="1">
              <a:spcAft>
                <a:spcPts val="600"/>
              </a:spcAft>
              <a:buFont typeface="Wingdings" charset="0"/>
              <a:buChar char="Ø"/>
            </a:pPr>
            <a:r>
              <a:rPr lang="en-US" dirty="0"/>
              <a:t> Number of mills (16.7%)</a:t>
            </a:r>
          </a:p>
          <a:p>
            <a:pPr eaLnBrk="1" hangingPunct="1">
              <a:spcAft>
                <a:spcPts val="600"/>
              </a:spcAft>
              <a:buFont typeface="Wingdings" charset="0"/>
              <a:buChar char="Ø"/>
            </a:pPr>
            <a:r>
              <a:rPr lang="en-US" dirty="0"/>
              <a:t> Average 24 hour mill capacity (16.7%)</a:t>
            </a:r>
          </a:p>
          <a:p>
            <a:pPr eaLnBrk="1" hangingPunct="1">
              <a:spcAft>
                <a:spcPts val="600"/>
              </a:spcAft>
            </a:pPr>
            <a:endParaRPr lang="en-US" dirty="0"/>
          </a:p>
          <a:p>
            <a:pPr eaLnBrk="1" hangingPunct="1">
              <a:spcAft>
                <a:spcPts val="600"/>
              </a:spcAft>
            </a:pPr>
            <a:r>
              <a:rPr lang="en-US" sz="1400" dirty="0">
                <a:solidFill>
                  <a:srgbClr val="0070C0"/>
                </a:solidFill>
              </a:rPr>
              <a:t>Final score of 1-5</a:t>
            </a:r>
          </a:p>
          <a:p>
            <a:pPr eaLnBrk="1" hangingPunct="1">
              <a:spcAft>
                <a:spcPts val="600"/>
              </a:spcAft>
            </a:pPr>
            <a:r>
              <a:rPr lang="en-US" sz="1400" dirty="0">
                <a:solidFill>
                  <a:srgbClr val="0070C0"/>
                </a:solidFill>
              </a:rPr>
              <a:t>1 = Very challenging</a:t>
            </a:r>
          </a:p>
          <a:p>
            <a:pPr eaLnBrk="1" hangingPunct="1">
              <a:spcAft>
                <a:spcPts val="600"/>
              </a:spcAft>
            </a:pPr>
            <a:r>
              <a:rPr lang="en-US" sz="1400" dirty="0">
                <a:solidFill>
                  <a:srgbClr val="0070C0"/>
                </a:solidFill>
              </a:rPr>
              <a:t>5 = Very feasible</a:t>
            </a:r>
          </a:p>
          <a:p>
            <a:pPr eaLnBrk="1" hangingPunct="1">
              <a:spcAft>
                <a:spcPts val="600"/>
              </a:spcAft>
            </a:pPr>
            <a:r>
              <a:rPr lang="en-US" sz="900" dirty="0"/>
              <a:t>* From </a:t>
            </a:r>
            <a:r>
              <a:rPr lang="en-US" sz="900" dirty="0" err="1"/>
              <a:t>Reekha</a:t>
            </a:r>
            <a:r>
              <a:rPr lang="en-US" sz="900" dirty="0"/>
              <a:t>, K. 2011</a:t>
            </a:r>
          </a:p>
        </p:txBody>
      </p:sp>
      <p:sp>
        <p:nvSpPr>
          <p:cNvPr id="7" name="Plus 6"/>
          <p:cNvSpPr/>
          <p:nvPr/>
        </p:nvSpPr>
        <p:spPr bwMode="auto">
          <a:xfrm>
            <a:off x="4030792" y="3324176"/>
            <a:ext cx="685800" cy="762000"/>
          </a:xfrm>
          <a:prstGeom prst="mathPlus">
            <a:avLst/>
          </a:prstGeom>
          <a:solidFill>
            <a:schemeClr val="accent2"/>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a:ea typeface="+mn-ea"/>
              <a:cs typeface="+mn-cs"/>
            </a:endParaRPr>
          </a:p>
        </p:txBody>
      </p:sp>
      <p:sp>
        <p:nvSpPr>
          <p:cNvPr id="9" name="Rectangle 2"/>
          <p:cNvSpPr txBox="1">
            <a:spLocks noChangeArrowheads="1"/>
          </p:cNvSpPr>
          <p:nvPr/>
        </p:nvSpPr>
        <p:spPr bwMode="auto">
          <a:xfrm>
            <a:off x="0" y="1524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600">
                <a:solidFill>
                  <a:srgbClr val="000F97"/>
                </a:solidFill>
                <a:latin typeface="+mj-lt"/>
                <a:ea typeface="ＭＳ Ｐゴシック" charset="-128"/>
                <a:cs typeface="ＭＳ Ｐゴシック" charset="-128"/>
              </a:defRPr>
            </a:lvl1pPr>
            <a:lvl2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5pPr>
            <a:lvl6pPr marL="457200" algn="l" rtl="0" fontAlgn="base">
              <a:spcBef>
                <a:spcPct val="0"/>
              </a:spcBef>
              <a:spcAft>
                <a:spcPct val="0"/>
              </a:spcAft>
              <a:defRPr sz="3600">
                <a:solidFill>
                  <a:srgbClr val="000F97"/>
                </a:solidFill>
                <a:latin typeface="Arial" charset="0"/>
              </a:defRPr>
            </a:lvl6pPr>
            <a:lvl7pPr marL="914400" algn="l" rtl="0" fontAlgn="base">
              <a:spcBef>
                <a:spcPct val="0"/>
              </a:spcBef>
              <a:spcAft>
                <a:spcPct val="0"/>
              </a:spcAft>
              <a:defRPr sz="3600">
                <a:solidFill>
                  <a:srgbClr val="000F97"/>
                </a:solidFill>
                <a:latin typeface="Arial" charset="0"/>
              </a:defRPr>
            </a:lvl7pPr>
            <a:lvl8pPr marL="1371600" algn="l" rtl="0" fontAlgn="base">
              <a:spcBef>
                <a:spcPct val="0"/>
              </a:spcBef>
              <a:spcAft>
                <a:spcPct val="0"/>
              </a:spcAft>
              <a:defRPr sz="3600">
                <a:solidFill>
                  <a:srgbClr val="000F97"/>
                </a:solidFill>
                <a:latin typeface="Arial" charset="0"/>
              </a:defRPr>
            </a:lvl8pPr>
            <a:lvl9pPr marL="1828800" algn="l" rtl="0" fontAlgn="base">
              <a:spcBef>
                <a:spcPct val="0"/>
              </a:spcBef>
              <a:spcAft>
                <a:spcPct val="0"/>
              </a:spcAft>
              <a:defRPr sz="3600">
                <a:solidFill>
                  <a:srgbClr val="000F97"/>
                </a:solidFill>
                <a:latin typeface="Arial" charset="0"/>
              </a:defRPr>
            </a:lvl9pPr>
          </a:lstStyle>
          <a:p>
            <a:pPr marL="457200">
              <a:spcBef>
                <a:spcPts val="0"/>
              </a:spcBef>
              <a:defRPr/>
            </a:pPr>
            <a:r>
              <a:rPr lang="en-GB" b="1" dirty="0">
                <a:latin typeface="+mn-lt"/>
                <a:ea typeface="+mj-ea"/>
                <a:cs typeface="+mj-cs"/>
              </a:rPr>
              <a:t>Wheat Strategy: </a:t>
            </a:r>
            <a:r>
              <a:rPr lang="en-GB" dirty="0">
                <a:latin typeface="+mn-lt"/>
                <a:ea typeface="+mj-ea"/>
                <a:cs typeface="+mj-cs"/>
              </a:rPr>
              <a:t>State Priority Ranking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 name="Content Placeholder 5"/>
              <p:cNvSpPr>
                <a:spLocks noGrp="1"/>
              </p:cNvSpPr>
              <p:nvPr>
                <p:ph sz="half" idx="1"/>
              </p:nvPr>
            </p:nvSpPr>
            <p:spPr>
              <a:xfrm>
                <a:off x="152400" y="1905000"/>
                <a:ext cx="4343400" cy="4221169"/>
              </a:xfrm>
            </p:spPr>
            <p:txBody>
              <a:bodyPr/>
              <a:lstStyle/>
              <a:p>
                <a:r>
                  <a:rPr lang="en-US" dirty="0"/>
                  <a:t>Market channels:</a:t>
                </a:r>
              </a:p>
              <a:p>
                <a:pPr lvl="1"/>
                <a:r>
                  <a:rPr lang="en-US" dirty="0"/>
                  <a:t>PDS Atta</a:t>
                </a:r>
              </a:p>
              <a:p>
                <a:pPr lvl="1"/>
                <a:r>
                  <a:rPr lang="en-US" dirty="0"/>
                  <a:t>CCM Atta</a:t>
                </a:r>
              </a:p>
              <a:p>
                <a:pPr lvl="1"/>
                <a:r>
                  <a:rPr lang="en-US" dirty="0"/>
                  <a:t>RFM Atta</a:t>
                </a:r>
              </a:p>
              <a:p>
                <a:pPr lvl="1"/>
                <a:r>
                  <a:rPr lang="en-US" dirty="0"/>
                  <a:t>RFM Maida</a:t>
                </a:r>
              </a:p>
              <a:p>
                <a:r>
                  <a:rPr lang="en-US" dirty="0"/>
                  <a:t>Considered reachable if: g/capita/day consumption is </a:t>
                </a:r>
                <a14:m>
                  <m:oMath xmlns:m="http://schemas.openxmlformats.org/officeDocument/2006/math">
                    <m:r>
                      <a:rPr lang="en-US" i="1" dirty="0" smtClean="0">
                        <a:latin typeface="Cambria Math"/>
                      </a:rPr>
                      <m:t>≥</m:t>
                    </m:r>
                  </m:oMath>
                </a14:m>
                <a:r>
                  <a:rPr lang="en-US" dirty="0"/>
                  <a:t>50g</a:t>
                </a:r>
              </a:p>
              <a:p>
                <a:pPr marL="0" indent="0">
                  <a:buNone/>
                </a:pPr>
                <a:endParaRPr lang="en-US" dirty="0"/>
              </a:p>
            </p:txBody>
          </p:sp>
        </mc:Choice>
        <mc:Fallback xmlns="">
          <p:sp>
            <p:nvSpPr>
              <p:cNvPr id="6" name="Content Placeholder 5"/>
              <p:cNvSpPr>
                <a:spLocks noGrp="1" noRot="1" noChangeAspect="1" noMove="1" noResize="1" noEditPoints="1" noAdjustHandles="1" noChangeArrowheads="1" noChangeShapeType="1" noTextEdit="1"/>
              </p:cNvSpPr>
              <p:nvPr>
                <p:ph sz="half" idx="1"/>
              </p:nvPr>
            </p:nvSpPr>
            <p:spPr>
              <a:xfrm>
                <a:off x="152400" y="1905000"/>
                <a:ext cx="4343400" cy="4221169"/>
              </a:xfrm>
              <a:blipFill rotWithShape="1">
                <a:blip r:embed="rId3" cstate="print"/>
                <a:stretch>
                  <a:fillRect l="-2384" t="-1445"/>
                </a:stretch>
              </a:blipFill>
            </p:spPr>
            <p:txBody>
              <a:bodyPr/>
              <a:lstStyle/>
              <a:p>
                <a:r>
                  <a:rPr lang="en-US">
                    <a:noFill/>
                  </a:rPr>
                  <a:t> </a:t>
                </a:r>
              </a:p>
            </p:txBody>
          </p:sp>
        </mc:Fallback>
      </mc:AlternateContent>
      <p:graphicFrame>
        <p:nvGraphicFramePr>
          <p:cNvPr id="3" name="Content Placeholder 2"/>
          <p:cNvGraphicFramePr>
            <a:graphicFrameLocks noGrp="1"/>
          </p:cNvGraphicFramePr>
          <p:nvPr>
            <p:ph sz="half" idx="2"/>
            <p:extLst>
              <p:ext uri="{D42A27DB-BD31-4B8C-83A1-F6EECF244321}">
                <p14:modId xmlns:p14="http://schemas.microsoft.com/office/powerpoint/2010/main" val="4062902305"/>
              </p:ext>
            </p:extLst>
          </p:nvPr>
        </p:nvGraphicFramePr>
        <p:xfrm>
          <a:off x="4574628" y="2057400"/>
          <a:ext cx="4038600" cy="399256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1"/>
          <p:cNvSpPr txBox="1">
            <a:spLocks/>
          </p:cNvSpPr>
          <p:nvPr/>
        </p:nvSpPr>
        <p:spPr bwMode="auto">
          <a:xfrm>
            <a:off x="0" y="304800"/>
            <a:ext cx="9144000" cy="1143000"/>
          </a:xfrm>
          <a:prstGeom prst="rect">
            <a:avLst/>
          </a:prstGeom>
          <a:noFill/>
          <a:ln w="9525">
            <a:noFill/>
            <a:miter lim="800000"/>
            <a:headEnd/>
            <a:tailEnd/>
          </a:ln>
        </p:spPr>
        <p:txBody>
          <a:bodyPr anchor="ctr"/>
          <a:lstStyle/>
          <a:p>
            <a:pPr marL="457200" eaLnBrk="0" hangingPunct="0">
              <a:defRPr/>
            </a:pPr>
            <a:r>
              <a:rPr lang="en-US" sz="3600" b="1" kern="0" dirty="0">
                <a:solidFill>
                  <a:srgbClr val="000F97"/>
                </a:solidFill>
                <a:latin typeface="+mj-lt"/>
                <a:ea typeface="ＭＳ Ｐゴシック" pitchFamily="34" charset="-128"/>
                <a:cs typeface="ＭＳ Ｐゴシック" charset="-128"/>
              </a:rPr>
              <a:t>Wheat Strategy: </a:t>
            </a:r>
            <a:r>
              <a:rPr lang="en-US" sz="3600" kern="0" dirty="0">
                <a:solidFill>
                  <a:srgbClr val="000F97"/>
                </a:solidFill>
                <a:latin typeface="+mj-lt"/>
                <a:ea typeface="ＭＳ Ｐゴシック" pitchFamily="34" charset="-128"/>
                <a:cs typeface="ＭＳ Ｐゴシック" charset="-128"/>
              </a:rPr>
              <a:t>Methodology for Reachable Population</a:t>
            </a:r>
          </a:p>
        </p:txBody>
      </p:sp>
      <p:sp>
        <p:nvSpPr>
          <p:cNvPr id="5" name="TextBox 4"/>
          <p:cNvSpPr txBox="1"/>
          <p:nvPr/>
        </p:nvSpPr>
        <p:spPr>
          <a:xfrm>
            <a:off x="4419600" y="1905000"/>
            <a:ext cx="4724400" cy="430887"/>
          </a:xfrm>
          <a:prstGeom prst="rect">
            <a:avLst/>
          </a:prstGeom>
          <a:noFill/>
        </p:spPr>
        <p:txBody>
          <a:bodyPr wrap="square" rtlCol="0">
            <a:spAutoFit/>
          </a:bodyPr>
          <a:lstStyle/>
          <a:p>
            <a:r>
              <a:rPr lang="en-US" sz="2200" dirty="0"/>
              <a:t>Variables in 2 example channels: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8"/>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57200"/>
            <a:r>
              <a:rPr lang="en-US" sz="3600" b="1" dirty="0">
                <a:solidFill>
                  <a:srgbClr val="000F97"/>
                </a:solidFill>
                <a:cs typeface="Arial" charset="0"/>
              </a:rPr>
              <a:t>Wheat Strategy: </a:t>
            </a:r>
            <a:r>
              <a:rPr lang="en-US" sz="3400" dirty="0">
                <a:solidFill>
                  <a:srgbClr val="000F97"/>
                </a:solidFill>
                <a:cs typeface="Arial" charset="0"/>
              </a:rPr>
              <a:t>Reachable Population by State &amp; Market Channel</a:t>
            </a:r>
          </a:p>
        </p:txBody>
      </p:sp>
      <p:graphicFrame>
        <p:nvGraphicFramePr>
          <p:cNvPr id="8" name="Chart 7"/>
          <p:cNvGraphicFramePr/>
          <p:nvPr/>
        </p:nvGraphicFramePr>
        <p:xfrm>
          <a:off x="1" y="1600200"/>
          <a:ext cx="9144000" cy="4772024"/>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400800" y="1676400"/>
            <a:ext cx="2743200" cy="1569660"/>
          </a:xfrm>
          <a:prstGeom prst="rect">
            <a:avLst/>
          </a:prstGeom>
          <a:noFill/>
        </p:spPr>
        <p:txBody>
          <a:bodyPr wrap="square" rtlCol="0">
            <a:spAutoFit/>
          </a:bodyPr>
          <a:lstStyle/>
          <a:p>
            <a:pPr>
              <a:lnSpc>
                <a:spcPct val="150000"/>
              </a:lnSpc>
            </a:pPr>
            <a:r>
              <a:rPr lang="en-US" sz="1600" b="1" dirty="0">
                <a:solidFill>
                  <a:srgbClr val="00CC00"/>
                </a:solidFill>
              </a:rPr>
              <a:t>PDS Atta: 219,381,533</a:t>
            </a:r>
          </a:p>
          <a:p>
            <a:pPr>
              <a:lnSpc>
                <a:spcPct val="150000"/>
              </a:lnSpc>
            </a:pPr>
            <a:r>
              <a:rPr lang="en-US" sz="1600" b="1" dirty="0">
                <a:solidFill>
                  <a:srgbClr val="FF9999"/>
                </a:solidFill>
              </a:rPr>
              <a:t>CCM Atta: 92,017,225</a:t>
            </a:r>
          </a:p>
          <a:p>
            <a:pPr>
              <a:lnSpc>
                <a:spcPct val="150000"/>
              </a:lnSpc>
            </a:pPr>
            <a:r>
              <a:rPr lang="en-US" sz="1600" b="1" dirty="0">
                <a:solidFill>
                  <a:srgbClr val="3399FF"/>
                </a:solidFill>
              </a:rPr>
              <a:t>RFM Atta: 44,817,749</a:t>
            </a:r>
          </a:p>
          <a:p>
            <a:pPr>
              <a:lnSpc>
                <a:spcPct val="150000"/>
              </a:lnSpc>
            </a:pPr>
            <a:r>
              <a:rPr lang="en-US" sz="1600" b="1" dirty="0">
                <a:solidFill>
                  <a:srgbClr val="9900FF"/>
                </a:solidFill>
              </a:rPr>
              <a:t>RFM Maida: 241,643,376</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1"/>
          <p:cNvSpPr>
            <a:spLocks noGrp="1"/>
          </p:cNvSpPr>
          <p:nvPr>
            <p:ph type="title"/>
          </p:nvPr>
        </p:nvSpPr>
        <p:spPr>
          <a:xfrm>
            <a:off x="0" y="0"/>
            <a:ext cx="9144000" cy="1143000"/>
          </a:xfrm>
        </p:spPr>
        <p:txBody>
          <a:bodyPr/>
          <a:lstStyle/>
          <a:p>
            <a:pPr marL="457200"/>
            <a:r>
              <a:rPr lang="en-US" b="1" dirty="0">
                <a:latin typeface="Arial" charset="0"/>
                <a:ea typeface="ＭＳ Ｐゴシック" charset="0"/>
                <a:cs typeface="ＭＳ Ｐゴシック" charset="0"/>
              </a:rPr>
              <a:t>Wheat Strategy: </a:t>
            </a:r>
            <a:r>
              <a:rPr lang="en-US" dirty="0">
                <a:latin typeface="Arial" charset="0"/>
                <a:ea typeface="ＭＳ Ｐゴシック" charset="0"/>
                <a:cs typeface="ＭＳ Ｐゴシック" charset="0"/>
              </a:rPr>
              <a:t>Health Impact</a:t>
            </a:r>
            <a:r>
              <a:rPr lang="en-US" b="1" dirty="0">
                <a:latin typeface="Arial" charset="0"/>
                <a:ea typeface="ＭＳ Ｐゴシック" charset="0"/>
                <a:cs typeface="ＭＳ Ｐゴシック" charset="0"/>
              </a:rPr>
              <a:t> </a:t>
            </a:r>
            <a:r>
              <a:rPr lang="en-US" dirty="0">
                <a:latin typeface="Arial" charset="0"/>
                <a:ea typeface="ＭＳ Ｐゴシック" charset="0"/>
                <a:cs typeface="ＭＳ Ｐゴシック" charset="0"/>
              </a:rPr>
              <a:t>Example </a:t>
            </a:r>
          </a:p>
        </p:txBody>
      </p:sp>
      <p:graphicFrame>
        <p:nvGraphicFramePr>
          <p:cNvPr id="7" name="Table 6"/>
          <p:cNvGraphicFramePr>
            <a:graphicFrameLocks noGrp="1"/>
          </p:cNvGraphicFramePr>
          <p:nvPr/>
        </p:nvGraphicFramePr>
        <p:xfrm>
          <a:off x="5867400" y="2209808"/>
          <a:ext cx="3048000" cy="2254250"/>
        </p:xfrm>
        <a:graphic>
          <a:graphicData uri="http://schemas.openxmlformats.org/drawingml/2006/table">
            <a:tbl>
              <a:tblPr/>
              <a:tblGrid>
                <a:gridCol w="596900">
                  <a:extLst>
                    <a:ext uri="{9D8B030D-6E8A-4147-A177-3AD203B41FA5}">
                      <a16:colId xmlns:a16="http://schemas.microsoft.com/office/drawing/2014/main" val="20000"/>
                    </a:ext>
                  </a:extLst>
                </a:gridCol>
                <a:gridCol w="9271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tblGrid>
              <a:tr h="3714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FFFFFF"/>
                          </a:solidFill>
                          <a:effectLst/>
                          <a:latin typeface="Arial" charset="0"/>
                          <a:ea typeface="ＭＳ Ｐゴシック" charset="0"/>
                          <a:cs typeface="ＭＳ Ｐゴシック" charset="0"/>
                        </a:rPr>
                        <a:t>Rank</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rgbClr val="FFFFFF"/>
                          </a:solidFill>
                          <a:effectLst/>
                          <a:latin typeface="Arial" charset="0"/>
                          <a:ea typeface="ＭＳ Ｐゴシック" charset="0"/>
                          <a:cs typeface="ＭＳ Ｐゴシック" charset="0"/>
                        </a:rPr>
                        <a:t>Criteria</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rgbClr val="FFFFFF"/>
                          </a:solidFill>
                          <a:effectLst/>
                          <a:latin typeface="Arial" charset="0"/>
                          <a:ea typeface="ＭＳ Ｐゴシック" charset="0"/>
                          <a:cs typeface="ＭＳ Ｐゴシック" charset="0"/>
                        </a:rPr>
                        <a:t>Meaning</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3714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000000"/>
                          </a:solidFill>
                          <a:effectLst/>
                          <a:latin typeface="Arial" charset="0"/>
                          <a:ea typeface="ＭＳ Ｐゴシック" charset="0"/>
                          <a:cs typeface="ＭＳ Ｐゴシック" charset="0"/>
                        </a:rPr>
                        <a:t>1</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FBFBF"/>
                    </a:solidFill>
                  </a:tcPr>
                </a:tc>
                <a:tc>
                  <a:txBody>
                    <a:bodyPr/>
                    <a:lstStyle/>
                    <a:p>
                      <a:pPr algn="ctr" fontAlgn="b"/>
                      <a:r>
                        <a:rPr lang="en-US" sz="1100" b="0" i="0" u="none" strike="noStrike" dirty="0">
                          <a:solidFill>
                            <a:srgbClr val="000000"/>
                          </a:solidFill>
                          <a:latin typeface="Calibri"/>
                        </a:rPr>
                        <a:t>&lt;2.68%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rgbClr val="000000"/>
                          </a:solidFill>
                          <a:effectLst/>
                          <a:latin typeface="Arial" charset="0"/>
                          <a:ea typeface="ＭＳ Ｐゴシック" charset="0"/>
                          <a:cs typeface="ＭＳ Ｐゴシック" charset="0"/>
                        </a:rPr>
                        <a:t>Slow growth</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val="10001"/>
                  </a:ext>
                </a:extLst>
              </a:tr>
              <a:tr h="3714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000000"/>
                          </a:solidFill>
                          <a:effectLst/>
                          <a:latin typeface="Arial" charset="0"/>
                          <a:ea typeface="ＭＳ Ｐゴシック" charset="0"/>
                          <a:cs typeface="ＭＳ Ｐゴシック" charset="0"/>
                        </a:rPr>
                        <a:t>2</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0000"/>
                    </a:solidFill>
                  </a:tcPr>
                </a:tc>
                <a:tc>
                  <a:txBody>
                    <a:bodyPr/>
                    <a:lstStyle/>
                    <a:p>
                      <a:pPr algn="ctr" fontAlgn="b"/>
                      <a:r>
                        <a:rPr lang="en-US" sz="1100" b="0" i="0" u="none" strike="noStrike" dirty="0">
                          <a:solidFill>
                            <a:srgbClr val="000000"/>
                          </a:solidFill>
                          <a:latin typeface="Calibri"/>
                        </a:rPr>
                        <a:t>2.68%-&lt;2.93%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rgbClr val="000000"/>
                          </a:solidFill>
                          <a:effectLst/>
                          <a:latin typeface="Arial" charset="0"/>
                          <a:ea typeface="ＭＳ Ｐゴシック" charset="0"/>
                          <a:cs typeface="ＭＳ Ｐゴシック"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val="10002"/>
                  </a:ext>
                </a:extLst>
              </a:tr>
              <a:tr h="3714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000000"/>
                          </a:solidFill>
                          <a:effectLst/>
                          <a:latin typeface="Arial" charset="0"/>
                          <a:ea typeface="ＭＳ Ｐゴシック" charset="0"/>
                          <a:cs typeface="ＭＳ Ｐゴシック" charset="0"/>
                        </a:rPr>
                        <a:t>3</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00"/>
                    </a:solidFill>
                  </a:tcPr>
                </a:tc>
                <a:tc>
                  <a:txBody>
                    <a:bodyPr/>
                    <a:lstStyle/>
                    <a:p>
                      <a:pPr algn="ctr" fontAlgn="b"/>
                      <a:r>
                        <a:rPr lang="en-US" sz="1100" b="0" i="0" u="none" strike="noStrike" dirty="0">
                          <a:solidFill>
                            <a:srgbClr val="000000"/>
                          </a:solidFill>
                          <a:latin typeface="Calibri"/>
                        </a:rPr>
                        <a:t>2.93%-&lt;3.23%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rgbClr val="000000"/>
                          </a:solidFill>
                          <a:effectLst/>
                          <a:latin typeface="Arial" charset="0"/>
                          <a:ea typeface="ＭＳ Ｐゴシック" charset="0"/>
                          <a:cs typeface="ＭＳ Ｐゴシック" charset="0"/>
                        </a:rPr>
                        <a:t>Moderate growth</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val="10003"/>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000000"/>
                          </a:solidFill>
                          <a:effectLst/>
                          <a:latin typeface="Arial" charset="0"/>
                          <a:ea typeface="ＭＳ Ｐゴシック" charset="0"/>
                          <a:cs typeface="ＭＳ Ｐゴシック" charset="0"/>
                        </a:rPr>
                        <a:t>4</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92D050"/>
                    </a:solidFill>
                  </a:tcPr>
                </a:tc>
                <a:tc>
                  <a:txBody>
                    <a:bodyPr/>
                    <a:lstStyle/>
                    <a:p>
                      <a:pPr algn="ctr" fontAlgn="b"/>
                      <a:r>
                        <a:rPr lang="en-US" sz="1100" b="0" i="0" u="none" strike="noStrike" dirty="0">
                          <a:solidFill>
                            <a:srgbClr val="000000"/>
                          </a:solidFill>
                          <a:latin typeface="Calibri"/>
                        </a:rPr>
                        <a:t>3.23%-&lt;3.63%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rgbClr val="000000"/>
                          </a:solidFill>
                          <a:effectLst/>
                          <a:latin typeface="Arial" charset="0"/>
                          <a:ea typeface="ＭＳ Ｐゴシック" charset="0"/>
                          <a:cs typeface="ＭＳ Ｐゴシック"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val="10004"/>
                  </a:ext>
                </a:extLst>
              </a:tr>
              <a:tr h="3714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rgbClr val="000000"/>
                          </a:solidFill>
                          <a:effectLst/>
                          <a:latin typeface="Arial" charset="0"/>
                          <a:ea typeface="ＭＳ Ｐゴシック" charset="0"/>
                          <a:cs typeface="ＭＳ Ｐゴシック" charset="0"/>
                        </a:rPr>
                        <a:t>5</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B0F0"/>
                    </a:solidFill>
                  </a:tcPr>
                </a:tc>
                <a:tc>
                  <a:txBody>
                    <a:bodyPr/>
                    <a:lstStyle/>
                    <a:p>
                      <a:pPr algn="ctr" fontAlgn="b"/>
                      <a:r>
                        <a:rPr lang="en-US" sz="1100" b="0" i="0" u="none" strike="noStrike" dirty="0">
                          <a:solidFill>
                            <a:srgbClr val="000000"/>
                          </a:solidFill>
                          <a:latin typeface="Calibri"/>
                        </a:rPr>
                        <a:t>≥3.63%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rgbClr val="000000"/>
                          </a:solidFill>
                          <a:effectLst/>
                          <a:latin typeface="Arial" charset="0"/>
                          <a:ea typeface="ＭＳ Ｐゴシック" charset="0"/>
                          <a:cs typeface="ＭＳ Ｐゴシック" charset="0"/>
                        </a:rPr>
                        <a:t>Fast growth</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val="10005"/>
                  </a:ext>
                </a:extLst>
              </a:tr>
            </a:tbl>
          </a:graphicData>
        </a:graphic>
      </p:graphicFrame>
      <p:sp>
        <p:nvSpPr>
          <p:cNvPr id="61473" name="TextBox 7"/>
          <p:cNvSpPr txBox="1">
            <a:spLocks noChangeArrowheads="1"/>
          </p:cNvSpPr>
          <p:nvPr/>
        </p:nvSpPr>
        <p:spPr bwMode="auto">
          <a:xfrm>
            <a:off x="5867400" y="4495800"/>
            <a:ext cx="150874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800" dirty="0"/>
              <a:t>*Quintile</a:t>
            </a:r>
          </a:p>
          <a:p>
            <a:pPr algn="ctr" eaLnBrk="1" hangingPunct="1"/>
            <a:r>
              <a:rPr lang="en-US" sz="800" dirty="0"/>
              <a:t>India Census 2001 and 2011</a:t>
            </a:r>
          </a:p>
        </p:txBody>
      </p:sp>
      <p:sp>
        <p:nvSpPr>
          <p:cNvPr id="61474" name="TextBox 7"/>
          <p:cNvSpPr txBox="1">
            <a:spLocks noChangeArrowheads="1"/>
          </p:cNvSpPr>
          <p:nvPr/>
        </p:nvSpPr>
        <p:spPr bwMode="auto">
          <a:xfrm>
            <a:off x="5867400" y="1752600"/>
            <a:ext cx="31598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dirty="0"/>
              <a:t>Annual Rate of Urbanization*</a:t>
            </a:r>
          </a:p>
        </p:txBody>
      </p:sp>
      <p:graphicFrame>
        <p:nvGraphicFramePr>
          <p:cNvPr id="8" name="Table 7"/>
          <p:cNvGraphicFramePr>
            <a:graphicFrameLocks noGrp="1"/>
          </p:cNvGraphicFramePr>
          <p:nvPr/>
        </p:nvGraphicFramePr>
        <p:xfrm>
          <a:off x="304800" y="1371600"/>
          <a:ext cx="5257800" cy="4310961"/>
        </p:xfrm>
        <a:graphic>
          <a:graphicData uri="http://schemas.openxmlformats.org/drawingml/2006/table">
            <a:tbl>
              <a:tblPr>
                <a:tableStyleId>{616DA210-FB5B-4158-B5E0-FEB733F419BA}</a:tableStyleId>
              </a:tblPr>
              <a:tblGrid>
                <a:gridCol w="1195642">
                  <a:extLst>
                    <a:ext uri="{9D8B030D-6E8A-4147-A177-3AD203B41FA5}">
                      <a16:colId xmlns:a16="http://schemas.microsoft.com/office/drawing/2014/main" val="20000"/>
                    </a:ext>
                  </a:extLst>
                </a:gridCol>
                <a:gridCol w="1308072">
                  <a:extLst>
                    <a:ext uri="{9D8B030D-6E8A-4147-A177-3AD203B41FA5}">
                      <a16:colId xmlns:a16="http://schemas.microsoft.com/office/drawing/2014/main" val="20001"/>
                    </a:ext>
                  </a:extLst>
                </a:gridCol>
                <a:gridCol w="1669143">
                  <a:extLst>
                    <a:ext uri="{9D8B030D-6E8A-4147-A177-3AD203B41FA5}">
                      <a16:colId xmlns:a16="http://schemas.microsoft.com/office/drawing/2014/main" val="20002"/>
                    </a:ext>
                  </a:extLst>
                </a:gridCol>
                <a:gridCol w="1084943">
                  <a:extLst>
                    <a:ext uri="{9D8B030D-6E8A-4147-A177-3AD203B41FA5}">
                      <a16:colId xmlns:a16="http://schemas.microsoft.com/office/drawing/2014/main" val="20003"/>
                    </a:ext>
                  </a:extLst>
                </a:gridCol>
              </a:tblGrid>
              <a:tr h="590496">
                <a:tc>
                  <a:txBody>
                    <a:bodyPr/>
                    <a:lstStyle/>
                    <a:p>
                      <a:pPr algn="ctr" fontAlgn="b"/>
                      <a:r>
                        <a:rPr lang="en-US" sz="1000" b="1" u="none" strike="noStrike" dirty="0"/>
                        <a:t>State</a:t>
                      </a:r>
                      <a:endParaRPr lang="en-US" sz="1000" b="1" i="0" u="none" strike="noStrike" dirty="0">
                        <a:solidFill>
                          <a:srgbClr val="000000"/>
                        </a:solidFill>
                        <a:latin typeface="Calibri"/>
                      </a:endParaRPr>
                    </a:p>
                  </a:txBody>
                  <a:tcPr marL="8270" marR="8270" marT="8270" marB="0"/>
                </a:tc>
                <a:tc>
                  <a:txBody>
                    <a:bodyPr/>
                    <a:lstStyle/>
                    <a:p>
                      <a:pPr algn="ctr" fontAlgn="b"/>
                      <a:r>
                        <a:rPr lang="en-US" sz="1000" b="1" u="none" strike="noStrike" dirty="0"/>
                        <a:t>Annual Rate of Urbanization </a:t>
                      </a:r>
                    </a:p>
                    <a:p>
                      <a:pPr algn="ctr" fontAlgn="b"/>
                      <a:r>
                        <a:rPr lang="en-US" sz="1000" b="1" u="none" strike="noStrike" dirty="0"/>
                        <a:t>(2001-2011)</a:t>
                      </a:r>
                      <a:endParaRPr lang="en-US" sz="1000" b="1" i="0" u="none" strike="noStrike" dirty="0">
                        <a:solidFill>
                          <a:srgbClr val="000000"/>
                        </a:solidFill>
                        <a:latin typeface="Calibri"/>
                      </a:endParaRPr>
                    </a:p>
                  </a:txBody>
                  <a:tcPr marL="8270" marR="8270" marT="8270" marB="0"/>
                </a:tc>
                <a:tc>
                  <a:txBody>
                    <a:bodyPr/>
                    <a:lstStyle/>
                    <a:p>
                      <a:pPr algn="ctr" fontAlgn="b"/>
                      <a:r>
                        <a:rPr lang="en-US" sz="1000" b="1" u="none" strike="noStrike" dirty="0"/>
                        <a:t>RANK: (25%)</a:t>
                      </a:r>
                    </a:p>
                    <a:p>
                      <a:pPr algn="ctr" fontAlgn="b"/>
                      <a:r>
                        <a:rPr lang="en-US" sz="1000" b="1" u="none" strike="noStrike" dirty="0"/>
                        <a:t> Rate of Urbanization</a:t>
                      </a:r>
                      <a:endParaRPr lang="en-US" sz="1000" b="1" i="0" u="none" strike="noStrike" dirty="0">
                        <a:solidFill>
                          <a:srgbClr val="000000"/>
                        </a:solidFill>
                        <a:latin typeface="Calibri"/>
                      </a:endParaRPr>
                    </a:p>
                  </a:txBody>
                  <a:tcPr marL="8270" marR="8270" marT="8270" marB="0"/>
                </a:tc>
                <a:tc>
                  <a:txBody>
                    <a:bodyPr/>
                    <a:lstStyle/>
                    <a:p>
                      <a:pPr algn="ctr" fontAlgn="b"/>
                      <a:r>
                        <a:rPr lang="en-US" sz="1000" b="1" u="none" strike="noStrike" dirty="0"/>
                        <a:t>RANK: </a:t>
                      </a:r>
                    </a:p>
                    <a:p>
                      <a:pPr algn="ctr" fontAlgn="b"/>
                      <a:r>
                        <a:rPr lang="en-US" sz="1000" b="1" u="none" strike="noStrike" dirty="0"/>
                        <a:t>Rate of Urbanization</a:t>
                      </a:r>
                      <a:endParaRPr lang="en-US" sz="1000" b="1" i="0" u="none" strike="noStrike" dirty="0">
                        <a:solidFill>
                          <a:srgbClr val="000000"/>
                        </a:solidFill>
                        <a:latin typeface="Calibri"/>
                      </a:endParaRPr>
                    </a:p>
                  </a:txBody>
                  <a:tcPr marL="8270" marR="8270" marT="8270" marB="0"/>
                </a:tc>
                <a:extLst>
                  <a:ext uri="{0D108BD9-81ED-4DB2-BD59-A6C34878D82A}">
                    <a16:rowId xmlns:a16="http://schemas.microsoft.com/office/drawing/2014/main" val="10000"/>
                  </a:ext>
                </a:extLst>
              </a:tr>
              <a:tr h="165405">
                <a:tc>
                  <a:txBody>
                    <a:bodyPr/>
                    <a:lstStyle/>
                    <a:p>
                      <a:pPr algn="l" fontAlgn="b"/>
                      <a:r>
                        <a:rPr lang="en-US" sz="1000" u="none" strike="noStrike" dirty="0"/>
                        <a:t>Himachal Pradesh</a:t>
                      </a:r>
                      <a:endParaRPr lang="en-US" sz="1000" b="0" i="0" u="none" strike="noStrike" dirty="0">
                        <a:solidFill>
                          <a:srgbClr val="000000"/>
                        </a:solidFill>
                        <a:latin typeface="Calibri"/>
                      </a:endParaRPr>
                    </a:p>
                  </a:txBody>
                  <a:tcPr marL="8270" marR="8270" marT="8270" marB="0">
                    <a:solidFill>
                      <a:schemeClr val="bg1">
                        <a:lumMod val="85000"/>
                      </a:schemeClr>
                    </a:solidFill>
                  </a:tcPr>
                </a:tc>
                <a:tc>
                  <a:txBody>
                    <a:bodyPr/>
                    <a:lstStyle/>
                    <a:p>
                      <a:pPr algn="ctr" fontAlgn="b"/>
                      <a:r>
                        <a:rPr lang="en-US" sz="1100" u="none" strike="noStrike" dirty="0"/>
                        <a:t>1.56%</a:t>
                      </a:r>
                      <a:endParaRPr lang="en-US" sz="1100" b="0" i="0" u="none" strike="noStrike" dirty="0">
                        <a:solidFill>
                          <a:srgbClr val="000000"/>
                        </a:solidFill>
                        <a:latin typeface="Calibri"/>
                      </a:endParaRPr>
                    </a:p>
                  </a:txBody>
                  <a:tcPr marL="9525" marR="9525" marT="9525" marB="0" anchor="b">
                    <a:solidFill>
                      <a:schemeClr val="bg1">
                        <a:lumMod val="85000"/>
                      </a:schemeClr>
                    </a:solidFill>
                  </a:tcPr>
                </a:tc>
                <a:tc>
                  <a:txBody>
                    <a:bodyPr/>
                    <a:lstStyle/>
                    <a:p>
                      <a:pPr algn="ctr" fontAlgn="b"/>
                      <a:r>
                        <a:rPr lang="en-US" sz="1100" u="none" strike="noStrike" dirty="0"/>
                        <a:t>0.25</a:t>
                      </a:r>
                      <a:endParaRPr lang="en-US" sz="1100" b="0" i="0" u="none" strike="noStrike" dirty="0">
                        <a:solidFill>
                          <a:srgbClr val="000000"/>
                        </a:solidFill>
                        <a:latin typeface="Calibri"/>
                      </a:endParaRPr>
                    </a:p>
                  </a:txBody>
                  <a:tcPr marL="9525" marR="9525" marT="9525" marB="0" anchor="b">
                    <a:solidFill>
                      <a:schemeClr val="bg1">
                        <a:lumMod val="85000"/>
                      </a:schemeClr>
                    </a:solidFill>
                  </a:tcPr>
                </a:tc>
                <a:tc>
                  <a:txBody>
                    <a:bodyPr/>
                    <a:lstStyle/>
                    <a:p>
                      <a:pPr algn="ctr" fontAlgn="b"/>
                      <a:r>
                        <a:rPr lang="en-US" sz="1100" u="none" strike="noStrike"/>
                        <a:t>1</a:t>
                      </a:r>
                      <a:endParaRPr lang="en-US" sz="1100" b="0" i="0" u="none" strike="noStrike">
                        <a:solidFill>
                          <a:srgbClr val="000000"/>
                        </a:solidFill>
                        <a:latin typeface="Calibri"/>
                      </a:endParaRPr>
                    </a:p>
                  </a:txBody>
                  <a:tcPr marL="9525" marR="9525" marT="9525" marB="0" anchor="b">
                    <a:solidFill>
                      <a:schemeClr val="bg1">
                        <a:lumMod val="85000"/>
                      </a:schemeClr>
                    </a:solidFill>
                  </a:tcPr>
                </a:tc>
                <a:extLst>
                  <a:ext uri="{0D108BD9-81ED-4DB2-BD59-A6C34878D82A}">
                    <a16:rowId xmlns:a16="http://schemas.microsoft.com/office/drawing/2014/main" val="10001"/>
                  </a:ext>
                </a:extLst>
              </a:tr>
              <a:tr h="165405">
                <a:tc>
                  <a:txBody>
                    <a:bodyPr/>
                    <a:lstStyle/>
                    <a:p>
                      <a:pPr algn="l" fontAlgn="b"/>
                      <a:r>
                        <a:rPr lang="en-US" sz="1000" u="none" strike="noStrike"/>
                        <a:t>Maharashtra</a:t>
                      </a:r>
                      <a:endParaRPr lang="en-US" sz="1000" b="0" i="0" u="none" strike="noStrike">
                        <a:solidFill>
                          <a:srgbClr val="000000"/>
                        </a:solidFill>
                        <a:latin typeface="Calibri"/>
                      </a:endParaRPr>
                    </a:p>
                  </a:txBody>
                  <a:tcPr marL="8270" marR="8270" marT="8270" marB="0">
                    <a:solidFill>
                      <a:schemeClr val="bg1">
                        <a:lumMod val="85000"/>
                      </a:schemeClr>
                    </a:solidFill>
                  </a:tcPr>
                </a:tc>
                <a:tc>
                  <a:txBody>
                    <a:bodyPr/>
                    <a:lstStyle/>
                    <a:p>
                      <a:pPr algn="ctr" fontAlgn="b"/>
                      <a:r>
                        <a:rPr lang="en-US" sz="1100" u="none" strike="noStrike" dirty="0"/>
                        <a:t>2.37%</a:t>
                      </a:r>
                      <a:endParaRPr lang="en-US" sz="1100" b="0" i="0" u="none" strike="noStrike" dirty="0">
                        <a:solidFill>
                          <a:srgbClr val="000000"/>
                        </a:solidFill>
                        <a:latin typeface="Calibri"/>
                      </a:endParaRPr>
                    </a:p>
                  </a:txBody>
                  <a:tcPr marL="9525" marR="9525" marT="9525" marB="0" anchor="b">
                    <a:solidFill>
                      <a:schemeClr val="bg1">
                        <a:lumMod val="85000"/>
                      </a:schemeClr>
                    </a:solidFill>
                  </a:tcPr>
                </a:tc>
                <a:tc>
                  <a:txBody>
                    <a:bodyPr/>
                    <a:lstStyle/>
                    <a:p>
                      <a:pPr algn="ctr" fontAlgn="b"/>
                      <a:r>
                        <a:rPr lang="en-US" sz="1100" u="none" strike="noStrike" dirty="0"/>
                        <a:t>0.25</a:t>
                      </a:r>
                      <a:endParaRPr lang="en-US" sz="1100" b="0" i="0" u="none" strike="noStrike" dirty="0">
                        <a:solidFill>
                          <a:srgbClr val="000000"/>
                        </a:solidFill>
                        <a:latin typeface="Calibri"/>
                      </a:endParaRPr>
                    </a:p>
                  </a:txBody>
                  <a:tcPr marL="9525" marR="9525" marT="9525" marB="0" anchor="b">
                    <a:solidFill>
                      <a:schemeClr val="bg1">
                        <a:lumMod val="85000"/>
                      </a:schemeClr>
                    </a:solidFill>
                  </a:tcPr>
                </a:tc>
                <a:tc>
                  <a:txBody>
                    <a:bodyPr/>
                    <a:lstStyle/>
                    <a:p>
                      <a:pPr algn="ctr" fontAlgn="b"/>
                      <a:r>
                        <a:rPr lang="en-US" sz="1100" u="none" strike="noStrike"/>
                        <a:t>1</a:t>
                      </a:r>
                      <a:endParaRPr lang="en-US" sz="1100" b="0" i="0" u="none" strike="noStrike">
                        <a:solidFill>
                          <a:srgbClr val="000000"/>
                        </a:solidFill>
                        <a:latin typeface="Calibri"/>
                      </a:endParaRPr>
                    </a:p>
                  </a:txBody>
                  <a:tcPr marL="9525" marR="9525" marT="9525" marB="0" anchor="b">
                    <a:solidFill>
                      <a:schemeClr val="bg1">
                        <a:lumMod val="85000"/>
                      </a:schemeClr>
                    </a:solidFill>
                  </a:tcPr>
                </a:tc>
                <a:extLst>
                  <a:ext uri="{0D108BD9-81ED-4DB2-BD59-A6C34878D82A}">
                    <a16:rowId xmlns:a16="http://schemas.microsoft.com/office/drawing/2014/main" val="10002"/>
                  </a:ext>
                </a:extLst>
              </a:tr>
              <a:tr h="165405">
                <a:tc>
                  <a:txBody>
                    <a:bodyPr/>
                    <a:lstStyle/>
                    <a:p>
                      <a:pPr algn="l" fontAlgn="b"/>
                      <a:r>
                        <a:rPr lang="en-US" sz="1000" u="none" strike="noStrike"/>
                        <a:t>Madhya Pradesh</a:t>
                      </a:r>
                      <a:endParaRPr lang="en-US" sz="1000" b="0" i="0" u="none" strike="noStrike">
                        <a:solidFill>
                          <a:srgbClr val="000000"/>
                        </a:solidFill>
                        <a:latin typeface="Calibri"/>
                      </a:endParaRPr>
                    </a:p>
                  </a:txBody>
                  <a:tcPr marL="8270" marR="8270" marT="8270" marB="0">
                    <a:solidFill>
                      <a:schemeClr val="bg1">
                        <a:lumMod val="85000"/>
                      </a:schemeClr>
                    </a:solidFill>
                  </a:tcPr>
                </a:tc>
                <a:tc>
                  <a:txBody>
                    <a:bodyPr/>
                    <a:lstStyle/>
                    <a:p>
                      <a:pPr algn="ctr" fontAlgn="b"/>
                      <a:r>
                        <a:rPr lang="en-US" sz="1100" u="none" strike="noStrike" dirty="0"/>
                        <a:t>2.56%</a:t>
                      </a:r>
                      <a:endParaRPr lang="en-US" sz="1100" b="0" i="0" u="none" strike="noStrike" dirty="0">
                        <a:solidFill>
                          <a:srgbClr val="000000"/>
                        </a:solidFill>
                        <a:latin typeface="Calibri"/>
                      </a:endParaRPr>
                    </a:p>
                  </a:txBody>
                  <a:tcPr marL="9525" marR="9525" marT="9525" marB="0" anchor="b">
                    <a:solidFill>
                      <a:schemeClr val="bg1">
                        <a:lumMod val="85000"/>
                      </a:schemeClr>
                    </a:solidFill>
                  </a:tcPr>
                </a:tc>
                <a:tc>
                  <a:txBody>
                    <a:bodyPr/>
                    <a:lstStyle/>
                    <a:p>
                      <a:pPr algn="ctr" fontAlgn="b"/>
                      <a:r>
                        <a:rPr lang="en-US" sz="1100" u="none" strike="noStrike" dirty="0"/>
                        <a:t>0.25</a:t>
                      </a:r>
                      <a:endParaRPr lang="en-US" sz="1100" b="0" i="0" u="none" strike="noStrike" dirty="0">
                        <a:solidFill>
                          <a:srgbClr val="000000"/>
                        </a:solidFill>
                        <a:latin typeface="Calibri"/>
                      </a:endParaRPr>
                    </a:p>
                  </a:txBody>
                  <a:tcPr marL="9525" marR="9525" marT="9525" marB="0" anchor="b">
                    <a:solidFill>
                      <a:schemeClr val="bg1">
                        <a:lumMod val="85000"/>
                      </a:schemeClr>
                    </a:solidFill>
                  </a:tcPr>
                </a:tc>
                <a:tc>
                  <a:txBody>
                    <a:bodyPr/>
                    <a:lstStyle/>
                    <a:p>
                      <a:pPr algn="ctr" fontAlgn="b"/>
                      <a:r>
                        <a:rPr lang="en-US" sz="1100" u="none" strike="noStrike"/>
                        <a:t>1</a:t>
                      </a:r>
                      <a:endParaRPr lang="en-US" sz="1100" b="0" i="0" u="none" strike="noStrike">
                        <a:solidFill>
                          <a:srgbClr val="000000"/>
                        </a:solidFill>
                        <a:latin typeface="Calibri"/>
                      </a:endParaRPr>
                    </a:p>
                  </a:txBody>
                  <a:tcPr marL="9525" marR="9525" marT="9525" marB="0" anchor="b">
                    <a:solidFill>
                      <a:schemeClr val="bg1">
                        <a:lumMod val="85000"/>
                      </a:schemeClr>
                    </a:solidFill>
                  </a:tcPr>
                </a:tc>
                <a:extLst>
                  <a:ext uri="{0D108BD9-81ED-4DB2-BD59-A6C34878D82A}">
                    <a16:rowId xmlns:a16="http://schemas.microsoft.com/office/drawing/2014/main" val="10003"/>
                  </a:ext>
                </a:extLst>
              </a:tr>
              <a:tr h="165405">
                <a:tc>
                  <a:txBody>
                    <a:bodyPr/>
                    <a:lstStyle/>
                    <a:p>
                      <a:pPr algn="l" fontAlgn="b"/>
                      <a:r>
                        <a:rPr lang="en-US" sz="1000" u="none" strike="noStrike"/>
                        <a:t>Punjab</a:t>
                      </a:r>
                      <a:endParaRPr lang="en-US" sz="1000" b="0" i="0" u="none" strike="noStrike">
                        <a:solidFill>
                          <a:srgbClr val="000000"/>
                        </a:solidFill>
                        <a:latin typeface="Calibri"/>
                      </a:endParaRPr>
                    </a:p>
                  </a:txBody>
                  <a:tcPr marL="8270" marR="8270" marT="8270" marB="0">
                    <a:solidFill>
                      <a:schemeClr val="bg1">
                        <a:lumMod val="85000"/>
                      </a:schemeClr>
                    </a:solidFill>
                  </a:tcPr>
                </a:tc>
                <a:tc>
                  <a:txBody>
                    <a:bodyPr/>
                    <a:lstStyle/>
                    <a:p>
                      <a:pPr algn="ctr" fontAlgn="b"/>
                      <a:r>
                        <a:rPr lang="en-US" sz="1100" u="none" strike="noStrike" dirty="0"/>
                        <a:t>2.57%</a:t>
                      </a:r>
                      <a:endParaRPr lang="en-US" sz="1100" b="0" i="0" u="none" strike="noStrike" dirty="0">
                        <a:solidFill>
                          <a:srgbClr val="000000"/>
                        </a:solidFill>
                        <a:latin typeface="Calibri"/>
                      </a:endParaRPr>
                    </a:p>
                  </a:txBody>
                  <a:tcPr marL="9525" marR="9525" marT="9525" marB="0" anchor="b">
                    <a:solidFill>
                      <a:schemeClr val="bg1">
                        <a:lumMod val="85000"/>
                      </a:schemeClr>
                    </a:solidFill>
                  </a:tcPr>
                </a:tc>
                <a:tc>
                  <a:txBody>
                    <a:bodyPr/>
                    <a:lstStyle/>
                    <a:p>
                      <a:pPr algn="ctr" fontAlgn="b"/>
                      <a:r>
                        <a:rPr lang="en-US" sz="1100" u="none" strike="noStrike" dirty="0"/>
                        <a:t>0.25</a:t>
                      </a:r>
                      <a:endParaRPr lang="en-US" sz="1100" b="0" i="0" u="none" strike="noStrike" dirty="0">
                        <a:solidFill>
                          <a:srgbClr val="000000"/>
                        </a:solidFill>
                        <a:latin typeface="Calibri"/>
                      </a:endParaRPr>
                    </a:p>
                  </a:txBody>
                  <a:tcPr marL="9525" marR="9525" marT="9525" marB="0" anchor="b">
                    <a:solidFill>
                      <a:schemeClr val="bg1">
                        <a:lumMod val="85000"/>
                      </a:schemeClr>
                    </a:solidFill>
                  </a:tcPr>
                </a:tc>
                <a:tc>
                  <a:txBody>
                    <a:bodyPr/>
                    <a:lstStyle/>
                    <a:p>
                      <a:pPr algn="ctr" fontAlgn="b"/>
                      <a:r>
                        <a:rPr lang="en-US" sz="1100" u="none" strike="noStrike" dirty="0"/>
                        <a:t>1</a:t>
                      </a:r>
                      <a:endParaRPr lang="en-US" sz="1100" b="0" i="0" u="none" strike="noStrike" dirty="0">
                        <a:solidFill>
                          <a:srgbClr val="000000"/>
                        </a:solidFill>
                        <a:latin typeface="Calibri"/>
                      </a:endParaRPr>
                    </a:p>
                  </a:txBody>
                  <a:tcPr marL="9525" marR="9525" marT="9525" marB="0" anchor="b">
                    <a:solidFill>
                      <a:schemeClr val="bg1">
                        <a:lumMod val="85000"/>
                      </a:schemeClr>
                    </a:solidFill>
                  </a:tcPr>
                </a:tc>
                <a:extLst>
                  <a:ext uri="{0D108BD9-81ED-4DB2-BD59-A6C34878D82A}">
                    <a16:rowId xmlns:a16="http://schemas.microsoft.com/office/drawing/2014/main" val="10004"/>
                  </a:ext>
                </a:extLst>
              </a:tr>
              <a:tr h="165405">
                <a:tc>
                  <a:txBody>
                    <a:bodyPr/>
                    <a:lstStyle/>
                    <a:p>
                      <a:pPr algn="l" fontAlgn="b"/>
                      <a:r>
                        <a:rPr lang="en-US" sz="1000" u="none" strike="noStrike"/>
                        <a:t>Orissa</a:t>
                      </a:r>
                      <a:endParaRPr lang="en-US" sz="1000" b="0" i="0" u="none" strike="noStrike">
                        <a:solidFill>
                          <a:srgbClr val="000000"/>
                        </a:solidFill>
                        <a:latin typeface="Calibri"/>
                      </a:endParaRPr>
                    </a:p>
                  </a:txBody>
                  <a:tcPr marL="8270" marR="8270" marT="8270" marB="0">
                    <a:solidFill>
                      <a:srgbClr val="FF0000"/>
                    </a:solidFill>
                  </a:tcPr>
                </a:tc>
                <a:tc>
                  <a:txBody>
                    <a:bodyPr/>
                    <a:lstStyle/>
                    <a:p>
                      <a:pPr algn="ctr" fontAlgn="b"/>
                      <a:r>
                        <a:rPr lang="en-US" sz="1100" u="none" strike="noStrike"/>
                        <a:t>2.68%</a:t>
                      </a:r>
                      <a:endParaRPr lang="en-US" sz="1100" b="0" i="0" u="none" strike="noStrike">
                        <a:solidFill>
                          <a:srgbClr val="000000"/>
                        </a:solidFill>
                        <a:latin typeface="Calibri"/>
                      </a:endParaRPr>
                    </a:p>
                  </a:txBody>
                  <a:tcPr marL="9525" marR="9525" marT="9525" marB="0" anchor="b">
                    <a:solidFill>
                      <a:srgbClr val="FF0000"/>
                    </a:solidFill>
                  </a:tcPr>
                </a:tc>
                <a:tc>
                  <a:txBody>
                    <a:bodyPr/>
                    <a:lstStyle/>
                    <a:p>
                      <a:pPr algn="ctr" fontAlgn="b"/>
                      <a:r>
                        <a:rPr lang="en-US" sz="1100" u="none" strike="noStrike" dirty="0"/>
                        <a:t>0.5</a:t>
                      </a:r>
                      <a:endParaRPr lang="en-US" sz="1100" b="0" i="0" u="none" strike="noStrike" dirty="0">
                        <a:solidFill>
                          <a:srgbClr val="000000"/>
                        </a:solidFill>
                        <a:latin typeface="Calibri"/>
                      </a:endParaRPr>
                    </a:p>
                  </a:txBody>
                  <a:tcPr marL="9525" marR="9525" marT="9525" marB="0" anchor="b">
                    <a:solidFill>
                      <a:srgbClr val="FF0000"/>
                    </a:solidFill>
                  </a:tcPr>
                </a:tc>
                <a:tc>
                  <a:txBody>
                    <a:bodyPr/>
                    <a:lstStyle/>
                    <a:p>
                      <a:pPr algn="ctr" fontAlgn="b"/>
                      <a:r>
                        <a:rPr lang="en-US" sz="1100" u="none" strike="noStrike" dirty="0"/>
                        <a:t>2</a:t>
                      </a:r>
                      <a:endParaRPr lang="en-US" sz="1100" b="0" i="0" u="none" strike="noStrike" dirty="0">
                        <a:solidFill>
                          <a:srgbClr val="000000"/>
                        </a:solidFill>
                        <a:latin typeface="Calibri"/>
                      </a:endParaRPr>
                    </a:p>
                  </a:txBody>
                  <a:tcPr marL="9525" marR="9525" marT="9525" marB="0" anchor="b">
                    <a:solidFill>
                      <a:srgbClr val="FF0000"/>
                    </a:solidFill>
                  </a:tcPr>
                </a:tc>
                <a:extLst>
                  <a:ext uri="{0D108BD9-81ED-4DB2-BD59-A6C34878D82A}">
                    <a16:rowId xmlns:a16="http://schemas.microsoft.com/office/drawing/2014/main" val="10005"/>
                  </a:ext>
                </a:extLst>
              </a:tr>
              <a:tr h="165405">
                <a:tc>
                  <a:txBody>
                    <a:bodyPr/>
                    <a:lstStyle/>
                    <a:p>
                      <a:pPr algn="l" fontAlgn="b"/>
                      <a:r>
                        <a:rPr lang="en-US" sz="1000" u="none" strike="noStrike"/>
                        <a:t>Tamil Nadu</a:t>
                      </a:r>
                      <a:endParaRPr lang="en-US" sz="1000" b="0" i="0" u="none" strike="noStrike">
                        <a:solidFill>
                          <a:srgbClr val="000000"/>
                        </a:solidFill>
                        <a:latin typeface="Calibri"/>
                      </a:endParaRPr>
                    </a:p>
                  </a:txBody>
                  <a:tcPr marL="8270" marR="8270" marT="8270" marB="0">
                    <a:solidFill>
                      <a:srgbClr val="FF0000"/>
                    </a:solidFill>
                  </a:tcPr>
                </a:tc>
                <a:tc>
                  <a:txBody>
                    <a:bodyPr/>
                    <a:lstStyle/>
                    <a:p>
                      <a:pPr algn="ctr" fontAlgn="b"/>
                      <a:r>
                        <a:rPr lang="en-US" sz="1100" u="none" strike="noStrike"/>
                        <a:t>2.72%</a:t>
                      </a:r>
                      <a:endParaRPr lang="en-US" sz="1100" b="0" i="0" u="none" strike="noStrike">
                        <a:solidFill>
                          <a:srgbClr val="000000"/>
                        </a:solidFill>
                        <a:latin typeface="Calibri"/>
                      </a:endParaRPr>
                    </a:p>
                  </a:txBody>
                  <a:tcPr marL="9525" marR="9525" marT="9525" marB="0" anchor="b">
                    <a:solidFill>
                      <a:srgbClr val="FF0000"/>
                    </a:solidFill>
                  </a:tcPr>
                </a:tc>
                <a:tc>
                  <a:txBody>
                    <a:bodyPr/>
                    <a:lstStyle/>
                    <a:p>
                      <a:pPr algn="ctr" fontAlgn="b"/>
                      <a:r>
                        <a:rPr lang="en-US" sz="1100" u="none" strike="noStrike"/>
                        <a:t>0.5</a:t>
                      </a:r>
                      <a:endParaRPr lang="en-US" sz="1100" b="0" i="0" u="none" strike="noStrike">
                        <a:solidFill>
                          <a:srgbClr val="000000"/>
                        </a:solidFill>
                        <a:latin typeface="Calibri"/>
                      </a:endParaRPr>
                    </a:p>
                  </a:txBody>
                  <a:tcPr marL="9525" marR="9525" marT="9525" marB="0" anchor="b">
                    <a:solidFill>
                      <a:srgbClr val="FF0000"/>
                    </a:solidFill>
                  </a:tcPr>
                </a:tc>
                <a:tc>
                  <a:txBody>
                    <a:bodyPr/>
                    <a:lstStyle/>
                    <a:p>
                      <a:pPr algn="ctr" fontAlgn="b"/>
                      <a:r>
                        <a:rPr lang="en-US" sz="1100" u="none" strike="noStrike" dirty="0"/>
                        <a:t>2</a:t>
                      </a:r>
                      <a:endParaRPr lang="en-US" sz="1100" b="0" i="0" u="none" strike="noStrike" dirty="0">
                        <a:solidFill>
                          <a:srgbClr val="000000"/>
                        </a:solidFill>
                        <a:latin typeface="Calibri"/>
                      </a:endParaRPr>
                    </a:p>
                  </a:txBody>
                  <a:tcPr marL="9525" marR="9525" marT="9525" marB="0" anchor="b">
                    <a:solidFill>
                      <a:srgbClr val="FF0000"/>
                    </a:solidFill>
                  </a:tcPr>
                </a:tc>
                <a:extLst>
                  <a:ext uri="{0D108BD9-81ED-4DB2-BD59-A6C34878D82A}">
                    <a16:rowId xmlns:a16="http://schemas.microsoft.com/office/drawing/2014/main" val="10006"/>
                  </a:ext>
                </a:extLst>
              </a:tr>
              <a:tr h="165405">
                <a:tc>
                  <a:txBody>
                    <a:bodyPr/>
                    <a:lstStyle/>
                    <a:p>
                      <a:pPr algn="l" fontAlgn="b"/>
                      <a:r>
                        <a:rPr lang="en-US" sz="1000" u="none" strike="noStrike"/>
                        <a:t>Assam</a:t>
                      </a:r>
                      <a:endParaRPr lang="en-US" sz="1000" b="0" i="0" u="none" strike="noStrike">
                        <a:solidFill>
                          <a:srgbClr val="000000"/>
                        </a:solidFill>
                        <a:latin typeface="Calibri"/>
                      </a:endParaRPr>
                    </a:p>
                  </a:txBody>
                  <a:tcPr marL="8270" marR="8270" marT="8270" marB="0">
                    <a:solidFill>
                      <a:srgbClr val="FF0000"/>
                    </a:solidFill>
                  </a:tcPr>
                </a:tc>
                <a:tc>
                  <a:txBody>
                    <a:bodyPr/>
                    <a:lstStyle/>
                    <a:p>
                      <a:pPr algn="ctr" fontAlgn="b"/>
                      <a:r>
                        <a:rPr lang="en-US" sz="1100" u="none" strike="noStrike"/>
                        <a:t>2.76%</a:t>
                      </a:r>
                      <a:endParaRPr lang="en-US" sz="1100" b="0" i="0" u="none" strike="noStrike">
                        <a:solidFill>
                          <a:srgbClr val="000000"/>
                        </a:solidFill>
                        <a:latin typeface="Calibri"/>
                      </a:endParaRPr>
                    </a:p>
                  </a:txBody>
                  <a:tcPr marL="9525" marR="9525" marT="9525" marB="0" anchor="b">
                    <a:solidFill>
                      <a:srgbClr val="FF0000"/>
                    </a:solidFill>
                  </a:tcPr>
                </a:tc>
                <a:tc>
                  <a:txBody>
                    <a:bodyPr/>
                    <a:lstStyle/>
                    <a:p>
                      <a:pPr algn="ctr" fontAlgn="b"/>
                      <a:r>
                        <a:rPr lang="en-US" sz="1100" u="none" strike="noStrike"/>
                        <a:t>0.5</a:t>
                      </a:r>
                      <a:endParaRPr lang="en-US" sz="1100" b="0" i="0" u="none" strike="noStrike">
                        <a:solidFill>
                          <a:srgbClr val="000000"/>
                        </a:solidFill>
                        <a:latin typeface="Calibri"/>
                      </a:endParaRPr>
                    </a:p>
                  </a:txBody>
                  <a:tcPr marL="9525" marR="9525" marT="9525" marB="0" anchor="b">
                    <a:solidFill>
                      <a:srgbClr val="FF0000"/>
                    </a:solidFill>
                  </a:tcPr>
                </a:tc>
                <a:tc>
                  <a:txBody>
                    <a:bodyPr/>
                    <a:lstStyle/>
                    <a:p>
                      <a:pPr algn="ctr" fontAlgn="b"/>
                      <a:r>
                        <a:rPr lang="en-US" sz="1100" u="none" strike="noStrike" dirty="0"/>
                        <a:t>2</a:t>
                      </a:r>
                      <a:endParaRPr lang="en-US" sz="1100" b="0" i="0" u="none" strike="noStrike" dirty="0">
                        <a:solidFill>
                          <a:srgbClr val="000000"/>
                        </a:solidFill>
                        <a:latin typeface="Calibri"/>
                      </a:endParaRPr>
                    </a:p>
                  </a:txBody>
                  <a:tcPr marL="9525" marR="9525" marT="9525" marB="0" anchor="b">
                    <a:solidFill>
                      <a:srgbClr val="FF0000"/>
                    </a:solidFill>
                  </a:tcPr>
                </a:tc>
                <a:extLst>
                  <a:ext uri="{0D108BD9-81ED-4DB2-BD59-A6C34878D82A}">
                    <a16:rowId xmlns:a16="http://schemas.microsoft.com/office/drawing/2014/main" val="10007"/>
                  </a:ext>
                </a:extLst>
              </a:tr>
              <a:tr h="165405">
                <a:tc>
                  <a:txBody>
                    <a:bodyPr/>
                    <a:lstStyle/>
                    <a:p>
                      <a:pPr algn="l" fontAlgn="b"/>
                      <a:r>
                        <a:rPr lang="en-US" sz="1000" u="none" strike="noStrike"/>
                        <a:t>Uttarakhand</a:t>
                      </a:r>
                      <a:endParaRPr lang="en-US" sz="1000" b="0" i="0" u="none" strike="noStrike">
                        <a:solidFill>
                          <a:srgbClr val="000000"/>
                        </a:solidFill>
                        <a:latin typeface="Calibri"/>
                      </a:endParaRPr>
                    </a:p>
                  </a:txBody>
                  <a:tcPr marL="8270" marR="8270" marT="8270" marB="0">
                    <a:solidFill>
                      <a:srgbClr val="FF0000"/>
                    </a:solidFill>
                  </a:tcPr>
                </a:tc>
                <a:tc>
                  <a:txBody>
                    <a:bodyPr/>
                    <a:lstStyle/>
                    <a:p>
                      <a:pPr algn="ctr" fontAlgn="b"/>
                      <a:r>
                        <a:rPr lang="en-US" sz="1100" u="none" strike="noStrike"/>
                        <a:t>2.88%</a:t>
                      </a:r>
                      <a:endParaRPr lang="en-US" sz="1100" b="0" i="0" u="none" strike="noStrike">
                        <a:solidFill>
                          <a:srgbClr val="000000"/>
                        </a:solidFill>
                        <a:latin typeface="Calibri"/>
                      </a:endParaRPr>
                    </a:p>
                  </a:txBody>
                  <a:tcPr marL="9525" marR="9525" marT="9525" marB="0" anchor="b">
                    <a:solidFill>
                      <a:srgbClr val="FF0000"/>
                    </a:solidFill>
                  </a:tcPr>
                </a:tc>
                <a:tc>
                  <a:txBody>
                    <a:bodyPr/>
                    <a:lstStyle/>
                    <a:p>
                      <a:pPr algn="ctr" fontAlgn="b"/>
                      <a:r>
                        <a:rPr lang="en-US" sz="1100" u="none" strike="noStrike"/>
                        <a:t>0.5</a:t>
                      </a:r>
                      <a:endParaRPr lang="en-US" sz="1100" b="0" i="0" u="none" strike="noStrike">
                        <a:solidFill>
                          <a:srgbClr val="000000"/>
                        </a:solidFill>
                        <a:latin typeface="Calibri"/>
                      </a:endParaRPr>
                    </a:p>
                  </a:txBody>
                  <a:tcPr marL="9525" marR="9525" marT="9525" marB="0" anchor="b">
                    <a:solidFill>
                      <a:srgbClr val="FF0000"/>
                    </a:solidFill>
                  </a:tcPr>
                </a:tc>
                <a:tc>
                  <a:txBody>
                    <a:bodyPr/>
                    <a:lstStyle/>
                    <a:p>
                      <a:pPr algn="ctr" fontAlgn="b"/>
                      <a:r>
                        <a:rPr lang="en-US" sz="1100" u="none" strike="noStrike" dirty="0"/>
                        <a:t>2</a:t>
                      </a:r>
                      <a:endParaRPr lang="en-US" sz="1100" b="0" i="0" u="none" strike="noStrike" dirty="0">
                        <a:solidFill>
                          <a:srgbClr val="000000"/>
                        </a:solidFill>
                        <a:latin typeface="Calibri"/>
                      </a:endParaRPr>
                    </a:p>
                  </a:txBody>
                  <a:tcPr marL="9525" marR="9525" marT="9525" marB="0" anchor="b">
                    <a:solidFill>
                      <a:srgbClr val="FF0000"/>
                    </a:solidFill>
                  </a:tcPr>
                </a:tc>
                <a:extLst>
                  <a:ext uri="{0D108BD9-81ED-4DB2-BD59-A6C34878D82A}">
                    <a16:rowId xmlns:a16="http://schemas.microsoft.com/office/drawing/2014/main" val="10008"/>
                  </a:ext>
                </a:extLst>
              </a:tr>
              <a:tr h="165405">
                <a:tc>
                  <a:txBody>
                    <a:bodyPr/>
                    <a:lstStyle/>
                    <a:p>
                      <a:pPr algn="l" fontAlgn="b"/>
                      <a:r>
                        <a:rPr lang="en-US" sz="1000" u="none" strike="noStrike"/>
                        <a:t>Rajasthan</a:t>
                      </a:r>
                      <a:endParaRPr lang="en-US" sz="1000" b="0" i="0" u="none" strike="noStrike">
                        <a:solidFill>
                          <a:srgbClr val="000000"/>
                        </a:solidFill>
                        <a:latin typeface="Calibri"/>
                      </a:endParaRPr>
                    </a:p>
                  </a:txBody>
                  <a:tcPr marL="8270" marR="8270" marT="8270" marB="0">
                    <a:solidFill>
                      <a:srgbClr val="FFFF00"/>
                    </a:solidFill>
                  </a:tcPr>
                </a:tc>
                <a:tc>
                  <a:txBody>
                    <a:bodyPr/>
                    <a:lstStyle/>
                    <a:p>
                      <a:pPr algn="ctr" fontAlgn="b"/>
                      <a:r>
                        <a:rPr lang="en-US" sz="1100" u="none" strike="noStrike"/>
                        <a:t>2.93%</a:t>
                      </a:r>
                      <a:endParaRPr lang="en-US" sz="1100" b="0" i="0" u="none" strike="noStrike">
                        <a:solidFill>
                          <a:srgbClr val="000000"/>
                        </a:solidFill>
                        <a:latin typeface="Calibri"/>
                      </a:endParaRPr>
                    </a:p>
                  </a:txBody>
                  <a:tcPr marL="9525" marR="9525" marT="9525" marB="0" anchor="b">
                    <a:solidFill>
                      <a:srgbClr val="FFFF00"/>
                    </a:solidFill>
                  </a:tcPr>
                </a:tc>
                <a:tc>
                  <a:txBody>
                    <a:bodyPr/>
                    <a:lstStyle/>
                    <a:p>
                      <a:pPr algn="ctr" fontAlgn="b"/>
                      <a:r>
                        <a:rPr lang="en-US" sz="1100" u="none" strike="noStrike"/>
                        <a:t>0.75</a:t>
                      </a:r>
                      <a:endParaRPr lang="en-US" sz="1100" b="0" i="0" u="none" strike="noStrike">
                        <a:solidFill>
                          <a:srgbClr val="000000"/>
                        </a:solidFill>
                        <a:latin typeface="Calibri"/>
                      </a:endParaRPr>
                    </a:p>
                  </a:txBody>
                  <a:tcPr marL="9525" marR="9525" marT="9525" marB="0" anchor="b">
                    <a:solidFill>
                      <a:srgbClr val="FFFF00"/>
                    </a:solidFill>
                  </a:tcPr>
                </a:tc>
                <a:tc>
                  <a:txBody>
                    <a:bodyPr/>
                    <a:lstStyle/>
                    <a:p>
                      <a:pPr algn="ctr" fontAlgn="b"/>
                      <a:r>
                        <a:rPr lang="en-US" sz="1100" u="none" strike="noStrike" dirty="0"/>
                        <a:t>3</a:t>
                      </a:r>
                      <a:endParaRPr lang="en-US" sz="1100" b="0" i="0" u="none" strike="noStrike" dirty="0">
                        <a:solidFill>
                          <a:srgbClr val="000000"/>
                        </a:solidFill>
                        <a:latin typeface="Calibri"/>
                      </a:endParaRPr>
                    </a:p>
                  </a:txBody>
                  <a:tcPr marL="9525" marR="9525" marT="9525" marB="0" anchor="b">
                    <a:solidFill>
                      <a:srgbClr val="FFFF00"/>
                    </a:solidFill>
                  </a:tcPr>
                </a:tc>
                <a:extLst>
                  <a:ext uri="{0D108BD9-81ED-4DB2-BD59-A6C34878D82A}">
                    <a16:rowId xmlns:a16="http://schemas.microsoft.com/office/drawing/2014/main" val="10009"/>
                  </a:ext>
                </a:extLst>
              </a:tr>
              <a:tr h="165405">
                <a:tc>
                  <a:txBody>
                    <a:bodyPr/>
                    <a:lstStyle/>
                    <a:p>
                      <a:pPr algn="l" fontAlgn="b"/>
                      <a:r>
                        <a:rPr lang="en-US" sz="1000" u="none" strike="noStrike"/>
                        <a:t>West Bengal</a:t>
                      </a:r>
                      <a:endParaRPr lang="en-US" sz="1000" b="0" i="0" u="none" strike="noStrike">
                        <a:solidFill>
                          <a:srgbClr val="000000"/>
                        </a:solidFill>
                        <a:latin typeface="Calibri"/>
                      </a:endParaRPr>
                    </a:p>
                  </a:txBody>
                  <a:tcPr marL="8270" marR="8270" marT="8270" marB="0">
                    <a:solidFill>
                      <a:srgbClr val="FFFF00"/>
                    </a:solidFill>
                  </a:tcPr>
                </a:tc>
                <a:tc>
                  <a:txBody>
                    <a:bodyPr/>
                    <a:lstStyle/>
                    <a:p>
                      <a:pPr algn="ctr" fontAlgn="b"/>
                      <a:r>
                        <a:rPr lang="en-US" sz="1100" u="none" strike="noStrike"/>
                        <a:t>2.99%</a:t>
                      </a:r>
                      <a:endParaRPr lang="en-US" sz="1100" b="0" i="0" u="none" strike="noStrike">
                        <a:solidFill>
                          <a:srgbClr val="000000"/>
                        </a:solidFill>
                        <a:latin typeface="Calibri"/>
                      </a:endParaRPr>
                    </a:p>
                  </a:txBody>
                  <a:tcPr marL="9525" marR="9525" marT="9525" marB="0" anchor="b">
                    <a:solidFill>
                      <a:srgbClr val="FFFF00"/>
                    </a:solidFill>
                  </a:tcPr>
                </a:tc>
                <a:tc>
                  <a:txBody>
                    <a:bodyPr/>
                    <a:lstStyle/>
                    <a:p>
                      <a:pPr algn="ctr" fontAlgn="b"/>
                      <a:r>
                        <a:rPr lang="en-US" sz="1100" u="none" strike="noStrike"/>
                        <a:t>0.75</a:t>
                      </a:r>
                      <a:endParaRPr lang="en-US" sz="1100" b="0" i="0" u="none" strike="noStrike">
                        <a:solidFill>
                          <a:srgbClr val="000000"/>
                        </a:solidFill>
                        <a:latin typeface="Calibri"/>
                      </a:endParaRPr>
                    </a:p>
                  </a:txBody>
                  <a:tcPr marL="9525" marR="9525" marT="9525" marB="0" anchor="b">
                    <a:solidFill>
                      <a:srgbClr val="FFFF00"/>
                    </a:solidFill>
                  </a:tcPr>
                </a:tc>
                <a:tc>
                  <a:txBody>
                    <a:bodyPr/>
                    <a:lstStyle/>
                    <a:p>
                      <a:pPr algn="ctr" fontAlgn="b"/>
                      <a:r>
                        <a:rPr lang="en-US" sz="1100" u="none" strike="noStrike" dirty="0"/>
                        <a:t>3</a:t>
                      </a:r>
                      <a:endParaRPr lang="en-US" sz="1100" b="0" i="0" u="none" strike="noStrike" dirty="0">
                        <a:solidFill>
                          <a:srgbClr val="000000"/>
                        </a:solidFill>
                        <a:latin typeface="Calibri"/>
                      </a:endParaRPr>
                    </a:p>
                  </a:txBody>
                  <a:tcPr marL="9525" marR="9525" marT="9525" marB="0" anchor="b">
                    <a:solidFill>
                      <a:srgbClr val="FFFF00"/>
                    </a:solidFill>
                  </a:tcPr>
                </a:tc>
                <a:extLst>
                  <a:ext uri="{0D108BD9-81ED-4DB2-BD59-A6C34878D82A}">
                    <a16:rowId xmlns:a16="http://schemas.microsoft.com/office/drawing/2014/main" val="10010"/>
                  </a:ext>
                </a:extLst>
              </a:tr>
              <a:tr h="165405">
                <a:tc>
                  <a:txBody>
                    <a:bodyPr/>
                    <a:lstStyle/>
                    <a:p>
                      <a:pPr algn="l" fontAlgn="b"/>
                      <a:r>
                        <a:rPr lang="en-US" sz="1000" u="none" strike="noStrike"/>
                        <a:t>Meghalaya</a:t>
                      </a:r>
                      <a:endParaRPr lang="en-US" sz="1000" b="0" i="0" u="none" strike="noStrike">
                        <a:solidFill>
                          <a:srgbClr val="000000"/>
                        </a:solidFill>
                        <a:latin typeface="Calibri"/>
                      </a:endParaRPr>
                    </a:p>
                  </a:txBody>
                  <a:tcPr marL="8270" marR="8270" marT="8270" marB="0">
                    <a:solidFill>
                      <a:srgbClr val="FFFF00"/>
                    </a:solidFill>
                  </a:tcPr>
                </a:tc>
                <a:tc>
                  <a:txBody>
                    <a:bodyPr/>
                    <a:lstStyle/>
                    <a:p>
                      <a:pPr algn="ctr" fontAlgn="b"/>
                      <a:r>
                        <a:rPr lang="en-US" sz="1100" u="none" strike="noStrike"/>
                        <a:t>3.10%</a:t>
                      </a:r>
                      <a:endParaRPr lang="en-US" sz="1100" b="0" i="0" u="none" strike="noStrike">
                        <a:solidFill>
                          <a:srgbClr val="000000"/>
                        </a:solidFill>
                        <a:latin typeface="Calibri"/>
                      </a:endParaRPr>
                    </a:p>
                  </a:txBody>
                  <a:tcPr marL="9525" marR="9525" marT="9525" marB="0" anchor="b">
                    <a:solidFill>
                      <a:srgbClr val="FFFF00"/>
                    </a:solidFill>
                  </a:tcPr>
                </a:tc>
                <a:tc>
                  <a:txBody>
                    <a:bodyPr/>
                    <a:lstStyle/>
                    <a:p>
                      <a:pPr algn="ctr" fontAlgn="b"/>
                      <a:r>
                        <a:rPr lang="en-US" sz="1100" u="none" strike="noStrike"/>
                        <a:t>0.75</a:t>
                      </a:r>
                      <a:endParaRPr lang="en-US" sz="1100" b="0" i="0" u="none" strike="noStrike">
                        <a:solidFill>
                          <a:srgbClr val="000000"/>
                        </a:solidFill>
                        <a:latin typeface="Calibri"/>
                      </a:endParaRPr>
                    </a:p>
                  </a:txBody>
                  <a:tcPr marL="9525" marR="9525" marT="9525" marB="0" anchor="b">
                    <a:solidFill>
                      <a:srgbClr val="FFFF00"/>
                    </a:solidFill>
                  </a:tcPr>
                </a:tc>
                <a:tc>
                  <a:txBody>
                    <a:bodyPr/>
                    <a:lstStyle/>
                    <a:p>
                      <a:pPr algn="ctr" fontAlgn="b"/>
                      <a:r>
                        <a:rPr lang="en-US" sz="1100" u="none" strike="noStrike" dirty="0"/>
                        <a:t>3</a:t>
                      </a:r>
                      <a:endParaRPr lang="en-US" sz="1100" b="0" i="0" u="none" strike="noStrike" dirty="0">
                        <a:solidFill>
                          <a:srgbClr val="000000"/>
                        </a:solidFill>
                        <a:latin typeface="Calibri"/>
                      </a:endParaRPr>
                    </a:p>
                  </a:txBody>
                  <a:tcPr marL="9525" marR="9525" marT="9525" marB="0" anchor="b">
                    <a:solidFill>
                      <a:srgbClr val="FFFF00"/>
                    </a:solidFill>
                  </a:tcPr>
                </a:tc>
                <a:extLst>
                  <a:ext uri="{0D108BD9-81ED-4DB2-BD59-A6C34878D82A}">
                    <a16:rowId xmlns:a16="http://schemas.microsoft.com/office/drawing/2014/main" val="10011"/>
                  </a:ext>
                </a:extLst>
              </a:tr>
              <a:tr h="165405">
                <a:tc>
                  <a:txBody>
                    <a:bodyPr/>
                    <a:lstStyle/>
                    <a:p>
                      <a:pPr algn="l" fontAlgn="b"/>
                      <a:r>
                        <a:rPr lang="en-US" sz="1000" u="none" strike="noStrike"/>
                        <a:t>Karnataka</a:t>
                      </a:r>
                      <a:endParaRPr lang="en-US" sz="1000" b="0" i="0" u="none" strike="noStrike">
                        <a:solidFill>
                          <a:srgbClr val="000000"/>
                        </a:solidFill>
                        <a:latin typeface="Calibri"/>
                      </a:endParaRPr>
                    </a:p>
                  </a:txBody>
                  <a:tcPr marL="8270" marR="8270" marT="8270" marB="0">
                    <a:solidFill>
                      <a:srgbClr val="FFFF00"/>
                    </a:solidFill>
                  </a:tcPr>
                </a:tc>
                <a:tc>
                  <a:txBody>
                    <a:bodyPr/>
                    <a:lstStyle/>
                    <a:p>
                      <a:pPr algn="ctr" fontAlgn="b"/>
                      <a:r>
                        <a:rPr lang="en-US" sz="1100" u="none" strike="noStrike"/>
                        <a:t>3.13%</a:t>
                      </a:r>
                      <a:endParaRPr lang="en-US" sz="1100" b="0" i="0" u="none" strike="noStrike">
                        <a:solidFill>
                          <a:srgbClr val="000000"/>
                        </a:solidFill>
                        <a:latin typeface="Calibri"/>
                      </a:endParaRPr>
                    </a:p>
                  </a:txBody>
                  <a:tcPr marL="9525" marR="9525" marT="9525" marB="0" anchor="b">
                    <a:solidFill>
                      <a:srgbClr val="FFFF00"/>
                    </a:solidFill>
                  </a:tcPr>
                </a:tc>
                <a:tc>
                  <a:txBody>
                    <a:bodyPr/>
                    <a:lstStyle/>
                    <a:p>
                      <a:pPr algn="ctr" fontAlgn="b"/>
                      <a:r>
                        <a:rPr lang="en-US" sz="1100" u="none" strike="noStrike"/>
                        <a:t>0.75</a:t>
                      </a:r>
                      <a:endParaRPr lang="en-US" sz="1100" b="0" i="0" u="none" strike="noStrike">
                        <a:solidFill>
                          <a:srgbClr val="000000"/>
                        </a:solidFill>
                        <a:latin typeface="Calibri"/>
                      </a:endParaRPr>
                    </a:p>
                  </a:txBody>
                  <a:tcPr marL="9525" marR="9525" marT="9525" marB="0" anchor="b">
                    <a:solidFill>
                      <a:srgbClr val="FFFF00"/>
                    </a:solidFill>
                  </a:tcPr>
                </a:tc>
                <a:tc>
                  <a:txBody>
                    <a:bodyPr/>
                    <a:lstStyle/>
                    <a:p>
                      <a:pPr algn="ctr" fontAlgn="b"/>
                      <a:r>
                        <a:rPr lang="en-US" sz="1100" u="none" strike="noStrike" dirty="0"/>
                        <a:t>3</a:t>
                      </a:r>
                      <a:endParaRPr lang="en-US" sz="1100" b="0" i="0" u="none" strike="noStrike" dirty="0">
                        <a:solidFill>
                          <a:srgbClr val="000000"/>
                        </a:solidFill>
                        <a:latin typeface="Calibri"/>
                      </a:endParaRPr>
                    </a:p>
                  </a:txBody>
                  <a:tcPr marL="9525" marR="9525" marT="9525" marB="0" anchor="b">
                    <a:solidFill>
                      <a:srgbClr val="FFFF00"/>
                    </a:solidFill>
                  </a:tcPr>
                </a:tc>
                <a:extLst>
                  <a:ext uri="{0D108BD9-81ED-4DB2-BD59-A6C34878D82A}">
                    <a16:rowId xmlns:a16="http://schemas.microsoft.com/office/drawing/2014/main" val="10012"/>
                  </a:ext>
                </a:extLst>
              </a:tr>
              <a:tr h="165405">
                <a:tc>
                  <a:txBody>
                    <a:bodyPr/>
                    <a:lstStyle/>
                    <a:p>
                      <a:pPr algn="l" fontAlgn="b"/>
                      <a:r>
                        <a:rPr lang="en-US" sz="1000" u="none" strike="noStrike"/>
                        <a:t>Jharkhand</a:t>
                      </a:r>
                      <a:endParaRPr lang="en-US" sz="1000" b="0" i="0" u="none" strike="noStrike">
                        <a:solidFill>
                          <a:srgbClr val="000000"/>
                        </a:solidFill>
                        <a:latin typeface="Calibri"/>
                      </a:endParaRPr>
                    </a:p>
                  </a:txBody>
                  <a:tcPr marL="8270" marR="8270" marT="8270" marB="0">
                    <a:solidFill>
                      <a:srgbClr val="92D050"/>
                    </a:solidFill>
                  </a:tcPr>
                </a:tc>
                <a:tc>
                  <a:txBody>
                    <a:bodyPr/>
                    <a:lstStyle/>
                    <a:p>
                      <a:pPr algn="ctr" fontAlgn="b"/>
                      <a:r>
                        <a:rPr lang="en-US" sz="1100" u="none" strike="noStrike"/>
                        <a:t>3.23%</a:t>
                      </a:r>
                      <a:endParaRPr lang="en-US" sz="1100" b="0" i="0" u="none" strike="noStrike">
                        <a:solidFill>
                          <a:srgbClr val="000000"/>
                        </a:solidFill>
                        <a:latin typeface="Calibri"/>
                      </a:endParaRPr>
                    </a:p>
                  </a:txBody>
                  <a:tcPr marL="9525" marR="9525" marT="9525" marB="0" anchor="b">
                    <a:solidFill>
                      <a:srgbClr val="92D050"/>
                    </a:solidFill>
                  </a:tcPr>
                </a:tc>
                <a:tc>
                  <a:txBody>
                    <a:bodyPr/>
                    <a:lstStyle/>
                    <a:p>
                      <a:pPr algn="ctr" fontAlgn="b"/>
                      <a:r>
                        <a:rPr lang="en-US" sz="1100" u="none" strike="noStrike"/>
                        <a:t>1</a:t>
                      </a:r>
                      <a:endParaRPr lang="en-US" sz="1100" b="0" i="0" u="none" strike="noStrike">
                        <a:solidFill>
                          <a:srgbClr val="000000"/>
                        </a:solidFill>
                        <a:latin typeface="Calibri"/>
                      </a:endParaRPr>
                    </a:p>
                  </a:txBody>
                  <a:tcPr marL="9525" marR="9525" marT="9525" marB="0" anchor="b">
                    <a:solidFill>
                      <a:srgbClr val="92D050"/>
                    </a:solidFill>
                  </a:tcPr>
                </a:tc>
                <a:tc>
                  <a:txBody>
                    <a:bodyPr/>
                    <a:lstStyle/>
                    <a:p>
                      <a:pPr algn="ctr" fontAlgn="b"/>
                      <a:r>
                        <a:rPr lang="en-US" sz="1100" u="none" strike="noStrike" dirty="0"/>
                        <a:t>4</a:t>
                      </a:r>
                      <a:endParaRPr lang="en-US" sz="1100" b="0" i="0" u="none" strike="noStrike" dirty="0">
                        <a:solidFill>
                          <a:srgbClr val="000000"/>
                        </a:solidFill>
                        <a:latin typeface="Calibri"/>
                      </a:endParaRPr>
                    </a:p>
                  </a:txBody>
                  <a:tcPr marL="9525" marR="9525" marT="9525" marB="0" anchor="b">
                    <a:solidFill>
                      <a:srgbClr val="92D050"/>
                    </a:solidFill>
                  </a:tcPr>
                </a:tc>
                <a:extLst>
                  <a:ext uri="{0D108BD9-81ED-4DB2-BD59-A6C34878D82A}">
                    <a16:rowId xmlns:a16="http://schemas.microsoft.com/office/drawing/2014/main" val="10013"/>
                  </a:ext>
                </a:extLst>
              </a:tr>
              <a:tr h="165405">
                <a:tc>
                  <a:txBody>
                    <a:bodyPr/>
                    <a:lstStyle/>
                    <a:p>
                      <a:pPr algn="l" fontAlgn="b"/>
                      <a:r>
                        <a:rPr lang="en-US" sz="1000" u="none" strike="noStrike"/>
                        <a:t>Bihar</a:t>
                      </a:r>
                      <a:endParaRPr lang="en-US" sz="1000" b="0" i="0" u="none" strike="noStrike">
                        <a:solidFill>
                          <a:srgbClr val="000000"/>
                        </a:solidFill>
                        <a:latin typeface="Calibri"/>
                      </a:endParaRPr>
                    </a:p>
                  </a:txBody>
                  <a:tcPr marL="8270" marR="8270" marT="8270" marB="0">
                    <a:solidFill>
                      <a:srgbClr val="92D050"/>
                    </a:solidFill>
                  </a:tcPr>
                </a:tc>
                <a:tc>
                  <a:txBody>
                    <a:bodyPr/>
                    <a:lstStyle/>
                    <a:p>
                      <a:pPr algn="ctr" fontAlgn="b"/>
                      <a:r>
                        <a:rPr lang="en-US" sz="1100" u="none" strike="noStrike"/>
                        <a:t>3.51%</a:t>
                      </a:r>
                      <a:endParaRPr lang="en-US" sz="1100" b="0" i="0" u="none" strike="noStrike">
                        <a:solidFill>
                          <a:srgbClr val="000000"/>
                        </a:solidFill>
                        <a:latin typeface="Calibri"/>
                      </a:endParaRPr>
                    </a:p>
                  </a:txBody>
                  <a:tcPr marL="9525" marR="9525" marT="9525" marB="0" anchor="b">
                    <a:solidFill>
                      <a:srgbClr val="92D050"/>
                    </a:solidFill>
                  </a:tcPr>
                </a:tc>
                <a:tc>
                  <a:txBody>
                    <a:bodyPr/>
                    <a:lstStyle/>
                    <a:p>
                      <a:pPr algn="ctr" fontAlgn="b"/>
                      <a:r>
                        <a:rPr lang="en-US" sz="1100" u="none" strike="noStrike"/>
                        <a:t>1</a:t>
                      </a:r>
                      <a:endParaRPr lang="en-US" sz="1100" b="0" i="0" u="none" strike="noStrike">
                        <a:solidFill>
                          <a:srgbClr val="000000"/>
                        </a:solidFill>
                        <a:latin typeface="Calibri"/>
                      </a:endParaRPr>
                    </a:p>
                  </a:txBody>
                  <a:tcPr marL="9525" marR="9525" marT="9525" marB="0" anchor="b">
                    <a:solidFill>
                      <a:srgbClr val="92D050"/>
                    </a:solidFill>
                  </a:tcPr>
                </a:tc>
                <a:tc>
                  <a:txBody>
                    <a:bodyPr/>
                    <a:lstStyle/>
                    <a:p>
                      <a:pPr algn="ctr" fontAlgn="b"/>
                      <a:r>
                        <a:rPr lang="en-US" sz="1100" u="none" strike="noStrike" dirty="0"/>
                        <a:t>4</a:t>
                      </a:r>
                      <a:endParaRPr lang="en-US" sz="1100" b="0" i="0" u="none" strike="noStrike" dirty="0">
                        <a:solidFill>
                          <a:srgbClr val="000000"/>
                        </a:solidFill>
                        <a:latin typeface="Calibri"/>
                      </a:endParaRPr>
                    </a:p>
                  </a:txBody>
                  <a:tcPr marL="9525" marR="9525" marT="9525" marB="0" anchor="b">
                    <a:solidFill>
                      <a:srgbClr val="92D050"/>
                    </a:solidFill>
                  </a:tcPr>
                </a:tc>
                <a:extLst>
                  <a:ext uri="{0D108BD9-81ED-4DB2-BD59-A6C34878D82A}">
                    <a16:rowId xmlns:a16="http://schemas.microsoft.com/office/drawing/2014/main" val="10014"/>
                  </a:ext>
                </a:extLst>
              </a:tr>
              <a:tr h="165405">
                <a:tc>
                  <a:txBody>
                    <a:bodyPr/>
                    <a:lstStyle/>
                    <a:p>
                      <a:pPr algn="l" fontAlgn="b"/>
                      <a:r>
                        <a:rPr lang="en-US" sz="1000" u="none" strike="noStrike"/>
                        <a:t>Jammu and Kashmir</a:t>
                      </a:r>
                      <a:endParaRPr lang="en-US" sz="1000" b="0" i="0" u="none" strike="noStrike">
                        <a:solidFill>
                          <a:srgbClr val="000000"/>
                        </a:solidFill>
                        <a:latin typeface="Calibri"/>
                      </a:endParaRPr>
                    </a:p>
                  </a:txBody>
                  <a:tcPr marL="8270" marR="8270" marT="8270" marB="0">
                    <a:solidFill>
                      <a:srgbClr val="92D050"/>
                    </a:solidFill>
                  </a:tcPr>
                </a:tc>
                <a:tc>
                  <a:txBody>
                    <a:bodyPr/>
                    <a:lstStyle/>
                    <a:p>
                      <a:pPr algn="ctr" fontAlgn="b"/>
                      <a:r>
                        <a:rPr lang="en-US" sz="1100" u="none" strike="noStrike"/>
                        <a:t>3.57%</a:t>
                      </a:r>
                      <a:endParaRPr lang="en-US" sz="1100" b="0" i="0" u="none" strike="noStrike">
                        <a:solidFill>
                          <a:srgbClr val="000000"/>
                        </a:solidFill>
                        <a:latin typeface="Calibri"/>
                      </a:endParaRPr>
                    </a:p>
                  </a:txBody>
                  <a:tcPr marL="9525" marR="9525" marT="9525" marB="0" anchor="b">
                    <a:solidFill>
                      <a:srgbClr val="92D050"/>
                    </a:solidFill>
                  </a:tcPr>
                </a:tc>
                <a:tc>
                  <a:txBody>
                    <a:bodyPr/>
                    <a:lstStyle/>
                    <a:p>
                      <a:pPr algn="ctr" fontAlgn="b"/>
                      <a:r>
                        <a:rPr lang="en-US" sz="1100" u="none" strike="noStrike"/>
                        <a:t>1</a:t>
                      </a:r>
                      <a:endParaRPr lang="en-US" sz="1100" b="0" i="0" u="none" strike="noStrike">
                        <a:solidFill>
                          <a:srgbClr val="000000"/>
                        </a:solidFill>
                        <a:latin typeface="Calibri"/>
                      </a:endParaRPr>
                    </a:p>
                  </a:txBody>
                  <a:tcPr marL="9525" marR="9525" marT="9525" marB="0" anchor="b">
                    <a:solidFill>
                      <a:srgbClr val="92D050"/>
                    </a:solidFill>
                  </a:tcPr>
                </a:tc>
                <a:tc>
                  <a:txBody>
                    <a:bodyPr/>
                    <a:lstStyle/>
                    <a:p>
                      <a:pPr algn="ctr" fontAlgn="b"/>
                      <a:r>
                        <a:rPr lang="en-US" sz="1100" u="none" strike="noStrike" dirty="0"/>
                        <a:t>4</a:t>
                      </a:r>
                      <a:endParaRPr lang="en-US" sz="1100" b="0" i="0" u="none" strike="noStrike" dirty="0">
                        <a:solidFill>
                          <a:srgbClr val="000000"/>
                        </a:solidFill>
                        <a:latin typeface="Calibri"/>
                      </a:endParaRPr>
                    </a:p>
                  </a:txBody>
                  <a:tcPr marL="9525" marR="9525" marT="9525" marB="0" anchor="b">
                    <a:solidFill>
                      <a:srgbClr val="92D050"/>
                    </a:solidFill>
                  </a:tcPr>
                </a:tc>
                <a:extLst>
                  <a:ext uri="{0D108BD9-81ED-4DB2-BD59-A6C34878D82A}">
                    <a16:rowId xmlns:a16="http://schemas.microsoft.com/office/drawing/2014/main" val="10015"/>
                  </a:ext>
                </a:extLst>
              </a:tr>
              <a:tr h="165405">
                <a:tc>
                  <a:txBody>
                    <a:bodyPr/>
                    <a:lstStyle/>
                    <a:p>
                      <a:pPr algn="l" fontAlgn="b"/>
                      <a:r>
                        <a:rPr lang="en-US" sz="1000" u="none" strike="noStrike"/>
                        <a:t>Gujarat</a:t>
                      </a:r>
                      <a:endParaRPr lang="en-US" sz="1000" b="0" i="0" u="none" strike="noStrike">
                        <a:solidFill>
                          <a:srgbClr val="000000"/>
                        </a:solidFill>
                        <a:latin typeface="Calibri"/>
                      </a:endParaRPr>
                    </a:p>
                  </a:txBody>
                  <a:tcPr marL="8270" marR="8270" marT="8270" marB="0">
                    <a:solidFill>
                      <a:srgbClr val="92D050"/>
                    </a:solidFill>
                  </a:tcPr>
                </a:tc>
                <a:tc>
                  <a:txBody>
                    <a:bodyPr/>
                    <a:lstStyle/>
                    <a:p>
                      <a:pPr algn="ctr" fontAlgn="b"/>
                      <a:r>
                        <a:rPr lang="en-US" sz="1100" u="none" strike="noStrike"/>
                        <a:t>3.58%</a:t>
                      </a:r>
                      <a:endParaRPr lang="en-US" sz="1100" b="0" i="0" u="none" strike="noStrike">
                        <a:solidFill>
                          <a:srgbClr val="000000"/>
                        </a:solidFill>
                        <a:latin typeface="Calibri"/>
                      </a:endParaRPr>
                    </a:p>
                  </a:txBody>
                  <a:tcPr marL="9525" marR="9525" marT="9525" marB="0" anchor="b">
                    <a:solidFill>
                      <a:srgbClr val="92D050"/>
                    </a:solidFill>
                  </a:tcPr>
                </a:tc>
                <a:tc>
                  <a:txBody>
                    <a:bodyPr/>
                    <a:lstStyle/>
                    <a:p>
                      <a:pPr algn="ctr" fontAlgn="b"/>
                      <a:r>
                        <a:rPr lang="en-US" sz="1100" u="none" strike="noStrike"/>
                        <a:t>1</a:t>
                      </a:r>
                      <a:endParaRPr lang="en-US" sz="1100" b="0" i="0" u="none" strike="noStrike">
                        <a:solidFill>
                          <a:srgbClr val="000000"/>
                        </a:solidFill>
                        <a:latin typeface="Calibri"/>
                      </a:endParaRPr>
                    </a:p>
                  </a:txBody>
                  <a:tcPr marL="9525" marR="9525" marT="9525" marB="0" anchor="b">
                    <a:solidFill>
                      <a:srgbClr val="92D050"/>
                    </a:solidFill>
                  </a:tcPr>
                </a:tc>
                <a:tc>
                  <a:txBody>
                    <a:bodyPr/>
                    <a:lstStyle/>
                    <a:p>
                      <a:pPr algn="ctr" fontAlgn="b"/>
                      <a:r>
                        <a:rPr lang="en-US" sz="1100" u="none" strike="noStrike" dirty="0"/>
                        <a:t>4</a:t>
                      </a:r>
                      <a:endParaRPr lang="en-US" sz="1100" b="0" i="0" u="none" strike="noStrike" dirty="0">
                        <a:solidFill>
                          <a:srgbClr val="000000"/>
                        </a:solidFill>
                        <a:latin typeface="Calibri"/>
                      </a:endParaRPr>
                    </a:p>
                  </a:txBody>
                  <a:tcPr marL="9525" marR="9525" marT="9525" marB="0" anchor="b">
                    <a:solidFill>
                      <a:srgbClr val="92D050"/>
                    </a:solidFill>
                  </a:tcPr>
                </a:tc>
                <a:extLst>
                  <a:ext uri="{0D108BD9-81ED-4DB2-BD59-A6C34878D82A}">
                    <a16:rowId xmlns:a16="http://schemas.microsoft.com/office/drawing/2014/main" val="10016"/>
                  </a:ext>
                </a:extLst>
              </a:tr>
              <a:tr h="165405">
                <a:tc>
                  <a:txBody>
                    <a:bodyPr/>
                    <a:lstStyle/>
                    <a:p>
                      <a:pPr algn="l" fontAlgn="b"/>
                      <a:r>
                        <a:rPr lang="en-US" sz="1000" u="none" strike="noStrike"/>
                        <a:t>Andhra Pradesh</a:t>
                      </a:r>
                      <a:endParaRPr lang="en-US" sz="1000" b="0" i="0" u="none" strike="noStrike">
                        <a:solidFill>
                          <a:srgbClr val="000000"/>
                        </a:solidFill>
                        <a:latin typeface="Calibri"/>
                      </a:endParaRPr>
                    </a:p>
                  </a:txBody>
                  <a:tcPr marL="8270" marR="8270" marT="8270" marB="0">
                    <a:solidFill>
                      <a:srgbClr val="00B0F0"/>
                    </a:solidFill>
                  </a:tcPr>
                </a:tc>
                <a:tc>
                  <a:txBody>
                    <a:bodyPr/>
                    <a:lstStyle/>
                    <a:p>
                      <a:pPr algn="ctr" fontAlgn="b"/>
                      <a:r>
                        <a:rPr lang="en-US" sz="1100" u="none" strike="noStrike"/>
                        <a:t>3.63%</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a:t>1.25</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dirty="0"/>
                        <a:t>5</a:t>
                      </a:r>
                      <a:endParaRPr lang="en-US" sz="1100" b="0" i="0" u="none" strike="noStrike" dirty="0">
                        <a:solidFill>
                          <a:srgbClr val="000000"/>
                        </a:solidFill>
                        <a:latin typeface="Calibri"/>
                      </a:endParaRPr>
                    </a:p>
                  </a:txBody>
                  <a:tcPr marL="9525" marR="9525" marT="9525" marB="0" anchor="b">
                    <a:solidFill>
                      <a:srgbClr val="00B0F0"/>
                    </a:solidFill>
                  </a:tcPr>
                </a:tc>
                <a:extLst>
                  <a:ext uri="{0D108BD9-81ED-4DB2-BD59-A6C34878D82A}">
                    <a16:rowId xmlns:a16="http://schemas.microsoft.com/office/drawing/2014/main" val="10017"/>
                  </a:ext>
                </a:extLst>
              </a:tr>
              <a:tr h="165405">
                <a:tc>
                  <a:txBody>
                    <a:bodyPr/>
                    <a:lstStyle/>
                    <a:p>
                      <a:pPr algn="l" fontAlgn="b"/>
                      <a:r>
                        <a:rPr lang="en-US" sz="1000" u="none" strike="noStrike"/>
                        <a:t>Chhattisgarh</a:t>
                      </a:r>
                      <a:endParaRPr lang="en-US" sz="1000" b="0" i="0" u="none" strike="noStrike">
                        <a:solidFill>
                          <a:srgbClr val="000000"/>
                        </a:solidFill>
                        <a:latin typeface="Calibri"/>
                      </a:endParaRPr>
                    </a:p>
                  </a:txBody>
                  <a:tcPr marL="8270" marR="8270" marT="8270" marB="0">
                    <a:solidFill>
                      <a:srgbClr val="00B0F0"/>
                    </a:solidFill>
                  </a:tcPr>
                </a:tc>
                <a:tc>
                  <a:txBody>
                    <a:bodyPr/>
                    <a:lstStyle/>
                    <a:p>
                      <a:pPr algn="ctr" fontAlgn="b"/>
                      <a:r>
                        <a:rPr lang="en-US" sz="1100" u="none" strike="noStrike"/>
                        <a:t>4.18%</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a:t>1.25</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dirty="0"/>
                        <a:t>5</a:t>
                      </a:r>
                      <a:endParaRPr lang="en-US" sz="1100" b="0" i="0" u="none" strike="noStrike" dirty="0">
                        <a:solidFill>
                          <a:srgbClr val="000000"/>
                        </a:solidFill>
                        <a:latin typeface="Calibri"/>
                      </a:endParaRPr>
                    </a:p>
                  </a:txBody>
                  <a:tcPr marL="9525" marR="9525" marT="9525" marB="0" anchor="b">
                    <a:solidFill>
                      <a:srgbClr val="00B0F0"/>
                    </a:solidFill>
                  </a:tcPr>
                </a:tc>
                <a:extLst>
                  <a:ext uri="{0D108BD9-81ED-4DB2-BD59-A6C34878D82A}">
                    <a16:rowId xmlns:a16="http://schemas.microsoft.com/office/drawing/2014/main" val="10018"/>
                  </a:ext>
                </a:extLst>
              </a:tr>
              <a:tr h="165405">
                <a:tc>
                  <a:txBody>
                    <a:bodyPr/>
                    <a:lstStyle/>
                    <a:p>
                      <a:pPr algn="l" fontAlgn="b"/>
                      <a:r>
                        <a:rPr lang="en-US" sz="1000" u="none" strike="noStrike"/>
                        <a:t>Uttar Pradesh</a:t>
                      </a:r>
                      <a:endParaRPr lang="en-US" sz="1000" b="0" i="0" u="none" strike="noStrike">
                        <a:solidFill>
                          <a:srgbClr val="000000"/>
                        </a:solidFill>
                        <a:latin typeface="Calibri"/>
                      </a:endParaRPr>
                    </a:p>
                  </a:txBody>
                  <a:tcPr marL="8270" marR="8270" marT="8270" marB="0">
                    <a:solidFill>
                      <a:srgbClr val="00B0F0"/>
                    </a:solidFill>
                  </a:tcPr>
                </a:tc>
                <a:tc>
                  <a:txBody>
                    <a:bodyPr/>
                    <a:lstStyle/>
                    <a:p>
                      <a:pPr algn="ctr" fontAlgn="b"/>
                      <a:r>
                        <a:rPr lang="en-US" sz="1100" u="none" strike="noStrike"/>
                        <a:t>4.19%</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a:t>1.25</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dirty="0"/>
                        <a:t>5</a:t>
                      </a:r>
                      <a:endParaRPr lang="en-US" sz="1100" b="0" i="0" u="none" strike="noStrike" dirty="0">
                        <a:solidFill>
                          <a:srgbClr val="000000"/>
                        </a:solidFill>
                        <a:latin typeface="Calibri"/>
                      </a:endParaRPr>
                    </a:p>
                  </a:txBody>
                  <a:tcPr marL="9525" marR="9525" marT="9525" marB="0" anchor="b">
                    <a:solidFill>
                      <a:srgbClr val="00B0F0"/>
                    </a:solidFill>
                  </a:tcPr>
                </a:tc>
                <a:extLst>
                  <a:ext uri="{0D108BD9-81ED-4DB2-BD59-A6C34878D82A}">
                    <a16:rowId xmlns:a16="http://schemas.microsoft.com/office/drawing/2014/main" val="10019"/>
                  </a:ext>
                </a:extLst>
              </a:tr>
              <a:tr h="165405">
                <a:tc>
                  <a:txBody>
                    <a:bodyPr/>
                    <a:lstStyle/>
                    <a:p>
                      <a:pPr algn="l" fontAlgn="b"/>
                      <a:r>
                        <a:rPr lang="en-US" sz="1000" u="none" strike="noStrike"/>
                        <a:t>Haryana</a:t>
                      </a:r>
                      <a:endParaRPr lang="en-US" sz="1000" b="0" i="0" u="none" strike="noStrike">
                        <a:solidFill>
                          <a:srgbClr val="000000"/>
                        </a:solidFill>
                        <a:latin typeface="Calibri"/>
                      </a:endParaRPr>
                    </a:p>
                  </a:txBody>
                  <a:tcPr marL="8270" marR="8270" marT="8270" marB="0">
                    <a:solidFill>
                      <a:srgbClr val="00B0F0"/>
                    </a:solidFill>
                  </a:tcPr>
                </a:tc>
                <a:tc>
                  <a:txBody>
                    <a:bodyPr/>
                    <a:lstStyle/>
                    <a:p>
                      <a:pPr algn="ctr" fontAlgn="b"/>
                      <a:r>
                        <a:rPr lang="en-US" sz="1100" u="none" strike="noStrike"/>
                        <a:t>4.43%</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a:t>1.25</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dirty="0"/>
                        <a:t>5</a:t>
                      </a:r>
                      <a:endParaRPr lang="en-US" sz="1100" b="0" i="0" u="none" strike="noStrike" dirty="0">
                        <a:solidFill>
                          <a:srgbClr val="000000"/>
                        </a:solidFill>
                        <a:latin typeface="Calibri"/>
                      </a:endParaRPr>
                    </a:p>
                  </a:txBody>
                  <a:tcPr marL="9525" marR="9525" marT="9525" marB="0" anchor="b">
                    <a:solidFill>
                      <a:srgbClr val="00B0F0"/>
                    </a:solidFill>
                  </a:tcPr>
                </a:tc>
                <a:extLst>
                  <a:ext uri="{0D108BD9-81ED-4DB2-BD59-A6C34878D82A}">
                    <a16:rowId xmlns:a16="http://schemas.microsoft.com/office/drawing/2014/main" val="10020"/>
                  </a:ext>
                </a:extLst>
              </a:tr>
              <a:tr h="165405">
                <a:tc>
                  <a:txBody>
                    <a:bodyPr/>
                    <a:lstStyle/>
                    <a:p>
                      <a:pPr algn="l" fontAlgn="b"/>
                      <a:r>
                        <a:rPr lang="en-US" sz="1000" u="none" strike="noStrike"/>
                        <a:t>Kerala</a:t>
                      </a:r>
                      <a:endParaRPr lang="en-US" sz="1000" b="0" i="0" u="none" strike="noStrike">
                        <a:solidFill>
                          <a:srgbClr val="000000"/>
                        </a:solidFill>
                        <a:latin typeface="Calibri"/>
                      </a:endParaRPr>
                    </a:p>
                  </a:txBody>
                  <a:tcPr marL="8270" marR="8270" marT="8270" marB="0">
                    <a:solidFill>
                      <a:srgbClr val="00B0F0"/>
                    </a:solidFill>
                  </a:tcPr>
                </a:tc>
                <a:tc>
                  <a:txBody>
                    <a:bodyPr/>
                    <a:lstStyle/>
                    <a:p>
                      <a:pPr algn="ctr" fontAlgn="b"/>
                      <a:r>
                        <a:rPr lang="en-US" sz="1100" u="none" strike="noStrike"/>
                        <a:t>9.27%</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a:t>1.25</a:t>
                      </a:r>
                      <a:endParaRPr lang="en-US" sz="1100" b="0" i="0" u="none" strike="noStrike">
                        <a:solidFill>
                          <a:srgbClr val="000000"/>
                        </a:solidFill>
                        <a:latin typeface="Calibri"/>
                      </a:endParaRPr>
                    </a:p>
                  </a:txBody>
                  <a:tcPr marL="9525" marR="9525" marT="9525" marB="0" anchor="b">
                    <a:solidFill>
                      <a:srgbClr val="00B0F0"/>
                    </a:solidFill>
                  </a:tcPr>
                </a:tc>
                <a:tc>
                  <a:txBody>
                    <a:bodyPr/>
                    <a:lstStyle/>
                    <a:p>
                      <a:pPr algn="ctr" fontAlgn="b"/>
                      <a:r>
                        <a:rPr lang="en-US" sz="1100" u="none" strike="noStrike" dirty="0"/>
                        <a:t>5</a:t>
                      </a:r>
                      <a:endParaRPr lang="en-US" sz="1100" b="0" i="0" u="none" strike="noStrike" dirty="0">
                        <a:solidFill>
                          <a:srgbClr val="000000"/>
                        </a:solidFill>
                        <a:latin typeface="Calibri"/>
                      </a:endParaRPr>
                    </a:p>
                  </a:txBody>
                  <a:tcPr marL="9525" marR="9525" marT="9525" marB="0" anchor="b">
                    <a:solidFill>
                      <a:srgbClr val="00B0F0"/>
                    </a:solidFill>
                  </a:tcPr>
                </a:tc>
                <a:extLst>
                  <a:ext uri="{0D108BD9-81ED-4DB2-BD59-A6C34878D82A}">
                    <a16:rowId xmlns:a16="http://schemas.microsoft.com/office/drawing/2014/main" val="10021"/>
                  </a:ext>
                </a:extLst>
              </a:tr>
            </a:tbl>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INDIA Context: </a:t>
            </a:r>
            <a:r>
              <a:rPr lang="en-US" sz="3600" dirty="0">
                <a:solidFill>
                  <a:srgbClr val="000F97"/>
                </a:solidFill>
                <a:cs typeface="Arial" charset="0"/>
              </a:rPr>
              <a:t>The British Raj</a:t>
            </a:r>
          </a:p>
        </p:txBody>
      </p:sp>
      <p:pic>
        <p:nvPicPr>
          <p:cNvPr id="8196" name="Picture 7" descr="http://www.bbc.co.uk/history/british/modern/images/partition_map.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53000" y="1524000"/>
            <a:ext cx="41910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7" name="Picture 9" descr="File:Brit IndianEmpireReligions3.jpg">
            <a:hlinkClick r:id="rId4"/>
          </p:cNvPr>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0" y="1524000"/>
            <a:ext cx="49530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 name="TextBox 7"/>
          <p:cNvSpPr txBox="1">
            <a:spLocks noChangeArrowheads="1"/>
          </p:cNvSpPr>
          <p:nvPr/>
        </p:nvSpPr>
        <p:spPr bwMode="auto">
          <a:xfrm>
            <a:off x="4191000" y="6396037"/>
            <a:ext cx="4953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Imperial Gazetteer of India, Oxford University Press, 1909</a:t>
            </a:r>
          </a:p>
        </p:txBody>
      </p:sp>
      <p:sp>
        <p:nvSpPr>
          <p:cNvPr id="8199" name="TextBox 8"/>
          <p:cNvSpPr txBox="1">
            <a:spLocks noChangeArrowheads="1"/>
          </p:cNvSpPr>
          <p:nvPr/>
        </p:nvSpPr>
        <p:spPr bwMode="auto">
          <a:xfrm>
            <a:off x="4953000" y="6200775"/>
            <a:ext cx="4191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hlinkClick r:id="rId6"/>
              </a:rPr>
              <a:t>Source: http://www.bbc.co.uk/</a:t>
            </a:r>
            <a:r>
              <a:rPr lang="en-US" sz="1200" dirty="0"/>
              <a:t>, 2003</a:t>
            </a:r>
          </a:p>
        </p:txBody>
      </p:sp>
      <p:sp>
        <p:nvSpPr>
          <p:cNvPr id="9" name="TextBox 8"/>
          <p:cNvSpPr txBox="1">
            <a:spLocks noChangeArrowheads="1"/>
          </p:cNvSpPr>
          <p:nvPr/>
        </p:nvSpPr>
        <p:spPr bwMode="auto">
          <a:xfrm>
            <a:off x="4953000" y="5257800"/>
            <a:ext cx="4191000" cy="477838"/>
          </a:xfrm>
          <a:prstGeom prst="rect">
            <a:avLst/>
          </a:prstGeom>
          <a:noFill/>
          <a:ln w="9525">
            <a:noFill/>
            <a:miter lim="800000"/>
            <a:headEnd/>
            <a:tailEnd/>
          </a:ln>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500" b="1" dirty="0">
                <a:solidFill>
                  <a:srgbClr val="404040"/>
                </a:solidFill>
                <a:effectLst>
                  <a:outerShdw blurRad="38100" dist="38100" dir="2700000" algn="tl">
                    <a:srgbClr val="DDDDDD"/>
                  </a:outerShdw>
                </a:effectLst>
              </a:rPr>
              <a:t>2003</a:t>
            </a:r>
          </a:p>
        </p:txBody>
      </p:sp>
      <p:sp>
        <p:nvSpPr>
          <p:cNvPr id="10" name="TextBox 9"/>
          <p:cNvSpPr txBox="1">
            <a:spLocks noChangeArrowheads="1"/>
          </p:cNvSpPr>
          <p:nvPr/>
        </p:nvSpPr>
        <p:spPr bwMode="auto">
          <a:xfrm>
            <a:off x="152400" y="1676400"/>
            <a:ext cx="4191000" cy="477838"/>
          </a:xfrm>
          <a:prstGeom prst="rect">
            <a:avLst/>
          </a:prstGeom>
          <a:noFill/>
          <a:ln w="9525">
            <a:noFill/>
            <a:miter lim="800000"/>
            <a:headEnd/>
            <a:tailEnd/>
          </a:ln>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500" b="1" dirty="0">
                <a:solidFill>
                  <a:srgbClr val="262626"/>
                </a:solidFill>
                <a:effectLst>
                  <a:outerShdw blurRad="38100" dist="38100" dir="2700000" algn="tl">
                    <a:srgbClr val="DDDDDD"/>
                  </a:outerShdw>
                </a:effectLst>
              </a:rPr>
              <a:t>1909</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a:xfrm>
            <a:off x="0" y="0"/>
            <a:ext cx="9144000" cy="1143000"/>
          </a:xfrm>
        </p:spPr>
        <p:txBody>
          <a:bodyPr/>
          <a:lstStyle/>
          <a:p>
            <a:r>
              <a:rPr lang="en-US" b="1" dirty="0">
                <a:latin typeface="Arial" charset="0"/>
                <a:ea typeface="ＭＳ Ｐゴシック" charset="0"/>
                <a:cs typeface="ＭＳ Ｐゴシック" charset="0"/>
              </a:rPr>
              <a:t>Wheat Strategy: </a:t>
            </a:r>
            <a:r>
              <a:rPr lang="en-US" dirty="0">
                <a:latin typeface="Arial" charset="0"/>
                <a:ea typeface="ＭＳ Ｐゴシック" charset="0"/>
                <a:cs typeface="ＭＳ Ｐゴシック" charset="0"/>
              </a:rPr>
              <a:t>PDS Atta Channel</a:t>
            </a:r>
            <a:endParaRPr lang="en-US" sz="2000" dirty="0">
              <a:latin typeface="Arial" charset="0"/>
              <a:ea typeface="ＭＳ Ｐゴシック" charset="0"/>
              <a:cs typeface="ＭＳ Ｐゴシック" charset="0"/>
            </a:endParaRPr>
          </a:p>
        </p:txBody>
      </p:sp>
      <p:sp>
        <p:nvSpPr>
          <p:cNvPr id="62467" name="Footer Placeholder 2"/>
          <p:cNvSpPr>
            <a:spLocks noGrp="1"/>
          </p:cNvSpPr>
          <p:nvPr>
            <p:ph type="ftr"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a:t>Confidential– For FFI Internal Use ONLY</a:t>
            </a:r>
          </a:p>
        </p:txBody>
      </p:sp>
      <p:sp>
        <p:nvSpPr>
          <p:cNvPr id="62468" name="TextBox 3"/>
          <p:cNvSpPr txBox="1">
            <a:spLocks noChangeArrowheads="1"/>
          </p:cNvSpPr>
          <p:nvPr/>
        </p:nvSpPr>
        <p:spPr bwMode="auto">
          <a:xfrm>
            <a:off x="3" y="990601"/>
            <a:ext cx="787866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dirty="0"/>
              <a:t>Weighted ranks were aggregated to obtain a Total Health Impact Score and </a:t>
            </a:r>
          </a:p>
          <a:p>
            <a:pPr eaLnBrk="1" hangingPunct="1"/>
            <a:r>
              <a:rPr lang="en-US" dirty="0"/>
              <a:t>Total Ease of Implementation Score for each state for each market channel</a:t>
            </a:r>
          </a:p>
          <a:p>
            <a:pPr eaLnBrk="1" hangingPunct="1"/>
            <a:r>
              <a:rPr lang="en-US" dirty="0"/>
              <a:t>The two Total Scores were combined to create a Final Score for each state. </a:t>
            </a:r>
          </a:p>
        </p:txBody>
      </p:sp>
      <p:grpSp>
        <p:nvGrpSpPr>
          <p:cNvPr id="62596" name="Group 8"/>
          <p:cNvGrpSpPr>
            <a:grpSpLocks/>
          </p:cNvGrpSpPr>
          <p:nvPr/>
        </p:nvGrpSpPr>
        <p:grpSpPr bwMode="auto">
          <a:xfrm>
            <a:off x="152400" y="2514600"/>
            <a:ext cx="2971800" cy="1754327"/>
            <a:chOff x="5943600" y="3429000"/>
            <a:chExt cx="2971800" cy="1754465"/>
          </a:xfrm>
        </p:grpSpPr>
        <p:sp>
          <p:nvSpPr>
            <p:cNvPr id="62597" name="TextBox 9"/>
            <p:cNvSpPr txBox="1">
              <a:spLocks noChangeArrowheads="1"/>
            </p:cNvSpPr>
            <p:nvPr/>
          </p:nvSpPr>
          <p:spPr bwMode="auto">
            <a:xfrm>
              <a:off x="5943600" y="3429000"/>
              <a:ext cx="2971800" cy="1754465"/>
            </a:xfrm>
            <a:prstGeom prst="rect">
              <a:avLst/>
            </a:prstGeom>
            <a:solidFill>
              <a:schemeClr val="bg1"/>
            </a:solidFill>
            <a:ln w="9525">
              <a:solidFill>
                <a:schemeClr val="tx2"/>
              </a:solidFill>
              <a:miter lim="800000"/>
              <a:headEnd/>
              <a:tailEnd/>
            </a:ln>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200" u="sng"/>
                <a:t>Total and Final Scores Ranked in the Following Manner: </a:t>
              </a:r>
            </a:p>
            <a:p>
              <a:pPr algn="ctr" eaLnBrk="1" hangingPunct="1"/>
              <a:endParaRPr lang="en-US" sz="1200" b="1"/>
            </a:p>
            <a:p>
              <a:pPr eaLnBrk="1" hangingPunct="1"/>
              <a:r>
                <a:rPr lang="en-US" sz="1200" b="1"/>
                <a:t>       = &lt;1 std dev below the mean</a:t>
              </a:r>
            </a:p>
            <a:p>
              <a:pPr eaLnBrk="1" hangingPunct="1"/>
              <a:r>
                <a:rPr lang="en-US" sz="1200" b="1"/>
                <a:t>       = 1 std dev below the mean to the</a:t>
              </a:r>
            </a:p>
            <a:p>
              <a:pPr eaLnBrk="1" hangingPunct="1"/>
              <a:r>
                <a:rPr lang="en-US" sz="1200" b="1"/>
                <a:t>           mean </a:t>
              </a:r>
            </a:p>
            <a:p>
              <a:pPr eaLnBrk="1" hangingPunct="1"/>
              <a:r>
                <a:rPr lang="en-US" sz="1200" b="1"/>
                <a:t>       = The mean to 1 std dev above the</a:t>
              </a:r>
            </a:p>
            <a:p>
              <a:pPr eaLnBrk="1" hangingPunct="1"/>
              <a:r>
                <a:rPr lang="en-US" sz="1200" b="1"/>
                <a:t>           mean </a:t>
              </a:r>
            </a:p>
            <a:p>
              <a:pPr eaLnBrk="1" hangingPunct="1"/>
              <a:r>
                <a:rPr lang="en-US" sz="1200" b="1"/>
                <a:t>       = &gt;1 std dev above the mean</a:t>
              </a:r>
              <a:endParaRPr lang="en-US" b="1"/>
            </a:p>
          </p:txBody>
        </p:sp>
        <p:sp>
          <p:nvSpPr>
            <p:cNvPr id="62598" name="Rectangle 10"/>
            <p:cNvSpPr>
              <a:spLocks noChangeArrowheads="1"/>
            </p:cNvSpPr>
            <p:nvPr/>
          </p:nvSpPr>
          <p:spPr bwMode="auto">
            <a:xfrm>
              <a:off x="6096000" y="4038600"/>
              <a:ext cx="152400" cy="152400"/>
            </a:xfrm>
            <a:prstGeom prst="rect">
              <a:avLst/>
            </a:prstGeom>
            <a:solidFill>
              <a:srgbClr val="FF0000"/>
            </a:solidFill>
            <a:ln w="9525">
              <a:solidFill>
                <a:schemeClr val="tx1"/>
              </a:solidFill>
              <a:round/>
              <a:headEnd/>
              <a:tailEnd/>
            </a:ln>
          </p:spPr>
          <p:txBody>
            <a:bodyPr wrap="none" anchor="ctr"/>
            <a:lstStyle/>
            <a:p>
              <a:pPr algn="ctr"/>
              <a:endParaRPr lang="en-US"/>
            </a:p>
          </p:txBody>
        </p:sp>
        <p:sp>
          <p:nvSpPr>
            <p:cNvPr id="62599" name="Rectangle 11"/>
            <p:cNvSpPr>
              <a:spLocks noChangeArrowheads="1"/>
            </p:cNvSpPr>
            <p:nvPr/>
          </p:nvSpPr>
          <p:spPr bwMode="auto">
            <a:xfrm>
              <a:off x="6096000" y="4267200"/>
              <a:ext cx="152400" cy="152400"/>
            </a:xfrm>
            <a:prstGeom prst="rect">
              <a:avLst/>
            </a:prstGeom>
            <a:solidFill>
              <a:srgbClr val="FFFF00"/>
            </a:solidFill>
            <a:ln w="9525">
              <a:solidFill>
                <a:schemeClr val="tx1"/>
              </a:solidFill>
              <a:round/>
              <a:headEnd/>
              <a:tailEnd/>
            </a:ln>
          </p:spPr>
          <p:txBody>
            <a:bodyPr wrap="none" anchor="ctr"/>
            <a:lstStyle/>
            <a:p>
              <a:pPr algn="ctr"/>
              <a:endParaRPr lang="en-US"/>
            </a:p>
          </p:txBody>
        </p:sp>
        <p:sp>
          <p:nvSpPr>
            <p:cNvPr id="62600" name="Rectangle 12"/>
            <p:cNvSpPr>
              <a:spLocks noChangeArrowheads="1"/>
            </p:cNvSpPr>
            <p:nvPr/>
          </p:nvSpPr>
          <p:spPr bwMode="auto">
            <a:xfrm>
              <a:off x="6096000" y="4572000"/>
              <a:ext cx="152400" cy="152400"/>
            </a:xfrm>
            <a:prstGeom prst="rect">
              <a:avLst/>
            </a:prstGeom>
            <a:solidFill>
              <a:srgbClr val="00B050"/>
            </a:solidFill>
            <a:ln w="9525">
              <a:solidFill>
                <a:schemeClr val="tx1"/>
              </a:solidFill>
              <a:round/>
              <a:headEnd/>
              <a:tailEnd/>
            </a:ln>
          </p:spPr>
          <p:txBody>
            <a:bodyPr wrap="none" anchor="ctr"/>
            <a:lstStyle/>
            <a:p>
              <a:pPr algn="ctr"/>
              <a:endParaRPr lang="en-US"/>
            </a:p>
          </p:txBody>
        </p:sp>
        <p:sp>
          <p:nvSpPr>
            <p:cNvPr id="62601" name="Rectangle 13"/>
            <p:cNvSpPr>
              <a:spLocks noChangeArrowheads="1"/>
            </p:cNvSpPr>
            <p:nvPr/>
          </p:nvSpPr>
          <p:spPr bwMode="auto">
            <a:xfrm>
              <a:off x="6096000" y="4953000"/>
              <a:ext cx="152400" cy="152400"/>
            </a:xfrm>
            <a:prstGeom prst="rect">
              <a:avLst/>
            </a:prstGeom>
            <a:solidFill>
              <a:srgbClr val="00B0F0"/>
            </a:solidFill>
            <a:ln w="9525">
              <a:solidFill>
                <a:schemeClr val="tx1"/>
              </a:solidFill>
              <a:round/>
              <a:headEnd/>
              <a:tailEnd/>
            </a:ln>
          </p:spPr>
          <p:txBody>
            <a:bodyPr wrap="none" anchor="ctr"/>
            <a:lstStyle/>
            <a:p>
              <a:pPr algn="ctr"/>
              <a:endParaRPr lang="en-US"/>
            </a:p>
          </p:txBody>
        </p:sp>
      </p:grpSp>
      <p:pic>
        <p:nvPicPr>
          <p:cNvPr id="9219"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000" y="1944806"/>
            <a:ext cx="5334000" cy="491319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4454078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1"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8804" b="4198"/>
          <a:stretch/>
        </p:blipFill>
        <p:spPr bwMode="auto">
          <a:xfrm>
            <a:off x="1173874" y="1009650"/>
            <a:ext cx="7817726" cy="4781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3497" name="Rectangle 8"/>
          <p:cNvSpPr>
            <a:spLocks noChangeArrowheads="1"/>
          </p:cNvSpPr>
          <p:nvPr/>
        </p:nvSpPr>
        <p:spPr bwMode="auto">
          <a:xfrm>
            <a:off x="457200" y="152400"/>
            <a:ext cx="82296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3600" b="1" dirty="0">
                <a:solidFill>
                  <a:srgbClr val="000F97"/>
                </a:solidFill>
                <a:cs typeface="Arial" charset="0"/>
              </a:rPr>
              <a:t>Wheat Strategy: </a:t>
            </a:r>
            <a:r>
              <a:rPr lang="en-US" sz="3600" dirty="0">
                <a:solidFill>
                  <a:srgbClr val="000F97"/>
                </a:solidFill>
                <a:cs typeface="Arial" charset="0"/>
              </a:rPr>
              <a:t>PDS Atta Results</a:t>
            </a:r>
          </a:p>
        </p:txBody>
      </p:sp>
      <p:sp>
        <p:nvSpPr>
          <p:cNvPr id="14" name="Rectangle 13"/>
          <p:cNvSpPr/>
          <p:nvPr/>
        </p:nvSpPr>
        <p:spPr bwMode="auto">
          <a:xfrm>
            <a:off x="2286000" y="1066800"/>
            <a:ext cx="4191000" cy="2971800"/>
          </a:xfrm>
          <a:prstGeom prst="rect">
            <a:avLst/>
          </a:prstGeom>
          <a:noFill/>
          <a:ln w="9525"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grpSp>
        <p:nvGrpSpPr>
          <p:cNvPr id="2" name="Group 14"/>
          <p:cNvGrpSpPr/>
          <p:nvPr/>
        </p:nvGrpSpPr>
        <p:grpSpPr>
          <a:xfrm>
            <a:off x="838200" y="5778064"/>
            <a:ext cx="7935060" cy="775136"/>
            <a:chOff x="914400" y="6235918"/>
            <a:chExt cx="7935060" cy="775136"/>
          </a:xfrm>
        </p:grpSpPr>
        <p:sp>
          <p:nvSpPr>
            <p:cNvPr id="8" name="Up Arrow 7"/>
            <p:cNvSpPr/>
            <p:nvPr/>
          </p:nvSpPr>
          <p:spPr>
            <a:xfrm rot="5400000">
              <a:off x="4527331" y="3765987"/>
              <a:ext cx="775136" cy="5714997"/>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3493" name="TextBox 9"/>
            <p:cNvSpPr txBox="1">
              <a:spLocks noChangeArrowheads="1"/>
            </p:cNvSpPr>
            <p:nvPr/>
          </p:nvSpPr>
          <p:spPr bwMode="auto">
            <a:xfrm>
              <a:off x="8001001" y="641098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a:latin typeface="Calibri" charset="0"/>
                  <a:cs typeface="Arial" charset="0"/>
                </a:rPr>
                <a:t>High</a:t>
              </a:r>
            </a:p>
          </p:txBody>
        </p:sp>
        <p:sp>
          <p:nvSpPr>
            <p:cNvPr id="63494" name="TextBox 10"/>
            <p:cNvSpPr txBox="1">
              <a:spLocks noChangeArrowheads="1"/>
            </p:cNvSpPr>
            <p:nvPr/>
          </p:nvSpPr>
          <p:spPr bwMode="auto">
            <a:xfrm>
              <a:off x="914400" y="6312118"/>
              <a:ext cx="787395" cy="5232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rPr>
                <a:t>Low</a:t>
              </a:r>
            </a:p>
          </p:txBody>
        </p:sp>
        <p:sp>
          <p:nvSpPr>
            <p:cNvPr id="63496" name="TextBox 12"/>
            <p:cNvSpPr txBox="1">
              <a:spLocks noChangeArrowheads="1"/>
            </p:cNvSpPr>
            <p:nvPr/>
          </p:nvSpPr>
          <p:spPr bwMode="auto">
            <a:xfrm>
              <a:off x="3124200" y="6396335"/>
              <a:ext cx="31668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Ease of Implementation</a:t>
              </a:r>
            </a:p>
          </p:txBody>
        </p:sp>
      </p:grpSp>
      <p:grpSp>
        <p:nvGrpSpPr>
          <p:cNvPr id="3" name="Group 15"/>
          <p:cNvGrpSpPr/>
          <p:nvPr/>
        </p:nvGrpSpPr>
        <p:grpSpPr>
          <a:xfrm>
            <a:off x="222254" y="609601"/>
            <a:ext cx="920746" cy="5105399"/>
            <a:chOff x="222254" y="609601"/>
            <a:chExt cx="920746" cy="5105399"/>
          </a:xfrm>
        </p:grpSpPr>
        <p:sp>
          <p:nvSpPr>
            <p:cNvPr id="7" name="Up Arrow 6"/>
            <p:cNvSpPr/>
            <p:nvPr/>
          </p:nvSpPr>
          <p:spPr>
            <a:xfrm>
              <a:off x="304800" y="1295400"/>
              <a:ext cx="838200" cy="4419600"/>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3492" name="TextBox 8"/>
            <p:cNvSpPr txBox="1">
              <a:spLocks noChangeArrowheads="1"/>
            </p:cNvSpPr>
            <p:nvPr/>
          </p:nvSpPr>
          <p:spPr bwMode="auto">
            <a:xfrm>
              <a:off x="222254" y="609601"/>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cs typeface="Arial" charset="0"/>
                </a:rPr>
                <a:t>High</a:t>
              </a:r>
            </a:p>
          </p:txBody>
        </p:sp>
        <p:sp>
          <p:nvSpPr>
            <p:cNvPr id="63495" name="TextBox 11"/>
            <p:cNvSpPr txBox="1">
              <a:spLocks noChangeArrowheads="1"/>
            </p:cNvSpPr>
            <p:nvPr/>
          </p:nvSpPr>
          <p:spPr bwMode="auto">
            <a:xfrm rot="16200000">
              <a:off x="-285852" y="3486252"/>
              <a:ext cx="19477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Health Impact</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7386" r="17999" b="5304"/>
          <a:stretch/>
        </p:blipFill>
        <p:spPr bwMode="auto">
          <a:xfrm>
            <a:off x="1299864" y="838200"/>
            <a:ext cx="6853536" cy="5064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3497" name="Rectangle 8"/>
          <p:cNvSpPr>
            <a:spLocks noChangeArrowheads="1"/>
          </p:cNvSpPr>
          <p:nvPr/>
        </p:nvSpPr>
        <p:spPr bwMode="auto">
          <a:xfrm>
            <a:off x="0" y="152400"/>
            <a:ext cx="91440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3600" b="1" dirty="0">
                <a:solidFill>
                  <a:srgbClr val="000F97"/>
                </a:solidFill>
                <a:cs typeface="Arial" charset="0"/>
              </a:rPr>
              <a:t>Wheat Strategy: </a:t>
            </a:r>
            <a:r>
              <a:rPr lang="en-US" sz="3600" dirty="0">
                <a:solidFill>
                  <a:srgbClr val="000F97"/>
                </a:solidFill>
                <a:cs typeface="Arial" charset="0"/>
              </a:rPr>
              <a:t>PDS Atta Results - Detail</a:t>
            </a:r>
          </a:p>
        </p:txBody>
      </p:sp>
      <p:grpSp>
        <p:nvGrpSpPr>
          <p:cNvPr id="2" name="Group 14"/>
          <p:cNvGrpSpPr/>
          <p:nvPr/>
        </p:nvGrpSpPr>
        <p:grpSpPr>
          <a:xfrm>
            <a:off x="222254" y="762000"/>
            <a:ext cx="920746" cy="5105400"/>
            <a:chOff x="222254" y="609600"/>
            <a:chExt cx="920746" cy="5105400"/>
          </a:xfrm>
        </p:grpSpPr>
        <p:sp>
          <p:nvSpPr>
            <p:cNvPr id="16" name="Up Arrow 15"/>
            <p:cNvSpPr/>
            <p:nvPr/>
          </p:nvSpPr>
          <p:spPr>
            <a:xfrm>
              <a:off x="304800" y="1295400"/>
              <a:ext cx="838200" cy="4419600"/>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7" name="TextBox 8"/>
            <p:cNvSpPr txBox="1">
              <a:spLocks noChangeArrowheads="1"/>
            </p:cNvSpPr>
            <p:nvPr/>
          </p:nvSpPr>
          <p:spPr bwMode="auto">
            <a:xfrm>
              <a:off x="222254" y="60960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cs typeface="Arial" charset="0"/>
                </a:rPr>
                <a:t>High</a:t>
              </a:r>
            </a:p>
          </p:txBody>
        </p:sp>
        <p:sp>
          <p:nvSpPr>
            <p:cNvPr id="18" name="TextBox 11"/>
            <p:cNvSpPr txBox="1">
              <a:spLocks noChangeArrowheads="1"/>
            </p:cNvSpPr>
            <p:nvPr/>
          </p:nvSpPr>
          <p:spPr bwMode="auto">
            <a:xfrm rot="16200000">
              <a:off x="-285852" y="3486252"/>
              <a:ext cx="19477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Health Impact</a:t>
              </a:r>
            </a:p>
          </p:txBody>
        </p:sp>
      </p:grpSp>
      <p:grpSp>
        <p:nvGrpSpPr>
          <p:cNvPr id="3" name="Group 23"/>
          <p:cNvGrpSpPr/>
          <p:nvPr/>
        </p:nvGrpSpPr>
        <p:grpSpPr>
          <a:xfrm>
            <a:off x="838200" y="5778064"/>
            <a:ext cx="7935060" cy="775136"/>
            <a:chOff x="914400" y="6235918"/>
            <a:chExt cx="7935060" cy="775136"/>
          </a:xfrm>
        </p:grpSpPr>
        <p:sp>
          <p:nvSpPr>
            <p:cNvPr id="25" name="Up Arrow 24"/>
            <p:cNvSpPr/>
            <p:nvPr/>
          </p:nvSpPr>
          <p:spPr>
            <a:xfrm rot="5400000">
              <a:off x="4527331" y="3765987"/>
              <a:ext cx="775136" cy="5714997"/>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6" name="TextBox 9"/>
            <p:cNvSpPr txBox="1">
              <a:spLocks noChangeArrowheads="1"/>
            </p:cNvSpPr>
            <p:nvPr/>
          </p:nvSpPr>
          <p:spPr bwMode="auto">
            <a:xfrm>
              <a:off x="8001001" y="641098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a:latin typeface="Calibri" charset="0"/>
                  <a:cs typeface="Arial" charset="0"/>
                </a:rPr>
                <a:t>High</a:t>
              </a:r>
            </a:p>
          </p:txBody>
        </p:sp>
        <p:sp>
          <p:nvSpPr>
            <p:cNvPr id="27" name="TextBox 10"/>
            <p:cNvSpPr txBox="1">
              <a:spLocks noChangeArrowheads="1"/>
            </p:cNvSpPr>
            <p:nvPr/>
          </p:nvSpPr>
          <p:spPr bwMode="auto">
            <a:xfrm>
              <a:off x="914400" y="6312118"/>
              <a:ext cx="787395" cy="5232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rPr>
                <a:t>Low</a:t>
              </a:r>
            </a:p>
          </p:txBody>
        </p:sp>
        <p:sp>
          <p:nvSpPr>
            <p:cNvPr id="28" name="TextBox 12"/>
            <p:cNvSpPr txBox="1">
              <a:spLocks noChangeArrowheads="1"/>
            </p:cNvSpPr>
            <p:nvPr/>
          </p:nvSpPr>
          <p:spPr bwMode="auto">
            <a:xfrm>
              <a:off x="3124200" y="6396335"/>
              <a:ext cx="31668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Ease of Implementation</a:t>
              </a: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Footer Placeholder 2"/>
          <p:cNvSpPr>
            <a:spLocks noGrp="1"/>
          </p:cNvSpPr>
          <p:nvPr>
            <p:ph type="ftr"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a:t>Confidential– For FFI Internal Use ONLY</a:t>
            </a:r>
          </a:p>
        </p:txBody>
      </p:sp>
      <p:sp>
        <p:nvSpPr>
          <p:cNvPr id="62468" name="TextBox 3"/>
          <p:cNvSpPr txBox="1">
            <a:spLocks noChangeArrowheads="1"/>
          </p:cNvSpPr>
          <p:nvPr/>
        </p:nvSpPr>
        <p:spPr bwMode="auto">
          <a:xfrm>
            <a:off x="3" y="990601"/>
            <a:ext cx="787866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dirty="0"/>
              <a:t>Weighted ranks were aggregated to obtain a Total Health Impact Score and </a:t>
            </a:r>
          </a:p>
          <a:p>
            <a:pPr eaLnBrk="1" hangingPunct="1"/>
            <a:r>
              <a:rPr lang="en-US" dirty="0"/>
              <a:t>Total Ease of Implementation Score for each state for each market channel</a:t>
            </a:r>
          </a:p>
          <a:p>
            <a:pPr eaLnBrk="1" hangingPunct="1"/>
            <a:r>
              <a:rPr lang="en-US" dirty="0"/>
              <a:t>The two Total Scores were combined to create a Final Score for each state. </a:t>
            </a:r>
          </a:p>
        </p:txBody>
      </p:sp>
      <p:grpSp>
        <p:nvGrpSpPr>
          <p:cNvPr id="62596" name="Group 8"/>
          <p:cNvGrpSpPr>
            <a:grpSpLocks/>
          </p:cNvGrpSpPr>
          <p:nvPr/>
        </p:nvGrpSpPr>
        <p:grpSpPr bwMode="auto">
          <a:xfrm>
            <a:off x="152400" y="2514600"/>
            <a:ext cx="2971800" cy="1754327"/>
            <a:chOff x="5943600" y="3429000"/>
            <a:chExt cx="2971800" cy="1754465"/>
          </a:xfrm>
        </p:grpSpPr>
        <p:sp>
          <p:nvSpPr>
            <p:cNvPr id="62597" name="TextBox 9"/>
            <p:cNvSpPr txBox="1">
              <a:spLocks noChangeArrowheads="1"/>
            </p:cNvSpPr>
            <p:nvPr/>
          </p:nvSpPr>
          <p:spPr bwMode="auto">
            <a:xfrm>
              <a:off x="5943600" y="3429000"/>
              <a:ext cx="2971800" cy="1754465"/>
            </a:xfrm>
            <a:prstGeom prst="rect">
              <a:avLst/>
            </a:prstGeom>
            <a:solidFill>
              <a:schemeClr val="bg1"/>
            </a:solidFill>
            <a:ln w="9525">
              <a:solidFill>
                <a:schemeClr val="tx2"/>
              </a:solidFill>
              <a:miter lim="800000"/>
              <a:headEnd/>
              <a:tailEnd/>
            </a:ln>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200" u="sng"/>
                <a:t>Total and Final Scores Ranked in the Following Manner: </a:t>
              </a:r>
            </a:p>
            <a:p>
              <a:pPr algn="ctr" eaLnBrk="1" hangingPunct="1"/>
              <a:endParaRPr lang="en-US" sz="1200" b="1"/>
            </a:p>
            <a:p>
              <a:pPr eaLnBrk="1" hangingPunct="1"/>
              <a:r>
                <a:rPr lang="en-US" sz="1200" b="1"/>
                <a:t>       = &lt;1 std dev below the mean</a:t>
              </a:r>
            </a:p>
            <a:p>
              <a:pPr eaLnBrk="1" hangingPunct="1"/>
              <a:r>
                <a:rPr lang="en-US" sz="1200" b="1"/>
                <a:t>       = 1 std dev below the mean to the</a:t>
              </a:r>
            </a:p>
            <a:p>
              <a:pPr eaLnBrk="1" hangingPunct="1"/>
              <a:r>
                <a:rPr lang="en-US" sz="1200" b="1"/>
                <a:t>           mean </a:t>
              </a:r>
            </a:p>
            <a:p>
              <a:pPr eaLnBrk="1" hangingPunct="1"/>
              <a:r>
                <a:rPr lang="en-US" sz="1200" b="1"/>
                <a:t>       = The mean to 1 std dev above the</a:t>
              </a:r>
            </a:p>
            <a:p>
              <a:pPr eaLnBrk="1" hangingPunct="1"/>
              <a:r>
                <a:rPr lang="en-US" sz="1200" b="1"/>
                <a:t>           mean </a:t>
              </a:r>
            </a:p>
            <a:p>
              <a:pPr eaLnBrk="1" hangingPunct="1"/>
              <a:r>
                <a:rPr lang="en-US" sz="1200" b="1"/>
                <a:t>       = &gt;1 std dev above the mean</a:t>
              </a:r>
              <a:endParaRPr lang="en-US" b="1"/>
            </a:p>
          </p:txBody>
        </p:sp>
        <p:sp>
          <p:nvSpPr>
            <p:cNvPr id="62598" name="Rectangle 10"/>
            <p:cNvSpPr>
              <a:spLocks noChangeArrowheads="1"/>
            </p:cNvSpPr>
            <p:nvPr/>
          </p:nvSpPr>
          <p:spPr bwMode="auto">
            <a:xfrm>
              <a:off x="6096000" y="4038600"/>
              <a:ext cx="152400" cy="152400"/>
            </a:xfrm>
            <a:prstGeom prst="rect">
              <a:avLst/>
            </a:prstGeom>
            <a:solidFill>
              <a:srgbClr val="FF0000"/>
            </a:solidFill>
            <a:ln w="9525">
              <a:solidFill>
                <a:schemeClr val="tx1"/>
              </a:solidFill>
              <a:round/>
              <a:headEnd/>
              <a:tailEnd/>
            </a:ln>
          </p:spPr>
          <p:txBody>
            <a:bodyPr wrap="none" anchor="ctr"/>
            <a:lstStyle/>
            <a:p>
              <a:pPr algn="ctr"/>
              <a:endParaRPr lang="en-US"/>
            </a:p>
          </p:txBody>
        </p:sp>
        <p:sp>
          <p:nvSpPr>
            <p:cNvPr id="62599" name="Rectangle 11"/>
            <p:cNvSpPr>
              <a:spLocks noChangeArrowheads="1"/>
            </p:cNvSpPr>
            <p:nvPr/>
          </p:nvSpPr>
          <p:spPr bwMode="auto">
            <a:xfrm>
              <a:off x="6096000" y="4267200"/>
              <a:ext cx="152400" cy="152400"/>
            </a:xfrm>
            <a:prstGeom prst="rect">
              <a:avLst/>
            </a:prstGeom>
            <a:solidFill>
              <a:srgbClr val="FFFF00"/>
            </a:solidFill>
            <a:ln w="9525">
              <a:solidFill>
                <a:schemeClr val="tx1"/>
              </a:solidFill>
              <a:round/>
              <a:headEnd/>
              <a:tailEnd/>
            </a:ln>
          </p:spPr>
          <p:txBody>
            <a:bodyPr wrap="none" anchor="ctr"/>
            <a:lstStyle/>
            <a:p>
              <a:pPr algn="ctr"/>
              <a:endParaRPr lang="en-US"/>
            </a:p>
          </p:txBody>
        </p:sp>
        <p:sp>
          <p:nvSpPr>
            <p:cNvPr id="62600" name="Rectangle 12"/>
            <p:cNvSpPr>
              <a:spLocks noChangeArrowheads="1"/>
            </p:cNvSpPr>
            <p:nvPr/>
          </p:nvSpPr>
          <p:spPr bwMode="auto">
            <a:xfrm>
              <a:off x="6096000" y="4572000"/>
              <a:ext cx="152400" cy="152400"/>
            </a:xfrm>
            <a:prstGeom prst="rect">
              <a:avLst/>
            </a:prstGeom>
            <a:solidFill>
              <a:srgbClr val="00B050"/>
            </a:solidFill>
            <a:ln w="9525">
              <a:solidFill>
                <a:schemeClr val="tx1"/>
              </a:solidFill>
              <a:round/>
              <a:headEnd/>
              <a:tailEnd/>
            </a:ln>
          </p:spPr>
          <p:txBody>
            <a:bodyPr wrap="none" anchor="ctr"/>
            <a:lstStyle/>
            <a:p>
              <a:pPr algn="ctr"/>
              <a:endParaRPr lang="en-US"/>
            </a:p>
          </p:txBody>
        </p:sp>
        <p:sp>
          <p:nvSpPr>
            <p:cNvPr id="62601" name="Rectangle 13"/>
            <p:cNvSpPr>
              <a:spLocks noChangeArrowheads="1"/>
            </p:cNvSpPr>
            <p:nvPr/>
          </p:nvSpPr>
          <p:spPr bwMode="auto">
            <a:xfrm>
              <a:off x="6096000" y="4953000"/>
              <a:ext cx="152400" cy="152400"/>
            </a:xfrm>
            <a:prstGeom prst="rect">
              <a:avLst/>
            </a:prstGeom>
            <a:solidFill>
              <a:srgbClr val="00B0F0"/>
            </a:solidFill>
            <a:ln w="9525">
              <a:solidFill>
                <a:schemeClr val="tx1"/>
              </a:solidFill>
              <a:round/>
              <a:headEnd/>
              <a:tailEnd/>
            </a:ln>
          </p:spPr>
          <p:txBody>
            <a:bodyPr wrap="none" anchor="ctr"/>
            <a:lstStyle/>
            <a:p>
              <a:pPr algn="ctr"/>
              <a:endParaRPr lang="en-US"/>
            </a:p>
          </p:txBody>
        </p:sp>
      </p:grpSp>
      <p:pic>
        <p:nvPicPr>
          <p:cNvPr id="1024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76600" y="2067250"/>
            <a:ext cx="5867400" cy="479074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itle 1"/>
          <p:cNvSpPr txBox="1">
            <a:spLocks/>
          </p:cNvSpPr>
          <p:nvPr/>
        </p:nvSpPr>
        <p:spPr bwMode="auto">
          <a:xfrm>
            <a:off x="20475"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600">
                <a:solidFill>
                  <a:srgbClr val="000F97"/>
                </a:solidFill>
                <a:latin typeface="+mj-lt"/>
                <a:ea typeface="ＭＳ Ｐゴシック" charset="-128"/>
                <a:cs typeface="ＭＳ Ｐゴシック" charset="-128"/>
              </a:defRPr>
            </a:lvl1pPr>
            <a:lvl2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5pPr>
            <a:lvl6pPr marL="457200" algn="l" rtl="0" fontAlgn="base">
              <a:spcBef>
                <a:spcPct val="0"/>
              </a:spcBef>
              <a:spcAft>
                <a:spcPct val="0"/>
              </a:spcAft>
              <a:defRPr sz="3600">
                <a:solidFill>
                  <a:srgbClr val="000F97"/>
                </a:solidFill>
                <a:latin typeface="Arial" charset="0"/>
              </a:defRPr>
            </a:lvl6pPr>
            <a:lvl7pPr marL="914400" algn="l" rtl="0" fontAlgn="base">
              <a:spcBef>
                <a:spcPct val="0"/>
              </a:spcBef>
              <a:spcAft>
                <a:spcPct val="0"/>
              </a:spcAft>
              <a:defRPr sz="3600">
                <a:solidFill>
                  <a:srgbClr val="000F97"/>
                </a:solidFill>
                <a:latin typeface="Arial" charset="0"/>
              </a:defRPr>
            </a:lvl7pPr>
            <a:lvl8pPr marL="1371600" algn="l" rtl="0" fontAlgn="base">
              <a:spcBef>
                <a:spcPct val="0"/>
              </a:spcBef>
              <a:spcAft>
                <a:spcPct val="0"/>
              </a:spcAft>
              <a:defRPr sz="3600">
                <a:solidFill>
                  <a:srgbClr val="000F97"/>
                </a:solidFill>
                <a:latin typeface="Arial" charset="0"/>
              </a:defRPr>
            </a:lvl8pPr>
            <a:lvl9pPr marL="1828800" algn="l" rtl="0" fontAlgn="base">
              <a:spcBef>
                <a:spcPct val="0"/>
              </a:spcBef>
              <a:spcAft>
                <a:spcPct val="0"/>
              </a:spcAft>
              <a:defRPr sz="3600">
                <a:solidFill>
                  <a:srgbClr val="000F97"/>
                </a:solidFill>
                <a:latin typeface="Arial" charset="0"/>
              </a:defRPr>
            </a:lvl9pPr>
          </a:lstStyle>
          <a:p>
            <a:pPr algn="ctr"/>
            <a:r>
              <a:rPr lang="en-US" b="1" dirty="0">
                <a:latin typeface="Arial" charset="0"/>
                <a:ea typeface="ＭＳ Ｐゴシック" charset="0"/>
                <a:cs typeface="ＭＳ Ｐゴシック" charset="0"/>
              </a:rPr>
              <a:t>Wheat Strategy: </a:t>
            </a:r>
            <a:r>
              <a:rPr lang="en-US" dirty="0">
                <a:latin typeface="Arial" charset="0"/>
                <a:ea typeface="ＭＳ Ｐゴシック" charset="0"/>
                <a:cs typeface="ＭＳ Ｐゴシック" charset="0"/>
              </a:rPr>
              <a:t>CCM Atta Channel</a:t>
            </a:r>
            <a:endParaRPr lang="en-US" sz="20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24454078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448" r="1511" b="3846"/>
          <a:stretch/>
        </p:blipFill>
        <p:spPr bwMode="auto">
          <a:xfrm>
            <a:off x="1210282" y="1015563"/>
            <a:ext cx="6723435" cy="476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Rectangle 13"/>
          <p:cNvSpPr/>
          <p:nvPr/>
        </p:nvSpPr>
        <p:spPr bwMode="auto">
          <a:xfrm>
            <a:off x="1566652" y="1158766"/>
            <a:ext cx="4648200" cy="2971800"/>
          </a:xfrm>
          <a:prstGeom prst="rect">
            <a:avLst/>
          </a:prstGeom>
          <a:noFill/>
          <a:ln w="9525"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grpSp>
        <p:nvGrpSpPr>
          <p:cNvPr id="2" name="Group 14"/>
          <p:cNvGrpSpPr/>
          <p:nvPr/>
        </p:nvGrpSpPr>
        <p:grpSpPr>
          <a:xfrm>
            <a:off x="838200" y="5778064"/>
            <a:ext cx="7935060" cy="775136"/>
            <a:chOff x="914400" y="6235918"/>
            <a:chExt cx="7935060" cy="775136"/>
          </a:xfrm>
        </p:grpSpPr>
        <p:sp>
          <p:nvSpPr>
            <p:cNvPr id="8" name="Up Arrow 7"/>
            <p:cNvSpPr/>
            <p:nvPr/>
          </p:nvSpPr>
          <p:spPr>
            <a:xfrm rot="5400000">
              <a:off x="4527331" y="3765987"/>
              <a:ext cx="775136" cy="5714997"/>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3493" name="TextBox 9"/>
            <p:cNvSpPr txBox="1">
              <a:spLocks noChangeArrowheads="1"/>
            </p:cNvSpPr>
            <p:nvPr/>
          </p:nvSpPr>
          <p:spPr bwMode="auto">
            <a:xfrm>
              <a:off x="8001001" y="641098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a:latin typeface="Calibri" charset="0"/>
                  <a:cs typeface="Arial" charset="0"/>
                </a:rPr>
                <a:t>High</a:t>
              </a:r>
            </a:p>
          </p:txBody>
        </p:sp>
        <p:sp>
          <p:nvSpPr>
            <p:cNvPr id="63494" name="TextBox 10"/>
            <p:cNvSpPr txBox="1">
              <a:spLocks noChangeArrowheads="1"/>
            </p:cNvSpPr>
            <p:nvPr/>
          </p:nvSpPr>
          <p:spPr bwMode="auto">
            <a:xfrm>
              <a:off x="914400" y="6312118"/>
              <a:ext cx="787395" cy="5232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rPr>
                <a:t>Low</a:t>
              </a:r>
            </a:p>
          </p:txBody>
        </p:sp>
        <p:sp>
          <p:nvSpPr>
            <p:cNvPr id="63496" name="TextBox 12"/>
            <p:cNvSpPr txBox="1">
              <a:spLocks noChangeArrowheads="1"/>
            </p:cNvSpPr>
            <p:nvPr/>
          </p:nvSpPr>
          <p:spPr bwMode="auto">
            <a:xfrm>
              <a:off x="3124200" y="6396335"/>
              <a:ext cx="31668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Ease of Implementation</a:t>
              </a:r>
            </a:p>
          </p:txBody>
        </p:sp>
      </p:grpSp>
      <p:grpSp>
        <p:nvGrpSpPr>
          <p:cNvPr id="3" name="Group 15"/>
          <p:cNvGrpSpPr/>
          <p:nvPr/>
        </p:nvGrpSpPr>
        <p:grpSpPr>
          <a:xfrm>
            <a:off x="222254" y="609601"/>
            <a:ext cx="920746" cy="5105399"/>
            <a:chOff x="222254" y="609601"/>
            <a:chExt cx="920746" cy="5105399"/>
          </a:xfrm>
        </p:grpSpPr>
        <p:sp>
          <p:nvSpPr>
            <p:cNvPr id="7" name="Up Arrow 6"/>
            <p:cNvSpPr/>
            <p:nvPr/>
          </p:nvSpPr>
          <p:spPr>
            <a:xfrm>
              <a:off x="304800" y="1295400"/>
              <a:ext cx="838200" cy="4419600"/>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3492" name="TextBox 8"/>
            <p:cNvSpPr txBox="1">
              <a:spLocks noChangeArrowheads="1"/>
            </p:cNvSpPr>
            <p:nvPr/>
          </p:nvSpPr>
          <p:spPr bwMode="auto">
            <a:xfrm>
              <a:off x="222254" y="609601"/>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cs typeface="Arial" charset="0"/>
                </a:rPr>
                <a:t>High</a:t>
              </a:r>
            </a:p>
          </p:txBody>
        </p:sp>
        <p:sp>
          <p:nvSpPr>
            <p:cNvPr id="63495" name="TextBox 11"/>
            <p:cNvSpPr txBox="1">
              <a:spLocks noChangeArrowheads="1"/>
            </p:cNvSpPr>
            <p:nvPr/>
          </p:nvSpPr>
          <p:spPr bwMode="auto">
            <a:xfrm rot="16200000">
              <a:off x="-285852" y="3486252"/>
              <a:ext cx="19477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Health Impact</a:t>
              </a:r>
            </a:p>
          </p:txBody>
        </p:sp>
      </p:grpSp>
      <p:sp>
        <p:nvSpPr>
          <p:cNvPr id="16" name="Title 1"/>
          <p:cNvSpPr txBox="1">
            <a:spLocks/>
          </p:cNvSpPr>
          <p:nvPr/>
        </p:nvSpPr>
        <p:spPr bwMode="auto">
          <a:xfrm>
            <a:off x="646482" y="0"/>
            <a:ext cx="849751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600">
                <a:solidFill>
                  <a:srgbClr val="000F97"/>
                </a:solidFill>
                <a:latin typeface="+mj-lt"/>
                <a:ea typeface="ＭＳ Ｐゴシック" charset="-128"/>
                <a:cs typeface="ＭＳ Ｐゴシック" charset="-128"/>
              </a:defRPr>
            </a:lvl1pPr>
            <a:lvl2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5pPr>
            <a:lvl6pPr marL="457200" algn="l" rtl="0" fontAlgn="base">
              <a:spcBef>
                <a:spcPct val="0"/>
              </a:spcBef>
              <a:spcAft>
                <a:spcPct val="0"/>
              </a:spcAft>
              <a:defRPr sz="3600">
                <a:solidFill>
                  <a:srgbClr val="000F97"/>
                </a:solidFill>
                <a:latin typeface="Arial" charset="0"/>
              </a:defRPr>
            </a:lvl6pPr>
            <a:lvl7pPr marL="914400" algn="l" rtl="0" fontAlgn="base">
              <a:spcBef>
                <a:spcPct val="0"/>
              </a:spcBef>
              <a:spcAft>
                <a:spcPct val="0"/>
              </a:spcAft>
              <a:defRPr sz="3600">
                <a:solidFill>
                  <a:srgbClr val="000F97"/>
                </a:solidFill>
                <a:latin typeface="Arial" charset="0"/>
              </a:defRPr>
            </a:lvl7pPr>
            <a:lvl8pPr marL="1371600" algn="l" rtl="0" fontAlgn="base">
              <a:spcBef>
                <a:spcPct val="0"/>
              </a:spcBef>
              <a:spcAft>
                <a:spcPct val="0"/>
              </a:spcAft>
              <a:defRPr sz="3600">
                <a:solidFill>
                  <a:srgbClr val="000F97"/>
                </a:solidFill>
                <a:latin typeface="Arial" charset="0"/>
              </a:defRPr>
            </a:lvl8pPr>
            <a:lvl9pPr marL="1828800" algn="l" rtl="0" fontAlgn="base">
              <a:spcBef>
                <a:spcPct val="0"/>
              </a:spcBef>
              <a:spcAft>
                <a:spcPct val="0"/>
              </a:spcAft>
              <a:defRPr sz="3600">
                <a:solidFill>
                  <a:srgbClr val="000F97"/>
                </a:solidFill>
                <a:latin typeface="Arial" charset="0"/>
              </a:defRPr>
            </a:lvl9pPr>
          </a:lstStyle>
          <a:p>
            <a:pPr algn="ctr"/>
            <a:r>
              <a:rPr lang="en-US" b="1" dirty="0">
                <a:latin typeface="Arial" charset="0"/>
                <a:ea typeface="ＭＳ Ｐゴシック" charset="0"/>
                <a:cs typeface="ＭＳ Ｐゴシック" charset="0"/>
              </a:rPr>
              <a:t>Wheat Strategy:</a:t>
            </a:r>
            <a:r>
              <a:rPr lang="en-US" dirty="0">
                <a:latin typeface="Arial" charset="0"/>
                <a:ea typeface="ＭＳ Ｐゴシック" charset="0"/>
                <a:cs typeface="ＭＳ Ｐゴシック" charset="0"/>
              </a:rPr>
              <a:t> CCM Atta Results</a:t>
            </a:r>
            <a:endParaRPr lang="en-US" sz="2000" dirty="0">
              <a:latin typeface="Arial"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7" name="Rectangle 8"/>
          <p:cNvSpPr>
            <a:spLocks noChangeArrowheads="1"/>
          </p:cNvSpPr>
          <p:nvPr/>
        </p:nvSpPr>
        <p:spPr bwMode="auto">
          <a:xfrm>
            <a:off x="0" y="152400"/>
            <a:ext cx="91440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3600" b="1" dirty="0">
                <a:solidFill>
                  <a:srgbClr val="000F97"/>
                </a:solidFill>
                <a:cs typeface="Arial" charset="0"/>
              </a:rPr>
              <a:t>Wheat Strategy: </a:t>
            </a:r>
            <a:r>
              <a:rPr lang="en-US" sz="3600" dirty="0">
                <a:solidFill>
                  <a:srgbClr val="000F97"/>
                </a:solidFill>
                <a:cs typeface="Arial" charset="0"/>
              </a:rPr>
              <a:t>CCM Atta Results - Detail</a:t>
            </a:r>
          </a:p>
        </p:txBody>
      </p:sp>
      <p:grpSp>
        <p:nvGrpSpPr>
          <p:cNvPr id="2" name="Group 14"/>
          <p:cNvGrpSpPr/>
          <p:nvPr/>
        </p:nvGrpSpPr>
        <p:grpSpPr>
          <a:xfrm>
            <a:off x="222254" y="762000"/>
            <a:ext cx="920746" cy="5105400"/>
            <a:chOff x="222254" y="609600"/>
            <a:chExt cx="920746" cy="5105400"/>
          </a:xfrm>
        </p:grpSpPr>
        <p:sp>
          <p:nvSpPr>
            <p:cNvPr id="16" name="Up Arrow 15"/>
            <p:cNvSpPr/>
            <p:nvPr/>
          </p:nvSpPr>
          <p:spPr>
            <a:xfrm>
              <a:off x="304800" y="1295400"/>
              <a:ext cx="838200" cy="4419600"/>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7" name="TextBox 8"/>
            <p:cNvSpPr txBox="1">
              <a:spLocks noChangeArrowheads="1"/>
            </p:cNvSpPr>
            <p:nvPr/>
          </p:nvSpPr>
          <p:spPr bwMode="auto">
            <a:xfrm>
              <a:off x="222254" y="60960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cs typeface="Arial" charset="0"/>
                </a:rPr>
                <a:t>High</a:t>
              </a:r>
            </a:p>
          </p:txBody>
        </p:sp>
        <p:sp>
          <p:nvSpPr>
            <p:cNvPr id="18" name="TextBox 11"/>
            <p:cNvSpPr txBox="1">
              <a:spLocks noChangeArrowheads="1"/>
            </p:cNvSpPr>
            <p:nvPr/>
          </p:nvSpPr>
          <p:spPr bwMode="auto">
            <a:xfrm rot="16200000">
              <a:off x="-285852" y="3486252"/>
              <a:ext cx="19477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Health Impact</a:t>
              </a:r>
            </a:p>
          </p:txBody>
        </p:sp>
      </p:grpSp>
      <p:grpSp>
        <p:nvGrpSpPr>
          <p:cNvPr id="3" name="Group 23"/>
          <p:cNvGrpSpPr/>
          <p:nvPr/>
        </p:nvGrpSpPr>
        <p:grpSpPr>
          <a:xfrm>
            <a:off x="838200" y="5778064"/>
            <a:ext cx="7935060" cy="775136"/>
            <a:chOff x="914400" y="6235918"/>
            <a:chExt cx="7935060" cy="775136"/>
          </a:xfrm>
        </p:grpSpPr>
        <p:sp>
          <p:nvSpPr>
            <p:cNvPr id="25" name="Up Arrow 24"/>
            <p:cNvSpPr/>
            <p:nvPr/>
          </p:nvSpPr>
          <p:spPr>
            <a:xfrm rot="5400000">
              <a:off x="4527331" y="3765987"/>
              <a:ext cx="775136" cy="5714997"/>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6" name="TextBox 9"/>
            <p:cNvSpPr txBox="1">
              <a:spLocks noChangeArrowheads="1"/>
            </p:cNvSpPr>
            <p:nvPr/>
          </p:nvSpPr>
          <p:spPr bwMode="auto">
            <a:xfrm>
              <a:off x="8001001" y="641098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a:latin typeface="Calibri" charset="0"/>
                  <a:cs typeface="Arial" charset="0"/>
                </a:rPr>
                <a:t>High</a:t>
              </a:r>
            </a:p>
          </p:txBody>
        </p:sp>
        <p:sp>
          <p:nvSpPr>
            <p:cNvPr id="27" name="TextBox 10"/>
            <p:cNvSpPr txBox="1">
              <a:spLocks noChangeArrowheads="1"/>
            </p:cNvSpPr>
            <p:nvPr/>
          </p:nvSpPr>
          <p:spPr bwMode="auto">
            <a:xfrm>
              <a:off x="914400" y="6312118"/>
              <a:ext cx="787395" cy="5232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rPr>
                <a:t>Low</a:t>
              </a:r>
            </a:p>
          </p:txBody>
        </p:sp>
        <p:sp>
          <p:nvSpPr>
            <p:cNvPr id="28" name="TextBox 12"/>
            <p:cNvSpPr txBox="1">
              <a:spLocks noChangeArrowheads="1"/>
            </p:cNvSpPr>
            <p:nvPr/>
          </p:nvSpPr>
          <p:spPr bwMode="auto">
            <a:xfrm>
              <a:off x="3124200" y="6396335"/>
              <a:ext cx="31668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Ease of Implementation</a:t>
              </a:r>
            </a:p>
          </p:txBody>
        </p:sp>
      </p:grpSp>
      <p:pic>
        <p:nvPicPr>
          <p:cNvPr id="15362"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6598" t="5695" b="5364"/>
          <a:stretch/>
        </p:blipFill>
        <p:spPr bwMode="auto">
          <a:xfrm>
            <a:off x="1399275" y="947779"/>
            <a:ext cx="6464301" cy="4751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a:xfrm>
            <a:off x="457200" y="0"/>
            <a:ext cx="8229600" cy="1143000"/>
          </a:xfrm>
        </p:spPr>
        <p:txBody>
          <a:bodyPr/>
          <a:lstStyle/>
          <a:p>
            <a:r>
              <a:rPr lang="en-US" b="1" dirty="0">
                <a:latin typeface="Arial" charset="0"/>
                <a:ea typeface="ＭＳ Ｐゴシック" charset="0"/>
                <a:cs typeface="ＭＳ Ｐゴシック" charset="0"/>
              </a:rPr>
              <a:t>Wheat Strategy: </a:t>
            </a:r>
            <a:r>
              <a:rPr lang="en-US" dirty="0">
                <a:latin typeface="Arial" charset="0"/>
                <a:ea typeface="ＭＳ Ｐゴシック" charset="0"/>
                <a:cs typeface="ＭＳ Ｐゴシック" charset="0"/>
              </a:rPr>
              <a:t>RFM Atta Channel</a:t>
            </a:r>
            <a:endParaRPr lang="en-US" sz="2000" dirty="0">
              <a:latin typeface="Arial" charset="0"/>
              <a:ea typeface="ＭＳ Ｐゴシック" charset="0"/>
              <a:cs typeface="ＭＳ Ｐゴシック" charset="0"/>
            </a:endParaRPr>
          </a:p>
        </p:txBody>
      </p:sp>
      <p:sp>
        <p:nvSpPr>
          <p:cNvPr id="62467" name="Footer Placeholder 2"/>
          <p:cNvSpPr>
            <a:spLocks noGrp="1"/>
          </p:cNvSpPr>
          <p:nvPr>
            <p:ph type="ftr"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a:t>Confidential– For FFI Internal Use ONLY</a:t>
            </a:r>
          </a:p>
        </p:txBody>
      </p:sp>
      <p:sp>
        <p:nvSpPr>
          <p:cNvPr id="62468" name="TextBox 3"/>
          <p:cNvSpPr txBox="1">
            <a:spLocks noChangeArrowheads="1"/>
          </p:cNvSpPr>
          <p:nvPr/>
        </p:nvSpPr>
        <p:spPr bwMode="auto">
          <a:xfrm>
            <a:off x="3" y="990601"/>
            <a:ext cx="787866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dirty="0"/>
              <a:t>Weighted ranks were aggregated to obtain a Total Health Impact Score and </a:t>
            </a:r>
          </a:p>
          <a:p>
            <a:pPr eaLnBrk="1" hangingPunct="1"/>
            <a:r>
              <a:rPr lang="en-US" dirty="0"/>
              <a:t>Total Ease of Implementation Score for each state for each market channel</a:t>
            </a:r>
          </a:p>
          <a:p>
            <a:pPr eaLnBrk="1" hangingPunct="1"/>
            <a:r>
              <a:rPr lang="en-US" dirty="0"/>
              <a:t>The two Total Scores were combined to create a Final Score for each state. </a:t>
            </a:r>
          </a:p>
        </p:txBody>
      </p:sp>
      <p:grpSp>
        <p:nvGrpSpPr>
          <p:cNvPr id="62596" name="Group 8"/>
          <p:cNvGrpSpPr>
            <a:grpSpLocks/>
          </p:cNvGrpSpPr>
          <p:nvPr/>
        </p:nvGrpSpPr>
        <p:grpSpPr bwMode="auto">
          <a:xfrm>
            <a:off x="152400" y="2514600"/>
            <a:ext cx="2971800" cy="1754327"/>
            <a:chOff x="5943600" y="3429000"/>
            <a:chExt cx="2971800" cy="1754465"/>
          </a:xfrm>
        </p:grpSpPr>
        <p:sp>
          <p:nvSpPr>
            <p:cNvPr id="62597" name="TextBox 9"/>
            <p:cNvSpPr txBox="1">
              <a:spLocks noChangeArrowheads="1"/>
            </p:cNvSpPr>
            <p:nvPr/>
          </p:nvSpPr>
          <p:spPr bwMode="auto">
            <a:xfrm>
              <a:off x="5943600" y="3429000"/>
              <a:ext cx="2971800" cy="1754465"/>
            </a:xfrm>
            <a:prstGeom prst="rect">
              <a:avLst/>
            </a:prstGeom>
            <a:solidFill>
              <a:schemeClr val="bg1"/>
            </a:solidFill>
            <a:ln w="9525">
              <a:solidFill>
                <a:schemeClr val="tx2"/>
              </a:solidFill>
              <a:miter lim="800000"/>
              <a:headEnd/>
              <a:tailEnd/>
            </a:ln>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200" u="sng"/>
                <a:t>Total and Final Scores Ranked in the Following Manner: </a:t>
              </a:r>
            </a:p>
            <a:p>
              <a:pPr algn="ctr" eaLnBrk="1" hangingPunct="1"/>
              <a:endParaRPr lang="en-US" sz="1200" b="1"/>
            </a:p>
            <a:p>
              <a:pPr eaLnBrk="1" hangingPunct="1"/>
              <a:r>
                <a:rPr lang="en-US" sz="1200" b="1"/>
                <a:t>       = &lt;1 std dev below the mean</a:t>
              </a:r>
            </a:p>
            <a:p>
              <a:pPr eaLnBrk="1" hangingPunct="1"/>
              <a:r>
                <a:rPr lang="en-US" sz="1200" b="1"/>
                <a:t>       = 1 std dev below the mean to the</a:t>
              </a:r>
            </a:p>
            <a:p>
              <a:pPr eaLnBrk="1" hangingPunct="1"/>
              <a:r>
                <a:rPr lang="en-US" sz="1200" b="1"/>
                <a:t>           mean </a:t>
              </a:r>
            </a:p>
            <a:p>
              <a:pPr eaLnBrk="1" hangingPunct="1"/>
              <a:r>
                <a:rPr lang="en-US" sz="1200" b="1"/>
                <a:t>       = The mean to 1 std dev above the</a:t>
              </a:r>
            </a:p>
            <a:p>
              <a:pPr eaLnBrk="1" hangingPunct="1"/>
              <a:r>
                <a:rPr lang="en-US" sz="1200" b="1"/>
                <a:t>           mean </a:t>
              </a:r>
            </a:p>
            <a:p>
              <a:pPr eaLnBrk="1" hangingPunct="1"/>
              <a:r>
                <a:rPr lang="en-US" sz="1200" b="1"/>
                <a:t>       = &gt;1 std dev above the mean</a:t>
              </a:r>
              <a:endParaRPr lang="en-US" b="1"/>
            </a:p>
          </p:txBody>
        </p:sp>
        <p:sp>
          <p:nvSpPr>
            <p:cNvPr id="62598" name="Rectangle 10"/>
            <p:cNvSpPr>
              <a:spLocks noChangeArrowheads="1"/>
            </p:cNvSpPr>
            <p:nvPr/>
          </p:nvSpPr>
          <p:spPr bwMode="auto">
            <a:xfrm>
              <a:off x="6096000" y="4038600"/>
              <a:ext cx="152400" cy="152400"/>
            </a:xfrm>
            <a:prstGeom prst="rect">
              <a:avLst/>
            </a:prstGeom>
            <a:solidFill>
              <a:srgbClr val="FF0000"/>
            </a:solidFill>
            <a:ln w="9525">
              <a:solidFill>
                <a:schemeClr val="tx1"/>
              </a:solidFill>
              <a:round/>
              <a:headEnd/>
              <a:tailEnd/>
            </a:ln>
          </p:spPr>
          <p:txBody>
            <a:bodyPr wrap="none" anchor="ctr"/>
            <a:lstStyle/>
            <a:p>
              <a:pPr algn="ctr"/>
              <a:endParaRPr lang="en-US"/>
            </a:p>
          </p:txBody>
        </p:sp>
        <p:sp>
          <p:nvSpPr>
            <p:cNvPr id="62599" name="Rectangle 11"/>
            <p:cNvSpPr>
              <a:spLocks noChangeArrowheads="1"/>
            </p:cNvSpPr>
            <p:nvPr/>
          </p:nvSpPr>
          <p:spPr bwMode="auto">
            <a:xfrm>
              <a:off x="6096000" y="4267200"/>
              <a:ext cx="152400" cy="152400"/>
            </a:xfrm>
            <a:prstGeom prst="rect">
              <a:avLst/>
            </a:prstGeom>
            <a:solidFill>
              <a:srgbClr val="FFFF00"/>
            </a:solidFill>
            <a:ln w="9525">
              <a:solidFill>
                <a:schemeClr val="tx1"/>
              </a:solidFill>
              <a:round/>
              <a:headEnd/>
              <a:tailEnd/>
            </a:ln>
          </p:spPr>
          <p:txBody>
            <a:bodyPr wrap="none" anchor="ctr"/>
            <a:lstStyle/>
            <a:p>
              <a:pPr algn="ctr"/>
              <a:endParaRPr lang="en-US"/>
            </a:p>
          </p:txBody>
        </p:sp>
        <p:sp>
          <p:nvSpPr>
            <p:cNvPr id="62600" name="Rectangle 12"/>
            <p:cNvSpPr>
              <a:spLocks noChangeArrowheads="1"/>
            </p:cNvSpPr>
            <p:nvPr/>
          </p:nvSpPr>
          <p:spPr bwMode="auto">
            <a:xfrm>
              <a:off x="6096000" y="4572000"/>
              <a:ext cx="152400" cy="152400"/>
            </a:xfrm>
            <a:prstGeom prst="rect">
              <a:avLst/>
            </a:prstGeom>
            <a:solidFill>
              <a:srgbClr val="00B050"/>
            </a:solidFill>
            <a:ln w="9525">
              <a:solidFill>
                <a:schemeClr val="tx1"/>
              </a:solidFill>
              <a:round/>
              <a:headEnd/>
              <a:tailEnd/>
            </a:ln>
          </p:spPr>
          <p:txBody>
            <a:bodyPr wrap="none" anchor="ctr"/>
            <a:lstStyle/>
            <a:p>
              <a:pPr algn="ctr"/>
              <a:endParaRPr lang="en-US"/>
            </a:p>
          </p:txBody>
        </p:sp>
        <p:sp>
          <p:nvSpPr>
            <p:cNvPr id="62601" name="Rectangle 13"/>
            <p:cNvSpPr>
              <a:spLocks noChangeArrowheads="1"/>
            </p:cNvSpPr>
            <p:nvPr/>
          </p:nvSpPr>
          <p:spPr bwMode="auto">
            <a:xfrm>
              <a:off x="6096000" y="4953000"/>
              <a:ext cx="152400" cy="152400"/>
            </a:xfrm>
            <a:prstGeom prst="rect">
              <a:avLst/>
            </a:prstGeom>
            <a:solidFill>
              <a:srgbClr val="00B0F0"/>
            </a:solidFill>
            <a:ln w="9525">
              <a:solidFill>
                <a:schemeClr val="tx1"/>
              </a:solidFill>
              <a:round/>
              <a:headEnd/>
              <a:tailEnd/>
            </a:ln>
          </p:spPr>
          <p:txBody>
            <a:bodyPr wrap="none" anchor="ctr"/>
            <a:lstStyle/>
            <a:p>
              <a:pPr algn="ctr"/>
              <a:endParaRPr lang="en-US"/>
            </a:p>
          </p:txBody>
        </p:sp>
      </p:grpSp>
      <p:graphicFrame>
        <p:nvGraphicFramePr>
          <p:cNvPr id="12" name="Table 11"/>
          <p:cNvGraphicFramePr>
            <a:graphicFrameLocks noGrp="1"/>
          </p:cNvGraphicFramePr>
          <p:nvPr>
            <p:extLst>
              <p:ext uri="{D42A27DB-BD31-4B8C-83A1-F6EECF244321}">
                <p14:modId xmlns:p14="http://schemas.microsoft.com/office/powerpoint/2010/main" val="754159912"/>
              </p:ext>
            </p:extLst>
          </p:nvPr>
        </p:nvGraphicFramePr>
        <p:xfrm>
          <a:off x="3352800" y="1981200"/>
          <a:ext cx="5791200" cy="4876791"/>
        </p:xfrm>
        <a:graphic>
          <a:graphicData uri="http://schemas.openxmlformats.org/drawingml/2006/table">
            <a:tbl>
              <a:tblPr/>
              <a:tblGrid>
                <a:gridCol w="1167542">
                  <a:extLst>
                    <a:ext uri="{9D8B030D-6E8A-4147-A177-3AD203B41FA5}">
                      <a16:colId xmlns:a16="http://schemas.microsoft.com/office/drawing/2014/main" val="20000"/>
                    </a:ext>
                  </a:extLst>
                </a:gridCol>
                <a:gridCol w="1167542">
                  <a:extLst>
                    <a:ext uri="{9D8B030D-6E8A-4147-A177-3AD203B41FA5}">
                      <a16:colId xmlns:a16="http://schemas.microsoft.com/office/drawing/2014/main" val="20001"/>
                    </a:ext>
                  </a:extLst>
                </a:gridCol>
                <a:gridCol w="1311953">
                  <a:extLst>
                    <a:ext uri="{9D8B030D-6E8A-4147-A177-3AD203B41FA5}">
                      <a16:colId xmlns:a16="http://schemas.microsoft.com/office/drawing/2014/main" val="20002"/>
                    </a:ext>
                  </a:extLst>
                </a:gridCol>
                <a:gridCol w="900745">
                  <a:extLst>
                    <a:ext uri="{9D8B030D-6E8A-4147-A177-3AD203B41FA5}">
                      <a16:colId xmlns:a16="http://schemas.microsoft.com/office/drawing/2014/main" val="20003"/>
                    </a:ext>
                  </a:extLst>
                </a:gridCol>
                <a:gridCol w="1243418">
                  <a:extLst>
                    <a:ext uri="{9D8B030D-6E8A-4147-A177-3AD203B41FA5}">
                      <a16:colId xmlns:a16="http://schemas.microsoft.com/office/drawing/2014/main" val="20004"/>
                    </a:ext>
                  </a:extLst>
                </a:gridCol>
              </a:tblGrid>
              <a:tr h="801321">
                <a:tc>
                  <a:txBody>
                    <a:bodyPr/>
                    <a:lstStyle/>
                    <a:p>
                      <a:pPr algn="ctr" fontAlgn="t"/>
                      <a:r>
                        <a:rPr lang="en-US" sz="1200" b="1" i="0" u="none" strike="noStrike" dirty="0">
                          <a:solidFill>
                            <a:srgbClr val="000000"/>
                          </a:solidFill>
                          <a:latin typeface="+mn-lt"/>
                        </a:rPr>
                        <a:t>State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200" b="1" i="0" u="none" strike="noStrike" dirty="0">
                          <a:solidFill>
                            <a:srgbClr val="000000"/>
                          </a:solidFill>
                          <a:latin typeface="+mn-lt"/>
                        </a:rPr>
                        <a:t>Health Total Score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200" b="1" i="0" u="none" strike="noStrike" dirty="0">
                          <a:solidFill>
                            <a:srgbClr val="000000"/>
                          </a:solidFill>
                          <a:latin typeface="+mn-lt"/>
                        </a:rPr>
                        <a:t>Implementation Total Score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1200" b="1" i="0" u="none" strike="noStrike" dirty="0">
                          <a:solidFill>
                            <a:srgbClr val="000000"/>
                          </a:solidFill>
                          <a:latin typeface="+mn-lt"/>
                        </a:rPr>
                        <a:t>Is there a reachable population?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200" b="1" i="0" u="none" strike="noStrike" dirty="0">
                          <a:solidFill>
                            <a:srgbClr val="000000"/>
                          </a:solidFill>
                          <a:latin typeface="+mn-lt"/>
                        </a:rPr>
                        <a:t>Final Score (</a:t>
                      </a:r>
                      <a:r>
                        <a:rPr lang="en-US" sz="1200" b="1" i="0" u="none" strike="noStrike" dirty="0" err="1">
                          <a:solidFill>
                            <a:srgbClr val="000000"/>
                          </a:solidFill>
                          <a:latin typeface="+mn-lt"/>
                        </a:rPr>
                        <a:t>Health+Implementation</a:t>
                      </a:r>
                      <a:r>
                        <a:rPr lang="en-US" sz="1200" b="1" i="0" u="none" strike="noStrike" dirty="0">
                          <a:solidFill>
                            <a:srgbClr val="000000"/>
                          </a:solidFill>
                          <a:latin typeface="+mn-lt"/>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94070">
                <a:tc>
                  <a:txBody>
                    <a:bodyPr/>
                    <a:lstStyle/>
                    <a:p>
                      <a:pPr algn="l" fontAlgn="b"/>
                      <a:r>
                        <a:rPr lang="en-US" sz="1100" b="0" i="0" u="none" strike="noStrike">
                          <a:solidFill>
                            <a:srgbClr val="000000"/>
                          </a:solidFill>
                          <a:latin typeface="Calibri"/>
                        </a:rPr>
                        <a:t>Andhra Pradesh</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3.006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b"/>
                      <a:r>
                        <a:rPr lang="en-US" sz="800" b="0" i="0" u="none" strike="noStrike" dirty="0">
                          <a:solidFill>
                            <a:srgbClr val="000000"/>
                          </a:solidFill>
                          <a:latin typeface="Calibri"/>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extLst>
                  <a:ext uri="{0D108BD9-81ED-4DB2-BD59-A6C34878D82A}">
                    <a16:rowId xmlns:a16="http://schemas.microsoft.com/office/drawing/2014/main" val="10001"/>
                  </a:ext>
                </a:extLst>
              </a:tr>
              <a:tr h="194070">
                <a:tc>
                  <a:txBody>
                    <a:bodyPr/>
                    <a:lstStyle/>
                    <a:p>
                      <a:pPr algn="l" fontAlgn="b"/>
                      <a:r>
                        <a:rPr lang="en-US" sz="1100" b="0" i="0" u="none" strike="noStrike">
                          <a:solidFill>
                            <a:srgbClr val="000000"/>
                          </a:solidFill>
                          <a:latin typeface="Calibri"/>
                        </a:rPr>
                        <a:t>Assam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1.503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b"/>
                      <a:r>
                        <a:rPr lang="en-US" sz="800" b="0" i="0" u="none" strike="noStrike" dirty="0">
                          <a:solidFill>
                            <a:srgbClr val="000000"/>
                          </a:solidFill>
                          <a:latin typeface="Calibri"/>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extLst>
                  <a:ext uri="{0D108BD9-81ED-4DB2-BD59-A6C34878D82A}">
                    <a16:rowId xmlns:a16="http://schemas.microsoft.com/office/drawing/2014/main" val="10002"/>
                  </a:ext>
                </a:extLst>
              </a:tr>
              <a:tr h="194070">
                <a:tc>
                  <a:txBody>
                    <a:bodyPr/>
                    <a:lstStyle/>
                    <a:p>
                      <a:pPr algn="l" fontAlgn="b"/>
                      <a:r>
                        <a:rPr lang="en-US" sz="1100" b="0" i="0" u="none" strike="noStrike">
                          <a:solidFill>
                            <a:srgbClr val="000000"/>
                          </a:solidFill>
                          <a:latin typeface="Calibri"/>
                        </a:rPr>
                        <a:t>Kerala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2.839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b"/>
                      <a:r>
                        <a:rPr lang="en-US" sz="800" b="0" i="0" u="none" strike="noStrike" dirty="0">
                          <a:solidFill>
                            <a:srgbClr val="000000"/>
                          </a:solidFill>
                          <a:latin typeface="Calibri"/>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extLst>
                  <a:ext uri="{0D108BD9-81ED-4DB2-BD59-A6C34878D82A}">
                    <a16:rowId xmlns:a16="http://schemas.microsoft.com/office/drawing/2014/main" val="10003"/>
                  </a:ext>
                </a:extLst>
              </a:tr>
              <a:tr h="194070">
                <a:tc>
                  <a:txBody>
                    <a:bodyPr/>
                    <a:lstStyle/>
                    <a:p>
                      <a:pPr algn="l" fontAlgn="b"/>
                      <a:r>
                        <a:rPr lang="en-US" sz="1100" b="0" i="0" u="none" strike="noStrike">
                          <a:solidFill>
                            <a:srgbClr val="000000"/>
                          </a:solidFill>
                          <a:latin typeface="Calibri"/>
                        </a:rPr>
                        <a:t>Meghalaya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1.503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b"/>
                      <a:r>
                        <a:rPr lang="en-US" sz="800" b="0" i="0" u="none" strike="noStrike" dirty="0">
                          <a:solidFill>
                            <a:srgbClr val="000000"/>
                          </a:solidFill>
                          <a:latin typeface="Calibri"/>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extLst>
                  <a:ext uri="{0D108BD9-81ED-4DB2-BD59-A6C34878D82A}">
                    <a16:rowId xmlns:a16="http://schemas.microsoft.com/office/drawing/2014/main" val="10004"/>
                  </a:ext>
                </a:extLst>
              </a:tr>
              <a:tr h="194070">
                <a:tc>
                  <a:txBody>
                    <a:bodyPr/>
                    <a:lstStyle/>
                    <a:p>
                      <a:pPr algn="l" fontAlgn="b"/>
                      <a:r>
                        <a:rPr lang="en-US" sz="1100" b="0" i="0" u="none" strike="noStrike">
                          <a:solidFill>
                            <a:srgbClr val="000000"/>
                          </a:solidFill>
                          <a:latin typeface="Calibri"/>
                        </a:rPr>
                        <a:t>Tamil Nadu</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2.839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b"/>
                      <a:r>
                        <a:rPr lang="en-US" sz="800" b="0" i="0" u="none" strike="noStrike" dirty="0">
                          <a:solidFill>
                            <a:srgbClr val="000000"/>
                          </a:solidFill>
                          <a:latin typeface="Calibri"/>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tc>
                  <a:txBody>
                    <a:bodyPr/>
                    <a:lstStyle/>
                    <a:p>
                      <a:pPr algn="ctr" fontAlgn="ctr"/>
                      <a:r>
                        <a:rPr lang="en-US" sz="900" b="0" i="0" u="none" strike="noStrike">
                          <a:solidFill>
                            <a:srgbClr val="000000"/>
                          </a:solidFill>
                          <a:latin typeface="Calibri"/>
                        </a:rPr>
                        <a:t>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F7F7F"/>
                    </a:solidFill>
                  </a:tcPr>
                </a:tc>
                <a:extLst>
                  <a:ext uri="{0D108BD9-81ED-4DB2-BD59-A6C34878D82A}">
                    <a16:rowId xmlns:a16="http://schemas.microsoft.com/office/drawing/2014/main" val="10005"/>
                  </a:ext>
                </a:extLst>
              </a:tr>
              <a:tr h="194070">
                <a:tc>
                  <a:txBody>
                    <a:bodyPr/>
                    <a:lstStyle/>
                    <a:p>
                      <a:pPr algn="l" fontAlgn="b"/>
                      <a:r>
                        <a:rPr lang="en-US" sz="1100" b="0" i="0" u="none" strike="noStrike">
                          <a:solidFill>
                            <a:srgbClr val="000000"/>
                          </a:solidFill>
                          <a:latin typeface="Calibri"/>
                        </a:rPr>
                        <a:t>West Bengal</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ctr"/>
                      <a:r>
                        <a:rPr lang="en-US" sz="900" b="0" i="0" u="none" strike="noStrike">
                          <a:solidFill>
                            <a:srgbClr val="000000"/>
                          </a:solidFill>
                          <a:latin typeface="Calibri"/>
                        </a:rPr>
                        <a:t>2.004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5.00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0006"/>
                  </a:ext>
                </a:extLst>
              </a:tr>
              <a:tr h="194070">
                <a:tc>
                  <a:txBody>
                    <a:bodyPr/>
                    <a:lstStyle/>
                    <a:p>
                      <a:pPr algn="l" fontAlgn="b"/>
                      <a:r>
                        <a:rPr lang="en-US" sz="1100" b="0" i="0" u="none" strike="noStrike">
                          <a:solidFill>
                            <a:srgbClr val="000000"/>
                          </a:solidFill>
                          <a:latin typeface="Calibri"/>
                        </a:rPr>
                        <a:t>Jharkhand</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sz="900" b="0" i="0" u="none" strike="noStrike">
                          <a:solidFill>
                            <a:srgbClr val="000000"/>
                          </a:solidFill>
                          <a:latin typeface="Calibri"/>
                        </a:rPr>
                        <a:t>1.837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5.09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0007"/>
                  </a:ext>
                </a:extLst>
              </a:tr>
              <a:tr h="194070">
                <a:tc>
                  <a:txBody>
                    <a:bodyPr/>
                    <a:lstStyle/>
                    <a:p>
                      <a:pPr algn="l" fontAlgn="b"/>
                      <a:r>
                        <a:rPr lang="en-US" sz="1100" b="0" i="0" u="none" strike="noStrike">
                          <a:solidFill>
                            <a:srgbClr val="000000"/>
                          </a:solidFill>
                          <a:latin typeface="Calibri"/>
                        </a:rPr>
                        <a:t>J&amp;K</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sz="900" b="0" i="0" u="none" strike="noStrike">
                          <a:solidFill>
                            <a:srgbClr val="000000"/>
                          </a:solidFill>
                          <a:latin typeface="Calibri"/>
                        </a:rPr>
                        <a:t>2.004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5.25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0008"/>
                  </a:ext>
                </a:extLst>
              </a:tr>
              <a:tr h="194070">
                <a:tc>
                  <a:txBody>
                    <a:bodyPr/>
                    <a:lstStyle/>
                    <a:p>
                      <a:pPr algn="l" fontAlgn="b"/>
                      <a:r>
                        <a:rPr lang="en-US" sz="1100" b="0" i="0" u="none" strike="noStrike">
                          <a:solidFill>
                            <a:srgbClr val="000000"/>
                          </a:solidFill>
                          <a:latin typeface="Calibri"/>
                        </a:rPr>
                        <a:t>Uttarakhand</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sz="900" b="0" i="0" u="none" strike="noStrike">
                          <a:solidFill>
                            <a:srgbClr val="000000"/>
                          </a:solidFill>
                          <a:latin typeface="Calibri"/>
                        </a:rPr>
                        <a:t>2.004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5.25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0009"/>
                  </a:ext>
                </a:extLst>
              </a:tr>
              <a:tr h="194070">
                <a:tc>
                  <a:txBody>
                    <a:bodyPr/>
                    <a:lstStyle/>
                    <a:p>
                      <a:pPr algn="l" fontAlgn="b"/>
                      <a:r>
                        <a:rPr lang="en-US" sz="1100" b="0" i="0" u="none" strike="noStrike">
                          <a:solidFill>
                            <a:srgbClr val="000000"/>
                          </a:solidFill>
                          <a:latin typeface="Calibri"/>
                        </a:rPr>
                        <a:t>Punjab</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sz="900" b="0" i="0" u="none" strike="noStrike">
                          <a:solidFill>
                            <a:srgbClr val="000000"/>
                          </a:solidFill>
                          <a:latin typeface="Calibri"/>
                        </a:rPr>
                        <a:t>2.171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5.42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0010"/>
                  </a:ext>
                </a:extLst>
              </a:tr>
              <a:tr h="194070">
                <a:tc>
                  <a:txBody>
                    <a:bodyPr/>
                    <a:lstStyle/>
                    <a:p>
                      <a:pPr algn="l" fontAlgn="b"/>
                      <a:r>
                        <a:rPr lang="en-US" sz="1100" b="0" i="0" u="none" strike="noStrike">
                          <a:solidFill>
                            <a:srgbClr val="000000"/>
                          </a:solidFill>
                          <a:latin typeface="Calibri"/>
                        </a:rPr>
                        <a:t>Orissa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ctr" fontAlgn="ctr"/>
                      <a:r>
                        <a:rPr lang="en-US" sz="900" b="0" i="0" u="none" strike="noStrike">
                          <a:solidFill>
                            <a:srgbClr val="000000"/>
                          </a:solidFill>
                          <a:latin typeface="Calibri"/>
                        </a:rPr>
                        <a:t>2.171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5.92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0011"/>
                  </a:ext>
                </a:extLst>
              </a:tr>
              <a:tr h="194070">
                <a:tc>
                  <a:txBody>
                    <a:bodyPr/>
                    <a:lstStyle/>
                    <a:p>
                      <a:pPr algn="l" fontAlgn="b"/>
                      <a:r>
                        <a:rPr lang="en-US" sz="1100" b="0" i="0" u="none" strike="noStrike">
                          <a:solidFill>
                            <a:srgbClr val="000000"/>
                          </a:solidFill>
                          <a:latin typeface="Calibri"/>
                        </a:rPr>
                        <a:t>Bihar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ctr" fontAlgn="ctr"/>
                      <a:r>
                        <a:rPr lang="en-US" sz="900" b="0" i="0" u="none" strike="noStrike">
                          <a:solidFill>
                            <a:srgbClr val="000000"/>
                          </a:solidFill>
                          <a:latin typeface="Calibri"/>
                        </a:rPr>
                        <a:t>2.171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5.92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0012"/>
                  </a:ext>
                </a:extLst>
              </a:tr>
              <a:tr h="194070">
                <a:tc>
                  <a:txBody>
                    <a:bodyPr/>
                    <a:lstStyle/>
                    <a:p>
                      <a:pPr algn="l" fontAlgn="b"/>
                      <a:r>
                        <a:rPr lang="en-US" sz="1100" b="0" i="0" u="none" strike="noStrike">
                          <a:solidFill>
                            <a:srgbClr val="000000"/>
                          </a:solidFill>
                          <a:latin typeface="Calibri"/>
                        </a:rPr>
                        <a:t>Chhattisgarh</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en-US" sz="900" b="0" i="0" u="none" strike="noStrike">
                          <a:solidFill>
                            <a:srgbClr val="000000"/>
                          </a:solidFill>
                          <a:latin typeface="Calibri"/>
                        </a:rPr>
                        <a:t>2.505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6.01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0013"/>
                  </a:ext>
                </a:extLst>
              </a:tr>
              <a:tr h="194070">
                <a:tc>
                  <a:txBody>
                    <a:bodyPr/>
                    <a:lstStyle/>
                    <a:p>
                      <a:pPr algn="l" fontAlgn="b"/>
                      <a:r>
                        <a:rPr lang="en-US" sz="1100" b="0" i="0" u="none" strike="noStrike">
                          <a:solidFill>
                            <a:srgbClr val="000000"/>
                          </a:solidFill>
                          <a:latin typeface="Calibri"/>
                        </a:rPr>
                        <a:t>Madhya Pradesh</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ctr"/>
                      <a:r>
                        <a:rPr lang="en-US" sz="900" b="0" i="0" u="none" strike="noStrike">
                          <a:solidFill>
                            <a:srgbClr val="000000"/>
                          </a:solidFill>
                          <a:latin typeface="Calibri"/>
                        </a:rPr>
                        <a:t>3.173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6.17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4"/>
                  </a:ext>
                </a:extLst>
              </a:tr>
              <a:tr h="194070">
                <a:tc>
                  <a:txBody>
                    <a:bodyPr/>
                    <a:lstStyle/>
                    <a:p>
                      <a:pPr algn="l" fontAlgn="b"/>
                      <a:r>
                        <a:rPr lang="en-US" sz="1100" b="0" i="0" u="none" strike="noStrike">
                          <a:solidFill>
                            <a:srgbClr val="000000"/>
                          </a:solidFill>
                          <a:latin typeface="Calibri"/>
                        </a:rPr>
                        <a:t>Uttar Pradesh</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4.50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900" b="0" i="0" u="none" strike="noStrike">
                          <a:solidFill>
                            <a:srgbClr val="000000"/>
                          </a:solidFill>
                          <a:latin typeface="Calibri"/>
                        </a:rPr>
                        <a:t>1.837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6.34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5"/>
                  </a:ext>
                </a:extLst>
              </a:tr>
              <a:tr h="194070">
                <a:tc>
                  <a:txBody>
                    <a:bodyPr/>
                    <a:lstStyle/>
                    <a:p>
                      <a:pPr algn="l" fontAlgn="b"/>
                      <a:r>
                        <a:rPr lang="en-US" sz="1100" b="0" i="0" u="none" strike="noStrike">
                          <a:solidFill>
                            <a:srgbClr val="000000"/>
                          </a:solidFill>
                          <a:latin typeface="Calibri"/>
                        </a:rPr>
                        <a:t>Himachal Pradesh</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3.00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ctr"/>
                      <a:r>
                        <a:rPr lang="en-US" sz="900" b="0" i="0" u="none" strike="noStrike">
                          <a:solidFill>
                            <a:srgbClr val="000000"/>
                          </a:solidFill>
                          <a:latin typeface="Calibri"/>
                        </a:rPr>
                        <a:t>3.34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6.34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6"/>
                  </a:ext>
                </a:extLst>
              </a:tr>
              <a:tr h="194070">
                <a:tc>
                  <a:txBody>
                    <a:bodyPr/>
                    <a:lstStyle/>
                    <a:p>
                      <a:pPr algn="l" fontAlgn="b"/>
                      <a:r>
                        <a:rPr lang="en-US" sz="1100" b="0" i="0" u="none" strike="noStrike">
                          <a:solidFill>
                            <a:srgbClr val="000000"/>
                          </a:solidFill>
                          <a:latin typeface="Calibri"/>
                        </a:rPr>
                        <a:t>Gujarat</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4.25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ctr" fontAlgn="ctr"/>
                      <a:r>
                        <a:rPr lang="en-US" sz="900" b="0" i="0" u="none" strike="noStrike">
                          <a:solidFill>
                            <a:srgbClr val="000000"/>
                          </a:solidFill>
                          <a:latin typeface="Calibri"/>
                        </a:rPr>
                        <a:t>2.505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6.76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7"/>
                  </a:ext>
                </a:extLst>
              </a:tr>
              <a:tr h="194070">
                <a:tc>
                  <a:txBody>
                    <a:bodyPr/>
                    <a:lstStyle/>
                    <a:p>
                      <a:pPr algn="l" fontAlgn="b"/>
                      <a:r>
                        <a:rPr lang="en-US" sz="1100" b="0" i="0" u="none" strike="noStrike">
                          <a:solidFill>
                            <a:srgbClr val="000000"/>
                          </a:solidFill>
                          <a:latin typeface="Calibri"/>
                        </a:rPr>
                        <a:t>Rajasthan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4.50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900" b="0" i="0" u="none" strike="noStrike">
                          <a:solidFill>
                            <a:srgbClr val="000000"/>
                          </a:solidFill>
                          <a:latin typeface="Calibri"/>
                        </a:rPr>
                        <a:t>2.338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6.84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8"/>
                  </a:ext>
                </a:extLst>
              </a:tr>
              <a:tr h="194070">
                <a:tc>
                  <a:txBody>
                    <a:bodyPr/>
                    <a:lstStyle/>
                    <a:p>
                      <a:pPr algn="l" fontAlgn="b"/>
                      <a:r>
                        <a:rPr lang="en-US" sz="1100" b="0" i="0" u="none" strike="noStrike">
                          <a:solidFill>
                            <a:srgbClr val="000000"/>
                          </a:solidFill>
                          <a:latin typeface="Calibri"/>
                        </a:rPr>
                        <a:t>Haryana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5.00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900" b="0" i="0" u="none" strike="noStrike">
                          <a:solidFill>
                            <a:srgbClr val="000000"/>
                          </a:solidFill>
                          <a:latin typeface="Calibri"/>
                        </a:rPr>
                        <a:t>2.004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7.00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0019"/>
                  </a:ext>
                </a:extLst>
              </a:tr>
              <a:tr h="194070">
                <a:tc>
                  <a:txBody>
                    <a:bodyPr/>
                    <a:lstStyle/>
                    <a:p>
                      <a:pPr algn="l" fontAlgn="b"/>
                      <a:r>
                        <a:rPr lang="en-US" sz="1100" b="0" i="0" u="none" strike="noStrike">
                          <a:solidFill>
                            <a:srgbClr val="000000"/>
                          </a:solidFill>
                          <a:latin typeface="Calibri"/>
                        </a:rPr>
                        <a:t>Maharashtra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4.00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ctr" fontAlgn="ctr"/>
                      <a:r>
                        <a:rPr lang="en-US" sz="900" b="0" i="0" u="none" strike="noStrike">
                          <a:solidFill>
                            <a:srgbClr val="000000"/>
                          </a:solidFill>
                          <a:latin typeface="Calibri"/>
                        </a:rPr>
                        <a:t>3.006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a:solidFill>
                            <a:srgbClr val="000000"/>
                          </a:solidFill>
                          <a:latin typeface="Calibri"/>
                        </a:rPr>
                        <a:t>7.01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0020"/>
                  </a:ext>
                </a:extLst>
              </a:tr>
              <a:tr h="194070">
                <a:tc>
                  <a:txBody>
                    <a:bodyPr/>
                    <a:lstStyle/>
                    <a:p>
                      <a:pPr algn="l" fontAlgn="b"/>
                      <a:r>
                        <a:rPr lang="en-US" sz="1100" b="0" i="0" u="none" strike="noStrike" dirty="0">
                          <a:solidFill>
                            <a:srgbClr val="000000"/>
                          </a:solidFill>
                          <a:latin typeface="Calibri"/>
                        </a:rPr>
                        <a:t>Karnataka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900" b="0" i="0" u="none" strike="noStrike">
                          <a:solidFill>
                            <a:srgbClr val="000000"/>
                          </a:solidFill>
                          <a:latin typeface="Calibri"/>
                        </a:rPr>
                        <a:t>4.50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ctr" fontAlgn="ctr"/>
                      <a:r>
                        <a:rPr lang="en-US" sz="900" b="0" i="0" u="none" strike="noStrike">
                          <a:solidFill>
                            <a:srgbClr val="000000"/>
                          </a:solidFill>
                          <a:latin typeface="Calibri"/>
                        </a:rPr>
                        <a:t>2.672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ctr" fontAlgn="b"/>
                      <a:r>
                        <a:rPr lang="en-US" sz="800" b="0" i="0" u="none" strike="noStrike" dirty="0">
                          <a:solidFill>
                            <a:srgbClr val="000000"/>
                          </a:solidFill>
                          <a:latin typeface="Calibri"/>
                        </a:rPr>
                        <a:t>yes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900" b="0" i="0" u="none" strike="noStrike" dirty="0">
                          <a:solidFill>
                            <a:srgbClr val="000000"/>
                          </a:solidFill>
                          <a:latin typeface="Calibri"/>
                        </a:rPr>
                        <a:t>7.17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0021"/>
                  </a:ext>
                </a:extLst>
              </a:tr>
            </a:tbl>
          </a:graphicData>
        </a:graphic>
      </p:graphicFrame>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7447" r="2472" b="5423"/>
          <a:stretch/>
        </p:blipFill>
        <p:spPr bwMode="auto">
          <a:xfrm>
            <a:off x="1371603" y="724127"/>
            <a:ext cx="6553198" cy="5053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3497" name="Rectangle 8"/>
          <p:cNvSpPr>
            <a:spLocks noChangeArrowheads="1"/>
          </p:cNvSpPr>
          <p:nvPr/>
        </p:nvSpPr>
        <p:spPr bwMode="auto">
          <a:xfrm>
            <a:off x="457200" y="152400"/>
            <a:ext cx="82296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3600" b="1" dirty="0">
                <a:solidFill>
                  <a:srgbClr val="000F97"/>
                </a:solidFill>
                <a:cs typeface="Arial" charset="0"/>
              </a:rPr>
              <a:t>Wheat Strategy: </a:t>
            </a:r>
            <a:r>
              <a:rPr lang="en-US" sz="3600" dirty="0">
                <a:solidFill>
                  <a:srgbClr val="000F97"/>
                </a:solidFill>
                <a:cs typeface="Arial" charset="0"/>
              </a:rPr>
              <a:t>RFM Atta Results</a:t>
            </a:r>
          </a:p>
        </p:txBody>
      </p:sp>
      <p:sp>
        <p:nvSpPr>
          <p:cNvPr id="14" name="Rectangle 13"/>
          <p:cNvSpPr/>
          <p:nvPr/>
        </p:nvSpPr>
        <p:spPr bwMode="auto">
          <a:xfrm>
            <a:off x="1905000" y="973884"/>
            <a:ext cx="4648200" cy="2743200"/>
          </a:xfrm>
          <a:prstGeom prst="rect">
            <a:avLst/>
          </a:prstGeom>
          <a:noFill/>
          <a:ln w="9525"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grpSp>
        <p:nvGrpSpPr>
          <p:cNvPr id="2" name="Group 14"/>
          <p:cNvGrpSpPr/>
          <p:nvPr/>
        </p:nvGrpSpPr>
        <p:grpSpPr>
          <a:xfrm>
            <a:off x="838200" y="5778064"/>
            <a:ext cx="7935060" cy="775136"/>
            <a:chOff x="914400" y="6235918"/>
            <a:chExt cx="7935060" cy="775136"/>
          </a:xfrm>
        </p:grpSpPr>
        <p:sp>
          <p:nvSpPr>
            <p:cNvPr id="8" name="Up Arrow 7"/>
            <p:cNvSpPr/>
            <p:nvPr/>
          </p:nvSpPr>
          <p:spPr>
            <a:xfrm rot="5400000">
              <a:off x="4527331" y="3765987"/>
              <a:ext cx="775136" cy="5714997"/>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3493" name="TextBox 9"/>
            <p:cNvSpPr txBox="1">
              <a:spLocks noChangeArrowheads="1"/>
            </p:cNvSpPr>
            <p:nvPr/>
          </p:nvSpPr>
          <p:spPr bwMode="auto">
            <a:xfrm>
              <a:off x="8001001" y="641098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a:latin typeface="Calibri" charset="0"/>
                  <a:cs typeface="Arial" charset="0"/>
                </a:rPr>
                <a:t>High</a:t>
              </a:r>
            </a:p>
          </p:txBody>
        </p:sp>
        <p:sp>
          <p:nvSpPr>
            <p:cNvPr id="63494" name="TextBox 10"/>
            <p:cNvSpPr txBox="1">
              <a:spLocks noChangeArrowheads="1"/>
            </p:cNvSpPr>
            <p:nvPr/>
          </p:nvSpPr>
          <p:spPr bwMode="auto">
            <a:xfrm>
              <a:off x="914400" y="6312118"/>
              <a:ext cx="787395" cy="5232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rPr>
                <a:t>Low</a:t>
              </a:r>
            </a:p>
          </p:txBody>
        </p:sp>
        <p:sp>
          <p:nvSpPr>
            <p:cNvPr id="63496" name="TextBox 12"/>
            <p:cNvSpPr txBox="1">
              <a:spLocks noChangeArrowheads="1"/>
            </p:cNvSpPr>
            <p:nvPr/>
          </p:nvSpPr>
          <p:spPr bwMode="auto">
            <a:xfrm>
              <a:off x="3124200" y="6396335"/>
              <a:ext cx="31668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Ease of Implementation</a:t>
              </a:r>
            </a:p>
          </p:txBody>
        </p:sp>
      </p:grpSp>
      <p:grpSp>
        <p:nvGrpSpPr>
          <p:cNvPr id="3" name="Group 15"/>
          <p:cNvGrpSpPr/>
          <p:nvPr/>
        </p:nvGrpSpPr>
        <p:grpSpPr>
          <a:xfrm>
            <a:off x="222254" y="609601"/>
            <a:ext cx="920746" cy="5105399"/>
            <a:chOff x="222254" y="609601"/>
            <a:chExt cx="920746" cy="5105399"/>
          </a:xfrm>
        </p:grpSpPr>
        <p:sp>
          <p:nvSpPr>
            <p:cNvPr id="7" name="Up Arrow 6"/>
            <p:cNvSpPr/>
            <p:nvPr/>
          </p:nvSpPr>
          <p:spPr>
            <a:xfrm>
              <a:off x="304800" y="1295400"/>
              <a:ext cx="838200" cy="4419600"/>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3492" name="TextBox 8"/>
            <p:cNvSpPr txBox="1">
              <a:spLocks noChangeArrowheads="1"/>
            </p:cNvSpPr>
            <p:nvPr/>
          </p:nvSpPr>
          <p:spPr bwMode="auto">
            <a:xfrm>
              <a:off x="222254" y="609601"/>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cs typeface="Arial" charset="0"/>
                </a:rPr>
                <a:t>High</a:t>
              </a:r>
            </a:p>
          </p:txBody>
        </p:sp>
        <p:sp>
          <p:nvSpPr>
            <p:cNvPr id="63495" name="TextBox 11"/>
            <p:cNvSpPr txBox="1">
              <a:spLocks noChangeArrowheads="1"/>
            </p:cNvSpPr>
            <p:nvPr/>
          </p:nvSpPr>
          <p:spPr bwMode="auto">
            <a:xfrm rot="16200000">
              <a:off x="-285852" y="3486252"/>
              <a:ext cx="19477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Health Impact</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7" name="Rectangle 8"/>
          <p:cNvSpPr>
            <a:spLocks noChangeArrowheads="1"/>
          </p:cNvSpPr>
          <p:nvPr/>
        </p:nvSpPr>
        <p:spPr bwMode="auto">
          <a:xfrm>
            <a:off x="0" y="152400"/>
            <a:ext cx="91440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3600" b="1" dirty="0">
                <a:solidFill>
                  <a:srgbClr val="000F97"/>
                </a:solidFill>
                <a:cs typeface="Arial" charset="0"/>
              </a:rPr>
              <a:t>Wheat Strategy: </a:t>
            </a:r>
            <a:r>
              <a:rPr lang="en-US" sz="3600" dirty="0">
                <a:solidFill>
                  <a:srgbClr val="000F97"/>
                </a:solidFill>
                <a:cs typeface="Arial" charset="0"/>
              </a:rPr>
              <a:t>RFM Atta Results - Detail</a:t>
            </a:r>
          </a:p>
        </p:txBody>
      </p:sp>
      <p:grpSp>
        <p:nvGrpSpPr>
          <p:cNvPr id="2" name="Group 14"/>
          <p:cNvGrpSpPr/>
          <p:nvPr/>
        </p:nvGrpSpPr>
        <p:grpSpPr>
          <a:xfrm>
            <a:off x="222254" y="762000"/>
            <a:ext cx="920746" cy="5105400"/>
            <a:chOff x="222254" y="609600"/>
            <a:chExt cx="920746" cy="5105400"/>
          </a:xfrm>
        </p:grpSpPr>
        <p:sp>
          <p:nvSpPr>
            <p:cNvPr id="16" name="Up Arrow 15"/>
            <p:cNvSpPr/>
            <p:nvPr/>
          </p:nvSpPr>
          <p:spPr>
            <a:xfrm>
              <a:off x="304800" y="1295400"/>
              <a:ext cx="838200" cy="4419600"/>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7" name="TextBox 8"/>
            <p:cNvSpPr txBox="1">
              <a:spLocks noChangeArrowheads="1"/>
            </p:cNvSpPr>
            <p:nvPr/>
          </p:nvSpPr>
          <p:spPr bwMode="auto">
            <a:xfrm>
              <a:off x="222254" y="60960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cs typeface="Arial" charset="0"/>
                </a:rPr>
                <a:t>High</a:t>
              </a:r>
            </a:p>
          </p:txBody>
        </p:sp>
        <p:sp>
          <p:nvSpPr>
            <p:cNvPr id="18" name="TextBox 11"/>
            <p:cNvSpPr txBox="1">
              <a:spLocks noChangeArrowheads="1"/>
            </p:cNvSpPr>
            <p:nvPr/>
          </p:nvSpPr>
          <p:spPr bwMode="auto">
            <a:xfrm rot="16200000">
              <a:off x="-285852" y="3486252"/>
              <a:ext cx="19477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Health Impact</a:t>
              </a:r>
            </a:p>
          </p:txBody>
        </p:sp>
      </p:grpSp>
      <p:grpSp>
        <p:nvGrpSpPr>
          <p:cNvPr id="3" name="Group 23"/>
          <p:cNvGrpSpPr/>
          <p:nvPr/>
        </p:nvGrpSpPr>
        <p:grpSpPr>
          <a:xfrm>
            <a:off x="838200" y="5778064"/>
            <a:ext cx="7935060" cy="775136"/>
            <a:chOff x="914400" y="6235918"/>
            <a:chExt cx="7935060" cy="775136"/>
          </a:xfrm>
        </p:grpSpPr>
        <p:sp>
          <p:nvSpPr>
            <p:cNvPr id="25" name="Up Arrow 24"/>
            <p:cNvSpPr/>
            <p:nvPr/>
          </p:nvSpPr>
          <p:spPr>
            <a:xfrm rot="5400000">
              <a:off x="4527331" y="3765987"/>
              <a:ext cx="775136" cy="5714997"/>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6" name="TextBox 9"/>
            <p:cNvSpPr txBox="1">
              <a:spLocks noChangeArrowheads="1"/>
            </p:cNvSpPr>
            <p:nvPr/>
          </p:nvSpPr>
          <p:spPr bwMode="auto">
            <a:xfrm>
              <a:off x="8001001" y="641098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a:latin typeface="Calibri" charset="0"/>
                  <a:cs typeface="Arial" charset="0"/>
                </a:rPr>
                <a:t>High</a:t>
              </a:r>
            </a:p>
          </p:txBody>
        </p:sp>
        <p:sp>
          <p:nvSpPr>
            <p:cNvPr id="27" name="TextBox 10"/>
            <p:cNvSpPr txBox="1">
              <a:spLocks noChangeArrowheads="1"/>
            </p:cNvSpPr>
            <p:nvPr/>
          </p:nvSpPr>
          <p:spPr bwMode="auto">
            <a:xfrm>
              <a:off x="914400" y="6312118"/>
              <a:ext cx="787395" cy="5232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rPr>
                <a:t>Low</a:t>
              </a:r>
            </a:p>
          </p:txBody>
        </p:sp>
        <p:sp>
          <p:nvSpPr>
            <p:cNvPr id="28" name="TextBox 12"/>
            <p:cNvSpPr txBox="1">
              <a:spLocks noChangeArrowheads="1"/>
            </p:cNvSpPr>
            <p:nvPr/>
          </p:nvSpPr>
          <p:spPr bwMode="auto">
            <a:xfrm>
              <a:off x="3124200" y="6396335"/>
              <a:ext cx="31668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Ease of Implementation</a:t>
              </a:r>
            </a:p>
          </p:txBody>
        </p:sp>
      </p:grpSp>
      <p:pic>
        <p:nvPicPr>
          <p:cNvPr id="17410"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7652" r="6821" b="5437"/>
          <a:stretch/>
        </p:blipFill>
        <p:spPr bwMode="auto">
          <a:xfrm>
            <a:off x="1371600" y="838200"/>
            <a:ext cx="6324597" cy="5016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a:xfrm>
            <a:off x="457200" y="76200"/>
            <a:ext cx="8686800" cy="1143000"/>
          </a:xfrm>
        </p:spPr>
        <p:txBody>
          <a:bodyPr/>
          <a:lstStyle/>
          <a:p>
            <a:r>
              <a:rPr lang="en-US" b="1" dirty="0">
                <a:latin typeface="Arial" charset="0"/>
                <a:ea typeface="ＭＳ Ｐゴシック" charset="0"/>
                <a:cs typeface="ＭＳ Ｐゴシック" charset="0"/>
              </a:rPr>
              <a:t>Matrix Priority Ranking: </a:t>
            </a:r>
            <a:r>
              <a:rPr lang="en-US" dirty="0">
                <a:latin typeface="Arial" charset="0"/>
                <a:ea typeface="ＭＳ Ｐゴシック" charset="0"/>
                <a:cs typeface="ＭＳ Ｐゴシック" charset="0"/>
              </a:rPr>
              <a:t>RFM Maida</a:t>
            </a:r>
            <a:endParaRPr lang="en-US" sz="2000" dirty="0">
              <a:latin typeface="Arial" charset="0"/>
              <a:ea typeface="ＭＳ Ｐゴシック" charset="0"/>
              <a:cs typeface="ＭＳ Ｐゴシック" charset="0"/>
            </a:endParaRPr>
          </a:p>
        </p:txBody>
      </p:sp>
      <p:sp>
        <p:nvSpPr>
          <p:cNvPr id="62467" name="Footer Placeholder 2"/>
          <p:cNvSpPr>
            <a:spLocks noGrp="1"/>
          </p:cNvSpPr>
          <p:nvPr>
            <p:ph type="ftr"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a:t>Confidential– For FFI Internal Use ONLY</a:t>
            </a:r>
          </a:p>
        </p:txBody>
      </p:sp>
      <p:sp>
        <p:nvSpPr>
          <p:cNvPr id="62468" name="TextBox 3"/>
          <p:cNvSpPr txBox="1">
            <a:spLocks noChangeArrowheads="1"/>
          </p:cNvSpPr>
          <p:nvPr/>
        </p:nvSpPr>
        <p:spPr bwMode="auto">
          <a:xfrm>
            <a:off x="3" y="997803"/>
            <a:ext cx="914399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457200" eaLnBrk="1" hangingPunct="1"/>
            <a:r>
              <a:rPr lang="en-US" sz="1600" dirty="0"/>
              <a:t>Weighted ranks were aggregated to obtain a Total Health Impact Score and</a:t>
            </a:r>
          </a:p>
          <a:p>
            <a:pPr marL="457200" eaLnBrk="1" hangingPunct="1"/>
            <a:r>
              <a:rPr lang="en-US" sz="1600" dirty="0"/>
              <a:t>Total Ease of Implementation Score for each state for each market channel.</a:t>
            </a:r>
          </a:p>
          <a:p>
            <a:pPr marL="457200" eaLnBrk="1" hangingPunct="1"/>
            <a:r>
              <a:rPr lang="en-US" sz="1600" dirty="0"/>
              <a:t>The two Total Scores were combined to create a Final Score for each state. </a:t>
            </a:r>
          </a:p>
        </p:txBody>
      </p:sp>
      <p:grpSp>
        <p:nvGrpSpPr>
          <p:cNvPr id="62596" name="Group 8"/>
          <p:cNvGrpSpPr>
            <a:grpSpLocks/>
          </p:cNvGrpSpPr>
          <p:nvPr/>
        </p:nvGrpSpPr>
        <p:grpSpPr bwMode="auto">
          <a:xfrm>
            <a:off x="152400" y="2514600"/>
            <a:ext cx="2971800" cy="1754327"/>
            <a:chOff x="5943600" y="3429000"/>
            <a:chExt cx="2971800" cy="1754465"/>
          </a:xfrm>
        </p:grpSpPr>
        <p:sp>
          <p:nvSpPr>
            <p:cNvPr id="62597" name="TextBox 9"/>
            <p:cNvSpPr txBox="1">
              <a:spLocks noChangeArrowheads="1"/>
            </p:cNvSpPr>
            <p:nvPr/>
          </p:nvSpPr>
          <p:spPr bwMode="auto">
            <a:xfrm>
              <a:off x="5943600" y="3429000"/>
              <a:ext cx="2971800" cy="1754465"/>
            </a:xfrm>
            <a:prstGeom prst="rect">
              <a:avLst/>
            </a:prstGeom>
            <a:solidFill>
              <a:schemeClr val="bg1"/>
            </a:solidFill>
            <a:ln w="9525">
              <a:solidFill>
                <a:schemeClr val="tx2"/>
              </a:solidFill>
              <a:miter lim="800000"/>
              <a:headEnd/>
              <a:tailEnd/>
            </a:ln>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200" u="sng"/>
                <a:t>Total and Final Scores Ranked in the Following Manner: </a:t>
              </a:r>
            </a:p>
            <a:p>
              <a:pPr algn="ctr" eaLnBrk="1" hangingPunct="1"/>
              <a:endParaRPr lang="en-US" sz="1200" b="1"/>
            </a:p>
            <a:p>
              <a:pPr eaLnBrk="1" hangingPunct="1"/>
              <a:r>
                <a:rPr lang="en-US" sz="1200" b="1"/>
                <a:t>       = &lt;1 std dev below the mean</a:t>
              </a:r>
            </a:p>
            <a:p>
              <a:pPr eaLnBrk="1" hangingPunct="1"/>
              <a:r>
                <a:rPr lang="en-US" sz="1200" b="1"/>
                <a:t>       = 1 std dev below the mean to the</a:t>
              </a:r>
            </a:p>
            <a:p>
              <a:pPr eaLnBrk="1" hangingPunct="1"/>
              <a:r>
                <a:rPr lang="en-US" sz="1200" b="1"/>
                <a:t>           mean </a:t>
              </a:r>
            </a:p>
            <a:p>
              <a:pPr eaLnBrk="1" hangingPunct="1"/>
              <a:r>
                <a:rPr lang="en-US" sz="1200" b="1"/>
                <a:t>       = The mean to 1 std dev above the</a:t>
              </a:r>
            </a:p>
            <a:p>
              <a:pPr eaLnBrk="1" hangingPunct="1"/>
              <a:r>
                <a:rPr lang="en-US" sz="1200" b="1"/>
                <a:t>           mean </a:t>
              </a:r>
            </a:p>
            <a:p>
              <a:pPr eaLnBrk="1" hangingPunct="1"/>
              <a:r>
                <a:rPr lang="en-US" sz="1200" b="1"/>
                <a:t>       = &gt;1 std dev above the mean</a:t>
              </a:r>
              <a:endParaRPr lang="en-US" b="1"/>
            </a:p>
          </p:txBody>
        </p:sp>
        <p:sp>
          <p:nvSpPr>
            <p:cNvPr id="62598" name="Rectangle 10"/>
            <p:cNvSpPr>
              <a:spLocks noChangeArrowheads="1"/>
            </p:cNvSpPr>
            <p:nvPr/>
          </p:nvSpPr>
          <p:spPr bwMode="auto">
            <a:xfrm>
              <a:off x="6096000" y="4038600"/>
              <a:ext cx="152400" cy="152400"/>
            </a:xfrm>
            <a:prstGeom prst="rect">
              <a:avLst/>
            </a:prstGeom>
            <a:solidFill>
              <a:srgbClr val="FF0000"/>
            </a:solidFill>
            <a:ln w="9525">
              <a:solidFill>
                <a:schemeClr val="tx1"/>
              </a:solidFill>
              <a:round/>
              <a:headEnd/>
              <a:tailEnd/>
            </a:ln>
          </p:spPr>
          <p:txBody>
            <a:bodyPr wrap="none" anchor="ctr"/>
            <a:lstStyle/>
            <a:p>
              <a:pPr algn="ctr"/>
              <a:endParaRPr lang="en-US"/>
            </a:p>
          </p:txBody>
        </p:sp>
        <p:sp>
          <p:nvSpPr>
            <p:cNvPr id="62599" name="Rectangle 11"/>
            <p:cNvSpPr>
              <a:spLocks noChangeArrowheads="1"/>
            </p:cNvSpPr>
            <p:nvPr/>
          </p:nvSpPr>
          <p:spPr bwMode="auto">
            <a:xfrm>
              <a:off x="6096000" y="4267200"/>
              <a:ext cx="152400" cy="152400"/>
            </a:xfrm>
            <a:prstGeom prst="rect">
              <a:avLst/>
            </a:prstGeom>
            <a:solidFill>
              <a:srgbClr val="FFFF00"/>
            </a:solidFill>
            <a:ln w="9525">
              <a:solidFill>
                <a:schemeClr val="tx1"/>
              </a:solidFill>
              <a:round/>
              <a:headEnd/>
              <a:tailEnd/>
            </a:ln>
          </p:spPr>
          <p:txBody>
            <a:bodyPr wrap="none" anchor="ctr"/>
            <a:lstStyle/>
            <a:p>
              <a:pPr algn="ctr"/>
              <a:endParaRPr lang="en-US"/>
            </a:p>
          </p:txBody>
        </p:sp>
        <p:sp>
          <p:nvSpPr>
            <p:cNvPr id="62600" name="Rectangle 12"/>
            <p:cNvSpPr>
              <a:spLocks noChangeArrowheads="1"/>
            </p:cNvSpPr>
            <p:nvPr/>
          </p:nvSpPr>
          <p:spPr bwMode="auto">
            <a:xfrm>
              <a:off x="6096000" y="4572000"/>
              <a:ext cx="152400" cy="152400"/>
            </a:xfrm>
            <a:prstGeom prst="rect">
              <a:avLst/>
            </a:prstGeom>
            <a:solidFill>
              <a:srgbClr val="00B050"/>
            </a:solidFill>
            <a:ln w="9525">
              <a:solidFill>
                <a:schemeClr val="tx1"/>
              </a:solidFill>
              <a:round/>
              <a:headEnd/>
              <a:tailEnd/>
            </a:ln>
          </p:spPr>
          <p:txBody>
            <a:bodyPr wrap="none" anchor="ctr"/>
            <a:lstStyle/>
            <a:p>
              <a:pPr algn="ctr"/>
              <a:endParaRPr lang="en-US"/>
            </a:p>
          </p:txBody>
        </p:sp>
        <p:sp>
          <p:nvSpPr>
            <p:cNvPr id="62601" name="Rectangle 13"/>
            <p:cNvSpPr>
              <a:spLocks noChangeArrowheads="1"/>
            </p:cNvSpPr>
            <p:nvPr/>
          </p:nvSpPr>
          <p:spPr bwMode="auto">
            <a:xfrm>
              <a:off x="6096000" y="4953000"/>
              <a:ext cx="152400" cy="152400"/>
            </a:xfrm>
            <a:prstGeom prst="rect">
              <a:avLst/>
            </a:prstGeom>
            <a:solidFill>
              <a:srgbClr val="00B0F0"/>
            </a:solidFill>
            <a:ln w="9525">
              <a:solidFill>
                <a:schemeClr val="tx1"/>
              </a:solidFill>
              <a:round/>
              <a:headEnd/>
              <a:tailEnd/>
            </a:ln>
          </p:spPr>
          <p:txBody>
            <a:bodyPr wrap="none" anchor="ctr"/>
            <a:lstStyle/>
            <a:p>
              <a:pPr algn="ctr"/>
              <a:endParaRPr lang="en-US"/>
            </a:p>
          </p:txBody>
        </p:sp>
      </p:grpSp>
      <p:pic>
        <p:nvPicPr>
          <p:cNvPr id="1126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76600" y="1903237"/>
            <a:ext cx="5868987" cy="49547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4454078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15"/>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033717" y="1627188"/>
            <a:ext cx="3748087" cy="4157662"/>
          </a:xfrm>
          <a:prstGeom prst="rect">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pic>
      <p:grpSp>
        <p:nvGrpSpPr>
          <p:cNvPr id="2" name="Group 14"/>
          <p:cNvGrpSpPr>
            <a:grpSpLocks/>
          </p:cNvGrpSpPr>
          <p:nvPr/>
        </p:nvGrpSpPr>
        <p:grpSpPr bwMode="auto">
          <a:xfrm>
            <a:off x="3035300" y="1625606"/>
            <a:ext cx="3748088" cy="4156075"/>
            <a:chOff x="2881122" y="1855680"/>
            <a:chExt cx="3748278" cy="4157472"/>
          </a:xfrm>
        </p:grpSpPr>
        <p:pic>
          <p:nvPicPr>
            <p:cNvPr id="17453" name="Picture 2"/>
            <p:cNvPicPr>
              <a:picLocks noChangeAspect="1" noChangeArrowheads="1"/>
            </p:cNvPicPr>
            <p:nvPr/>
          </p:nvPicPr>
          <p:blipFill>
            <a:blip r:embed="rId3" cstate="email">
              <a:grayscl/>
              <a:extLst>
                <a:ext uri="{28A0092B-C50C-407E-A947-70E740481C1C}">
                  <a14:useLocalDpi xmlns:a14="http://schemas.microsoft.com/office/drawing/2010/main" val="0"/>
                </a:ext>
              </a:extLst>
            </a:blip>
            <a:srcRect/>
            <a:stretch>
              <a:fillRect/>
            </a:stretch>
          </p:blipFill>
          <p:spPr bwMode="auto">
            <a:xfrm>
              <a:off x="2881122" y="1855680"/>
              <a:ext cx="3748278" cy="4157472"/>
            </a:xfrm>
            <a:prstGeom prst="rect">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pic>
        <p:sp>
          <p:nvSpPr>
            <p:cNvPr id="7" name="7-Point Star 6"/>
            <p:cNvSpPr/>
            <p:nvPr/>
          </p:nvSpPr>
          <p:spPr bwMode="auto">
            <a:xfrm>
              <a:off x="3200226" y="4096396"/>
              <a:ext cx="76204" cy="76226"/>
            </a:xfrm>
            <a:prstGeom prst="star7">
              <a:avLst/>
            </a:prstGeom>
            <a:solidFill>
              <a:srgbClr val="FFFF00"/>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a:ea typeface="ＭＳ Ｐゴシック"/>
                <a:cs typeface="ＭＳ Ｐゴシック"/>
              </a:endParaRPr>
            </a:p>
          </p:txBody>
        </p:sp>
        <p:sp>
          <p:nvSpPr>
            <p:cNvPr id="8" name="7-Point Star 7"/>
            <p:cNvSpPr/>
            <p:nvPr/>
          </p:nvSpPr>
          <p:spPr bwMode="auto">
            <a:xfrm>
              <a:off x="3987666" y="2767211"/>
              <a:ext cx="76204" cy="76226"/>
            </a:xfrm>
            <a:prstGeom prst="star7">
              <a:avLst/>
            </a:prstGeom>
            <a:solidFill>
              <a:srgbClr val="FFFF00"/>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a:ea typeface="ＭＳ Ｐゴシック"/>
                <a:cs typeface="ＭＳ Ｐゴシック"/>
              </a:endParaRPr>
            </a:p>
          </p:txBody>
        </p:sp>
        <p:sp>
          <p:nvSpPr>
            <p:cNvPr id="9" name="7-Point Star 8"/>
            <p:cNvSpPr/>
            <p:nvPr/>
          </p:nvSpPr>
          <p:spPr bwMode="auto">
            <a:xfrm>
              <a:off x="4008304" y="3014945"/>
              <a:ext cx="76204" cy="76226"/>
            </a:xfrm>
            <a:prstGeom prst="star7">
              <a:avLst/>
            </a:prstGeom>
            <a:solidFill>
              <a:srgbClr val="FFFF00"/>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a:ea typeface="ＭＳ Ｐゴシック"/>
                <a:cs typeface="ＭＳ Ｐゴシック"/>
              </a:endParaRPr>
            </a:p>
          </p:txBody>
        </p:sp>
        <p:sp>
          <p:nvSpPr>
            <p:cNvPr id="10" name="7-Point Star 9"/>
            <p:cNvSpPr/>
            <p:nvPr/>
          </p:nvSpPr>
          <p:spPr bwMode="auto">
            <a:xfrm>
              <a:off x="4330583" y="5239780"/>
              <a:ext cx="76204" cy="76226"/>
            </a:xfrm>
            <a:prstGeom prst="star7">
              <a:avLst/>
            </a:prstGeom>
            <a:solidFill>
              <a:srgbClr val="FFFF00"/>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a:ea typeface="ＭＳ Ｐゴシック"/>
                <a:cs typeface="ＭＳ Ｐゴシック"/>
              </a:endParaRPr>
            </a:p>
          </p:txBody>
        </p:sp>
        <p:sp>
          <p:nvSpPr>
            <p:cNvPr id="11" name="7-Point Star 10"/>
            <p:cNvSpPr/>
            <p:nvPr/>
          </p:nvSpPr>
          <p:spPr bwMode="auto">
            <a:xfrm>
              <a:off x="3447889" y="4139272"/>
              <a:ext cx="76204" cy="76226"/>
            </a:xfrm>
            <a:prstGeom prst="star7">
              <a:avLst/>
            </a:prstGeom>
            <a:solidFill>
              <a:srgbClr val="FFFF00"/>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a:ea typeface="ＭＳ Ｐゴシック"/>
                <a:cs typeface="ＭＳ Ｐゴシック"/>
              </a:endParaRPr>
            </a:p>
          </p:txBody>
        </p:sp>
        <p:sp>
          <p:nvSpPr>
            <p:cNvPr id="12" name="7-Point Star 11"/>
            <p:cNvSpPr/>
            <p:nvPr/>
          </p:nvSpPr>
          <p:spPr bwMode="auto">
            <a:xfrm>
              <a:off x="6122961" y="5185787"/>
              <a:ext cx="76204" cy="76226"/>
            </a:xfrm>
            <a:prstGeom prst="star7">
              <a:avLst/>
            </a:prstGeom>
            <a:solidFill>
              <a:srgbClr val="FFFF00"/>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a:ea typeface="ＭＳ Ｐゴシック"/>
                <a:cs typeface="ＭＳ Ｐゴシック"/>
              </a:endParaRPr>
            </a:p>
          </p:txBody>
        </p:sp>
        <p:sp>
          <p:nvSpPr>
            <p:cNvPr id="13" name="7-Point Star 12"/>
            <p:cNvSpPr/>
            <p:nvPr/>
          </p:nvSpPr>
          <p:spPr bwMode="auto">
            <a:xfrm>
              <a:off x="3405024" y="5479573"/>
              <a:ext cx="76204" cy="76226"/>
            </a:xfrm>
            <a:prstGeom prst="star7">
              <a:avLst/>
            </a:prstGeom>
            <a:solidFill>
              <a:srgbClr val="FFFF00"/>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a:ea typeface="ＭＳ Ｐゴシック"/>
                <a:cs typeface="ＭＳ Ｐゴシック"/>
              </a:endParaRPr>
            </a:p>
          </p:txBody>
        </p:sp>
      </p:grpSp>
      <p:sp>
        <p:nvSpPr>
          <p:cNvPr id="17413" name="Rectangle 10"/>
          <p:cNvSpPr>
            <a:spLocks noChangeArrowheads="1"/>
          </p:cNvSpPr>
          <p:nvPr/>
        </p:nvSpPr>
        <p:spPr bwMode="auto">
          <a:xfrm>
            <a:off x="304800" y="762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INDIA Context: </a:t>
            </a:r>
            <a:r>
              <a:rPr lang="en-US" sz="3600" dirty="0">
                <a:solidFill>
                  <a:srgbClr val="000F97"/>
                </a:solidFill>
                <a:cs typeface="Arial" charset="0"/>
              </a:rPr>
              <a:t>28 States, 7 Territories</a:t>
            </a:r>
          </a:p>
        </p:txBody>
      </p:sp>
      <p:graphicFrame>
        <p:nvGraphicFramePr>
          <p:cNvPr id="4" name="Table 3"/>
          <p:cNvGraphicFramePr>
            <a:graphicFrameLocks noGrp="1"/>
          </p:cNvGraphicFramePr>
          <p:nvPr>
            <p:extLst>
              <p:ext uri="{D42A27DB-BD31-4B8C-83A1-F6EECF244321}">
                <p14:modId xmlns:p14="http://schemas.microsoft.com/office/powerpoint/2010/main" val="4248716170"/>
              </p:ext>
            </p:extLst>
          </p:nvPr>
        </p:nvGraphicFramePr>
        <p:xfrm>
          <a:off x="76200" y="1653310"/>
          <a:ext cx="2971800" cy="3972025"/>
        </p:xfrm>
        <a:graphic>
          <a:graphicData uri="http://schemas.openxmlformats.org/drawingml/2006/table">
            <a:tbl>
              <a:tblPr firstRow="1" bandRow="1">
                <a:tableStyleId>{F2DE63D5-997A-4646-A377-4702673A728D}</a:tableStyleId>
              </a:tblPr>
              <a:tblGrid>
                <a:gridCol w="1752600">
                  <a:extLst>
                    <a:ext uri="{9D8B030D-6E8A-4147-A177-3AD203B41FA5}">
                      <a16:colId xmlns:a16="http://schemas.microsoft.com/office/drawing/2014/main" val="20000"/>
                    </a:ext>
                  </a:extLst>
                </a:gridCol>
                <a:gridCol w="1219200">
                  <a:extLst>
                    <a:ext uri="{9D8B030D-6E8A-4147-A177-3AD203B41FA5}">
                      <a16:colId xmlns:a16="http://schemas.microsoft.com/office/drawing/2014/main" val="20001"/>
                    </a:ext>
                  </a:extLst>
                </a:gridCol>
              </a:tblGrid>
              <a:tr h="342665">
                <a:tc gridSpan="2">
                  <a:txBody>
                    <a:bodyPr/>
                    <a:lstStyle/>
                    <a:p>
                      <a:pPr algn="ctr"/>
                      <a:r>
                        <a:rPr lang="en-US" dirty="0">
                          <a:solidFill>
                            <a:srgbClr val="000000"/>
                          </a:solidFill>
                        </a:rPr>
                        <a:t>States</a:t>
                      </a:r>
                    </a:p>
                  </a:txBody>
                  <a:tcPr/>
                </a:tc>
                <a:tc hMerge="1">
                  <a:txBody>
                    <a:bodyPr/>
                    <a:lstStyle/>
                    <a:p>
                      <a:endParaRPr lang="en-US" dirty="0"/>
                    </a:p>
                  </a:txBody>
                  <a:tcPr/>
                </a:tc>
                <a:extLst>
                  <a:ext uri="{0D108BD9-81ED-4DB2-BD59-A6C34878D82A}">
                    <a16:rowId xmlns:a16="http://schemas.microsoft.com/office/drawing/2014/main" val="10000"/>
                  </a:ext>
                </a:extLst>
              </a:tr>
              <a:tr h="242540">
                <a:tc>
                  <a:txBody>
                    <a:bodyPr/>
                    <a:lstStyle/>
                    <a:p>
                      <a:pPr marL="0" marR="0" algn="l" defTabSz="914400" rtl="0" eaLnBrk="1" latinLnBrk="0" hangingPunct="1">
                        <a:spcBef>
                          <a:spcPts val="0"/>
                        </a:spcBef>
                        <a:spcAft>
                          <a:spcPts val="0"/>
                        </a:spcAft>
                      </a:pPr>
                      <a:r>
                        <a:rPr lang="en-US" sz="1200" b="1" kern="1200" dirty="0">
                          <a:solidFill>
                            <a:srgbClr val="008000"/>
                          </a:solidFill>
                          <a:effectLst/>
                          <a:latin typeface="+mn-lt"/>
                          <a:ea typeface="+mn-ea"/>
                          <a:cs typeface="+mn-cs"/>
                        </a:rPr>
                        <a:t>Andhra Pradesh</a:t>
                      </a:r>
                    </a:p>
                  </a:txBody>
                  <a:tcPr marL="68580" marR="68580" marT="0" marB="0"/>
                </a:tc>
                <a:tc>
                  <a:txBody>
                    <a:bodyPr/>
                    <a:lstStyle/>
                    <a:p>
                      <a:pPr marL="0" marR="0">
                        <a:spcBef>
                          <a:spcPts val="0"/>
                        </a:spcBef>
                        <a:spcAft>
                          <a:spcPts val="0"/>
                        </a:spcAft>
                      </a:pPr>
                      <a:r>
                        <a:rPr lang="en-US" sz="1200" b="1" dirty="0">
                          <a:solidFill>
                            <a:srgbClr val="008000"/>
                          </a:solidFill>
                          <a:effectLst/>
                        </a:rPr>
                        <a:t>Maharashtra</a:t>
                      </a:r>
                      <a:endParaRPr lang="en-US" sz="1200" b="1" dirty="0">
                        <a:solidFill>
                          <a:srgbClr val="008000"/>
                        </a:solidFill>
                        <a:effectLst/>
                        <a:latin typeface="+mn-lt"/>
                        <a:ea typeface="ＭＳ 明朝"/>
                      </a:endParaRPr>
                    </a:p>
                  </a:txBody>
                  <a:tcPr marL="68580" marR="68580" marT="0" marB="0"/>
                </a:tc>
                <a:extLst>
                  <a:ext uri="{0D108BD9-81ED-4DB2-BD59-A6C34878D82A}">
                    <a16:rowId xmlns:a16="http://schemas.microsoft.com/office/drawing/2014/main" val="10001"/>
                  </a:ext>
                </a:extLst>
              </a:tr>
              <a:tr h="252995">
                <a:tc>
                  <a:txBody>
                    <a:bodyPr/>
                    <a:lstStyle/>
                    <a:p>
                      <a:pPr marL="0" marR="0" algn="l" defTabSz="914400" rtl="0" eaLnBrk="1" latinLnBrk="0" hangingPunct="1">
                        <a:spcBef>
                          <a:spcPts val="0"/>
                        </a:spcBef>
                        <a:spcAft>
                          <a:spcPts val="0"/>
                        </a:spcAft>
                      </a:pPr>
                      <a:r>
                        <a:rPr lang="en-US" sz="1200" kern="1200" dirty="0">
                          <a:solidFill>
                            <a:srgbClr val="808080"/>
                          </a:solidFill>
                          <a:effectLst/>
                          <a:latin typeface="+mn-lt"/>
                          <a:ea typeface="+mn-ea"/>
                          <a:cs typeface="+mn-cs"/>
                        </a:rPr>
                        <a:t>Arunachal Pradesh</a:t>
                      </a:r>
                    </a:p>
                  </a:txBody>
                  <a:tcPr marL="68580" marR="68580" marT="0" marB="0"/>
                </a:tc>
                <a:tc>
                  <a:txBody>
                    <a:bodyPr/>
                    <a:lstStyle/>
                    <a:p>
                      <a:pPr marL="0" marR="0" algn="l" defTabSz="914400" rtl="0" eaLnBrk="1" latinLnBrk="0" hangingPunct="1">
                        <a:spcBef>
                          <a:spcPts val="0"/>
                        </a:spcBef>
                        <a:spcAft>
                          <a:spcPts val="0"/>
                        </a:spcAft>
                      </a:pPr>
                      <a:r>
                        <a:rPr lang="en-US" sz="1200" kern="1200" dirty="0">
                          <a:solidFill>
                            <a:srgbClr val="808080"/>
                          </a:solidFill>
                          <a:effectLst/>
                          <a:latin typeface="+mn-lt"/>
                          <a:ea typeface="+mn-ea"/>
                          <a:cs typeface="+mn-cs"/>
                        </a:rPr>
                        <a:t>Manipur</a:t>
                      </a:r>
                    </a:p>
                  </a:txBody>
                  <a:tcPr marL="68580" marR="68580" marT="0" marB="0"/>
                </a:tc>
                <a:extLst>
                  <a:ext uri="{0D108BD9-81ED-4DB2-BD59-A6C34878D82A}">
                    <a16:rowId xmlns:a16="http://schemas.microsoft.com/office/drawing/2014/main" val="10002"/>
                  </a:ext>
                </a:extLst>
              </a:tr>
              <a:tr h="242540">
                <a:tc>
                  <a:txBody>
                    <a:bodyPr/>
                    <a:lstStyle/>
                    <a:p>
                      <a:pPr marL="0" marR="0">
                        <a:spcBef>
                          <a:spcPts val="0"/>
                        </a:spcBef>
                        <a:spcAft>
                          <a:spcPts val="0"/>
                        </a:spcAft>
                      </a:pPr>
                      <a:r>
                        <a:rPr lang="en-US" sz="1200" b="1" dirty="0">
                          <a:solidFill>
                            <a:srgbClr val="008000"/>
                          </a:solidFill>
                          <a:effectLst/>
                        </a:rPr>
                        <a:t>Assam</a:t>
                      </a:r>
                      <a:endParaRPr lang="en-US" sz="1200" b="1" dirty="0">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b="1" dirty="0">
                          <a:solidFill>
                            <a:srgbClr val="008000"/>
                          </a:solidFill>
                          <a:effectLst/>
                        </a:rPr>
                        <a:t>Meghalaya</a:t>
                      </a:r>
                      <a:endParaRPr lang="en-US" sz="1200" b="1" dirty="0">
                        <a:solidFill>
                          <a:srgbClr val="008000"/>
                        </a:solidFill>
                        <a:effectLst/>
                        <a:latin typeface="+mn-lt"/>
                        <a:ea typeface="ＭＳ 明朝"/>
                      </a:endParaRPr>
                    </a:p>
                  </a:txBody>
                  <a:tcPr marL="68580" marR="68580" marT="0" marB="0"/>
                </a:tc>
                <a:extLst>
                  <a:ext uri="{0D108BD9-81ED-4DB2-BD59-A6C34878D82A}">
                    <a16:rowId xmlns:a16="http://schemas.microsoft.com/office/drawing/2014/main" val="10003"/>
                  </a:ext>
                </a:extLst>
              </a:tr>
              <a:tr h="242540">
                <a:tc>
                  <a:txBody>
                    <a:bodyPr/>
                    <a:lstStyle/>
                    <a:p>
                      <a:pPr marL="0" marR="0">
                        <a:spcBef>
                          <a:spcPts val="0"/>
                        </a:spcBef>
                        <a:spcAft>
                          <a:spcPts val="0"/>
                        </a:spcAft>
                      </a:pPr>
                      <a:r>
                        <a:rPr lang="en-US" sz="1200" b="1" dirty="0">
                          <a:solidFill>
                            <a:srgbClr val="008000"/>
                          </a:solidFill>
                          <a:effectLst/>
                        </a:rPr>
                        <a:t>Bihar</a:t>
                      </a:r>
                      <a:endParaRPr lang="en-US" sz="1200" b="1" dirty="0">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dirty="0">
                          <a:solidFill>
                            <a:srgbClr val="808080"/>
                          </a:solidFill>
                          <a:effectLst/>
                        </a:rPr>
                        <a:t>Mizoram</a:t>
                      </a:r>
                      <a:endParaRPr lang="en-US" sz="1200" dirty="0">
                        <a:solidFill>
                          <a:srgbClr val="808080"/>
                        </a:solidFill>
                        <a:effectLst/>
                        <a:latin typeface="+mn-lt"/>
                        <a:ea typeface="ＭＳ 明朝"/>
                      </a:endParaRPr>
                    </a:p>
                  </a:txBody>
                  <a:tcPr marL="68580" marR="68580" marT="0" marB="0"/>
                </a:tc>
                <a:extLst>
                  <a:ext uri="{0D108BD9-81ED-4DB2-BD59-A6C34878D82A}">
                    <a16:rowId xmlns:a16="http://schemas.microsoft.com/office/drawing/2014/main" val="10004"/>
                  </a:ext>
                </a:extLst>
              </a:tr>
              <a:tr h="242540">
                <a:tc>
                  <a:txBody>
                    <a:bodyPr/>
                    <a:lstStyle/>
                    <a:p>
                      <a:pPr marL="0" marR="0">
                        <a:spcBef>
                          <a:spcPts val="0"/>
                        </a:spcBef>
                        <a:spcAft>
                          <a:spcPts val="0"/>
                        </a:spcAft>
                      </a:pPr>
                      <a:r>
                        <a:rPr lang="en-US" sz="1200" b="1" dirty="0">
                          <a:solidFill>
                            <a:srgbClr val="008000"/>
                          </a:solidFill>
                          <a:effectLst/>
                        </a:rPr>
                        <a:t>Chhattisgarh</a:t>
                      </a:r>
                      <a:endParaRPr lang="en-US" sz="1200" b="1" dirty="0">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dirty="0">
                          <a:solidFill>
                            <a:srgbClr val="808080"/>
                          </a:solidFill>
                          <a:effectLst/>
                        </a:rPr>
                        <a:t>Nagaland</a:t>
                      </a:r>
                      <a:endParaRPr lang="en-US" sz="1200" dirty="0">
                        <a:solidFill>
                          <a:srgbClr val="808080"/>
                        </a:solidFill>
                        <a:effectLst/>
                        <a:latin typeface="+mn-lt"/>
                        <a:ea typeface="ＭＳ 明朝"/>
                      </a:endParaRPr>
                    </a:p>
                  </a:txBody>
                  <a:tcPr marL="68580" marR="68580" marT="0" marB="0"/>
                </a:tc>
                <a:extLst>
                  <a:ext uri="{0D108BD9-81ED-4DB2-BD59-A6C34878D82A}">
                    <a16:rowId xmlns:a16="http://schemas.microsoft.com/office/drawing/2014/main" val="10005"/>
                  </a:ext>
                </a:extLst>
              </a:tr>
              <a:tr h="242540">
                <a:tc>
                  <a:txBody>
                    <a:bodyPr/>
                    <a:lstStyle/>
                    <a:p>
                      <a:pPr marL="0" marR="0">
                        <a:spcBef>
                          <a:spcPts val="0"/>
                        </a:spcBef>
                        <a:spcAft>
                          <a:spcPts val="0"/>
                        </a:spcAft>
                      </a:pPr>
                      <a:r>
                        <a:rPr lang="en-US" sz="1200" dirty="0">
                          <a:solidFill>
                            <a:srgbClr val="808080"/>
                          </a:solidFill>
                          <a:effectLst/>
                        </a:rPr>
                        <a:t>Goa</a:t>
                      </a:r>
                      <a:endParaRPr lang="en-US" sz="1200" dirty="0">
                        <a:solidFill>
                          <a:srgbClr val="808080"/>
                        </a:solidFill>
                        <a:effectLst/>
                        <a:latin typeface="+mn-lt"/>
                        <a:ea typeface="ＭＳ 明朝"/>
                      </a:endParaRPr>
                    </a:p>
                  </a:txBody>
                  <a:tcPr marL="68580" marR="68580" marT="0" marB="0"/>
                </a:tc>
                <a:tc>
                  <a:txBody>
                    <a:bodyPr/>
                    <a:lstStyle/>
                    <a:p>
                      <a:pPr marL="0" marR="0">
                        <a:spcBef>
                          <a:spcPts val="0"/>
                        </a:spcBef>
                        <a:spcAft>
                          <a:spcPts val="0"/>
                        </a:spcAft>
                      </a:pPr>
                      <a:r>
                        <a:rPr lang="en-US" sz="1200" b="1">
                          <a:solidFill>
                            <a:srgbClr val="008000"/>
                          </a:solidFill>
                          <a:effectLst/>
                        </a:rPr>
                        <a:t>Orissa</a:t>
                      </a:r>
                      <a:endParaRPr lang="en-US" sz="1200" b="1">
                        <a:solidFill>
                          <a:srgbClr val="008000"/>
                        </a:solidFill>
                        <a:effectLst/>
                        <a:latin typeface="+mn-lt"/>
                        <a:ea typeface="ＭＳ 明朝"/>
                      </a:endParaRPr>
                    </a:p>
                  </a:txBody>
                  <a:tcPr marL="68580" marR="68580" marT="0" marB="0"/>
                </a:tc>
                <a:extLst>
                  <a:ext uri="{0D108BD9-81ED-4DB2-BD59-A6C34878D82A}">
                    <a16:rowId xmlns:a16="http://schemas.microsoft.com/office/drawing/2014/main" val="10006"/>
                  </a:ext>
                </a:extLst>
              </a:tr>
              <a:tr h="242540">
                <a:tc>
                  <a:txBody>
                    <a:bodyPr/>
                    <a:lstStyle/>
                    <a:p>
                      <a:pPr marL="0" marR="0">
                        <a:spcBef>
                          <a:spcPts val="0"/>
                        </a:spcBef>
                        <a:spcAft>
                          <a:spcPts val="0"/>
                        </a:spcAft>
                      </a:pPr>
                      <a:r>
                        <a:rPr lang="en-US" sz="1200" b="1" dirty="0">
                          <a:solidFill>
                            <a:srgbClr val="008000"/>
                          </a:solidFill>
                          <a:effectLst/>
                        </a:rPr>
                        <a:t>Gujarat</a:t>
                      </a:r>
                      <a:endParaRPr lang="en-US" sz="1200" b="1" dirty="0">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b="1">
                          <a:solidFill>
                            <a:srgbClr val="008000"/>
                          </a:solidFill>
                          <a:effectLst/>
                        </a:rPr>
                        <a:t>Punjab</a:t>
                      </a:r>
                      <a:endParaRPr lang="en-US" sz="1200" b="1">
                        <a:solidFill>
                          <a:srgbClr val="008000"/>
                        </a:solidFill>
                        <a:effectLst/>
                        <a:latin typeface="+mn-lt"/>
                        <a:ea typeface="ＭＳ 明朝"/>
                      </a:endParaRPr>
                    </a:p>
                  </a:txBody>
                  <a:tcPr marL="68580" marR="68580" marT="0" marB="0"/>
                </a:tc>
                <a:extLst>
                  <a:ext uri="{0D108BD9-81ED-4DB2-BD59-A6C34878D82A}">
                    <a16:rowId xmlns:a16="http://schemas.microsoft.com/office/drawing/2014/main" val="10007"/>
                  </a:ext>
                </a:extLst>
              </a:tr>
              <a:tr h="242540">
                <a:tc>
                  <a:txBody>
                    <a:bodyPr/>
                    <a:lstStyle/>
                    <a:p>
                      <a:pPr marL="0" marR="0">
                        <a:spcBef>
                          <a:spcPts val="0"/>
                        </a:spcBef>
                        <a:spcAft>
                          <a:spcPts val="0"/>
                        </a:spcAft>
                      </a:pPr>
                      <a:r>
                        <a:rPr lang="en-US" sz="1200" b="1" dirty="0">
                          <a:solidFill>
                            <a:srgbClr val="008000"/>
                          </a:solidFill>
                          <a:effectLst/>
                        </a:rPr>
                        <a:t>Haryana</a:t>
                      </a:r>
                      <a:endParaRPr lang="en-US" sz="1200" b="1" dirty="0">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b="1" dirty="0">
                          <a:solidFill>
                            <a:srgbClr val="008000"/>
                          </a:solidFill>
                          <a:effectLst/>
                        </a:rPr>
                        <a:t>Rajasthan</a:t>
                      </a:r>
                      <a:endParaRPr lang="en-US" sz="1200" b="1" dirty="0">
                        <a:solidFill>
                          <a:srgbClr val="008000"/>
                        </a:solidFill>
                        <a:effectLst/>
                        <a:latin typeface="+mn-lt"/>
                        <a:ea typeface="ＭＳ 明朝"/>
                      </a:endParaRPr>
                    </a:p>
                  </a:txBody>
                  <a:tcPr marL="68580" marR="68580" marT="0" marB="0"/>
                </a:tc>
                <a:extLst>
                  <a:ext uri="{0D108BD9-81ED-4DB2-BD59-A6C34878D82A}">
                    <a16:rowId xmlns:a16="http://schemas.microsoft.com/office/drawing/2014/main" val="10008"/>
                  </a:ext>
                </a:extLst>
              </a:tr>
              <a:tr h="342665">
                <a:tc>
                  <a:txBody>
                    <a:bodyPr/>
                    <a:lstStyle/>
                    <a:p>
                      <a:pPr marL="0" marR="0">
                        <a:spcBef>
                          <a:spcPts val="0"/>
                        </a:spcBef>
                        <a:spcAft>
                          <a:spcPts val="0"/>
                        </a:spcAft>
                      </a:pPr>
                      <a:r>
                        <a:rPr lang="en-US" sz="1200" b="1" dirty="0">
                          <a:solidFill>
                            <a:srgbClr val="008000"/>
                          </a:solidFill>
                          <a:effectLst/>
                        </a:rPr>
                        <a:t>Himachal Pradesh</a:t>
                      </a:r>
                      <a:endParaRPr lang="en-US" sz="1200" b="1" dirty="0">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dirty="0">
                          <a:solidFill>
                            <a:srgbClr val="808080"/>
                          </a:solidFill>
                          <a:effectLst/>
                        </a:rPr>
                        <a:t>Sikkim</a:t>
                      </a:r>
                      <a:endParaRPr lang="en-US" sz="1200" dirty="0">
                        <a:solidFill>
                          <a:srgbClr val="808080"/>
                        </a:solidFill>
                        <a:effectLst/>
                        <a:latin typeface="+mn-lt"/>
                        <a:ea typeface="ＭＳ 明朝"/>
                      </a:endParaRPr>
                    </a:p>
                  </a:txBody>
                  <a:tcPr marL="68580" marR="68580" marT="0" marB="0"/>
                </a:tc>
                <a:extLst>
                  <a:ext uri="{0D108BD9-81ED-4DB2-BD59-A6C34878D82A}">
                    <a16:rowId xmlns:a16="http://schemas.microsoft.com/office/drawing/2014/main" val="10009"/>
                  </a:ext>
                </a:extLst>
              </a:tr>
              <a:tr h="342665">
                <a:tc>
                  <a:txBody>
                    <a:bodyPr/>
                    <a:lstStyle/>
                    <a:p>
                      <a:pPr marL="0" marR="0">
                        <a:spcBef>
                          <a:spcPts val="0"/>
                        </a:spcBef>
                        <a:spcAft>
                          <a:spcPts val="0"/>
                        </a:spcAft>
                      </a:pPr>
                      <a:r>
                        <a:rPr lang="en-US" sz="1200" b="1">
                          <a:solidFill>
                            <a:srgbClr val="008000"/>
                          </a:solidFill>
                          <a:effectLst/>
                        </a:rPr>
                        <a:t>Jammu &amp; Kashmir</a:t>
                      </a:r>
                      <a:endParaRPr lang="en-US" sz="1200" b="1">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b="1" dirty="0">
                          <a:solidFill>
                            <a:srgbClr val="008000"/>
                          </a:solidFill>
                          <a:effectLst/>
                        </a:rPr>
                        <a:t>Tamil Nadu</a:t>
                      </a:r>
                      <a:endParaRPr lang="en-US" sz="1200" b="1" dirty="0">
                        <a:solidFill>
                          <a:srgbClr val="008000"/>
                        </a:solidFill>
                        <a:effectLst/>
                        <a:latin typeface="+mn-lt"/>
                        <a:ea typeface="ＭＳ 明朝"/>
                      </a:endParaRPr>
                    </a:p>
                  </a:txBody>
                  <a:tcPr marL="68580" marR="68580" marT="0" marB="0"/>
                </a:tc>
                <a:extLst>
                  <a:ext uri="{0D108BD9-81ED-4DB2-BD59-A6C34878D82A}">
                    <a16:rowId xmlns:a16="http://schemas.microsoft.com/office/drawing/2014/main" val="10010"/>
                  </a:ext>
                </a:extLst>
              </a:tr>
              <a:tr h="242540">
                <a:tc>
                  <a:txBody>
                    <a:bodyPr/>
                    <a:lstStyle/>
                    <a:p>
                      <a:pPr marL="0" marR="0">
                        <a:spcBef>
                          <a:spcPts val="0"/>
                        </a:spcBef>
                        <a:spcAft>
                          <a:spcPts val="0"/>
                        </a:spcAft>
                      </a:pPr>
                      <a:r>
                        <a:rPr lang="en-US" sz="1200" b="1">
                          <a:solidFill>
                            <a:srgbClr val="008000"/>
                          </a:solidFill>
                          <a:effectLst/>
                        </a:rPr>
                        <a:t>Jharkhand</a:t>
                      </a:r>
                      <a:endParaRPr lang="en-US" sz="1200" b="1">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dirty="0">
                          <a:solidFill>
                            <a:srgbClr val="808080"/>
                          </a:solidFill>
                          <a:effectLst/>
                        </a:rPr>
                        <a:t>Tripura</a:t>
                      </a:r>
                      <a:endParaRPr lang="en-US" sz="1200" dirty="0">
                        <a:solidFill>
                          <a:srgbClr val="808080"/>
                        </a:solidFill>
                        <a:effectLst/>
                        <a:latin typeface="+mn-lt"/>
                        <a:ea typeface="ＭＳ 明朝"/>
                      </a:endParaRPr>
                    </a:p>
                  </a:txBody>
                  <a:tcPr marL="68580" marR="68580" marT="0" marB="0"/>
                </a:tc>
                <a:extLst>
                  <a:ext uri="{0D108BD9-81ED-4DB2-BD59-A6C34878D82A}">
                    <a16:rowId xmlns:a16="http://schemas.microsoft.com/office/drawing/2014/main" val="10011"/>
                  </a:ext>
                </a:extLst>
              </a:tr>
              <a:tr h="242540">
                <a:tc>
                  <a:txBody>
                    <a:bodyPr/>
                    <a:lstStyle/>
                    <a:p>
                      <a:pPr marL="0" marR="0">
                        <a:spcBef>
                          <a:spcPts val="0"/>
                        </a:spcBef>
                        <a:spcAft>
                          <a:spcPts val="0"/>
                        </a:spcAft>
                      </a:pPr>
                      <a:r>
                        <a:rPr lang="en-US" sz="1200" b="1">
                          <a:solidFill>
                            <a:srgbClr val="008000"/>
                          </a:solidFill>
                          <a:effectLst/>
                        </a:rPr>
                        <a:t>Karnataka</a:t>
                      </a:r>
                      <a:endParaRPr lang="en-US" sz="1200" b="1">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b="1" dirty="0" err="1">
                          <a:solidFill>
                            <a:srgbClr val="008000"/>
                          </a:solidFill>
                          <a:effectLst/>
                        </a:rPr>
                        <a:t>Uttarakhand</a:t>
                      </a:r>
                      <a:endParaRPr lang="en-US" sz="1200" b="1" dirty="0">
                        <a:solidFill>
                          <a:srgbClr val="008000"/>
                        </a:solidFill>
                        <a:effectLst/>
                        <a:latin typeface="+mn-lt"/>
                        <a:ea typeface="ＭＳ 明朝"/>
                      </a:endParaRPr>
                    </a:p>
                  </a:txBody>
                  <a:tcPr marL="68580" marR="68580" marT="0" marB="0"/>
                </a:tc>
                <a:extLst>
                  <a:ext uri="{0D108BD9-81ED-4DB2-BD59-A6C34878D82A}">
                    <a16:rowId xmlns:a16="http://schemas.microsoft.com/office/drawing/2014/main" val="10012"/>
                  </a:ext>
                </a:extLst>
              </a:tr>
              <a:tr h="242540">
                <a:tc>
                  <a:txBody>
                    <a:bodyPr/>
                    <a:lstStyle/>
                    <a:p>
                      <a:pPr marL="0" marR="0">
                        <a:spcBef>
                          <a:spcPts val="0"/>
                        </a:spcBef>
                        <a:spcAft>
                          <a:spcPts val="0"/>
                        </a:spcAft>
                      </a:pPr>
                      <a:r>
                        <a:rPr lang="en-US" sz="1200" b="1">
                          <a:solidFill>
                            <a:srgbClr val="008000"/>
                          </a:solidFill>
                          <a:effectLst/>
                        </a:rPr>
                        <a:t>Kerala</a:t>
                      </a:r>
                      <a:endParaRPr lang="en-US" sz="1200" b="1">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b="1" dirty="0">
                          <a:solidFill>
                            <a:srgbClr val="008000"/>
                          </a:solidFill>
                          <a:effectLst/>
                        </a:rPr>
                        <a:t>Uttar Pradesh</a:t>
                      </a:r>
                      <a:endParaRPr lang="en-US" sz="1200" b="1" dirty="0">
                        <a:solidFill>
                          <a:srgbClr val="008000"/>
                        </a:solidFill>
                        <a:effectLst/>
                        <a:latin typeface="+mn-lt"/>
                        <a:ea typeface="ＭＳ 明朝"/>
                      </a:endParaRPr>
                    </a:p>
                  </a:txBody>
                  <a:tcPr marL="68580" marR="68580" marT="0" marB="0"/>
                </a:tc>
                <a:extLst>
                  <a:ext uri="{0D108BD9-81ED-4DB2-BD59-A6C34878D82A}">
                    <a16:rowId xmlns:a16="http://schemas.microsoft.com/office/drawing/2014/main" val="10013"/>
                  </a:ext>
                </a:extLst>
              </a:tr>
              <a:tr h="242540">
                <a:tc>
                  <a:txBody>
                    <a:bodyPr/>
                    <a:lstStyle/>
                    <a:p>
                      <a:pPr marL="0" marR="0">
                        <a:spcBef>
                          <a:spcPts val="0"/>
                        </a:spcBef>
                        <a:spcAft>
                          <a:spcPts val="0"/>
                        </a:spcAft>
                      </a:pPr>
                      <a:r>
                        <a:rPr lang="en-US" sz="1200" b="1" dirty="0">
                          <a:solidFill>
                            <a:srgbClr val="008000"/>
                          </a:solidFill>
                          <a:effectLst/>
                        </a:rPr>
                        <a:t>Madhya Pradesh</a:t>
                      </a:r>
                      <a:endParaRPr lang="en-US" sz="1200" b="1" dirty="0">
                        <a:solidFill>
                          <a:srgbClr val="008000"/>
                        </a:solidFill>
                        <a:effectLst/>
                        <a:latin typeface="+mn-lt"/>
                        <a:ea typeface="ＭＳ 明朝"/>
                      </a:endParaRPr>
                    </a:p>
                  </a:txBody>
                  <a:tcPr marL="68580" marR="68580" marT="0" marB="0"/>
                </a:tc>
                <a:tc>
                  <a:txBody>
                    <a:bodyPr/>
                    <a:lstStyle/>
                    <a:p>
                      <a:pPr marL="0" marR="0">
                        <a:spcBef>
                          <a:spcPts val="0"/>
                        </a:spcBef>
                        <a:spcAft>
                          <a:spcPts val="0"/>
                        </a:spcAft>
                      </a:pPr>
                      <a:r>
                        <a:rPr lang="en-US" sz="1200" b="1" dirty="0">
                          <a:solidFill>
                            <a:srgbClr val="008000"/>
                          </a:solidFill>
                          <a:effectLst/>
                        </a:rPr>
                        <a:t>West Bengal</a:t>
                      </a:r>
                      <a:endParaRPr lang="en-US" sz="1200" b="1" dirty="0">
                        <a:solidFill>
                          <a:srgbClr val="008000"/>
                        </a:solidFill>
                        <a:effectLst/>
                        <a:latin typeface="+mn-lt"/>
                        <a:ea typeface="ＭＳ 明朝"/>
                      </a:endParaRPr>
                    </a:p>
                  </a:txBody>
                  <a:tcPr marL="68580" marR="68580" marT="0" marB="0"/>
                </a:tc>
                <a:extLst>
                  <a:ext uri="{0D108BD9-81ED-4DB2-BD59-A6C34878D82A}">
                    <a16:rowId xmlns:a16="http://schemas.microsoft.com/office/drawing/2014/main" val="10014"/>
                  </a:ext>
                </a:extLst>
              </a:tr>
            </a:tbl>
          </a:graphicData>
        </a:graphic>
      </p:graphicFrame>
      <p:graphicFrame>
        <p:nvGraphicFramePr>
          <p:cNvPr id="14" name="Table 13"/>
          <p:cNvGraphicFramePr>
            <a:graphicFrameLocks noGrp="1"/>
          </p:cNvGraphicFramePr>
          <p:nvPr>
            <p:extLst>
              <p:ext uri="{D42A27DB-BD31-4B8C-83A1-F6EECF244321}">
                <p14:modId xmlns:p14="http://schemas.microsoft.com/office/powerpoint/2010/main" val="1866418220"/>
              </p:ext>
            </p:extLst>
          </p:nvPr>
        </p:nvGraphicFramePr>
        <p:xfrm>
          <a:off x="6934200" y="1752608"/>
          <a:ext cx="2057400" cy="2316135"/>
        </p:xfrm>
        <a:graphic>
          <a:graphicData uri="http://schemas.openxmlformats.org/drawingml/2006/table">
            <a:tbl>
              <a:tblPr firstRow="1" bandRow="1">
                <a:tableStyleId>{1FECB4D8-DB02-4DC6-A0A2-4F2EBAE1DC90}</a:tableStyleId>
              </a:tblPr>
              <a:tblGrid>
                <a:gridCol w="2057400">
                  <a:extLst>
                    <a:ext uri="{9D8B030D-6E8A-4147-A177-3AD203B41FA5}">
                      <a16:colId xmlns:a16="http://schemas.microsoft.com/office/drawing/2014/main" val="20000"/>
                    </a:ext>
                  </a:extLst>
                </a:gridCol>
              </a:tblGrid>
              <a:tr h="335621">
                <a:tc>
                  <a:txBody>
                    <a:bodyPr/>
                    <a:lstStyle/>
                    <a:p>
                      <a:pPr algn="ctr"/>
                      <a:r>
                        <a:rPr lang="en-US" dirty="0">
                          <a:solidFill>
                            <a:srgbClr val="000000"/>
                          </a:solidFill>
                        </a:rPr>
                        <a:t>Territories</a:t>
                      </a:r>
                    </a:p>
                  </a:txBody>
                  <a:tcPr/>
                </a:tc>
                <a:extLst>
                  <a:ext uri="{0D108BD9-81ED-4DB2-BD59-A6C34878D82A}">
                    <a16:rowId xmlns:a16="http://schemas.microsoft.com/office/drawing/2014/main" val="10000"/>
                  </a:ext>
                </a:extLst>
              </a:tr>
              <a:tr h="278625">
                <a:tc>
                  <a:txBody>
                    <a:bodyPr/>
                    <a:lstStyle/>
                    <a:p>
                      <a:pPr marL="0" marR="0" algn="l">
                        <a:spcBef>
                          <a:spcPts val="0"/>
                        </a:spcBef>
                        <a:spcAft>
                          <a:spcPts val="0"/>
                        </a:spcAft>
                      </a:pPr>
                      <a:r>
                        <a:rPr lang="en-US" sz="1200" dirty="0">
                          <a:solidFill>
                            <a:srgbClr val="000000"/>
                          </a:solidFill>
                          <a:effectLst/>
                        </a:rPr>
                        <a:t>Andaman &amp; Nicobar Islands</a:t>
                      </a:r>
                      <a:endParaRPr lang="en-US" sz="1200" dirty="0">
                        <a:solidFill>
                          <a:srgbClr val="000000"/>
                        </a:solidFill>
                        <a:effectLst/>
                        <a:latin typeface="Arial"/>
                        <a:ea typeface="ＭＳ 明朝"/>
                        <a:cs typeface="Arial"/>
                      </a:endParaRPr>
                    </a:p>
                  </a:txBody>
                  <a:tcPr marL="68580" marR="68580" marT="0" marB="0"/>
                </a:tc>
                <a:extLst>
                  <a:ext uri="{0D108BD9-81ED-4DB2-BD59-A6C34878D82A}">
                    <a16:rowId xmlns:a16="http://schemas.microsoft.com/office/drawing/2014/main" val="10001"/>
                  </a:ext>
                </a:extLst>
              </a:tr>
              <a:tr h="278625">
                <a:tc>
                  <a:txBody>
                    <a:bodyPr/>
                    <a:lstStyle/>
                    <a:p>
                      <a:pPr marL="0" marR="0" algn="l">
                        <a:spcBef>
                          <a:spcPts val="0"/>
                        </a:spcBef>
                        <a:spcAft>
                          <a:spcPts val="0"/>
                        </a:spcAft>
                      </a:pPr>
                      <a:r>
                        <a:rPr lang="en-US" sz="1200">
                          <a:solidFill>
                            <a:srgbClr val="000000"/>
                          </a:solidFill>
                          <a:effectLst/>
                        </a:rPr>
                        <a:t>Chandigarh</a:t>
                      </a:r>
                      <a:endParaRPr lang="en-US" sz="1200">
                        <a:solidFill>
                          <a:srgbClr val="000000"/>
                        </a:solidFill>
                        <a:effectLst/>
                        <a:latin typeface="Arial"/>
                        <a:ea typeface="ＭＳ 明朝"/>
                        <a:cs typeface="Arial"/>
                      </a:endParaRPr>
                    </a:p>
                  </a:txBody>
                  <a:tcPr marL="68580" marR="68580" marT="0" marB="0"/>
                </a:tc>
                <a:extLst>
                  <a:ext uri="{0D108BD9-81ED-4DB2-BD59-A6C34878D82A}">
                    <a16:rowId xmlns:a16="http://schemas.microsoft.com/office/drawing/2014/main" val="10002"/>
                  </a:ext>
                </a:extLst>
              </a:tr>
              <a:tr h="278625">
                <a:tc>
                  <a:txBody>
                    <a:bodyPr/>
                    <a:lstStyle/>
                    <a:p>
                      <a:pPr marL="0" marR="0" algn="l">
                        <a:spcBef>
                          <a:spcPts val="0"/>
                        </a:spcBef>
                        <a:spcAft>
                          <a:spcPts val="0"/>
                        </a:spcAft>
                      </a:pPr>
                      <a:r>
                        <a:rPr lang="en-US" sz="1200">
                          <a:solidFill>
                            <a:srgbClr val="000000"/>
                          </a:solidFill>
                          <a:effectLst/>
                        </a:rPr>
                        <a:t>The Govt of NCT, Delhi</a:t>
                      </a:r>
                      <a:endParaRPr lang="en-US" sz="1200">
                        <a:solidFill>
                          <a:srgbClr val="000000"/>
                        </a:solidFill>
                        <a:effectLst/>
                        <a:latin typeface="Arial"/>
                        <a:ea typeface="ＭＳ 明朝"/>
                        <a:cs typeface="Arial"/>
                      </a:endParaRPr>
                    </a:p>
                  </a:txBody>
                  <a:tcPr marL="68580" marR="68580" marT="0" marB="0"/>
                </a:tc>
                <a:extLst>
                  <a:ext uri="{0D108BD9-81ED-4DB2-BD59-A6C34878D82A}">
                    <a16:rowId xmlns:a16="http://schemas.microsoft.com/office/drawing/2014/main" val="10003"/>
                  </a:ext>
                </a:extLst>
              </a:tr>
              <a:tr h="278625">
                <a:tc>
                  <a:txBody>
                    <a:bodyPr/>
                    <a:lstStyle/>
                    <a:p>
                      <a:pPr marL="0" marR="0" algn="l">
                        <a:spcBef>
                          <a:spcPts val="0"/>
                        </a:spcBef>
                        <a:spcAft>
                          <a:spcPts val="0"/>
                        </a:spcAft>
                      </a:pPr>
                      <a:r>
                        <a:rPr lang="en-US" sz="1200" dirty="0">
                          <a:solidFill>
                            <a:srgbClr val="000000"/>
                          </a:solidFill>
                          <a:effectLst/>
                        </a:rPr>
                        <a:t>Dadra and Nagar Haveli</a:t>
                      </a:r>
                      <a:endParaRPr lang="en-US" sz="1200" dirty="0">
                        <a:solidFill>
                          <a:srgbClr val="000000"/>
                        </a:solidFill>
                        <a:effectLst/>
                        <a:latin typeface="Arial"/>
                        <a:ea typeface="ＭＳ 明朝"/>
                        <a:cs typeface="Arial"/>
                      </a:endParaRPr>
                    </a:p>
                  </a:txBody>
                  <a:tcPr marL="68580" marR="68580" marT="0" marB="0"/>
                </a:tc>
                <a:extLst>
                  <a:ext uri="{0D108BD9-81ED-4DB2-BD59-A6C34878D82A}">
                    <a16:rowId xmlns:a16="http://schemas.microsoft.com/office/drawing/2014/main" val="10004"/>
                  </a:ext>
                </a:extLst>
              </a:tr>
              <a:tr h="278625">
                <a:tc>
                  <a:txBody>
                    <a:bodyPr/>
                    <a:lstStyle/>
                    <a:p>
                      <a:pPr marL="0" marR="0" algn="l">
                        <a:spcBef>
                          <a:spcPts val="0"/>
                        </a:spcBef>
                        <a:spcAft>
                          <a:spcPts val="0"/>
                        </a:spcAft>
                      </a:pPr>
                      <a:r>
                        <a:rPr lang="en-US" sz="1200" dirty="0">
                          <a:solidFill>
                            <a:srgbClr val="000000"/>
                          </a:solidFill>
                          <a:effectLst/>
                        </a:rPr>
                        <a:t>Daman and Diu</a:t>
                      </a:r>
                      <a:endParaRPr lang="en-US" sz="1200" dirty="0">
                        <a:solidFill>
                          <a:srgbClr val="000000"/>
                        </a:solidFill>
                        <a:effectLst/>
                        <a:latin typeface="Arial"/>
                        <a:ea typeface="ＭＳ 明朝"/>
                        <a:cs typeface="Arial"/>
                      </a:endParaRPr>
                    </a:p>
                  </a:txBody>
                  <a:tcPr marL="68580" marR="68580" marT="0" marB="0"/>
                </a:tc>
                <a:extLst>
                  <a:ext uri="{0D108BD9-81ED-4DB2-BD59-A6C34878D82A}">
                    <a16:rowId xmlns:a16="http://schemas.microsoft.com/office/drawing/2014/main" val="10005"/>
                  </a:ext>
                </a:extLst>
              </a:tr>
              <a:tr h="278625">
                <a:tc>
                  <a:txBody>
                    <a:bodyPr/>
                    <a:lstStyle/>
                    <a:p>
                      <a:pPr marL="0" marR="0" algn="l">
                        <a:spcBef>
                          <a:spcPts val="0"/>
                        </a:spcBef>
                        <a:spcAft>
                          <a:spcPts val="0"/>
                        </a:spcAft>
                      </a:pPr>
                      <a:r>
                        <a:rPr lang="en-US" sz="1200" dirty="0">
                          <a:solidFill>
                            <a:srgbClr val="000000"/>
                          </a:solidFill>
                          <a:effectLst/>
                        </a:rPr>
                        <a:t>Lakshadweep</a:t>
                      </a:r>
                      <a:endParaRPr lang="en-US" sz="1200" dirty="0">
                        <a:solidFill>
                          <a:srgbClr val="000000"/>
                        </a:solidFill>
                        <a:effectLst/>
                        <a:latin typeface="Arial"/>
                        <a:ea typeface="ＭＳ 明朝"/>
                        <a:cs typeface="Arial"/>
                      </a:endParaRPr>
                    </a:p>
                  </a:txBody>
                  <a:tcPr marL="68580" marR="68580" marT="0" marB="0"/>
                </a:tc>
                <a:extLst>
                  <a:ext uri="{0D108BD9-81ED-4DB2-BD59-A6C34878D82A}">
                    <a16:rowId xmlns:a16="http://schemas.microsoft.com/office/drawing/2014/main" val="10006"/>
                  </a:ext>
                </a:extLst>
              </a:tr>
              <a:tr h="278625">
                <a:tc>
                  <a:txBody>
                    <a:bodyPr/>
                    <a:lstStyle/>
                    <a:p>
                      <a:pPr marL="0" marR="0" algn="l">
                        <a:spcBef>
                          <a:spcPts val="0"/>
                        </a:spcBef>
                        <a:spcAft>
                          <a:spcPts val="0"/>
                        </a:spcAft>
                      </a:pPr>
                      <a:r>
                        <a:rPr lang="en-US" sz="1200" dirty="0" err="1">
                          <a:solidFill>
                            <a:srgbClr val="000000"/>
                          </a:solidFill>
                          <a:effectLst/>
                        </a:rPr>
                        <a:t>Puducherry</a:t>
                      </a:r>
                      <a:endParaRPr lang="en-US" sz="1200" dirty="0">
                        <a:solidFill>
                          <a:srgbClr val="000000"/>
                        </a:solidFill>
                        <a:effectLst/>
                        <a:latin typeface="Arial"/>
                        <a:ea typeface="ＭＳ 明朝"/>
                        <a:cs typeface="Arial"/>
                      </a:endParaRPr>
                    </a:p>
                  </a:txBody>
                  <a:tcPr marL="68580" marR="68580" marT="0" marB="0"/>
                </a:tc>
                <a:extLst>
                  <a:ext uri="{0D108BD9-81ED-4DB2-BD59-A6C34878D82A}">
                    <a16:rowId xmlns:a16="http://schemas.microsoft.com/office/drawing/2014/main" val="10007"/>
                  </a:ext>
                </a:extLst>
              </a:tr>
            </a:tbl>
          </a:graphicData>
        </a:graphic>
      </p:graphicFrame>
      <p:sp>
        <p:nvSpPr>
          <p:cNvPr id="19" name="7-Point Star 18"/>
          <p:cNvSpPr/>
          <p:nvPr/>
        </p:nvSpPr>
        <p:spPr bwMode="auto">
          <a:xfrm>
            <a:off x="7162800" y="1868505"/>
            <a:ext cx="152400" cy="152400"/>
          </a:xfrm>
          <a:prstGeom prst="star7">
            <a:avLst/>
          </a:prstGeom>
          <a:solidFill>
            <a:srgbClr val="FFFF00"/>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a:ea typeface="ＭＳ Ｐゴシック"/>
              <a:cs typeface="ＭＳ Ｐゴシック"/>
            </a:endParaRPr>
          </a:p>
        </p:txBody>
      </p:sp>
      <p:sp>
        <p:nvSpPr>
          <p:cNvPr id="17" name="TextBox 16"/>
          <p:cNvSpPr txBox="1"/>
          <p:nvPr/>
        </p:nvSpPr>
        <p:spPr>
          <a:xfrm>
            <a:off x="228600" y="5867400"/>
            <a:ext cx="2739853" cy="276999"/>
          </a:xfrm>
          <a:prstGeom prst="rect">
            <a:avLst/>
          </a:prstGeom>
          <a:noFill/>
        </p:spPr>
        <p:txBody>
          <a:bodyPr wrap="none" rtlCol="0">
            <a:spAutoFit/>
          </a:bodyPr>
          <a:lstStyle/>
          <a:p>
            <a:pPr>
              <a:spcBef>
                <a:spcPts val="0"/>
              </a:spcBef>
              <a:spcAft>
                <a:spcPts val="0"/>
              </a:spcAft>
            </a:pPr>
            <a:r>
              <a:rPr lang="en-US" sz="1200" b="1" dirty="0">
                <a:solidFill>
                  <a:srgbClr val="008000"/>
                </a:solidFill>
                <a:latin typeface="+mn-lt"/>
                <a:ea typeface="+mn-ea"/>
                <a:cs typeface="+mn-cs"/>
              </a:rPr>
              <a:t>Green = included in wheat strategy</a:t>
            </a:r>
          </a:p>
        </p:txBody>
      </p:sp>
      <p:sp>
        <p:nvSpPr>
          <p:cNvPr id="3" name="Rectangle 2"/>
          <p:cNvSpPr/>
          <p:nvPr/>
        </p:nvSpPr>
        <p:spPr>
          <a:xfrm>
            <a:off x="381000" y="838200"/>
            <a:ext cx="4284058" cy="369332"/>
          </a:xfrm>
          <a:prstGeom prst="rect">
            <a:avLst/>
          </a:prstGeom>
        </p:spPr>
        <p:txBody>
          <a:bodyPr wrap="none">
            <a:spAutoFit/>
          </a:bodyPr>
          <a:lstStyle/>
          <a:p>
            <a:r>
              <a:rPr lang="en-US" i="1" dirty="0"/>
              <a:t>2011 Census Population: 1,210,193,422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5"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499" r="8376" b="4500"/>
          <a:stretch/>
        </p:blipFill>
        <p:spPr bwMode="auto">
          <a:xfrm>
            <a:off x="1231896" y="1116356"/>
            <a:ext cx="7117134" cy="4827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3497" name="Rectangle 8"/>
          <p:cNvSpPr>
            <a:spLocks noChangeArrowheads="1"/>
          </p:cNvSpPr>
          <p:nvPr/>
        </p:nvSpPr>
        <p:spPr bwMode="auto">
          <a:xfrm>
            <a:off x="457200" y="152400"/>
            <a:ext cx="82296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3600" b="1" dirty="0">
                <a:solidFill>
                  <a:srgbClr val="000F97"/>
                </a:solidFill>
                <a:cs typeface="Arial" charset="0"/>
              </a:rPr>
              <a:t>Wheat Strategy: </a:t>
            </a:r>
            <a:r>
              <a:rPr lang="en-US" sz="3600" dirty="0">
                <a:solidFill>
                  <a:srgbClr val="000F97"/>
                </a:solidFill>
                <a:cs typeface="Arial" charset="0"/>
              </a:rPr>
              <a:t>RFM Maida Results</a:t>
            </a:r>
          </a:p>
        </p:txBody>
      </p:sp>
      <p:sp>
        <p:nvSpPr>
          <p:cNvPr id="14" name="Rectangle 13"/>
          <p:cNvSpPr/>
          <p:nvPr/>
        </p:nvSpPr>
        <p:spPr bwMode="auto">
          <a:xfrm>
            <a:off x="1625595" y="1447800"/>
            <a:ext cx="4851405" cy="2971800"/>
          </a:xfrm>
          <a:prstGeom prst="rect">
            <a:avLst/>
          </a:prstGeom>
          <a:noFill/>
          <a:ln w="9525"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grpSp>
        <p:nvGrpSpPr>
          <p:cNvPr id="15" name="Group 14"/>
          <p:cNvGrpSpPr/>
          <p:nvPr/>
        </p:nvGrpSpPr>
        <p:grpSpPr>
          <a:xfrm>
            <a:off x="838200" y="5778064"/>
            <a:ext cx="7935060" cy="775136"/>
            <a:chOff x="914400" y="6235918"/>
            <a:chExt cx="7935060" cy="775136"/>
          </a:xfrm>
        </p:grpSpPr>
        <p:sp>
          <p:nvSpPr>
            <p:cNvPr id="8" name="Up Arrow 7"/>
            <p:cNvSpPr/>
            <p:nvPr/>
          </p:nvSpPr>
          <p:spPr>
            <a:xfrm rot="5400000">
              <a:off x="4527331" y="3765987"/>
              <a:ext cx="775136" cy="5714997"/>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3493" name="TextBox 9"/>
            <p:cNvSpPr txBox="1">
              <a:spLocks noChangeArrowheads="1"/>
            </p:cNvSpPr>
            <p:nvPr/>
          </p:nvSpPr>
          <p:spPr bwMode="auto">
            <a:xfrm>
              <a:off x="8001001" y="641098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a:latin typeface="Calibri" charset="0"/>
                  <a:cs typeface="Arial" charset="0"/>
                </a:rPr>
                <a:t>High</a:t>
              </a:r>
            </a:p>
          </p:txBody>
        </p:sp>
        <p:sp>
          <p:nvSpPr>
            <p:cNvPr id="63494" name="TextBox 10"/>
            <p:cNvSpPr txBox="1">
              <a:spLocks noChangeArrowheads="1"/>
            </p:cNvSpPr>
            <p:nvPr/>
          </p:nvSpPr>
          <p:spPr bwMode="auto">
            <a:xfrm>
              <a:off x="914400" y="6312118"/>
              <a:ext cx="787395" cy="5232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rPr>
                <a:t>Low</a:t>
              </a:r>
            </a:p>
          </p:txBody>
        </p:sp>
        <p:sp>
          <p:nvSpPr>
            <p:cNvPr id="63496" name="TextBox 12"/>
            <p:cNvSpPr txBox="1">
              <a:spLocks noChangeArrowheads="1"/>
            </p:cNvSpPr>
            <p:nvPr/>
          </p:nvSpPr>
          <p:spPr bwMode="auto">
            <a:xfrm>
              <a:off x="3124200" y="6396335"/>
              <a:ext cx="31668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Ease of Implementation</a:t>
              </a:r>
            </a:p>
          </p:txBody>
        </p:sp>
      </p:grpSp>
      <p:grpSp>
        <p:nvGrpSpPr>
          <p:cNvPr id="16" name="Group 15"/>
          <p:cNvGrpSpPr/>
          <p:nvPr/>
        </p:nvGrpSpPr>
        <p:grpSpPr>
          <a:xfrm>
            <a:off x="222254" y="609601"/>
            <a:ext cx="920746" cy="5105399"/>
            <a:chOff x="222254" y="609601"/>
            <a:chExt cx="920746" cy="5105399"/>
          </a:xfrm>
        </p:grpSpPr>
        <p:sp>
          <p:nvSpPr>
            <p:cNvPr id="7" name="Up Arrow 6"/>
            <p:cNvSpPr/>
            <p:nvPr/>
          </p:nvSpPr>
          <p:spPr>
            <a:xfrm>
              <a:off x="304800" y="1295400"/>
              <a:ext cx="838200" cy="4419600"/>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3492" name="TextBox 8"/>
            <p:cNvSpPr txBox="1">
              <a:spLocks noChangeArrowheads="1"/>
            </p:cNvSpPr>
            <p:nvPr/>
          </p:nvSpPr>
          <p:spPr bwMode="auto">
            <a:xfrm>
              <a:off x="222254" y="609601"/>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cs typeface="Arial" charset="0"/>
                </a:rPr>
                <a:t>High</a:t>
              </a:r>
            </a:p>
          </p:txBody>
        </p:sp>
        <p:sp>
          <p:nvSpPr>
            <p:cNvPr id="63495" name="TextBox 11"/>
            <p:cNvSpPr txBox="1">
              <a:spLocks noChangeArrowheads="1"/>
            </p:cNvSpPr>
            <p:nvPr/>
          </p:nvSpPr>
          <p:spPr bwMode="auto">
            <a:xfrm rot="16200000">
              <a:off x="-285852" y="3486252"/>
              <a:ext cx="19477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Health Impact</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7" name="Rectangle 8"/>
          <p:cNvSpPr>
            <a:spLocks noChangeArrowheads="1"/>
          </p:cNvSpPr>
          <p:nvPr/>
        </p:nvSpPr>
        <p:spPr bwMode="auto">
          <a:xfrm>
            <a:off x="0" y="0"/>
            <a:ext cx="91440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3600" b="1" dirty="0">
                <a:solidFill>
                  <a:srgbClr val="000F97"/>
                </a:solidFill>
                <a:cs typeface="Arial" charset="0"/>
              </a:rPr>
              <a:t>Wheat Strategy: </a:t>
            </a:r>
            <a:r>
              <a:rPr lang="en-US" sz="3400" dirty="0">
                <a:solidFill>
                  <a:srgbClr val="000F97"/>
                </a:solidFill>
                <a:cs typeface="Arial" charset="0"/>
              </a:rPr>
              <a:t>RFM Maida Results - Detail</a:t>
            </a:r>
          </a:p>
        </p:txBody>
      </p:sp>
      <p:grpSp>
        <p:nvGrpSpPr>
          <p:cNvPr id="15" name="Group 14"/>
          <p:cNvGrpSpPr/>
          <p:nvPr/>
        </p:nvGrpSpPr>
        <p:grpSpPr>
          <a:xfrm>
            <a:off x="222254" y="762000"/>
            <a:ext cx="920746" cy="5105400"/>
            <a:chOff x="222254" y="609600"/>
            <a:chExt cx="920746" cy="5105400"/>
          </a:xfrm>
        </p:grpSpPr>
        <p:sp>
          <p:nvSpPr>
            <p:cNvPr id="16" name="Up Arrow 15"/>
            <p:cNvSpPr/>
            <p:nvPr/>
          </p:nvSpPr>
          <p:spPr>
            <a:xfrm>
              <a:off x="304800" y="1295400"/>
              <a:ext cx="838200" cy="4419600"/>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7" name="TextBox 8"/>
            <p:cNvSpPr txBox="1">
              <a:spLocks noChangeArrowheads="1"/>
            </p:cNvSpPr>
            <p:nvPr/>
          </p:nvSpPr>
          <p:spPr bwMode="auto">
            <a:xfrm>
              <a:off x="222254" y="60960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cs typeface="Arial" charset="0"/>
                </a:rPr>
                <a:t>High</a:t>
              </a:r>
            </a:p>
          </p:txBody>
        </p:sp>
        <p:sp>
          <p:nvSpPr>
            <p:cNvPr id="18" name="TextBox 11"/>
            <p:cNvSpPr txBox="1">
              <a:spLocks noChangeArrowheads="1"/>
            </p:cNvSpPr>
            <p:nvPr/>
          </p:nvSpPr>
          <p:spPr bwMode="auto">
            <a:xfrm rot="16200000">
              <a:off x="-285852" y="3486252"/>
              <a:ext cx="19477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Health Impact</a:t>
              </a:r>
            </a:p>
          </p:txBody>
        </p:sp>
      </p:grpSp>
      <p:pic>
        <p:nvPicPr>
          <p:cNvPr id="19458"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498" r="3160" b="4843"/>
          <a:stretch/>
        </p:blipFill>
        <p:spPr bwMode="auto">
          <a:xfrm>
            <a:off x="1231896" y="1143000"/>
            <a:ext cx="7533611" cy="480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4" name="Group 23"/>
          <p:cNvGrpSpPr/>
          <p:nvPr/>
        </p:nvGrpSpPr>
        <p:grpSpPr>
          <a:xfrm>
            <a:off x="838200" y="5778064"/>
            <a:ext cx="7935060" cy="775136"/>
            <a:chOff x="914400" y="6235918"/>
            <a:chExt cx="7935060" cy="775136"/>
          </a:xfrm>
        </p:grpSpPr>
        <p:sp>
          <p:nvSpPr>
            <p:cNvPr id="25" name="Up Arrow 24"/>
            <p:cNvSpPr/>
            <p:nvPr/>
          </p:nvSpPr>
          <p:spPr>
            <a:xfrm rot="5400000">
              <a:off x="4527331" y="3765987"/>
              <a:ext cx="775136" cy="5714997"/>
            </a:xfrm>
            <a:prstGeom prst="upArrow">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6" name="TextBox 9"/>
            <p:cNvSpPr txBox="1">
              <a:spLocks noChangeArrowheads="1"/>
            </p:cNvSpPr>
            <p:nvPr/>
          </p:nvSpPr>
          <p:spPr bwMode="auto">
            <a:xfrm>
              <a:off x="8001001" y="6410980"/>
              <a:ext cx="848459" cy="523220"/>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a:latin typeface="Calibri" charset="0"/>
                  <a:cs typeface="Arial" charset="0"/>
                </a:rPr>
                <a:t>High</a:t>
              </a:r>
            </a:p>
          </p:txBody>
        </p:sp>
        <p:sp>
          <p:nvSpPr>
            <p:cNvPr id="27" name="TextBox 10"/>
            <p:cNvSpPr txBox="1">
              <a:spLocks noChangeArrowheads="1"/>
            </p:cNvSpPr>
            <p:nvPr/>
          </p:nvSpPr>
          <p:spPr bwMode="auto">
            <a:xfrm>
              <a:off x="914400" y="6312118"/>
              <a:ext cx="787395" cy="5232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800" dirty="0">
                  <a:latin typeface="Calibri" charset="0"/>
                </a:rPr>
                <a:t>Low</a:t>
              </a:r>
            </a:p>
          </p:txBody>
        </p:sp>
        <p:sp>
          <p:nvSpPr>
            <p:cNvPr id="28" name="TextBox 12"/>
            <p:cNvSpPr txBox="1">
              <a:spLocks noChangeArrowheads="1"/>
            </p:cNvSpPr>
            <p:nvPr/>
          </p:nvSpPr>
          <p:spPr bwMode="auto">
            <a:xfrm>
              <a:off x="3124200" y="6396335"/>
              <a:ext cx="31668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2400" dirty="0">
                  <a:latin typeface="Calibri" charset="0"/>
                </a:rPr>
                <a:t>Ease of Implementation</a:t>
              </a:r>
            </a:p>
          </p:txBody>
        </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8"/>
          <p:cNvSpPr>
            <a:spLocks noChangeArrowheads="1"/>
          </p:cNvSpPr>
          <p:nvPr/>
        </p:nvSpPr>
        <p:spPr bwMode="auto">
          <a:xfrm>
            <a:off x="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Wheat Strategy: </a:t>
            </a:r>
            <a:r>
              <a:rPr lang="en-US" sz="3600" dirty="0">
                <a:solidFill>
                  <a:srgbClr val="000F97"/>
                </a:solidFill>
                <a:cs typeface="Arial" charset="0"/>
              </a:rPr>
              <a:t>Challenges and Barriers</a:t>
            </a:r>
          </a:p>
        </p:txBody>
      </p:sp>
      <p:sp>
        <p:nvSpPr>
          <p:cNvPr id="9" name="Content Placeholder 8"/>
          <p:cNvSpPr>
            <a:spLocks noGrp="1"/>
          </p:cNvSpPr>
          <p:nvPr>
            <p:ph idx="1"/>
          </p:nvPr>
        </p:nvSpPr>
        <p:spPr>
          <a:xfrm>
            <a:off x="304800" y="1066800"/>
            <a:ext cx="8382000" cy="5059369"/>
          </a:xfrm>
        </p:spPr>
        <p:txBody>
          <a:bodyPr/>
          <a:lstStyle/>
          <a:p>
            <a:pPr marL="514350" indent="-514350">
              <a:buFont typeface="+mj-lt"/>
              <a:buAutoNum type="arabicPeriod"/>
            </a:pPr>
            <a:r>
              <a:rPr lang="en-US" sz="2600" dirty="0"/>
              <a:t>Industrially milled flour a relatively low share of total production and individual consumption</a:t>
            </a:r>
          </a:p>
          <a:p>
            <a:pPr marL="514350" indent="-514350">
              <a:buFont typeface="+mj-lt"/>
              <a:buAutoNum type="arabicPeriod"/>
            </a:pPr>
            <a:r>
              <a:rPr lang="en-US" sz="2600" dirty="0"/>
              <a:t>Large numbers of roller flour mills and commercial </a:t>
            </a:r>
            <a:r>
              <a:rPr lang="en-US" sz="2600" dirty="0" err="1"/>
              <a:t>chakki</a:t>
            </a:r>
            <a:r>
              <a:rPr lang="en-US" sz="2600" dirty="0"/>
              <a:t> enterprises</a:t>
            </a:r>
          </a:p>
          <a:p>
            <a:pPr marL="514350" indent="-514350">
              <a:buFont typeface="+mj-lt"/>
              <a:buAutoNum type="arabicPeriod"/>
            </a:pPr>
            <a:r>
              <a:rPr lang="en-US" sz="2600" dirty="0"/>
              <a:t>Resistance to fortification of commercially sold </a:t>
            </a:r>
            <a:r>
              <a:rPr lang="en-US" sz="2600" dirty="0" err="1"/>
              <a:t>atta</a:t>
            </a:r>
            <a:r>
              <a:rPr lang="en-US" sz="2600" dirty="0"/>
              <a:t> and </a:t>
            </a:r>
            <a:r>
              <a:rPr lang="en-US" sz="2600" dirty="0" err="1"/>
              <a:t>maida</a:t>
            </a:r>
            <a:r>
              <a:rPr lang="en-US" sz="2600" dirty="0"/>
              <a:t> from producers due to interstate trade</a:t>
            </a:r>
          </a:p>
          <a:p>
            <a:pPr marL="514350" indent="-514350">
              <a:buFont typeface="+mj-lt"/>
              <a:buAutoNum type="arabicPeriod"/>
            </a:pPr>
            <a:r>
              <a:rPr lang="en-US" sz="2600" dirty="0"/>
              <a:t>State-level monitoring of QAQC will be difficult</a:t>
            </a:r>
          </a:p>
          <a:p>
            <a:pPr marL="514350" indent="-514350">
              <a:buFont typeface="+mj-lt"/>
              <a:buAutoNum type="arabicPeriod"/>
            </a:pPr>
            <a:r>
              <a:rPr lang="en-US" sz="2600" dirty="0"/>
              <a:t>Lack of authority from federal government to impose mandatory fortification</a:t>
            </a:r>
          </a:p>
          <a:p>
            <a:pPr marL="514350" indent="-514350">
              <a:buFont typeface="+mj-lt"/>
              <a:buAutoNum type="arabicPeriod"/>
            </a:pPr>
            <a:r>
              <a:rPr lang="en-US" sz="2600" dirty="0"/>
              <a:t>Fortified </a:t>
            </a:r>
            <a:r>
              <a:rPr lang="en-US" sz="2600" dirty="0" err="1"/>
              <a:t>atta</a:t>
            </a:r>
            <a:r>
              <a:rPr lang="en-US" sz="2600" dirty="0"/>
              <a:t> in state welfare schemes lack reach and is vulnerable to corruption</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1" name="Freeform 90"/>
          <p:cNvSpPr/>
          <p:nvPr/>
        </p:nvSpPr>
        <p:spPr>
          <a:xfrm>
            <a:off x="3206750" y="1600208"/>
            <a:ext cx="1817688" cy="1433513"/>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4095750" y="1600208"/>
            <a:ext cx="1809750" cy="2633663"/>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4" name="Freeform 103"/>
          <p:cNvSpPr/>
          <p:nvPr/>
        </p:nvSpPr>
        <p:spPr>
          <a:xfrm>
            <a:off x="2133600" y="3779838"/>
            <a:ext cx="2698750" cy="2087562"/>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5" name="Freeform 104"/>
          <p:cNvSpPr/>
          <p:nvPr/>
        </p:nvSpPr>
        <p:spPr>
          <a:xfrm>
            <a:off x="3179767" y="2560646"/>
            <a:ext cx="1743075" cy="1489075"/>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40969" name="TextBox 52"/>
          <p:cNvSpPr txBox="1">
            <a:spLocks noChangeArrowheads="1"/>
          </p:cNvSpPr>
          <p:nvPr/>
        </p:nvSpPr>
        <p:spPr bwMode="auto">
          <a:xfrm>
            <a:off x="4527168" y="3656727"/>
            <a:ext cx="18065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West Bengal</a:t>
            </a:r>
          </a:p>
        </p:txBody>
      </p:sp>
      <p:sp>
        <p:nvSpPr>
          <p:cNvPr id="40970" name="TextBox 54"/>
          <p:cNvSpPr txBox="1">
            <a:spLocks noChangeArrowheads="1"/>
          </p:cNvSpPr>
          <p:nvPr/>
        </p:nvSpPr>
        <p:spPr bwMode="auto">
          <a:xfrm>
            <a:off x="3124200" y="2667000"/>
            <a:ext cx="1265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Bihar</a:t>
            </a:r>
          </a:p>
        </p:txBody>
      </p:sp>
      <p:sp>
        <p:nvSpPr>
          <p:cNvPr id="40971" name="TextBox 57"/>
          <p:cNvSpPr txBox="1">
            <a:spLocks noChangeArrowheads="1"/>
          </p:cNvSpPr>
          <p:nvPr/>
        </p:nvSpPr>
        <p:spPr bwMode="auto">
          <a:xfrm>
            <a:off x="3298829" y="4468820"/>
            <a:ext cx="18065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Orissa</a:t>
            </a:r>
          </a:p>
        </p:txBody>
      </p:sp>
      <p:sp>
        <p:nvSpPr>
          <p:cNvPr id="40972" name="TextBox 54"/>
          <p:cNvSpPr txBox="1">
            <a:spLocks noChangeArrowheads="1"/>
          </p:cNvSpPr>
          <p:nvPr/>
        </p:nvSpPr>
        <p:spPr bwMode="auto">
          <a:xfrm>
            <a:off x="3810000" y="2971800"/>
            <a:ext cx="198755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Jharkhand</a:t>
            </a:r>
          </a:p>
        </p:txBody>
      </p:sp>
      <p:sp>
        <p:nvSpPr>
          <p:cNvPr id="40973" name="Rectangle 10"/>
          <p:cNvSpPr>
            <a:spLocks noChangeArrowheads="1"/>
          </p:cNvSpPr>
          <p:nvPr/>
        </p:nvSpPr>
        <p:spPr bwMode="auto">
          <a:xfrm>
            <a:off x="36517" y="152400"/>
            <a:ext cx="912970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Wheat Strategy: </a:t>
            </a:r>
            <a:r>
              <a:rPr lang="en-US" sz="3600" dirty="0">
                <a:solidFill>
                  <a:srgbClr val="000F97"/>
                </a:solidFill>
                <a:cs typeface="Arial" charset="0"/>
              </a:rPr>
              <a:t>Market Channel Opportunities</a:t>
            </a:r>
          </a:p>
        </p:txBody>
      </p:sp>
      <p:sp>
        <p:nvSpPr>
          <p:cNvPr id="40" name="TextBox 73"/>
          <p:cNvSpPr txBox="1">
            <a:spLocks noChangeArrowheads="1"/>
          </p:cNvSpPr>
          <p:nvPr/>
        </p:nvSpPr>
        <p:spPr bwMode="auto">
          <a:xfrm>
            <a:off x="6629400" y="3060756"/>
            <a:ext cx="2536821" cy="3170099"/>
          </a:xfrm>
          <a:prstGeom prst="rect">
            <a:avLst/>
          </a:prstGeom>
          <a:noFill/>
          <a:ln w="9525">
            <a:noFill/>
            <a:miter lim="800000"/>
            <a:headEnd/>
            <a:tailEnd/>
          </a:ln>
        </p:spPr>
        <p:txBody>
          <a:bodyPr wrap="square">
            <a:spAutoFit/>
          </a:bodyPr>
          <a:lstStyle/>
          <a:p>
            <a:pPr>
              <a:defRPr/>
            </a:pPr>
            <a:r>
              <a:rPr lang="en-US" sz="2000" b="1" dirty="0">
                <a:latin typeface="Arial" pitchFamily="34" charset="0"/>
                <a:ea typeface="ＭＳ Ｐゴシック"/>
                <a:cs typeface="ＭＳ Ｐゴシック"/>
              </a:rPr>
              <a:t>PA = PDS Atta</a:t>
            </a:r>
          </a:p>
          <a:p>
            <a:pPr>
              <a:defRPr/>
            </a:pPr>
            <a:r>
              <a:rPr lang="en-US" sz="2000" b="1" dirty="0">
                <a:latin typeface="Arial" pitchFamily="34" charset="0"/>
                <a:ea typeface="ＭＳ Ｐゴシック"/>
                <a:cs typeface="ＭＳ Ｐゴシック"/>
              </a:rPr>
              <a:t>CA = CCM Atta</a:t>
            </a:r>
          </a:p>
          <a:p>
            <a:pPr>
              <a:defRPr/>
            </a:pPr>
            <a:r>
              <a:rPr lang="en-US" sz="2000" b="1" dirty="0">
                <a:latin typeface="Arial" pitchFamily="34" charset="0"/>
                <a:ea typeface="ＭＳ Ｐゴシック"/>
                <a:cs typeface="ＭＳ Ｐゴシック"/>
              </a:rPr>
              <a:t>RA = RFM Atta</a:t>
            </a:r>
          </a:p>
          <a:p>
            <a:pPr>
              <a:defRPr/>
            </a:pPr>
            <a:r>
              <a:rPr lang="en-US" sz="2000" b="1" dirty="0">
                <a:latin typeface="Arial" pitchFamily="34" charset="0"/>
                <a:ea typeface="ＭＳ Ｐゴシック"/>
                <a:cs typeface="ＭＳ Ｐゴシック"/>
              </a:rPr>
              <a:t>RM = RFM Maida</a:t>
            </a:r>
          </a:p>
          <a:p>
            <a:pPr>
              <a:defRPr/>
            </a:pPr>
            <a:endParaRPr lang="en-US" sz="2000" b="1" dirty="0">
              <a:latin typeface="Arial" pitchFamily="34" charset="0"/>
              <a:ea typeface="ＭＳ Ｐゴシック"/>
              <a:cs typeface="ＭＳ Ｐゴシック"/>
            </a:endParaRPr>
          </a:p>
          <a:p>
            <a:pPr>
              <a:defRPr/>
            </a:pPr>
            <a:r>
              <a:rPr lang="en-US" sz="2000" b="1" dirty="0">
                <a:solidFill>
                  <a:schemeClr val="bg2">
                    <a:lumMod val="75000"/>
                  </a:schemeClr>
                </a:solidFill>
                <a:latin typeface="Arial" pitchFamily="34" charset="0"/>
                <a:ea typeface="ＭＳ Ｐゴシック"/>
                <a:cs typeface="ＭＳ Ｐゴシック"/>
              </a:rPr>
              <a:t>No reachable pop.</a:t>
            </a:r>
          </a:p>
          <a:p>
            <a:pPr>
              <a:defRPr/>
            </a:pPr>
            <a:r>
              <a:rPr lang="en-US" sz="2000" b="1" dirty="0">
                <a:solidFill>
                  <a:srgbClr val="FF0000"/>
                </a:solidFill>
                <a:latin typeface="Arial" pitchFamily="34" charset="0"/>
                <a:ea typeface="ＭＳ Ｐゴシック"/>
                <a:cs typeface="ＭＳ Ｐゴシック"/>
              </a:rPr>
              <a:t>Low ranking</a:t>
            </a:r>
          </a:p>
          <a:p>
            <a:pPr>
              <a:defRPr/>
            </a:pPr>
            <a:r>
              <a:rPr lang="en-US" sz="2000" b="1" dirty="0">
                <a:solidFill>
                  <a:srgbClr val="FFC000"/>
                </a:solidFill>
                <a:latin typeface="Arial" pitchFamily="34" charset="0"/>
                <a:ea typeface="ＭＳ Ｐゴシック"/>
                <a:cs typeface="ＭＳ Ｐゴシック"/>
              </a:rPr>
              <a:t>Low-intermediate</a:t>
            </a:r>
          </a:p>
          <a:p>
            <a:pPr>
              <a:defRPr/>
            </a:pPr>
            <a:r>
              <a:rPr lang="en-US" sz="2000" b="1" dirty="0">
                <a:solidFill>
                  <a:srgbClr val="00B050"/>
                </a:solidFill>
                <a:latin typeface="Arial" pitchFamily="34" charset="0"/>
                <a:ea typeface="ＭＳ Ｐゴシック"/>
                <a:cs typeface="ＭＳ Ｐゴシック"/>
              </a:rPr>
              <a:t>Intermediate-high</a:t>
            </a:r>
          </a:p>
          <a:p>
            <a:pPr>
              <a:defRPr/>
            </a:pPr>
            <a:r>
              <a:rPr lang="en-US" sz="2000" b="1" dirty="0">
                <a:solidFill>
                  <a:srgbClr val="005BE2"/>
                </a:solidFill>
                <a:latin typeface="Arial" pitchFamily="34" charset="0"/>
                <a:ea typeface="ＭＳ Ｐゴシック"/>
                <a:cs typeface="ＭＳ Ｐゴシック"/>
              </a:rPr>
              <a:t>High ranking</a:t>
            </a:r>
          </a:p>
        </p:txBody>
      </p:sp>
      <p:sp>
        <p:nvSpPr>
          <p:cNvPr id="41" name="Freeform 40"/>
          <p:cNvSpPr/>
          <p:nvPr/>
        </p:nvSpPr>
        <p:spPr bwMode="auto">
          <a:xfrm>
            <a:off x="1652588" y="3027363"/>
            <a:ext cx="1828800" cy="2971800"/>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0985" name="TextBox 58"/>
          <p:cNvSpPr txBox="1">
            <a:spLocks noChangeArrowheads="1"/>
          </p:cNvSpPr>
          <p:nvPr/>
        </p:nvSpPr>
        <p:spPr bwMode="auto">
          <a:xfrm rot="18432342">
            <a:off x="1799435" y="4094882"/>
            <a:ext cx="14128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Chattisgarh</a:t>
            </a:r>
          </a:p>
        </p:txBody>
      </p:sp>
      <p:sp>
        <p:nvSpPr>
          <p:cNvPr id="2" name="TextBox 1"/>
          <p:cNvSpPr txBox="1"/>
          <p:nvPr/>
        </p:nvSpPr>
        <p:spPr>
          <a:xfrm>
            <a:off x="2514600" y="3352800"/>
            <a:ext cx="1143000" cy="923330"/>
          </a:xfrm>
          <a:prstGeom prst="rect">
            <a:avLst/>
          </a:prstGeom>
          <a:noFill/>
        </p:spPr>
        <p:txBody>
          <a:bodyPr wrap="square" numCol="1" rtlCol="0">
            <a:spAutoFit/>
          </a:bodyPr>
          <a:lstStyle/>
          <a:p>
            <a:r>
              <a:rPr lang="en-US" b="1" dirty="0">
                <a:solidFill>
                  <a:srgbClr val="FFC000"/>
                </a:solidFill>
              </a:rPr>
              <a:t>PA</a:t>
            </a:r>
          </a:p>
          <a:p>
            <a:r>
              <a:rPr lang="en-US" b="1" dirty="0">
                <a:solidFill>
                  <a:schemeClr val="bg2"/>
                </a:solidFill>
              </a:rPr>
              <a:t>CA</a:t>
            </a:r>
            <a:r>
              <a:rPr lang="en-US" b="1" dirty="0"/>
              <a:t> </a:t>
            </a:r>
            <a:r>
              <a:rPr lang="en-US" b="1" dirty="0">
                <a:solidFill>
                  <a:srgbClr val="FFC000"/>
                </a:solidFill>
              </a:rPr>
              <a:t>RA</a:t>
            </a:r>
          </a:p>
          <a:p>
            <a:r>
              <a:rPr lang="en-US" b="1" dirty="0">
                <a:solidFill>
                  <a:schemeClr val="bg2"/>
                </a:solidFill>
              </a:rPr>
              <a:t>RM</a:t>
            </a:r>
          </a:p>
        </p:txBody>
      </p:sp>
      <p:sp>
        <p:nvSpPr>
          <p:cNvPr id="28" name="TextBox 27"/>
          <p:cNvSpPr txBox="1"/>
          <p:nvPr/>
        </p:nvSpPr>
        <p:spPr>
          <a:xfrm>
            <a:off x="2784260" y="4495800"/>
            <a:ext cx="1267044" cy="923330"/>
          </a:xfrm>
          <a:prstGeom prst="rect">
            <a:avLst/>
          </a:prstGeom>
          <a:noFill/>
        </p:spPr>
        <p:txBody>
          <a:bodyPr wrap="square" numCol="1" rtlCol="0">
            <a:spAutoFit/>
          </a:bodyPr>
          <a:lstStyle/>
          <a:p>
            <a:r>
              <a:rPr lang="en-US" b="1" dirty="0">
                <a:solidFill>
                  <a:srgbClr val="FFC000"/>
                </a:solidFill>
              </a:rPr>
              <a:t>PA</a:t>
            </a:r>
          </a:p>
          <a:p>
            <a:r>
              <a:rPr lang="en-US" b="1" dirty="0">
                <a:solidFill>
                  <a:srgbClr val="FFC000"/>
                </a:solidFill>
              </a:rPr>
              <a:t>CA  RA</a:t>
            </a:r>
          </a:p>
          <a:p>
            <a:r>
              <a:rPr lang="en-US" b="1" dirty="0">
                <a:solidFill>
                  <a:srgbClr val="FF0000"/>
                </a:solidFill>
              </a:rPr>
              <a:t>RM</a:t>
            </a:r>
          </a:p>
        </p:txBody>
      </p:sp>
      <p:sp>
        <p:nvSpPr>
          <p:cNvPr id="29" name="TextBox 28"/>
          <p:cNvSpPr txBox="1"/>
          <p:nvPr/>
        </p:nvSpPr>
        <p:spPr>
          <a:xfrm>
            <a:off x="4833054" y="2819400"/>
            <a:ext cx="1110546" cy="923330"/>
          </a:xfrm>
          <a:prstGeom prst="rect">
            <a:avLst/>
          </a:prstGeom>
          <a:noFill/>
        </p:spPr>
        <p:txBody>
          <a:bodyPr wrap="square" numCol="1" rtlCol="0">
            <a:spAutoFit/>
          </a:bodyPr>
          <a:lstStyle/>
          <a:p>
            <a:r>
              <a:rPr lang="en-US" b="1" dirty="0">
                <a:solidFill>
                  <a:srgbClr val="00B050"/>
                </a:solidFill>
              </a:rPr>
              <a:t>PA</a:t>
            </a:r>
          </a:p>
          <a:p>
            <a:r>
              <a:rPr lang="en-US" b="1" dirty="0">
                <a:solidFill>
                  <a:srgbClr val="00B050"/>
                </a:solidFill>
              </a:rPr>
              <a:t>CA</a:t>
            </a:r>
            <a:r>
              <a:rPr lang="en-US" b="1" dirty="0"/>
              <a:t> </a:t>
            </a:r>
            <a:r>
              <a:rPr lang="en-US" b="1" dirty="0">
                <a:solidFill>
                  <a:schemeClr val="bg2"/>
                </a:solidFill>
              </a:rPr>
              <a:t>RA</a:t>
            </a:r>
          </a:p>
          <a:p>
            <a:r>
              <a:rPr lang="en-US" b="1" dirty="0">
                <a:solidFill>
                  <a:srgbClr val="00B050"/>
                </a:solidFill>
              </a:rPr>
              <a:t>RM</a:t>
            </a:r>
          </a:p>
        </p:txBody>
      </p:sp>
      <p:sp>
        <p:nvSpPr>
          <p:cNvPr id="30" name="TextBox 29"/>
          <p:cNvSpPr txBox="1"/>
          <p:nvPr/>
        </p:nvSpPr>
        <p:spPr>
          <a:xfrm>
            <a:off x="3657600" y="1981200"/>
            <a:ext cx="1151439" cy="923330"/>
          </a:xfrm>
          <a:prstGeom prst="rect">
            <a:avLst/>
          </a:prstGeom>
          <a:noFill/>
        </p:spPr>
        <p:txBody>
          <a:bodyPr wrap="square" numCol="1" rtlCol="0">
            <a:spAutoFit/>
          </a:bodyPr>
          <a:lstStyle/>
          <a:p>
            <a:r>
              <a:rPr lang="en-US" b="1" dirty="0">
                <a:solidFill>
                  <a:srgbClr val="00B050"/>
                </a:solidFill>
              </a:rPr>
              <a:t>PA</a:t>
            </a:r>
          </a:p>
          <a:p>
            <a:r>
              <a:rPr lang="en-US" b="1" dirty="0">
                <a:solidFill>
                  <a:srgbClr val="FFC000"/>
                </a:solidFill>
              </a:rPr>
              <a:t>CA</a:t>
            </a:r>
            <a:r>
              <a:rPr lang="en-US" b="1" dirty="0"/>
              <a:t> </a:t>
            </a:r>
            <a:r>
              <a:rPr lang="en-US" b="1" dirty="0">
                <a:solidFill>
                  <a:srgbClr val="FFC000"/>
                </a:solidFill>
              </a:rPr>
              <a:t>RA</a:t>
            </a:r>
          </a:p>
          <a:p>
            <a:r>
              <a:rPr lang="en-US" b="1" dirty="0">
                <a:solidFill>
                  <a:schemeClr val="bg2">
                    <a:lumMod val="75000"/>
                  </a:schemeClr>
                </a:solidFill>
              </a:rPr>
              <a:t>RM</a:t>
            </a:r>
          </a:p>
        </p:txBody>
      </p:sp>
      <p:sp>
        <p:nvSpPr>
          <p:cNvPr id="31" name="TextBox 30"/>
          <p:cNvSpPr txBox="1"/>
          <p:nvPr/>
        </p:nvSpPr>
        <p:spPr>
          <a:xfrm>
            <a:off x="3429000" y="2971800"/>
            <a:ext cx="965200" cy="923330"/>
          </a:xfrm>
          <a:prstGeom prst="rect">
            <a:avLst/>
          </a:prstGeom>
          <a:noFill/>
        </p:spPr>
        <p:txBody>
          <a:bodyPr wrap="square" numCol="1" rtlCol="0">
            <a:spAutoFit/>
          </a:bodyPr>
          <a:lstStyle/>
          <a:p>
            <a:r>
              <a:rPr lang="en-US" b="1" dirty="0">
                <a:solidFill>
                  <a:srgbClr val="FF0000"/>
                </a:solidFill>
              </a:rPr>
              <a:t>PA</a:t>
            </a:r>
          </a:p>
          <a:p>
            <a:r>
              <a:rPr lang="en-US" b="1" dirty="0">
                <a:solidFill>
                  <a:srgbClr val="00B050"/>
                </a:solidFill>
              </a:rPr>
              <a:t>CA </a:t>
            </a:r>
            <a:r>
              <a:rPr lang="en-US" b="1" dirty="0">
                <a:solidFill>
                  <a:srgbClr val="FF0000"/>
                </a:solidFill>
              </a:rPr>
              <a:t>RA</a:t>
            </a:r>
          </a:p>
          <a:p>
            <a:r>
              <a:rPr lang="en-US" b="1" dirty="0">
                <a:solidFill>
                  <a:srgbClr val="FFC000"/>
                </a:solidFill>
              </a:rPr>
              <a:t>RM</a:t>
            </a:r>
          </a:p>
        </p:txBody>
      </p:sp>
    </p:spTree>
    <p:extLst>
      <p:ext uri="{BB962C8B-B14F-4D97-AF65-F5344CB8AC3E}">
        <p14:creationId xmlns:p14="http://schemas.microsoft.com/office/powerpoint/2010/main" val="26882773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2774"/>
          <p:cNvSpPr>
            <a:spLocks noChangeAspect="1"/>
          </p:cNvSpPr>
          <p:nvPr/>
        </p:nvSpPr>
        <p:spPr bwMode="auto">
          <a:xfrm>
            <a:off x="4" y="32273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40100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40290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nvGrpSpPr>
          <p:cNvPr id="2" name="Group 62"/>
          <p:cNvGrpSpPr>
            <a:grpSpLocks/>
          </p:cNvGrpSpPr>
          <p:nvPr/>
        </p:nvGrpSpPr>
        <p:grpSpPr bwMode="auto">
          <a:xfrm>
            <a:off x="1142999" y="1143000"/>
            <a:ext cx="5366658" cy="5129223"/>
            <a:chOff x="3810000" y="1789113"/>
            <a:chExt cx="1808986" cy="1423745"/>
          </a:xfrm>
        </p:grpSpPr>
        <p:grpSp>
          <p:nvGrpSpPr>
            <p:cNvPr id="3" name="Group 61"/>
            <p:cNvGrpSpPr>
              <a:grpSpLocks/>
            </p:cNvGrpSpPr>
            <p:nvPr/>
          </p:nvGrpSpPr>
          <p:grpSpPr bwMode="auto">
            <a:xfrm>
              <a:off x="3810000" y="1789113"/>
              <a:ext cx="1808986" cy="1423745"/>
              <a:chOff x="3810000" y="1789113"/>
              <a:chExt cx="1808986" cy="1423745"/>
            </a:xfrm>
          </p:grpSpPr>
          <p:grpSp>
            <p:nvGrpSpPr>
              <p:cNvPr id="4" name="Group 60"/>
              <p:cNvGrpSpPr>
                <a:grpSpLocks/>
              </p:cNvGrpSpPr>
              <p:nvPr/>
            </p:nvGrpSpPr>
            <p:grpSpPr bwMode="auto">
              <a:xfrm>
                <a:off x="3810000" y="1789113"/>
                <a:ext cx="1808986" cy="1423745"/>
                <a:chOff x="3810000" y="1789113"/>
                <a:chExt cx="1808986" cy="1423745"/>
              </a:xfrm>
            </p:grpSpPr>
            <p:sp>
              <p:nvSpPr>
                <p:cNvPr id="92" name="Freeform 91"/>
                <p:cNvSpPr/>
                <p:nvPr/>
              </p:nvSpPr>
              <p:spPr>
                <a:xfrm>
                  <a:off x="3997098" y="2123916"/>
                  <a:ext cx="128587" cy="190759"/>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6" name="Freeform 105"/>
                <p:cNvSpPr/>
                <p:nvPr/>
              </p:nvSpPr>
              <p:spPr>
                <a:xfrm>
                  <a:off x="4513489" y="2814654"/>
                  <a:ext cx="207509" cy="294760"/>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8" name="Freeform 107"/>
                <p:cNvSpPr/>
                <p:nvPr/>
              </p:nvSpPr>
              <p:spPr>
                <a:xfrm>
                  <a:off x="4797199" y="2579402"/>
                  <a:ext cx="334736" cy="301990"/>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9" name="Freeform 108"/>
                <p:cNvSpPr/>
                <p:nvPr/>
              </p:nvSpPr>
              <p:spPr>
                <a:xfrm>
                  <a:off x="4197123" y="2071637"/>
                  <a:ext cx="1119187" cy="736343"/>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0" name="Freeform 109"/>
                <p:cNvSpPr/>
                <p:nvPr/>
              </p:nvSpPr>
              <p:spPr>
                <a:xfrm>
                  <a:off x="4294414" y="2514333"/>
                  <a:ext cx="459921" cy="21300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1" name="Freeform 110"/>
                <p:cNvSpPr/>
                <p:nvPr/>
              </p:nvSpPr>
              <p:spPr>
                <a:xfrm>
                  <a:off x="4532539" y="1789113"/>
                  <a:ext cx="1059997" cy="563380"/>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12" name="Freeform 111"/>
                <p:cNvSpPr/>
                <p:nvPr/>
              </p:nvSpPr>
              <p:spPr>
                <a:xfrm>
                  <a:off x="4906736" y="2298547"/>
                  <a:ext cx="320448" cy="330353"/>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2013" name="TextBox 43"/>
                <p:cNvSpPr txBox="1">
                  <a:spLocks noChangeArrowheads="1"/>
                </p:cNvSpPr>
                <p:nvPr/>
              </p:nvSpPr>
              <p:spPr bwMode="auto">
                <a:xfrm>
                  <a:off x="4965843" y="1979474"/>
                  <a:ext cx="653143"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Arunachal Pradesh</a:t>
                  </a:r>
                </a:p>
              </p:txBody>
            </p:sp>
            <p:sp>
              <p:nvSpPr>
                <p:cNvPr id="42014" name="TextBox 51"/>
                <p:cNvSpPr txBox="1">
                  <a:spLocks noChangeArrowheads="1"/>
                </p:cNvSpPr>
                <p:nvPr/>
              </p:nvSpPr>
              <p:spPr bwMode="auto">
                <a:xfrm>
                  <a:off x="4430486" y="2363616"/>
                  <a:ext cx="685800"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Assam</a:t>
                  </a:r>
                </a:p>
              </p:txBody>
            </p:sp>
            <p:sp>
              <p:nvSpPr>
                <p:cNvPr id="42015" name="TextBox 59"/>
                <p:cNvSpPr txBox="1">
                  <a:spLocks noChangeArrowheads="1"/>
                </p:cNvSpPr>
                <p:nvPr/>
              </p:nvSpPr>
              <p:spPr bwMode="auto">
                <a:xfrm>
                  <a:off x="3810000" y="2057400"/>
                  <a:ext cx="609600"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Sikkim</a:t>
                  </a:r>
                </a:p>
              </p:txBody>
            </p:sp>
            <p:sp>
              <p:nvSpPr>
                <p:cNvPr id="42016" name="TextBox 62"/>
                <p:cNvSpPr txBox="1">
                  <a:spLocks noChangeArrowheads="1"/>
                </p:cNvSpPr>
                <p:nvPr/>
              </p:nvSpPr>
              <p:spPr bwMode="auto">
                <a:xfrm>
                  <a:off x="4400764" y="2550557"/>
                  <a:ext cx="489857"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Meghalaya</a:t>
                  </a:r>
                </a:p>
              </p:txBody>
            </p:sp>
            <p:sp>
              <p:nvSpPr>
                <p:cNvPr id="42017" name="TextBox 65"/>
                <p:cNvSpPr txBox="1">
                  <a:spLocks noChangeArrowheads="1"/>
                </p:cNvSpPr>
                <p:nvPr/>
              </p:nvSpPr>
              <p:spPr bwMode="auto">
                <a:xfrm>
                  <a:off x="4512557" y="2806164"/>
                  <a:ext cx="478971"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Tripura</a:t>
                  </a:r>
                </a:p>
              </p:txBody>
            </p:sp>
            <p:sp>
              <p:nvSpPr>
                <p:cNvPr id="107" name="Freeform 106"/>
                <p:cNvSpPr/>
                <p:nvPr/>
              </p:nvSpPr>
              <p:spPr>
                <a:xfrm>
                  <a:off x="4684939" y="2798526"/>
                  <a:ext cx="217034" cy="414332"/>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grpSp>
          <p:sp>
            <p:nvSpPr>
              <p:cNvPr id="42004" name="TextBox 60"/>
              <p:cNvSpPr txBox="1">
                <a:spLocks noChangeArrowheads="1"/>
              </p:cNvSpPr>
              <p:nvPr/>
            </p:nvSpPr>
            <p:spPr bwMode="auto">
              <a:xfrm>
                <a:off x="4698714" y="2862934"/>
                <a:ext cx="241443" cy="68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Mizoram</a:t>
                </a:r>
              </a:p>
            </p:txBody>
          </p:sp>
          <p:sp>
            <p:nvSpPr>
              <p:cNvPr id="42005" name="TextBox 64"/>
              <p:cNvSpPr txBox="1">
                <a:spLocks noChangeArrowheads="1"/>
              </p:cNvSpPr>
              <p:nvPr/>
            </p:nvSpPr>
            <p:spPr bwMode="auto">
              <a:xfrm>
                <a:off x="4876800" y="2649538"/>
                <a:ext cx="468086"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Manipur</a:t>
                </a:r>
              </a:p>
            </p:txBody>
          </p:sp>
        </p:grpSp>
        <p:sp>
          <p:nvSpPr>
            <p:cNvPr id="42002" name="TextBox 63"/>
            <p:cNvSpPr txBox="1">
              <a:spLocks noChangeArrowheads="1"/>
            </p:cNvSpPr>
            <p:nvPr/>
          </p:nvSpPr>
          <p:spPr bwMode="auto">
            <a:xfrm>
              <a:off x="5018314" y="2393109"/>
              <a:ext cx="359229" cy="8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Nagaland</a:t>
              </a:r>
            </a:p>
          </p:txBody>
        </p:sp>
      </p:grpSp>
      <p:sp>
        <p:nvSpPr>
          <p:cNvPr id="29" name="Rectangle 10"/>
          <p:cNvSpPr>
            <a:spLocks noChangeArrowheads="1"/>
          </p:cNvSpPr>
          <p:nvPr/>
        </p:nvSpPr>
        <p:spPr bwMode="auto">
          <a:xfrm>
            <a:off x="0" y="152400"/>
            <a:ext cx="910748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Wheat Strategy: </a:t>
            </a:r>
            <a:r>
              <a:rPr lang="en-US" sz="3600" dirty="0">
                <a:solidFill>
                  <a:srgbClr val="000F97"/>
                </a:solidFill>
                <a:cs typeface="Arial" charset="0"/>
              </a:rPr>
              <a:t>Market Channel Opportunities*</a:t>
            </a:r>
          </a:p>
        </p:txBody>
      </p:sp>
      <p:sp>
        <p:nvSpPr>
          <p:cNvPr id="33" name="TextBox 32"/>
          <p:cNvSpPr txBox="1"/>
          <p:nvPr/>
        </p:nvSpPr>
        <p:spPr>
          <a:xfrm>
            <a:off x="3862387" y="2973205"/>
            <a:ext cx="709613" cy="369332"/>
          </a:xfrm>
          <a:prstGeom prst="rect">
            <a:avLst/>
          </a:prstGeom>
          <a:noFill/>
        </p:spPr>
        <p:txBody>
          <a:bodyPr wrap="square" numCol="1" rtlCol="0">
            <a:spAutoFit/>
          </a:bodyPr>
          <a:lstStyle/>
          <a:p>
            <a:r>
              <a:rPr lang="en-US" b="1" dirty="0">
                <a:solidFill>
                  <a:schemeClr val="bg2"/>
                </a:solidFill>
              </a:rPr>
              <a:t>CA</a:t>
            </a:r>
          </a:p>
        </p:txBody>
      </p:sp>
      <p:sp>
        <p:nvSpPr>
          <p:cNvPr id="42" name="TextBox 41"/>
          <p:cNvSpPr txBox="1"/>
          <p:nvPr/>
        </p:nvSpPr>
        <p:spPr>
          <a:xfrm>
            <a:off x="3403943" y="3395022"/>
            <a:ext cx="709613" cy="369332"/>
          </a:xfrm>
          <a:prstGeom prst="rect">
            <a:avLst/>
          </a:prstGeom>
          <a:noFill/>
        </p:spPr>
        <p:txBody>
          <a:bodyPr wrap="square" numCol="1" rtlCol="0">
            <a:spAutoFit/>
          </a:bodyPr>
          <a:lstStyle/>
          <a:p>
            <a:r>
              <a:rPr lang="en-US" b="1" dirty="0">
                <a:solidFill>
                  <a:schemeClr val="bg2"/>
                </a:solidFill>
              </a:rPr>
              <a:t>RA</a:t>
            </a:r>
          </a:p>
        </p:txBody>
      </p:sp>
      <p:sp>
        <p:nvSpPr>
          <p:cNvPr id="43" name="TextBox 42"/>
          <p:cNvSpPr txBox="1"/>
          <p:nvPr/>
        </p:nvSpPr>
        <p:spPr>
          <a:xfrm>
            <a:off x="3428045" y="3105020"/>
            <a:ext cx="709613" cy="369332"/>
          </a:xfrm>
          <a:prstGeom prst="rect">
            <a:avLst/>
          </a:prstGeom>
          <a:noFill/>
        </p:spPr>
        <p:txBody>
          <a:bodyPr wrap="square" numCol="1" rtlCol="0">
            <a:spAutoFit/>
          </a:bodyPr>
          <a:lstStyle/>
          <a:p>
            <a:r>
              <a:rPr lang="en-US" b="1" dirty="0">
                <a:solidFill>
                  <a:srgbClr val="FF0000"/>
                </a:solidFill>
              </a:rPr>
              <a:t>RM</a:t>
            </a:r>
          </a:p>
        </p:txBody>
      </p:sp>
      <p:sp>
        <p:nvSpPr>
          <p:cNvPr id="44" name="TextBox 43"/>
          <p:cNvSpPr txBox="1"/>
          <p:nvPr/>
        </p:nvSpPr>
        <p:spPr>
          <a:xfrm>
            <a:off x="3862387" y="3360397"/>
            <a:ext cx="709613" cy="369332"/>
          </a:xfrm>
          <a:prstGeom prst="rect">
            <a:avLst/>
          </a:prstGeom>
          <a:noFill/>
        </p:spPr>
        <p:txBody>
          <a:bodyPr wrap="square" numCol="1" rtlCol="0">
            <a:spAutoFit/>
          </a:bodyPr>
          <a:lstStyle/>
          <a:p>
            <a:r>
              <a:rPr lang="en-US" b="1" dirty="0">
                <a:solidFill>
                  <a:schemeClr val="bg2"/>
                </a:solidFill>
              </a:rPr>
              <a:t>PA</a:t>
            </a:r>
          </a:p>
        </p:txBody>
      </p:sp>
      <p:sp>
        <p:nvSpPr>
          <p:cNvPr id="45" name="TextBox 44"/>
          <p:cNvSpPr txBox="1"/>
          <p:nvPr/>
        </p:nvSpPr>
        <p:spPr>
          <a:xfrm>
            <a:off x="2871787" y="4097486"/>
            <a:ext cx="709613" cy="369332"/>
          </a:xfrm>
          <a:prstGeom prst="rect">
            <a:avLst/>
          </a:prstGeom>
          <a:noFill/>
        </p:spPr>
        <p:txBody>
          <a:bodyPr wrap="square" numCol="1" rtlCol="0">
            <a:spAutoFit/>
          </a:bodyPr>
          <a:lstStyle/>
          <a:p>
            <a:r>
              <a:rPr lang="en-US" b="1" dirty="0">
                <a:solidFill>
                  <a:schemeClr val="bg2"/>
                </a:solidFill>
              </a:rPr>
              <a:t>CA</a:t>
            </a:r>
          </a:p>
        </p:txBody>
      </p:sp>
      <p:sp>
        <p:nvSpPr>
          <p:cNvPr id="46" name="TextBox 45"/>
          <p:cNvSpPr txBox="1"/>
          <p:nvPr/>
        </p:nvSpPr>
        <p:spPr>
          <a:xfrm>
            <a:off x="2490787" y="3810000"/>
            <a:ext cx="709613" cy="369332"/>
          </a:xfrm>
          <a:prstGeom prst="rect">
            <a:avLst/>
          </a:prstGeom>
          <a:noFill/>
        </p:spPr>
        <p:txBody>
          <a:bodyPr wrap="square" numCol="1" rtlCol="0">
            <a:spAutoFit/>
          </a:bodyPr>
          <a:lstStyle/>
          <a:p>
            <a:r>
              <a:rPr lang="en-US" b="1" dirty="0">
                <a:solidFill>
                  <a:schemeClr val="bg2"/>
                </a:solidFill>
              </a:rPr>
              <a:t>RA</a:t>
            </a:r>
          </a:p>
        </p:txBody>
      </p:sp>
      <p:sp>
        <p:nvSpPr>
          <p:cNvPr id="47" name="TextBox 46"/>
          <p:cNvSpPr txBox="1"/>
          <p:nvPr/>
        </p:nvSpPr>
        <p:spPr>
          <a:xfrm>
            <a:off x="2490787" y="4114800"/>
            <a:ext cx="709613" cy="369332"/>
          </a:xfrm>
          <a:prstGeom prst="rect">
            <a:avLst/>
          </a:prstGeom>
          <a:noFill/>
        </p:spPr>
        <p:txBody>
          <a:bodyPr wrap="square" numCol="1" rtlCol="0">
            <a:spAutoFit/>
          </a:bodyPr>
          <a:lstStyle/>
          <a:p>
            <a:r>
              <a:rPr lang="en-US" b="1" dirty="0">
                <a:solidFill>
                  <a:schemeClr val="bg2"/>
                </a:solidFill>
              </a:rPr>
              <a:t>RM</a:t>
            </a:r>
          </a:p>
        </p:txBody>
      </p:sp>
      <p:sp>
        <p:nvSpPr>
          <p:cNvPr id="48" name="TextBox 47"/>
          <p:cNvSpPr txBox="1"/>
          <p:nvPr/>
        </p:nvSpPr>
        <p:spPr>
          <a:xfrm>
            <a:off x="3270165" y="3982156"/>
            <a:ext cx="709613" cy="369332"/>
          </a:xfrm>
          <a:prstGeom prst="rect">
            <a:avLst/>
          </a:prstGeom>
          <a:noFill/>
        </p:spPr>
        <p:txBody>
          <a:bodyPr wrap="square" numCol="1" rtlCol="0">
            <a:spAutoFit/>
          </a:bodyPr>
          <a:lstStyle/>
          <a:p>
            <a:r>
              <a:rPr lang="en-US" b="1" dirty="0">
                <a:solidFill>
                  <a:schemeClr val="bg2"/>
                </a:solidFill>
              </a:rPr>
              <a:t>PA</a:t>
            </a:r>
          </a:p>
        </p:txBody>
      </p:sp>
      <p:sp>
        <p:nvSpPr>
          <p:cNvPr id="7" name="TextBox 6"/>
          <p:cNvSpPr txBox="1"/>
          <p:nvPr/>
        </p:nvSpPr>
        <p:spPr>
          <a:xfrm>
            <a:off x="13711" y="1295400"/>
            <a:ext cx="4482089" cy="923330"/>
          </a:xfrm>
          <a:prstGeom prst="rect">
            <a:avLst/>
          </a:prstGeom>
          <a:noFill/>
        </p:spPr>
        <p:txBody>
          <a:bodyPr wrap="square" rtlCol="0">
            <a:spAutoFit/>
          </a:bodyPr>
          <a:lstStyle/>
          <a:p>
            <a:r>
              <a:rPr lang="en-US" dirty="0"/>
              <a:t>*Meghalaya and Assam were the only states in this region which were assessed in the strategy</a:t>
            </a:r>
          </a:p>
        </p:txBody>
      </p:sp>
      <p:sp>
        <p:nvSpPr>
          <p:cNvPr id="35" name="TextBox 73"/>
          <p:cNvSpPr txBox="1">
            <a:spLocks noChangeArrowheads="1"/>
          </p:cNvSpPr>
          <p:nvPr/>
        </p:nvSpPr>
        <p:spPr bwMode="auto">
          <a:xfrm>
            <a:off x="6629400" y="3136956"/>
            <a:ext cx="2536821" cy="3170099"/>
          </a:xfrm>
          <a:prstGeom prst="rect">
            <a:avLst/>
          </a:prstGeom>
          <a:noFill/>
          <a:ln w="9525">
            <a:noFill/>
            <a:miter lim="800000"/>
            <a:headEnd/>
            <a:tailEnd/>
          </a:ln>
        </p:spPr>
        <p:txBody>
          <a:bodyPr wrap="square">
            <a:spAutoFit/>
          </a:bodyPr>
          <a:lstStyle/>
          <a:p>
            <a:pPr>
              <a:defRPr/>
            </a:pPr>
            <a:r>
              <a:rPr lang="en-US" sz="2000" b="1" dirty="0">
                <a:latin typeface="Arial" pitchFamily="34" charset="0"/>
                <a:ea typeface="ＭＳ Ｐゴシック"/>
                <a:cs typeface="ＭＳ Ｐゴシック"/>
              </a:rPr>
              <a:t>PA = PDS Atta</a:t>
            </a:r>
          </a:p>
          <a:p>
            <a:pPr>
              <a:defRPr/>
            </a:pPr>
            <a:r>
              <a:rPr lang="en-US" sz="2000" b="1" dirty="0">
                <a:latin typeface="Arial" pitchFamily="34" charset="0"/>
                <a:ea typeface="ＭＳ Ｐゴシック"/>
                <a:cs typeface="ＭＳ Ｐゴシック"/>
              </a:rPr>
              <a:t>CA = CCM Atta</a:t>
            </a:r>
          </a:p>
          <a:p>
            <a:pPr>
              <a:defRPr/>
            </a:pPr>
            <a:r>
              <a:rPr lang="en-US" sz="2000" b="1" dirty="0">
                <a:latin typeface="Arial" pitchFamily="34" charset="0"/>
                <a:ea typeface="ＭＳ Ｐゴシック"/>
                <a:cs typeface="ＭＳ Ｐゴシック"/>
              </a:rPr>
              <a:t>RA = RFM Atta</a:t>
            </a:r>
          </a:p>
          <a:p>
            <a:pPr>
              <a:defRPr/>
            </a:pPr>
            <a:r>
              <a:rPr lang="en-US" sz="2000" b="1" dirty="0">
                <a:latin typeface="Arial" pitchFamily="34" charset="0"/>
                <a:ea typeface="ＭＳ Ｐゴシック"/>
                <a:cs typeface="ＭＳ Ｐゴシック"/>
              </a:rPr>
              <a:t>RM = RFM Maida</a:t>
            </a:r>
          </a:p>
          <a:p>
            <a:pPr>
              <a:defRPr/>
            </a:pPr>
            <a:endParaRPr lang="en-US" sz="2000" b="1" dirty="0">
              <a:latin typeface="Arial" pitchFamily="34" charset="0"/>
              <a:ea typeface="ＭＳ Ｐゴシック"/>
              <a:cs typeface="ＭＳ Ｐゴシック"/>
            </a:endParaRPr>
          </a:p>
          <a:p>
            <a:pPr>
              <a:defRPr/>
            </a:pPr>
            <a:r>
              <a:rPr lang="en-US" sz="2000" b="1" dirty="0">
                <a:solidFill>
                  <a:schemeClr val="bg2">
                    <a:lumMod val="75000"/>
                  </a:schemeClr>
                </a:solidFill>
                <a:latin typeface="Arial" pitchFamily="34" charset="0"/>
                <a:ea typeface="ＭＳ Ｐゴシック"/>
                <a:cs typeface="ＭＳ Ｐゴシック"/>
              </a:rPr>
              <a:t>No reachable pop.</a:t>
            </a:r>
          </a:p>
          <a:p>
            <a:pPr>
              <a:defRPr/>
            </a:pPr>
            <a:r>
              <a:rPr lang="en-US" sz="2000" b="1" dirty="0">
                <a:solidFill>
                  <a:srgbClr val="FF0000"/>
                </a:solidFill>
                <a:latin typeface="Arial" pitchFamily="34" charset="0"/>
                <a:ea typeface="ＭＳ Ｐゴシック"/>
                <a:cs typeface="ＭＳ Ｐゴシック"/>
              </a:rPr>
              <a:t>Low ranking</a:t>
            </a:r>
          </a:p>
          <a:p>
            <a:pPr>
              <a:defRPr/>
            </a:pPr>
            <a:r>
              <a:rPr lang="en-US" sz="2000" b="1" dirty="0">
                <a:solidFill>
                  <a:srgbClr val="FFC000"/>
                </a:solidFill>
                <a:latin typeface="Arial" pitchFamily="34" charset="0"/>
                <a:ea typeface="ＭＳ Ｐゴシック"/>
                <a:cs typeface="ＭＳ Ｐゴシック"/>
              </a:rPr>
              <a:t>Low-intermediate</a:t>
            </a:r>
          </a:p>
          <a:p>
            <a:pPr>
              <a:defRPr/>
            </a:pPr>
            <a:r>
              <a:rPr lang="en-US" sz="2000" b="1" dirty="0">
                <a:solidFill>
                  <a:srgbClr val="00B050"/>
                </a:solidFill>
                <a:latin typeface="Arial" pitchFamily="34" charset="0"/>
                <a:ea typeface="ＭＳ Ｐゴシック"/>
                <a:cs typeface="ＭＳ Ｐゴシック"/>
              </a:rPr>
              <a:t>Intermediate-high</a:t>
            </a:r>
          </a:p>
          <a:p>
            <a:pPr>
              <a:defRPr/>
            </a:pPr>
            <a:r>
              <a:rPr lang="en-US" sz="2000" b="1" dirty="0">
                <a:solidFill>
                  <a:srgbClr val="005BE2"/>
                </a:solidFill>
                <a:latin typeface="Arial" pitchFamily="34" charset="0"/>
                <a:ea typeface="ＭＳ Ｐゴシック"/>
                <a:cs typeface="ＭＳ Ｐゴシック"/>
              </a:rPr>
              <a:t>High ranking</a:t>
            </a:r>
          </a:p>
        </p:txBody>
      </p:sp>
    </p:spTree>
    <p:extLst>
      <p:ext uri="{BB962C8B-B14F-4D97-AF65-F5344CB8AC3E}">
        <p14:creationId xmlns:p14="http://schemas.microsoft.com/office/powerpoint/2010/main" val="344989151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47988" y="914399"/>
            <a:ext cx="5629012" cy="5235577"/>
            <a:chOff x="406404" y="914399"/>
            <a:chExt cx="5629012" cy="5235577"/>
          </a:xfrm>
        </p:grpSpPr>
        <p:sp>
          <p:nvSpPr>
            <p:cNvPr id="145" name="Freeform 2774"/>
            <p:cNvSpPr>
              <a:spLocks noChangeAspect="1"/>
            </p:cNvSpPr>
            <p:nvPr/>
          </p:nvSpPr>
          <p:spPr bwMode="auto">
            <a:xfrm>
              <a:off x="750731" y="3363128"/>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sp>
          <p:nvSpPr>
            <p:cNvPr id="94" name="Freeform 93"/>
            <p:cNvSpPr/>
            <p:nvPr/>
          </p:nvSpPr>
          <p:spPr>
            <a:xfrm>
              <a:off x="406404"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95" name="Freeform 9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nvGrpSpPr>
            <p:cNvPr id="2" name="Group 60"/>
            <p:cNvGrpSpPr>
              <a:grpSpLocks/>
            </p:cNvGrpSpPr>
            <p:nvPr/>
          </p:nvGrpSpPr>
          <p:grpSpPr bwMode="auto">
            <a:xfrm>
              <a:off x="762004" y="914399"/>
              <a:ext cx="5105396" cy="5235577"/>
              <a:chOff x="644525" y="379413"/>
              <a:chExt cx="2735263" cy="3083110"/>
            </a:xfrm>
          </p:grpSpPr>
          <p:sp>
            <p:nvSpPr>
              <p:cNvPr id="82" name="Freeform 81"/>
              <p:cNvSpPr/>
              <p:nvPr/>
            </p:nvSpPr>
            <p:spPr>
              <a:xfrm>
                <a:off x="1586319" y="379413"/>
                <a:ext cx="1214132" cy="966464"/>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2014137" y="1114282"/>
                <a:ext cx="483276" cy="540018"/>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673467" y="1287978"/>
                <a:ext cx="521898" cy="464304"/>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1757644" y="1542956"/>
                <a:ext cx="542695" cy="562286"/>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142879" y="1895915"/>
                <a:ext cx="83187" cy="104663"/>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2302320" y="1480603"/>
                <a:ext cx="509024" cy="514408"/>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8" name="Freeform 87"/>
              <p:cNvSpPr/>
              <p:nvPr/>
            </p:nvSpPr>
            <p:spPr>
              <a:xfrm>
                <a:off x="2153772" y="1665434"/>
                <a:ext cx="1226016" cy="1201399"/>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902008" y="1676569"/>
                <a:ext cx="1377535" cy="1289361"/>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90" name="Freeform 89"/>
              <p:cNvSpPr/>
              <p:nvPr/>
            </p:nvSpPr>
            <p:spPr>
              <a:xfrm>
                <a:off x="1536803" y="2303434"/>
                <a:ext cx="1584512" cy="1037724"/>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6" name="Freeform 95"/>
              <p:cNvSpPr/>
              <p:nvPr/>
            </p:nvSpPr>
            <p:spPr>
              <a:xfrm>
                <a:off x="644525" y="2598495"/>
                <a:ext cx="973485" cy="864028"/>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no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3047" name="TextBox 41"/>
              <p:cNvSpPr txBox="1">
                <a:spLocks noChangeArrowheads="1"/>
              </p:cNvSpPr>
              <p:nvPr/>
            </p:nvSpPr>
            <p:spPr bwMode="auto">
              <a:xfrm>
                <a:off x="990600" y="2209800"/>
                <a:ext cx="7620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Rajasthan</a:t>
                </a:r>
              </a:p>
            </p:txBody>
          </p:sp>
          <p:sp>
            <p:nvSpPr>
              <p:cNvPr id="43048" name="TextBox 42"/>
              <p:cNvSpPr txBox="1">
                <a:spLocks noChangeArrowheads="1"/>
              </p:cNvSpPr>
              <p:nvPr/>
            </p:nvSpPr>
            <p:spPr bwMode="auto">
              <a:xfrm>
                <a:off x="1676400" y="2895600"/>
                <a:ext cx="12192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Madhya Pradesh</a:t>
                </a:r>
              </a:p>
            </p:txBody>
          </p:sp>
          <p:sp>
            <p:nvSpPr>
              <p:cNvPr id="43049" name="TextBox 44"/>
              <p:cNvSpPr txBox="1">
                <a:spLocks noChangeArrowheads="1"/>
              </p:cNvSpPr>
              <p:nvPr/>
            </p:nvSpPr>
            <p:spPr bwMode="auto">
              <a:xfrm>
                <a:off x="726173" y="2712779"/>
                <a:ext cx="7620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Gujarat</a:t>
                </a:r>
              </a:p>
            </p:txBody>
          </p:sp>
          <p:sp>
            <p:nvSpPr>
              <p:cNvPr id="43050" name="TextBox 48"/>
              <p:cNvSpPr txBox="1">
                <a:spLocks noChangeArrowheads="1"/>
              </p:cNvSpPr>
              <p:nvPr/>
            </p:nvSpPr>
            <p:spPr bwMode="auto">
              <a:xfrm>
                <a:off x="2514600" y="2209800"/>
                <a:ext cx="7620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Uttar Pradesh</a:t>
                </a:r>
              </a:p>
            </p:txBody>
          </p:sp>
          <p:sp>
            <p:nvSpPr>
              <p:cNvPr id="43051" name="TextBox 49"/>
              <p:cNvSpPr txBox="1">
                <a:spLocks noChangeArrowheads="1"/>
              </p:cNvSpPr>
              <p:nvPr/>
            </p:nvSpPr>
            <p:spPr bwMode="auto">
              <a:xfrm>
                <a:off x="1642767" y="1448313"/>
                <a:ext cx="6096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Punjab</a:t>
                </a:r>
              </a:p>
            </p:txBody>
          </p:sp>
          <p:sp>
            <p:nvSpPr>
              <p:cNvPr id="43052" name="TextBox 50"/>
              <p:cNvSpPr txBox="1">
                <a:spLocks noChangeArrowheads="1"/>
              </p:cNvSpPr>
              <p:nvPr/>
            </p:nvSpPr>
            <p:spPr bwMode="auto">
              <a:xfrm>
                <a:off x="2286000" y="1600200"/>
                <a:ext cx="6858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Uttarakhand</a:t>
                </a:r>
              </a:p>
            </p:txBody>
          </p:sp>
          <p:sp>
            <p:nvSpPr>
              <p:cNvPr id="43053" name="TextBox 55"/>
              <p:cNvSpPr txBox="1">
                <a:spLocks noChangeArrowheads="1"/>
              </p:cNvSpPr>
              <p:nvPr/>
            </p:nvSpPr>
            <p:spPr bwMode="auto">
              <a:xfrm rot="17880822">
                <a:off x="1735932" y="1688497"/>
                <a:ext cx="762000" cy="153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Haryana</a:t>
                </a:r>
              </a:p>
            </p:txBody>
          </p:sp>
          <p:sp>
            <p:nvSpPr>
              <p:cNvPr id="43054" name="TextBox 61"/>
              <p:cNvSpPr txBox="1">
                <a:spLocks noChangeArrowheads="1"/>
              </p:cNvSpPr>
              <p:nvPr/>
            </p:nvSpPr>
            <p:spPr bwMode="auto">
              <a:xfrm>
                <a:off x="1752600" y="527543"/>
                <a:ext cx="762000" cy="28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Jammu &amp; </a:t>
                </a:r>
              </a:p>
              <a:p>
                <a:pPr eaLnBrk="1" hangingPunct="1"/>
                <a:r>
                  <a:rPr lang="en-US" sz="1000" dirty="0"/>
                  <a:t>Kashmir</a:t>
                </a:r>
              </a:p>
            </p:txBody>
          </p:sp>
          <p:sp>
            <p:nvSpPr>
              <p:cNvPr id="43055" name="TextBox 66"/>
              <p:cNvSpPr txBox="1">
                <a:spLocks noChangeArrowheads="1"/>
              </p:cNvSpPr>
              <p:nvPr/>
            </p:nvSpPr>
            <p:spPr bwMode="auto">
              <a:xfrm>
                <a:off x="1981200" y="1143000"/>
                <a:ext cx="838200" cy="172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dirty="0"/>
                  <a:t>Himachal Pradesh</a:t>
                </a:r>
              </a:p>
            </p:txBody>
          </p:sp>
        </p:grpSp>
        <p:sp>
          <p:nvSpPr>
            <p:cNvPr id="63" name="TextBox 62"/>
            <p:cNvSpPr txBox="1"/>
            <p:nvPr/>
          </p:nvSpPr>
          <p:spPr>
            <a:xfrm>
              <a:off x="3932133" y="1459468"/>
              <a:ext cx="709613" cy="369332"/>
            </a:xfrm>
            <a:prstGeom prst="rect">
              <a:avLst/>
            </a:prstGeom>
            <a:noFill/>
          </p:spPr>
          <p:txBody>
            <a:bodyPr wrap="square" numCol="1" rtlCol="0">
              <a:spAutoFit/>
            </a:bodyPr>
            <a:lstStyle/>
            <a:p>
              <a:r>
                <a:rPr lang="en-US" b="1" dirty="0">
                  <a:solidFill>
                    <a:srgbClr val="00B0F0"/>
                  </a:solidFill>
                </a:rPr>
                <a:t>CA</a:t>
              </a:r>
            </a:p>
          </p:txBody>
        </p:sp>
        <p:sp>
          <p:nvSpPr>
            <p:cNvPr id="64" name="TextBox 63"/>
            <p:cNvSpPr txBox="1"/>
            <p:nvPr/>
          </p:nvSpPr>
          <p:spPr>
            <a:xfrm>
              <a:off x="3473689" y="1764268"/>
              <a:ext cx="709613" cy="369332"/>
            </a:xfrm>
            <a:prstGeom prst="rect">
              <a:avLst/>
            </a:prstGeom>
            <a:noFill/>
          </p:spPr>
          <p:txBody>
            <a:bodyPr wrap="square" numCol="1" rtlCol="0">
              <a:spAutoFit/>
            </a:bodyPr>
            <a:lstStyle/>
            <a:p>
              <a:r>
                <a:rPr lang="en-US" b="1" dirty="0">
                  <a:solidFill>
                    <a:srgbClr val="FF0000"/>
                  </a:solidFill>
                </a:rPr>
                <a:t>RA</a:t>
              </a:r>
            </a:p>
          </p:txBody>
        </p:sp>
        <p:sp>
          <p:nvSpPr>
            <p:cNvPr id="65" name="TextBox 64"/>
            <p:cNvSpPr txBox="1"/>
            <p:nvPr/>
          </p:nvSpPr>
          <p:spPr>
            <a:xfrm>
              <a:off x="3497791" y="1474266"/>
              <a:ext cx="709613" cy="369332"/>
            </a:xfrm>
            <a:prstGeom prst="rect">
              <a:avLst/>
            </a:prstGeom>
            <a:noFill/>
          </p:spPr>
          <p:txBody>
            <a:bodyPr wrap="square" numCol="1" rtlCol="0">
              <a:spAutoFit/>
            </a:bodyPr>
            <a:lstStyle/>
            <a:p>
              <a:r>
                <a:rPr lang="en-US" b="1" dirty="0">
                  <a:solidFill>
                    <a:srgbClr val="FFC000"/>
                  </a:solidFill>
                </a:rPr>
                <a:t>RM</a:t>
              </a:r>
            </a:p>
          </p:txBody>
        </p:sp>
        <p:sp>
          <p:nvSpPr>
            <p:cNvPr id="67" name="TextBox 66"/>
            <p:cNvSpPr txBox="1"/>
            <p:nvPr/>
          </p:nvSpPr>
          <p:spPr>
            <a:xfrm>
              <a:off x="3932133" y="1729643"/>
              <a:ext cx="709613" cy="369332"/>
            </a:xfrm>
            <a:prstGeom prst="rect">
              <a:avLst/>
            </a:prstGeom>
            <a:noFill/>
          </p:spPr>
          <p:txBody>
            <a:bodyPr wrap="square" numCol="1" rtlCol="0">
              <a:spAutoFit/>
            </a:bodyPr>
            <a:lstStyle/>
            <a:p>
              <a:r>
                <a:rPr lang="en-US" b="1" dirty="0">
                  <a:solidFill>
                    <a:srgbClr val="FFC000"/>
                  </a:solidFill>
                </a:rPr>
                <a:t>PA</a:t>
              </a:r>
            </a:p>
          </p:txBody>
        </p:sp>
        <p:sp>
          <p:nvSpPr>
            <p:cNvPr id="68" name="TextBox 67"/>
            <p:cNvSpPr txBox="1"/>
            <p:nvPr/>
          </p:nvSpPr>
          <p:spPr>
            <a:xfrm>
              <a:off x="5319992" y="4126468"/>
              <a:ext cx="709613" cy="369332"/>
            </a:xfrm>
            <a:prstGeom prst="rect">
              <a:avLst/>
            </a:prstGeom>
            <a:noFill/>
          </p:spPr>
          <p:txBody>
            <a:bodyPr wrap="square" numCol="1" rtlCol="0">
              <a:spAutoFit/>
            </a:bodyPr>
            <a:lstStyle/>
            <a:p>
              <a:r>
                <a:rPr lang="en-US" b="1" dirty="0">
                  <a:solidFill>
                    <a:srgbClr val="00B0F0"/>
                  </a:solidFill>
                </a:rPr>
                <a:t>CA</a:t>
              </a:r>
            </a:p>
          </p:txBody>
        </p:sp>
        <p:sp>
          <p:nvSpPr>
            <p:cNvPr id="69" name="TextBox 68"/>
            <p:cNvSpPr txBox="1"/>
            <p:nvPr/>
          </p:nvSpPr>
          <p:spPr>
            <a:xfrm>
              <a:off x="4861548" y="4425088"/>
              <a:ext cx="709613" cy="369332"/>
            </a:xfrm>
            <a:prstGeom prst="rect">
              <a:avLst/>
            </a:prstGeom>
            <a:noFill/>
          </p:spPr>
          <p:txBody>
            <a:bodyPr wrap="square" numCol="1" rtlCol="0">
              <a:spAutoFit/>
            </a:bodyPr>
            <a:lstStyle/>
            <a:p>
              <a:r>
                <a:rPr lang="en-US" b="1" dirty="0">
                  <a:solidFill>
                    <a:srgbClr val="00B050"/>
                  </a:solidFill>
                </a:rPr>
                <a:t>RA</a:t>
              </a:r>
            </a:p>
          </p:txBody>
        </p:sp>
        <p:sp>
          <p:nvSpPr>
            <p:cNvPr id="70" name="TextBox 69"/>
            <p:cNvSpPr txBox="1"/>
            <p:nvPr/>
          </p:nvSpPr>
          <p:spPr>
            <a:xfrm>
              <a:off x="4885650" y="4135086"/>
              <a:ext cx="709613" cy="369332"/>
            </a:xfrm>
            <a:prstGeom prst="rect">
              <a:avLst/>
            </a:prstGeom>
            <a:noFill/>
          </p:spPr>
          <p:txBody>
            <a:bodyPr wrap="square" numCol="1" rtlCol="0">
              <a:spAutoFit/>
            </a:bodyPr>
            <a:lstStyle/>
            <a:p>
              <a:r>
                <a:rPr lang="en-US" b="1" dirty="0">
                  <a:solidFill>
                    <a:srgbClr val="00B050"/>
                  </a:solidFill>
                </a:rPr>
                <a:t>RM</a:t>
              </a:r>
            </a:p>
          </p:txBody>
        </p:sp>
        <p:sp>
          <p:nvSpPr>
            <p:cNvPr id="71" name="TextBox 70"/>
            <p:cNvSpPr txBox="1"/>
            <p:nvPr/>
          </p:nvSpPr>
          <p:spPr>
            <a:xfrm>
              <a:off x="5257800" y="4431268"/>
              <a:ext cx="709613" cy="369332"/>
            </a:xfrm>
            <a:prstGeom prst="rect">
              <a:avLst/>
            </a:prstGeom>
            <a:noFill/>
          </p:spPr>
          <p:txBody>
            <a:bodyPr wrap="square" numCol="1" rtlCol="0">
              <a:spAutoFit/>
            </a:bodyPr>
            <a:lstStyle/>
            <a:p>
              <a:r>
                <a:rPr lang="en-US" b="1" dirty="0">
                  <a:solidFill>
                    <a:srgbClr val="00B050"/>
                  </a:solidFill>
                </a:rPr>
                <a:t>PA</a:t>
              </a:r>
            </a:p>
          </p:txBody>
        </p:sp>
        <p:sp>
          <p:nvSpPr>
            <p:cNvPr id="72" name="TextBox 71"/>
            <p:cNvSpPr txBox="1"/>
            <p:nvPr/>
          </p:nvSpPr>
          <p:spPr>
            <a:xfrm>
              <a:off x="2531087" y="3897868"/>
              <a:ext cx="709613" cy="369332"/>
            </a:xfrm>
            <a:prstGeom prst="rect">
              <a:avLst/>
            </a:prstGeom>
            <a:noFill/>
          </p:spPr>
          <p:txBody>
            <a:bodyPr wrap="square" numCol="1" rtlCol="0">
              <a:spAutoFit/>
            </a:bodyPr>
            <a:lstStyle/>
            <a:p>
              <a:r>
                <a:rPr lang="en-US" b="1" dirty="0">
                  <a:solidFill>
                    <a:srgbClr val="00B050"/>
                  </a:solidFill>
                </a:rPr>
                <a:t>CA</a:t>
              </a:r>
            </a:p>
          </p:txBody>
        </p:sp>
        <p:sp>
          <p:nvSpPr>
            <p:cNvPr id="73" name="TextBox 72"/>
            <p:cNvSpPr txBox="1"/>
            <p:nvPr/>
          </p:nvSpPr>
          <p:spPr>
            <a:xfrm>
              <a:off x="2072643" y="4205797"/>
              <a:ext cx="709613" cy="369332"/>
            </a:xfrm>
            <a:prstGeom prst="rect">
              <a:avLst/>
            </a:prstGeom>
            <a:noFill/>
          </p:spPr>
          <p:txBody>
            <a:bodyPr wrap="square" numCol="1" rtlCol="0">
              <a:spAutoFit/>
            </a:bodyPr>
            <a:lstStyle/>
            <a:p>
              <a:r>
                <a:rPr lang="en-US" b="1" dirty="0">
                  <a:solidFill>
                    <a:srgbClr val="00B0F0"/>
                  </a:solidFill>
                </a:rPr>
                <a:t>RA</a:t>
              </a:r>
            </a:p>
          </p:txBody>
        </p:sp>
        <p:sp>
          <p:nvSpPr>
            <p:cNvPr id="74" name="TextBox 73"/>
            <p:cNvSpPr txBox="1"/>
            <p:nvPr/>
          </p:nvSpPr>
          <p:spPr>
            <a:xfrm>
              <a:off x="2096745" y="3915795"/>
              <a:ext cx="709613" cy="369332"/>
            </a:xfrm>
            <a:prstGeom prst="rect">
              <a:avLst/>
            </a:prstGeom>
            <a:noFill/>
          </p:spPr>
          <p:txBody>
            <a:bodyPr wrap="square" numCol="1" rtlCol="0">
              <a:spAutoFit/>
            </a:bodyPr>
            <a:lstStyle/>
            <a:p>
              <a:r>
                <a:rPr lang="en-US" b="1" dirty="0">
                  <a:solidFill>
                    <a:srgbClr val="00B050"/>
                  </a:solidFill>
                </a:rPr>
                <a:t>RM</a:t>
              </a:r>
            </a:p>
          </p:txBody>
        </p:sp>
        <p:sp>
          <p:nvSpPr>
            <p:cNvPr id="75" name="TextBox 74"/>
            <p:cNvSpPr txBox="1"/>
            <p:nvPr/>
          </p:nvSpPr>
          <p:spPr>
            <a:xfrm>
              <a:off x="2531087" y="4171172"/>
              <a:ext cx="709613" cy="369332"/>
            </a:xfrm>
            <a:prstGeom prst="rect">
              <a:avLst/>
            </a:prstGeom>
            <a:noFill/>
          </p:spPr>
          <p:txBody>
            <a:bodyPr wrap="square" numCol="1" rtlCol="0">
              <a:spAutoFit/>
            </a:bodyPr>
            <a:lstStyle/>
            <a:p>
              <a:r>
                <a:rPr lang="en-US" b="1" dirty="0">
                  <a:solidFill>
                    <a:srgbClr val="00B050"/>
                  </a:solidFill>
                </a:rPr>
                <a:t>PA</a:t>
              </a:r>
            </a:p>
          </p:txBody>
        </p:sp>
        <p:sp>
          <p:nvSpPr>
            <p:cNvPr id="77" name="TextBox 76"/>
            <p:cNvSpPr txBox="1"/>
            <p:nvPr/>
          </p:nvSpPr>
          <p:spPr>
            <a:xfrm>
              <a:off x="4235794" y="5040868"/>
              <a:ext cx="709613" cy="369332"/>
            </a:xfrm>
            <a:prstGeom prst="rect">
              <a:avLst/>
            </a:prstGeom>
            <a:noFill/>
          </p:spPr>
          <p:txBody>
            <a:bodyPr wrap="square" numCol="1" rtlCol="0">
              <a:spAutoFit/>
            </a:bodyPr>
            <a:lstStyle/>
            <a:p>
              <a:r>
                <a:rPr lang="en-US" b="1" dirty="0">
                  <a:solidFill>
                    <a:srgbClr val="FFC000"/>
                  </a:solidFill>
                </a:rPr>
                <a:t>CA</a:t>
              </a:r>
            </a:p>
          </p:txBody>
        </p:sp>
        <p:sp>
          <p:nvSpPr>
            <p:cNvPr id="78" name="TextBox 77"/>
            <p:cNvSpPr txBox="1"/>
            <p:nvPr/>
          </p:nvSpPr>
          <p:spPr>
            <a:xfrm>
              <a:off x="3862387" y="5334000"/>
              <a:ext cx="709613" cy="369332"/>
            </a:xfrm>
            <a:prstGeom prst="rect">
              <a:avLst/>
            </a:prstGeom>
            <a:noFill/>
          </p:spPr>
          <p:txBody>
            <a:bodyPr wrap="square" numCol="1" rtlCol="0">
              <a:spAutoFit/>
            </a:bodyPr>
            <a:lstStyle/>
            <a:p>
              <a:r>
                <a:rPr lang="en-US" b="1" dirty="0">
                  <a:solidFill>
                    <a:srgbClr val="00B050"/>
                  </a:solidFill>
                </a:rPr>
                <a:t>RA</a:t>
              </a:r>
            </a:p>
          </p:txBody>
        </p:sp>
        <p:sp>
          <p:nvSpPr>
            <p:cNvPr id="79" name="TextBox 78"/>
            <p:cNvSpPr txBox="1"/>
            <p:nvPr/>
          </p:nvSpPr>
          <p:spPr>
            <a:xfrm>
              <a:off x="3801452" y="5062775"/>
              <a:ext cx="709613" cy="369332"/>
            </a:xfrm>
            <a:prstGeom prst="rect">
              <a:avLst/>
            </a:prstGeom>
            <a:noFill/>
          </p:spPr>
          <p:txBody>
            <a:bodyPr wrap="square" numCol="1" rtlCol="0">
              <a:spAutoFit/>
            </a:bodyPr>
            <a:lstStyle/>
            <a:p>
              <a:r>
                <a:rPr lang="en-US" b="1" dirty="0">
                  <a:solidFill>
                    <a:srgbClr val="00B0F0"/>
                  </a:solidFill>
                </a:rPr>
                <a:t>RM</a:t>
              </a:r>
            </a:p>
          </p:txBody>
        </p:sp>
        <p:sp>
          <p:nvSpPr>
            <p:cNvPr id="80" name="TextBox 79"/>
            <p:cNvSpPr txBox="1"/>
            <p:nvPr/>
          </p:nvSpPr>
          <p:spPr>
            <a:xfrm>
              <a:off x="4235794" y="5318152"/>
              <a:ext cx="709613" cy="369332"/>
            </a:xfrm>
            <a:prstGeom prst="rect">
              <a:avLst/>
            </a:prstGeom>
            <a:noFill/>
          </p:spPr>
          <p:txBody>
            <a:bodyPr wrap="square" numCol="1" rtlCol="0">
              <a:spAutoFit/>
            </a:bodyPr>
            <a:lstStyle/>
            <a:p>
              <a:r>
                <a:rPr lang="en-US" b="1" dirty="0">
                  <a:solidFill>
                    <a:srgbClr val="00B0F0"/>
                  </a:solidFill>
                </a:rPr>
                <a:t>PA</a:t>
              </a:r>
            </a:p>
          </p:txBody>
        </p:sp>
        <p:sp>
          <p:nvSpPr>
            <p:cNvPr id="81" name="TextBox 80"/>
            <p:cNvSpPr txBox="1"/>
            <p:nvPr/>
          </p:nvSpPr>
          <p:spPr>
            <a:xfrm>
              <a:off x="1752600" y="5029200"/>
              <a:ext cx="709613" cy="369332"/>
            </a:xfrm>
            <a:prstGeom prst="rect">
              <a:avLst/>
            </a:prstGeom>
            <a:noFill/>
          </p:spPr>
          <p:txBody>
            <a:bodyPr wrap="square" numCol="1" rtlCol="0">
              <a:spAutoFit/>
            </a:bodyPr>
            <a:lstStyle/>
            <a:p>
              <a:r>
                <a:rPr lang="en-US" b="1" dirty="0">
                  <a:solidFill>
                    <a:srgbClr val="FFC000"/>
                  </a:solidFill>
                </a:rPr>
                <a:t>CA</a:t>
              </a:r>
            </a:p>
          </p:txBody>
        </p:sp>
        <p:sp>
          <p:nvSpPr>
            <p:cNvPr id="91" name="TextBox 90"/>
            <p:cNvSpPr txBox="1"/>
            <p:nvPr/>
          </p:nvSpPr>
          <p:spPr>
            <a:xfrm>
              <a:off x="1295400" y="5334000"/>
              <a:ext cx="709613" cy="369332"/>
            </a:xfrm>
            <a:prstGeom prst="rect">
              <a:avLst/>
            </a:prstGeom>
            <a:noFill/>
          </p:spPr>
          <p:txBody>
            <a:bodyPr wrap="square" numCol="1" rtlCol="0">
              <a:spAutoFit/>
            </a:bodyPr>
            <a:lstStyle/>
            <a:p>
              <a:r>
                <a:rPr lang="en-US" b="1" dirty="0">
                  <a:solidFill>
                    <a:srgbClr val="00B050"/>
                  </a:solidFill>
                </a:rPr>
                <a:t>RA</a:t>
              </a:r>
            </a:p>
          </p:txBody>
        </p:sp>
        <p:sp>
          <p:nvSpPr>
            <p:cNvPr id="92" name="TextBox 91"/>
            <p:cNvSpPr txBox="1"/>
            <p:nvPr/>
          </p:nvSpPr>
          <p:spPr>
            <a:xfrm>
              <a:off x="1295400" y="5029200"/>
              <a:ext cx="709613" cy="369332"/>
            </a:xfrm>
            <a:prstGeom prst="rect">
              <a:avLst/>
            </a:prstGeom>
            <a:noFill/>
          </p:spPr>
          <p:txBody>
            <a:bodyPr wrap="square" numCol="1" rtlCol="0">
              <a:spAutoFit/>
            </a:bodyPr>
            <a:lstStyle/>
            <a:p>
              <a:r>
                <a:rPr lang="en-US" b="1" dirty="0">
                  <a:solidFill>
                    <a:schemeClr val="bg2"/>
                  </a:solidFill>
                </a:rPr>
                <a:t>RM</a:t>
              </a:r>
            </a:p>
          </p:txBody>
        </p:sp>
        <p:sp>
          <p:nvSpPr>
            <p:cNvPr id="93" name="TextBox 92"/>
            <p:cNvSpPr txBox="1"/>
            <p:nvPr/>
          </p:nvSpPr>
          <p:spPr>
            <a:xfrm>
              <a:off x="1676400" y="5257800"/>
              <a:ext cx="709613" cy="369332"/>
            </a:xfrm>
            <a:prstGeom prst="rect">
              <a:avLst/>
            </a:prstGeom>
            <a:noFill/>
          </p:spPr>
          <p:txBody>
            <a:bodyPr wrap="square" numCol="1" rtlCol="0">
              <a:spAutoFit/>
            </a:bodyPr>
            <a:lstStyle/>
            <a:p>
              <a:r>
                <a:rPr lang="en-US" b="1" dirty="0">
                  <a:solidFill>
                    <a:srgbClr val="00B050"/>
                  </a:solidFill>
                </a:rPr>
                <a:t>PA</a:t>
              </a:r>
            </a:p>
          </p:txBody>
        </p:sp>
        <p:sp>
          <p:nvSpPr>
            <p:cNvPr id="97" name="TextBox 96"/>
            <p:cNvSpPr txBox="1"/>
            <p:nvPr/>
          </p:nvSpPr>
          <p:spPr>
            <a:xfrm>
              <a:off x="2363444" y="2145268"/>
              <a:ext cx="709613" cy="369332"/>
            </a:xfrm>
            <a:prstGeom prst="rect">
              <a:avLst/>
            </a:prstGeom>
            <a:noFill/>
          </p:spPr>
          <p:txBody>
            <a:bodyPr wrap="square" numCol="1" rtlCol="0">
              <a:spAutoFit/>
            </a:bodyPr>
            <a:lstStyle/>
            <a:p>
              <a:r>
                <a:rPr lang="en-US" b="1" dirty="0">
                  <a:solidFill>
                    <a:srgbClr val="FF0000"/>
                  </a:solidFill>
                </a:rPr>
                <a:t>CA</a:t>
              </a:r>
            </a:p>
          </p:txBody>
        </p:sp>
        <p:sp>
          <p:nvSpPr>
            <p:cNvPr id="98" name="TextBox 97"/>
            <p:cNvSpPr txBox="1"/>
            <p:nvPr/>
          </p:nvSpPr>
          <p:spPr>
            <a:xfrm>
              <a:off x="1905000" y="2450068"/>
              <a:ext cx="709613" cy="369332"/>
            </a:xfrm>
            <a:prstGeom prst="rect">
              <a:avLst/>
            </a:prstGeom>
            <a:noFill/>
          </p:spPr>
          <p:txBody>
            <a:bodyPr wrap="square" numCol="1" rtlCol="0">
              <a:spAutoFit/>
            </a:bodyPr>
            <a:lstStyle/>
            <a:p>
              <a:r>
                <a:rPr lang="en-US" b="1" dirty="0">
                  <a:solidFill>
                    <a:srgbClr val="FFC000"/>
                  </a:solidFill>
                </a:rPr>
                <a:t>RA</a:t>
              </a:r>
            </a:p>
          </p:txBody>
        </p:sp>
        <p:sp>
          <p:nvSpPr>
            <p:cNvPr id="99" name="TextBox 98"/>
            <p:cNvSpPr txBox="1"/>
            <p:nvPr/>
          </p:nvSpPr>
          <p:spPr>
            <a:xfrm>
              <a:off x="1929102" y="2160066"/>
              <a:ext cx="709613" cy="369332"/>
            </a:xfrm>
            <a:prstGeom prst="rect">
              <a:avLst/>
            </a:prstGeom>
            <a:noFill/>
          </p:spPr>
          <p:txBody>
            <a:bodyPr wrap="square" numCol="1" rtlCol="0">
              <a:spAutoFit/>
            </a:bodyPr>
            <a:lstStyle/>
            <a:p>
              <a:r>
                <a:rPr lang="en-US" b="1" dirty="0">
                  <a:solidFill>
                    <a:srgbClr val="FFC000"/>
                  </a:solidFill>
                </a:rPr>
                <a:t>RM</a:t>
              </a:r>
            </a:p>
          </p:txBody>
        </p:sp>
        <p:sp>
          <p:nvSpPr>
            <p:cNvPr id="100" name="TextBox 99"/>
            <p:cNvSpPr txBox="1"/>
            <p:nvPr/>
          </p:nvSpPr>
          <p:spPr>
            <a:xfrm>
              <a:off x="2363444" y="2415443"/>
              <a:ext cx="709613" cy="369332"/>
            </a:xfrm>
            <a:prstGeom prst="rect">
              <a:avLst/>
            </a:prstGeom>
            <a:noFill/>
          </p:spPr>
          <p:txBody>
            <a:bodyPr wrap="square" numCol="1" rtlCol="0">
              <a:spAutoFit/>
            </a:bodyPr>
            <a:lstStyle/>
            <a:p>
              <a:r>
                <a:rPr lang="en-US" b="1" dirty="0">
                  <a:solidFill>
                    <a:srgbClr val="FF0000"/>
                  </a:solidFill>
                </a:rPr>
                <a:t>PA</a:t>
              </a:r>
            </a:p>
          </p:txBody>
        </p:sp>
        <p:sp>
          <p:nvSpPr>
            <p:cNvPr id="101" name="TextBox 100"/>
            <p:cNvSpPr txBox="1"/>
            <p:nvPr/>
          </p:nvSpPr>
          <p:spPr>
            <a:xfrm>
              <a:off x="5077728" y="2069068"/>
              <a:ext cx="709613" cy="369332"/>
            </a:xfrm>
            <a:prstGeom prst="rect">
              <a:avLst/>
            </a:prstGeom>
            <a:noFill/>
          </p:spPr>
          <p:txBody>
            <a:bodyPr wrap="square" numCol="1" rtlCol="0">
              <a:spAutoFit/>
            </a:bodyPr>
            <a:lstStyle/>
            <a:p>
              <a:r>
                <a:rPr lang="en-US" b="1" dirty="0">
                  <a:solidFill>
                    <a:srgbClr val="00B050"/>
                  </a:solidFill>
                </a:rPr>
                <a:t>CA</a:t>
              </a:r>
            </a:p>
          </p:txBody>
        </p:sp>
        <p:sp>
          <p:nvSpPr>
            <p:cNvPr id="102" name="TextBox 101"/>
            <p:cNvSpPr txBox="1"/>
            <p:nvPr/>
          </p:nvSpPr>
          <p:spPr>
            <a:xfrm>
              <a:off x="4619284" y="2408828"/>
              <a:ext cx="709613" cy="369332"/>
            </a:xfrm>
            <a:prstGeom prst="rect">
              <a:avLst/>
            </a:prstGeom>
            <a:noFill/>
          </p:spPr>
          <p:txBody>
            <a:bodyPr wrap="square" numCol="1" rtlCol="0">
              <a:spAutoFit/>
            </a:bodyPr>
            <a:lstStyle/>
            <a:p>
              <a:r>
                <a:rPr lang="en-US" b="1" dirty="0">
                  <a:solidFill>
                    <a:srgbClr val="00B050"/>
                  </a:solidFill>
                </a:rPr>
                <a:t>RA</a:t>
              </a:r>
            </a:p>
          </p:txBody>
        </p:sp>
        <p:sp>
          <p:nvSpPr>
            <p:cNvPr id="103" name="TextBox 102"/>
            <p:cNvSpPr txBox="1"/>
            <p:nvPr/>
          </p:nvSpPr>
          <p:spPr>
            <a:xfrm>
              <a:off x="4643386" y="2118826"/>
              <a:ext cx="709613" cy="369332"/>
            </a:xfrm>
            <a:prstGeom prst="rect">
              <a:avLst/>
            </a:prstGeom>
            <a:noFill/>
          </p:spPr>
          <p:txBody>
            <a:bodyPr wrap="square" numCol="1" rtlCol="0">
              <a:spAutoFit/>
            </a:bodyPr>
            <a:lstStyle/>
            <a:p>
              <a:r>
                <a:rPr lang="en-US" b="1" dirty="0">
                  <a:solidFill>
                    <a:srgbClr val="FFC000"/>
                  </a:solidFill>
                </a:rPr>
                <a:t>RM</a:t>
              </a:r>
            </a:p>
          </p:txBody>
        </p:sp>
        <p:sp>
          <p:nvSpPr>
            <p:cNvPr id="104" name="TextBox 103"/>
            <p:cNvSpPr txBox="1"/>
            <p:nvPr/>
          </p:nvSpPr>
          <p:spPr>
            <a:xfrm>
              <a:off x="5029200" y="2362200"/>
              <a:ext cx="709613" cy="369332"/>
            </a:xfrm>
            <a:prstGeom prst="rect">
              <a:avLst/>
            </a:prstGeom>
            <a:noFill/>
          </p:spPr>
          <p:txBody>
            <a:bodyPr wrap="square" numCol="1" rtlCol="0">
              <a:spAutoFit/>
            </a:bodyPr>
            <a:lstStyle/>
            <a:p>
              <a:r>
                <a:rPr lang="en-US" b="1" dirty="0">
                  <a:solidFill>
                    <a:schemeClr val="bg2"/>
                  </a:solidFill>
                </a:rPr>
                <a:t>PA</a:t>
              </a:r>
            </a:p>
          </p:txBody>
        </p:sp>
        <p:sp>
          <p:nvSpPr>
            <p:cNvPr id="105" name="TextBox 104"/>
            <p:cNvSpPr txBox="1"/>
            <p:nvPr/>
          </p:nvSpPr>
          <p:spPr>
            <a:xfrm>
              <a:off x="5325803" y="3135868"/>
              <a:ext cx="709613" cy="369332"/>
            </a:xfrm>
            <a:prstGeom prst="rect">
              <a:avLst/>
            </a:prstGeom>
            <a:noFill/>
          </p:spPr>
          <p:txBody>
            <a:bodyPr wrap="square" numCol="1" rtlCol="0">
              <a:spAutoFit/>
            </a:bodyPr>
            <a:lstStyle/>
            <a:p>
              <a:r>
                <a:rPr lang="en-US" b="1" dirty="0">
                  <a:solidFill>
                    <a:srgbClr val="FF0000"/>
                  </a:solidFill>
                </a:rPr>
                <a:t>CA</a:t>
              </a:r>
            </a:p>
          </p:txBody>
        </p:sp>
        <p:sp>
          <p:nvSpPr>
            <p:cNvPr id="106" name="TextBox 105"/>
            <p:cNvSpPr txBox="1"/>
            <p:nvPr/>
          </p:nvSpPr>
          <p:spPr>
            <a:xfrm>
              <a:off x="4929187" y="3352800"/>
              <a:ext cx="709613" cy="369332"/>
            </a:xfrm>
            <a:prstGeom prst="rect">
              <a:avLst/>
            </a:prstGeom>
            <a:noFill/>
          </p:spPr>
          <p:txBody>
            <a:bodyPr wrap="square" numCol="1" rtlCol="0">
              <a:spAutoFit/>
            </a:bodyPr>
            <a:lstStyle/>
            <a:p>
              <a:r>
                <a:rPr lang="en-US" b="1" dirty="0">
                  <a:solidFill>
                    <a:srgbClr val="FF0000"/>
                  </a:solidFill>
                </a:rPr>
                <a:t>RA</a:t>
              </a:r>
            </a:p>
          </p:txBody>
        </p:sp>
        <p:sp>
          <p:nvSpPr>
            <p:cNvPr id="107" name="TextBox 106"/>
            <p:cNvSpPr txBox="1"/>
            <p:nvPr/>
          </p:nvSpPr>
          <p:spPr>
            <a:xfrm>
              <a:off x="4891461" y="3124600"/>
              <a:ext cx="709613" cy="369332"/>
            </a:xfrm>
            <a:prstGeom prst="rect">
              <a:avLst/>
            </a:prstGeom>
            <a:noFill/>
          </p:spPr>
          <p:txBody>
            <a:bodyPr wrap="square" numCol="1" rtlCol="0">
              <a:spAutoFit/>
            </a:bodyPr>
            <a:lstStyle/>
            <a:p>
              <a:r>
                <a:rPr lang="en-US" b="1" dirty="0">
                  <a:solidFill>
                    <a:srgbClr val="FF0000"/>
                  </a:solidFill>
                </a:rPr>
                <a:t>RM</a:t>
              </a:r>
            </a:p>
          </p:txBody>
        </p:sp>
        <p:sp>
          <p:nvSpPr>
            <p:cNvPr id="108" name="TextBox 107"/>
            <p:cNvSpPr txBox="1"/>
            <p:nvPr/>
          </p:nvSpPr>
          <p:spPr>
            <a:xfrm>
              <a:off x="5325803" y="3379977"/>
              <a:ext cx="709613" cy="369332"/>
            </a:xfrm>
            <a:prstGeom prst="rect">
              <a:avLst/>
            </a:prstGeom>
            <a:noFill/>
          </p:spPr>
          <p:txBody>
            <a:bodyPr wrap="square" numCol="1" rtlCol="0">
              <a:spAutoFit/>
            </a:bodyPr>
            <a:lstStyle/>
            <a:p>
              <a:r>
                <a:rPr lang="en-US" b="1" dirty="0">
                  <a:solidFill>
                    <a:srgbClr val="FF0000"/>
                  </a:solidFill>
                </a:rPr>
                <a:t>PA</a:t>
              </a:r>
            </a:p>
          </p:txBody>
        </p:sp>
        <p:sp>
          <p:nvSpPr>
            <p:cNvPr id="109" name="TextBox 108"/>
            <p:cNvSpPr txBox="1"/>
            <p:nvPr/>
          </p:nvSpPr>
          <p:spPr>
            <a:xfrm>
              <a:off x="1347787" y="2831068"/>
              <a:ext cx="709613" cy="369332"/>
            </a:xfrm>
            <a:prstGeom prst="rect">
              <a:avLst/>
            </a:prstGeom>
            <a:noFill/>
          </p:spPr>
          <p:txBody>
            <a:bodyPr wrap="square" numCol="1" rtlCol="0">
              <a:spAutoFit/>
            </a:bodyPr>
            <a:lstStyle/>
            <a:p>
              <a:r>
                <a:rPr lang="en-US" b="1" dirty="0">
                  <a:solidFill>
                    <a:srgbClr val="FF0000"/>
                  </a:solidFill>
                </a:rPr>
                <a:t>CA</a:t>
              </a:r>
            </a:p>
          </p:txBody>
        </p:sp>
        <p:sp>
          <p:nvSpPr>
            <p:cNvPr id="110" name="TextBox 109"/>
            <p:cNvSpPr txBox="1"/>
            <p:nvPr/>
          </p:nvSpPr>
          <p:spPr>
            <a:xfrm>
              <a:off x="889343" y="3135868"/>
              <a:ext cx="709613" cy="369332"/>
            </a:xfrm>
            <a:prstGeom prst="rect">
              <a:avLst/>
            </a:prstGeom>
            <a:noFill/>
          </p:spPr>
          <p:txBody>
            <a:bodyPr wrap="square" numCol="1" rtlCol="0">
              <a:spAutoFit/>
            </a:bodyPr>
            <a:lstStyle/>
            <a:p>
              <a:r>
                <a:rPr lang="en-US" b="1" dirty="0">
                  <a:solidFill>
                    <a:srgbClr val="00B0F0"/>
                  </a:solidFill>
                </a:rPr>
                <a:t>RA</a:t>
              </a:r>
            </a:p>
          </p:txBody>
        </p:sp>
        <p:sp>
          <p:nvSpPr>
            <p:cNvPr id="111" name="TextBox 110"/>
            <p:cNvSpPr txBox="1"/>
            <p:nvPr/>
          </p:nvSpPr>
          <p:spPr>
            <a:xfrm>
              <a:off x="913445" y="2845866"/>
              <a:ext cx="709613" cy="369332"/>
            </a:xfrm>
            <a:prstGeom prst="rect">
              <a:avLst/>
            </a:prstGeom>
            <a:noFill/>
          </p:spPr>
          <p:txBody>
            <a:bodyPr wrap="square" numCol="1" rtlCol="0">
              <a:spAutoFit/>
            </a:bodyPr>
            <a:lstStyle/>
            <a:p>
              <a:r>
                <a:rPr lang="en-US" b="1" dirty="0">
                  <a:solidFill>
                    <a:srgbClr val="FFC000"/>
                  </a:solidFill>
                </a:rPr>
                <a:t>RM</a:t>
              </a:r>
            </a:p>
          </p:txBody>
        </p:sp>
        <p:sp>
          <p:nvSpPr>
            <p:cNvPr id="112" name="TextBox 111"/>
            <p:cNvSpPr txBox="1"/>
            <p:nvPr/>
          </p:nvSpPr>
          <p:spPr>
            <a:xfrm>
              <a:off x="1347787" y="3101243"/>
              <a:ext cx="709613" cy="369332"/>
            </a:xfrm>
            <a:prstGeom prst="rect">
              <a:avLst/>
            </a:prstGeom>
            <a:noFill/>
          </p:spPr>
          <p:txBody>
            <a:bodyPr wrap="square" numCol="1" rtlCol="0">
              <a:spAutoFit/>
            </a:bodyPr>
            <a:lstStyle/>
            <a:p>
              <a:r>
                <a:rPr lang="en-US" b="1" dirty="0">
                  <a:solidFill>
                    <a:srgbClr val="FFC000"/>
                  </a:solidFill>
                </a:rPr>
                <a:t>PA</a:t>
              </a:r>
            </a:p>
          </p:txBody>
        </p:sp>
        <p:cxnSp>
          <p:nvCxnSpPr>
            <p:cNvPr id="113" name="Straight Arrow Connector 112"/>
            <p:cNvCxnSpPr/>
            <p:nvPr/>
          </p:nvCxnSpPr>
          <p:spPr>
            <a:xfrm>
              <a:off x="1764506" y="3174453"/>
              <a:ext cx="1435894" cy="17834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a:stCxn id="102" idx="1"/>
            </p:cNvCxnSpPr>
            <p:nvPr/>
          </p:nvCxnSpPr>
          <p:spPr>
            <a:xfrm flipH="1" flipV="1">
              <a:off x="3940700" y="2579053"/>
              <a:ext cx="678584" cy="1444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5" name="Straight Arrow Connector 114"/>
            <p:cNvCxnSpPr/>
            <p:nvPr/>
          </p:nvCxnSpPr>
          <p:spPr>
            <a:xfrm flipH="1" flipV="1">
              <a:off x="4511065" y="3354896"/>
              <a:ext cx="403313" cy="722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6" name="Straight Arrow Connector 115"/>
            <p:cNvCxnSpPr/>
            <p:nvPr/>
          </p:nvCxnSpPr>
          <p:spPr>
            <a:xfrm>
              <a:off x="2789896" y="2488158"/>
              <a:ext cx="298127" cy="22266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76" name="TextBox 73"/>
          <p:cNvSpPr txBox="1">
            <a:spLocks noChangeArrowheads="1"/>
          </p:cNvSpPr>
          <p:nvPr/>
        </p:nvSpPr>
        <p:spPr bwMode="auto">
          <a:xfrm>
            <a:off x="6629400" y="3060756"/>
            <a:ext cx="2536821" cy="3170099"/>
          </a:xfrm>
          <a:prstGeom prst="rect">
            <a:avLst/>
          </a:prstGeom>
          <a:noFill/>
          <a:ln w="9525">
            <a:noFill/>
            <a:miter lim="800000"/>
            <a:headEnd/>
            <a:tailEnd/>
          </a:ln>
        </p:spPr>
        <p:txBody>
          <a:bodyPr wrap="square">
            <a:spAutoFit/>
          </a:bodyPr>
          <a:lstStyle/>
          <a:p>
            <a:pPr>
              <a:defRPr/>
            </a:pPr>
            <a:r>
              <a:rPr lang="en-US" sz="2000" b="1" dirty="0">
                <a:latin typeface="Arial" pitchFamily="34" charset="0"/>
                <a:ea typeface="ＭＳ Ｐゴシック"/>
                <a:cs typeface="ＭＳ Ｐゴシック"/>
              </a:rPr>
              <a:t>PA = PDS Atta</a:t>
            </a:r>
          </a:p>
          <a:p>
            <a:pPr>
              <a:defRPr/>
            </a:pPr>
            <a:r>
              <a:rPr lang="en-US" sz="2000" b="1" dirty="0">
                <a:latin typeface="Arial" pitchFamily="34" charset="0"/>
                <a:ea typeface="ＭＳ Ｐゴシック"/>
                <a:cs typeface="ＭＳ Ｐゴシック"/>
              </a:rPr>
              <a:t>CA = CCM Atta</a:t>
            </a:r>
          </a:p>
          <a:p>
            <a:pPr>
              <a:defRPr/>
            </a:pPr>
            <a:r>
              <a:rPr lang="en-US" sz="2000" b="1" dirty="0">
                <a:latin typeface="Arial" pitchFamily="34" charset="0"/>
                <a:ea typeface="ＭＳ Ｐゴシック"/>
                <a:cs typeface="ＭＳ Ｐゴシック"/>
              </a:rPr>
              <a:t>RA = RFM Atta</a:t>
            </a:r>
          </a:p>
          <a:p>
            <a:pPr>
              <a:defRPr/>
            </a:pPr>
            <a:r>
              <a:rPr lang="en-US" sz="2000" b="1" dirty="0">
                <a:latin typeface="Arial" pitchFamily="34" charset="0"/>
                <a:ea typeface="ＭＳ Ｐゴシック"/>
                <a:cs typeface="ＭＳ Ｐゴシック"/>
              </a:rPr>
              <a:t>RM = RFM Maida</a:t>
            </a:r>
          </a:p>
          <a:p>
            <a:pPr>
              <a:defRPr/>
            </a:pPr>
            <a:endParaRPr lang="en-US" sz="2000" b="1" dirty="0">
              <a:latin typeface="Arial" pitchFamily="34" charset="0"/>
              <a:ea typeface="ＭＳ Ｐゴシック"/>
              <a:cs typeface="ＭＳ Ｐゴシック"/>
            </a:endParaRPr>
          </a:p>
          <a:p>
            <a:pPr>
              <a:defRPr/>
            </a:pPr>
            <a:r>
              <a:rPr lang="en-US" sz="2000" b="1" dirty="0">
                <a:solidFill>
                  <a:schemeClr val="bg2">
                    <a:lumMod val="75000"/>
                  </a:schemeClr>
                </a:solidFill>
                <a:latin typeface="Arial" pitchFamily="34" charset="0"/>
                <a:ea typeface="ＭＳ Ｐゴシック"/>
                <a:cs typeface="ＭＳ Ｐゴシック"/>
              </a:rPr>
              <a:t>No reachable pop.</a:t>
            </a:r>
          </a:p>
          <a:p>
            <a:pPr>
              <a:defRPr/>
            </a:pPr>
            <a:r>
              <a:rPr lang="en-US" sz="2000" b="1" dirty="0">
                <a:solidFill>
                  <a:srgbClr val="FF0000"/>
                </a:solidFill>
                <a:latin typeface="Arial" pitchFamily="34" charset="0"/>
                <a:ea typeface="ＭＳ Ｐゴシック"/>
                <a:cs typeface="ＭＳ Ｐゴシック"/>
              </a:rPr>
              <a:t>Low ranking</a:t>
            </a:r>
          </a:p>
          <a:p>
            <a:pPr>
              <a:defRPr/>
            </a:pPr>
            <a:r>
              <a:rPr lang="en-US" sz="2000" b="1" dirty="0">
                <a:solidFill>
                  <a:srgbClr val="FFC000"/>
                </a:solidFill>
                <a:latin typeface="Arial" pitchFamily="34" charset="0"/>
                <a:ea typeface="ＭＳ Ｐゴシック"/>
                <a:cs typeface="ＭＳ Ｐゴシック"/>
              </a:rPr>
              <a:t>Low-intermediate</a:t>
            </a:r>
          </a:p>
          <a:p>
            <a:pPr>
              <a:defRPr/>
            </a:pPr>
            <a:r>
              <a:rPr lang="en-US" sz="2000" b="1" dirty="0">
                <a:solidFill>
                  <a:srgbClr val="00B050"/>
                </a:solidFill>
                <a:latin typeface="Arial" pitchFamily="34" charset="0"/>
                <a:ea typeface="ＭＳ Ｐゴシック"/>
                <a:cs typeface="ＭＳ Ｐゴシック"/>
              </a:rPr>
              <a:t>Intermediate-high</a:t>
            </a:r>
          </a:p>
          <a:p>
            <a:pPr>
              <a:defRPr/>
            </a:pPr>
            <a:r>
              <a:rPr lang="en-US" sz="2000" b="1" dirty="0">
                <a:solidFill>
                  <a:srgbClr val="005BE2"/>
                </a:solidFill>
                <a:latin typeface="Arial" pitchFamily="34" charset="0"/>
                <a:ea typeface="ＭＳ Ｐゴシック"/>
                <a:cs typeface="ＭＳ Ｐゴシック"/>
              </a:rPr>
              <a:t>High ranking</a:t>
            </a:r>
          </a:p>
        </p:txBody>
      </p:sp>
      <p:sp>
        <p:nvSpPr>
          <p:cNvPr id="119" name="Rectangle 10"/>
          <p:cNvSpPr>
            <a:spLocks noChangeArrowheads="1"/>
          </p:cNvSpPr>
          <p:nvPr/>
        </p:nvSpPr>
        <p:spPr bwMode="auto">
          <a:xfrm>
            <a:off x="36517" y="152400"/>
            <a:ext cx="912970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Wheat Strategy: </a:t>
            </a:r>
            <a:r>
              <a:rPr lang="en-US" sz="3600" dirty="0">
                <a:solidFill>
                  <a:srgbClr val="000F97"/>
                </a:solidFill>
                <a:cs typeface="Arial" charset="0"/>
              </a:rPr>
              <a:t>Market Channel Opportunities</a:t>
            </a:r>
          </a:p>
        </p:txBody>
      </p:sp>
    </p:spTree>
    <p:extLst>
      <p:ext uri="{BB962C8B-B14F-4D97-AF65-F5344CB8AC3E}">
        <p14:creationId xmlns:p14="http://schemas.microsoft.com/office/powerpoint/2010/main" val="303301097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2774"/>
          <p:cNvSpPr>
            <a:spLocks noChangeAspect="1"/>
          </p:cNvSpPr>
          <p:nvPr/>
        </p:nvSpPr>
        <p:spPr bwMode="auto">
          <a:xfrm>
            <a:off x="4" y="3151196"/>
            <a:ext cx="36513" cy="26987"/>
          </a:xfrm>
          <a:custGeom>
            <a:avLst/>
            <a:gdLst>
              <a:gd name="T0" fmla="*/ 3881 w 9"/>
              <a:gd name="T1" fmla="*/ 0 h 6"/>
              <a:gd name="T2" fmla="*/ 13582 w 9"/>
              <a:gd name="T3" fmla="*/ 6350 h 6"/>
              <a:gd name="T4" fmla="*/ 17463 w 9"/>
              <a:gd name="T5" fmla="*/ 12700 h 6"/>
              <a:gd name="T6" fmla="*/ 5821 w 9"/>
              <a:gd name="T7" fmla="*/ 10583 h 6"/>
              <a:gd name="T8" fmla="*/ 0 w 9"/>
              <a:gd name="T9" fmla="*/ 6350 h 6"/>
              <a:gd name="T10" fmla="*/ 0 w 9"/>
              <a:gd name="T11" fmla="*/ 2117 h 6"/>
              <a:gd name="T12" fmla="*/ 3881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solidFill>
            <a:schemeClr val="bg1">
              <a:lumMod val="85000"/>
            </a:schemeClr>
          </a:solidFill>
          <a:ln w="3175" cap="rnd">
            <a:solidFill>
              <a:srgbClr val="9C926C"/>
            </a:solidFill>
            <a:round/>
            <a:headEnd/>
            <a:tailEnd/>
          </a:ln>
        </p:spPr>
        <p:txBody>
          <a:bodyPr/>
          <a:lstStyle/>
          <a:p>
            <a:pPr>
              <a:defRPr/>
            </a:pPr>
            <a:endParaRPr lang="en-US">
              <a:ea typeface="ＭＳ Ｐゴシック"/>
              <a:cs typeface="ＭＳ Ｐゴシック"/>
            </a:endParaRPr>
          </a:p>
        </p:txBody>
      </p:sp>
      <p:grpSp>
        <p:nvGrpSpPr>
          <p:cNvPr id="2" name="Group 65"/>
          <p:cNvGrpSpPr>
            <a:grpSpLocks/>
          </p:cNvGrpSpPr>
          <p:nvPr/>
        </p:nvGrpSpPr>
        <p:grpSpPr bwMode="auto">
          <a:xfrm>
            <a:off x="1828800" y="1219200"/>
            <a:ext cx="4343400" cy="4953000"/>
            <a:chOff x="1104412" y="3146425"/>
            <a:chExt cx="2280138" cy="2635250"/>
          </a:xfrm>
        </p:grpSpPr>
        <p:sp>
          <p:nvSpPr>
            <p:cNvPr id="100" name="Freeform 99"/>
            <p:cNvSpPr/>
            <p:nvPr/>
          </p:nvSpPr>
          <p:spPr>
            <a:xfrm>
              <a:off x="1808049" y="4727765"/>
              <a:ext cx="708585" cy="105391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no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grpSp>
          <p:nvGrpSpPr>
            <p:cNvPr id="3" name="Group 64"/>
            <p:cNvGrpSpPr>
              <a:grpSpLocks/>
            </p:cNvGrpSpPr>
            <p:nvPr/>
          </p:nvGrpSpPr>
          <p:grpSpPr bwMode="auto">
            <a:xfrm>
              <a:off x="1219200" y="3146425"/>
              <a:ext cx="2165350" cy="2609638"/>
              <a:chOff x="1219200" y="3146425"/>
              <a:chExt cx="2165350" cy="2609638"/>
            </a:xfrm>
          </p:grpSpPr>
          <p:sp>
            <p:nvSpPr>
              <p:cNvPr id="97" name="Freeform 96"/>
              <p:cNvSpPr/>
              <p:nvPr/>
            </p:nvSpPr>
            <p:spPr>
              <a:xfrm>
                <a:off x="1317186" y="4313220"/>
                <a:ext cx="117767" cy="157470"/>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8" name="Freeform 97"/>
              <p:cNvSpPr/>
              <p:nvPr/>
            </p:nvSpPr>
            <p:spPr>
              <a:xfrm>
                <a:off x="1401305" y="3865475"/>
                <a:ext cx="782808" cy="1275886"/>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9" name="Freeform 98"/>
              <p:cNvSpPr/>
              <p:nvPr/>
            </p:nvSpPr>
            <p:spPr>
              <a:xfrm>
                <a:off x="1522041" y="4855828"/>
                <a:ext cx="395857" cy="900235"/>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1" name="Freeform 100"/>
              <p:cNvSpPr/>
              <p:nvPr/>
            </p:nvSpPr>
            <p:spPr>
              <a:xfrm>
                <a:off x="1230097" y="3146425"/>
                <a:ext cx="1466651" cy="1209483"/>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solidFill>
                <a:schemeClr val="bg1"/>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102" name="Freeform 101"/>
              <p:cNvSpPr/>
              <p:nvPr/>
            </p:nvSpPr>
            <p:spPr>
              <a:xfrm>
                <a:off x="1822893" y="3581839"/>
                <a:ext cx="1561657" cy="1309088"/>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no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44059" name="TextBox 45"/>
              <p:cNvSpPr txBox="1">
                <a:spLocks noChangeArrowheads="1"/>
              </p:cNvSpPr>
              <p:nvPr/>
            </p:nvSpPr>
            <p:spPr bwMode="auto">
              <a:xfrm rot="3337315">
                <a:off x="1383507" y="5184228"/>
                <a:ext cx="762000" cy="153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Kerala</a:t>
                </a:r>
              </a:p>
            </p:txBody>
          </p:sp>
          <p:sp>
            <p:nvSpPr>
              <p:cNvPr id="44060" name="TextBox 46"/>
              <p:cNvSpPr txBox="1">
                <a:spLocks noChangeArrowheads="1"/>
              </p:cNvSpPr>
              <p:nvPr/>
            </p:nvSpPr>
            <p:spPr bwMode="auto">
              <a:xfrm>
                <a:off x="1981200" y="4953000"/>
                <a:ext cx="7620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Tamil Nadu</a:t>
                </a:r>
              </a:p>
            </p:txBody>
          </p:sp>
          <p:sp>
            <p:nvSpPr>
              <p:cNvPr id="44061" name="TextBox 47"/>
              <p:cNvSpPr txBox="1">
                <a:spLocks noChangeArrowheads="1"/>
              </p:cNvSpPr>
              <p:nvPr/>
            </p:nvSpPr>
            <p:spPr bwMode="auto">
              <a:xfrm rot="19948712">
                <a:off x="1358900" y="4185698"/>
                <a:ext cx="868363"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Karnataka</a:t>
                </a:r>
              </a:p>
            </p:txBody>
          </p:sp>
          <p:sp>
            <p:nvSpPr>
              <p:cNvPr id="44062" name="TextBox 53"/>
              <p:cNvSpPr txBox="1">
                <a:spLocks noChangeArrowheads="1"/>
              </p:cNvSpPr>
              <p:nvPr/>
            </p:nvSpPr>
            <p:spPr bwMode="auto">
              <a:xfrm>
                <a:off x="1219200" y="3581400"/>
                <a:ext cx="9144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Maharashtra</a:t>
                </a:r>
              </a:p>
            </p:txBody>
          </p:sp>
          <p:sp>
            <p:nvSpPr>
              <p:cNvPr id="44063" name="TextBox 56"/>
              <p:cNvSpPr txBox="1">
                <a:spLocks noChangeArrowheads="1"/>
              </p:cNvSpPr>
              <p:nvPr/>
            </p:nvSpPr>
            <p:spPr bwMode="auto">
              <a:xfrm>
                <a:off x="2057400" y="3962400"/>
                <a:ext cx="9144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Andhra Pradesh</a:t>
                </a:r>
              </a:p>
            </p:txBody>
          </p:sp>
        </p:grpSp>
        <p:sp>
          <p:nvSpPr>
            <p:cNvPr id="44053" name="TextBox 53"/>
            <p:cNvSpPr txBox="1">
              <a:spLocks noChangeArrowheads="1"/>
            </p:cNvSpPr>
            <p:nvPr/>
          </p:nvSpPr>
          <p:spPr bwMode="auto">
            <a:xfrm>
              <a:off x="1104412" y="4330295"/>
              <a:ext cx="914400" cy="14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sz="1000"/>
                <a:t>Goa</a:t>
              </a:r>
            </a:p>
          </p:txBody>
        </p:sp>
      </p:grpSp>
      <p:sp>
        <p:nvSpPr>
          <p:cNvPr id="33" name="TextBox 32"/>
          <p:cNvSpPr txBox="1"/>
          <p:nvPr/>
        </p:nvSpPr>
        <p:spPr>
          <a:xfrm>
            <a:off x="4039845" y="3144264"/>
            <a:ext cx="709613" cy="369332"/>
          </a:xfrm>
          <a:prstGeom prst="rect">
            <a:avLst/>
          </a:prstGeom>
          <a:noFill/>
        </p:spPr>
        <p:txBody>
          <a:bodyPr wrap="square" numCol="1" rtlCol="0">
            <a:spAutoFit/>
          </a:bodyPr>
          <a:lstStyle/>
          <a:p>
            <a:r>
              <a:rPr lang="en-US" b="1" dirty="0">
                <a:solidFill>
                  <a:schemeClr val="bg2"/>
                </a:solidFill>
              </a:rPr>
              <a:t>CA</a:t>
            </a:r>
          </a:p>
        </p:txBody>
      </p:sp>
      <p:sp>
        <p:nvSpPr>
          <p:cNvPr id="34" name="TextBox 33"/>
          <p:cNvSpPr txBox="1"/>
          <p:nvPr/>
        </p:nvSpPr>
        <p:spPr>
          <a:xfrm>
            <a:off x="3581401" y="3460274"/>
            <a:ext cx="709613" cy="369332"/>
          </a:xfrm>
          <a:prstGeom prst="rect">
            <a:avLst/>
          </a:prstGeom>
          <a:noFill/>
        </p:spPr>
        <p:txBody>
          <a:bodyPr wrap="square" numCol="1" rtlCol="0">
            <a:spAutoFit/>
          </a:bodyPr>
          <a:lstStyle/>
          <a:p>
            <a:r>
              <a:rPr lang="en-US" b="1" dirty="0">
                <a:solidFill>
                  <a:schemeClr val="bg2"/>
                </a:solidFill>
              </a:rPr>
              <a:t>RA</a:t>
            </a:r>
          </a:p>
        </p:txBody>
      </p:sp>
      <p:sp>
        <p:nvSpPr>
          <p:cNvPr id="35" name="TextBox 34"/>
          <p:cNvSpPr txBox="1"/>
          <p:nvPr/>
        </p:nvSpPr>
        <p:spPr>
          <a:xfrm>
            <a:off x="3581400" y="3124200"/>
            <a:ext cx="709613" cy="369332"/>
          </a:xfrm>
          <a:prstGeom prst="rect">
            <a:avLst/>
          </a:prstGeom>
          <a:noFill/>
        </p:spPr>
        <p:txBody>
          <a:bodyPr wrap="square" numCol="1" rtlCol="0">
            <a:spAutoFit/>
          </a:bodyPr>
          <a:lstStyle/>
          <a:p>
            <a:r>
              <a:rPr lang="en-US" b="1" dirty="0">
                <a:solidFill>
                  <a:srgbClr val="00B0F0"/>
                </a:solidFill>
              </a:rPr>
              <a:t>RM</a:t>
            </a:r>
          </a:p>
        </p:txBody>
      </p:sp>
      <p:sp>
        <p:nvSpPr>
          <p:cNvPr id="36" name="TextBox 35"/>
          <p:cNvSpPr txBox="1"/>
          <p:nvPr/>
        </p:nvSpPr>
        <p:spPr>
          <a:xfrm>
            <a:off x="4039845" y="3437396"/>
            <a:ext cx="709613" cy="369332"/>
          </a:xfrm>
          <a:prstGeom prst="rect">
            <a:avLst/>
          </a:prstGeom>
          <a:noFill/>
        </p:spPr>
        <p:txBody>
          <a:bodyPr wrap="square" numCol="1" rtlCol="0">
            <a:spAutoFit/>
          </a:bodyPr>
          <a:lstStyle/>
          <a:p>
            <a:r>
              <a:rPr lang="en-US" b="1" dirty="0">
                <a:solidFill>
                  <a:schemeClr val="bg2"/>
                </a:solidFill>
              </a:rPr>
              <a:t>PA</a:t>
            </a:r>
          </a:p>
        </p:txBody>
      </p:sp>
      <p:sp>
        <p:nvSpPr>
          <p:cNvPr id="37" name="TextBox 36"/>
          <p:cNvSpPr txBox="1"/>
          <p:nvPr/>
        </p:nvSpPr>
        <p:spPr>
          <a:xfrm>
            <a:off x="3328987" y="1608072"/>
            <a:ext cx="709613" cy="369332"/>
          </a:xfrm>
          <a:prstGeom prst="rect">
            <a:avLst/>
          </a:prstGeom>
          <a:noFill/>
        </p:spPr>
        <p:txBody>
          <a:bodyPr wrap="square" numCol="1" rtlCol="0">
            <a:spAutoFit/>
          </a:bodyPr>
          <a:lstStyle/>
          <a:p>
            <a:r>
              <a:rPr lang="en-US" b="1" dirty="0">
                <a:solidFill>
                  <a:srgbClr val="00B050"/>
                </a:solidFill>
              </a:rPr>
              <a:t>CA</a:t>
            </a:r>
          </a:p>
        </p:txBody>
      </p:sp>
      <p:sp>
        <p:nvSpPr>
          <p:cNvPr id="38" name="TextBox 37"/>
          <p:cNvSpPr txBox="1"/>
          <p:nvPr/>
        </p:nvSpPr>
        <p:spPr>
          <a:xfrm>
            <a:off x="2870543" y="1924082"/>
            <a:ext cx="709613" cy="369332"/>
          </a:xfrm>
          <a:prstGeom prst="rect">
            <a:avLst/>
          </a:prstGeom>
          <a:noFill/>
        </p:spPr>
        <p:txBody>
          <a:bodyPr wrap="square" numCol="1" rtlCol="0">
            <a:spAutoFit/>
          </a:bodyPr>
          <a:lstStyle/>
          <a:p>
            <a:r>
              <a:rPr lang="en-US" b="1" dirty="0">
                <a:solidFill>
                  <a:srgbClr val="00B0F0"/>
                </a:solidFill>
              </a:rPr>
              <a:t>RA</a:t>
            </a:r>
          </a:p>
        </p:txBody>
      </p:sp>
      <p:sp>
        <p:nvSpPr>
          <p:cNvPr id="39" name="TextBox 38"/>
          <p:cNvSpPr txBox="1"/>
          <p:nvPr/>
        </p:nvSpPr>
        <p:spPr>
          <a:xfrm>
            <a:off x="2870542" y="1588008"/>
            <a:ext cx="709613" cy="369332"/>
          </a:xfrm>
          <a:prstGeom prst="rect">
            <a:avLst/>
          </a:prstGeom>
          <a:noFill/>
        </p:spPr>
        <p:txBody>
          <a:bodyPr wrap="square" numCol="1" rtlCol="0">
            <a:spAutoFit/>
          </a:bodyPr>
          <a:lstStyle/>
          <a:p>
            <a:r>
              <a:rPr lang="en-US" b="1" dirty="0">
                <a:solidFill>
                  <a:srgbClr val="00B050"/>
                </a:solidFill>
              </a:rPr>
              <a:t>RM</a:t>
            </a:r>
          </a:p>
        </p:txBody>
      </p:sp>
      <p:sp>
        <p:nvSpPr>
          <p:cNvPr id="40" name="TextBox 39"/>
          <p:cNvSpPr txBox="1"/>
          <p:nvPr/>
        </p:nvSpPr>
        <p:spPr>
          <a:xfrm>
            <a:off x="3328987" y="1901204"/>
            <a:ext cx="709613" cy="369332"/>
          </a:xfrm>
          <a:prstGeom prst="rect">
            <a:avLst/>
          </a:prstGeom>
          <a:noFill/>
        </p:spPr>
        <p:txBody>
          <a:bodyPr wrap="square" numCol="1" rtlCol="0">
            <a:spAutoFit/>
          </a:bodyPr>
          <a:lstStyle/>
          <a:p>
            <a:r>
              <a:rPr lang="en-US" b="1" dirty="0">
                <a:solidFill>
                  <a:srgbClr val="00B0F0"/>
                </a:solidFill>
              </a:rPr>
              <a:t>PA</a:t>
            </a:r>
          </a:p>
        </p:txBody>
      </p:sp>
      <p:sp>
        <p:nvSpPr>
          <p:cNvPr id="41" name="TextBox 40"/>
          <p:cNvSpPr txBox="1"/>
          <p:nvPr/>
        </p:nvSpPr>
        <p:spPr>
          <a:xfrm>
            <a:off x="3827697" y="4891225"/>
            <a:ext cx="709613" cy="369332"/>
          </a:xfrm>
          <a:prstGeom prst="rect">
            <a:avLst/>
          </a:prstGeom>
          <a:noFill/>
        </p:spPr>
        <p:txBody>
          <a:bodyPr wrap="square" numCol="1" rtlCol="0">
            <a:spAutoFit/>
          </a:bodyPr>
          <a:lstStyle/>
          <a:p>
            <a:r>
              <a:rPr lang="en-US" b="1" dirty="0">
                <a:solidFill>
                  <a:schemeClr val="bg2"/>
                </a:solidFill>
              </a:rPr>
              <a:t>CA</a:t>
            </a:r>
          </a:p>
        </p:txBody>
      </p:sp>
      <p:sp>
        <p:nvSpPr>
          <p:cNvPr id="42" name="TextBox 41"/>
          <p:cNvSpPr txBox="1"/>
          <p:nvPr/>
        </p:nvSpPr>
        <p:spPr>
          <a:xfrm>
            <a:off x="3369253" y="5207235"/>
            <a:ext cx="709613" cy="369332"/>
          </a:xfrm>
          <a:prstGeom prst="rect">
            <a:avLst/>
          </a:prstGeom>
          <a:noFill/>
        </p:spPr>
        <p:txBody>
          <a:bodyPr wrap="square" numCol="1" rtlCol="0">
            <a:spAutoFit/>
          </a:bodyPr>
          <a:lstStyle/>
          <a:p>
            <a:r>
              <a:rPr lang="en-US" b="1" dirty="0">
                <a:solidFill>
                  <a:schemeClr val="bg2"/>
                </a:solidFill>
              </a:rPr>
              <a:t>RA</a:t>
            </a:r>
          </a:p>
        </p:txBody>
      </p:sp>
      <p:sp>
        <p:nvSpPr>
          <p:cNvPr id="43" name="TextBox 42"/>
          <p:cNvSpPr txBox="1"/>
          <p:nvPr/>
        </p:nvSpPr>
        <p:spPr>
          <a:xfrm>
            <a:off x="3369252" y="4871161"/>
            <a:ext cx="709613" cy="369332"/>
          </a:xfrm>
          <a:prstGeom prst="rect">
            <a:avLst/>
          </a:prstGeom>
          <a:noFill/>
        </p:spPr>
        <p:txBody>
          <a:bodyPr wrap="square" numCol="1" rtlCol="0">
            <a:spAutoFit/>
          </a:bodyPr>
          <a:lstStyle/>
          <a:p>
            <a:r>
              <a:rPr lang="en-US" b="1" dirty="0">
                <a:solidFill>
                  <a:srgbClr val="00B050"/>
                </a:solidFill>
              </a:rPr>
              <a:t>RM</a:t>
            </a:r>
          </a:p>
        </p:txBody>
      </p:sp>
      <p:sp>
        <p:nvSpPr>
          <p:cNvPr id="44" name="TextBox 43"/>
          <p:cNvSpPr txBox="1"/>
          <p:nvPr/>
        </p:nvSpPr>
        <p:spPr>
          <a:xfrm>
            <a:off x="3827697" y="5184357"/>
            <a:ext cx="709613" cy="369332"/>
          </a:xfrm>
          <a:prstGeom prst="rect">
            <a:avLst/>
          </a:prstGeom>
          <a:noFill/>
        </p:spPr>
        <p:txBody>
          <a:bodyPr wrap="square" numCol="1" rtlCol="0">
            <a:spAutoFit/>
          </a:bodyPr>
          <a:lstStyle/>
          <a:p>
            <a:r>
              <a:rPr lang="en-US" b="1" dirty="0">
                <a:solidFill>
                  <a:schemeClr val="bg2"/>
                </a:solidFill>
              </a:rPr>
              <a:t>PA</a:t>
            </a:r>
          </a:p>
        </p:txBody>
      </p:sp>
      <p:sp>
        <p:nvSpPr>
          <p:cNvPr id="45" name="TextBox 44"/>
          <p:cNvSpPr txBox="1"/>
          <p:nvPr/>
        </p:nvSpPr>
        <p:spPr>
          <a:xfrm>
            <a:off x="2487811" y="5214488"/>
            <a:ext cx="709613" cy="369332"/>
          </a:xfrm>
          <a:prstGeom prst="rect">
            <a:avLst/>
          </a:prstGeom>
          <a:noFill/>
        </p:spPr>
        <p:txBody>
          <a:bodyPr wrap="square" numCol="1" rtlCol="0">
            <a:spAutoFit/>
          </a:bodyPr>
          <a:lstStyle/>
          <a:p>
            <a:r>
              <a:rPr lang="en-US" b="1" dirty="0">
                <a:solidFill>
                  <a:schemeClr val="bg1">
                    <a:lumMod val="50000"/>
                  </a:schemeClr>
                </a:solidFill>
              </a:rPr>
              <a:t>CA</a:t>
            </a:r>
          </a:p>
        </p:txBody>
      </p:sp>
      <p:sp>
        <p:nvSpPr>
          <p:cNvPr id="46" name="TextBox 45"/>
          <p:cNvSpPr txBox="1"/>
          <p:nvPr/>
        </p:nvSpPr>
        <p:spPr>
          <a:xfrm>
            <a:off x="2029367" y="5530498"/>
            <a:ext cx="709613" cy="369332"/>
          </a:xfrm>
          <a:prstGeom prst="rect">
            <a:avLst/>
          </a:prstGeom>
          <a:noFill/>
        </p:spPr>
        <p:txBody>
          <a:bodyPr wrap="square" numCol="1" rtlCol="0">
            <a:spAutoFit/>
          </a:bodyPr>
          <a:lstStyle/>
          <a:p>
            <a:r>
              <a:rPr lang="en-US" b="1" dirty="0">
                <a:solidFill>
                  <a:schemeClr val="bg1">
                    <a:lumMod val="50000"/>
                  </a:schemeClr>
                </a:solidFill>
              </a:rPr>
              <a:t>RA</a:t>
            </a:r>
          </a:p>
        </p:txBody>
      </p:sp>
      <p:sp>
        <p:nvSpPr>
          <p:cNvPr id="47" name="TextBox 46"/>
          <p:cNvSpPr txBox="1"/>
          <p:nvPr/>
        </p:nvSpPr>
        <p:spPr>
          <a:xfrm>
            <a:off x="2029366" y="5194424"/>
            <a:ext cx="709613" cy="369332"/>
          </a:xfrm>
          <a:prstGeom prst="rect">
            <a:avLst/>
          </a:prstGeom>
          <a:noFill/>
        </p:spPr>
        <p:txBody>
          <a:bodyPr wrap="square" numCol="1" rtlCol="0">
            <a:spAutoFit/>
          </a:bodyPr>
          <a:lstStyle/>
          <a:p>
            <a:r>
              <a:rPr lang="en-US" b="1" dirty="0">
                <a:solidFill>
                  <a:srgbClr val="00B050"/>
                </a:solidFill>
              </a:rPr>
              <a:t>RM</a:t>
            </a:r>
          </a:p>
        </p:txBody>
      </p:sp>
      <p:sp>
        <p:nvSpPr>
          <p:cNvPr id="48" name="TextBox 47"/>
          <p:cNvSpPr txBox="1"/>
          <p:nvPr/>
        </p:nvSpPr>
        <p:spPr>
          <a:xfrm>
            <a:off x="2487811" y="5507620"/>
            <a:ext cx="709613" cy="369332"/>
          </a:xfrm>
          <a:prstGeom prst="rect">
            <a:avLst/>
          </a:prstGeom>
          <a:noFill/>
        </p:spPr>
        <p:txBody>
          <a:bodyPr wrap="square" numCol="1" rtlCol="0">
            <a:spAutoFit/>
          </a:bodyPr>
          <a:lstStyle/>
          <a:p>
            <a:r>
              <a:rPr lang="en-US" b="1" dirty="0">
                <a:solidFill>
                  <a:schemeClr val="bg1">
                    <a:lumMod val="50000"/>
                  </a:schemeClr>
                </a:solidFill>
              </a:rPr>
              <a:t>PA</a:t>
            </a:r>
          </a:p>
        </p:txBody>
      </p:sp>
      <p:sp>
        <p:nvSpPr>
          <p:cNvPr id="49" name="TextBox 48"/>
          <p:cNvSpPr txBox="1"/>
          <p:nvPr/>
        </p:nvSpPr>
        <p:spPr>
          <a:xfrm>
            <a:off x="2514600" y="3962400"/>
            <a:ext cx="709613" cy="369332"/>
          </a:xfrm>
          <a:prstGeom prst="rect">
            <a:avLst/>
          </a:prstGeom>
          <a:noFill/>
        </p:spPr>
        <p:txBody>
          <a:bodyPr wrap="square" numCol="1" rtlCol="0">
            <a:spAutoFit/>
          </a:bodyPr>
          <a:lstStyle/>
          <a:p>
            <a:r>
              <a:rPr lang="en-US" b="1" dirty="0">
                <a:solidFill>
                  <a:srgbClr val="00B0F0"/>
                </a:solidFill>
              </a:rPr>
              <a:t>CA</a:t>
            </a:r>
          </a:p>
        </p:txBody>
      </p:sp>
      <p:sp>
        <p:nvSpPr>
          <p:cNvPr id="50" name="TextBox 49"/>
          <p:cNvSpPr txBox="1"/>
          <p:nvPr/>
        </p:nvSpPr>
        <p:spPr>
          <a:xfrm>
            <a:off x="2895600" y="3962400"/>
            <a:ext cx="709613" cy="369332"/>
          </a:xfrm>
          <a:prstGeom prst="rect">
            <a:avLst/>
          </a:prstGeom>
          <a:noFill/>
        </p:spPr>
        <p:txBody>
          <a:bodyPr wrap="square" numCol="1" rtlCol="0">
            <a:spAutoFit/>
          </a:bodyPr>
          <a:lstStyle/>
          <a:p>
            <a:r>
              <a:rPr lang="en-US" b="1" dirty="0">
                <a:solidFill>
                  <a:srgbClr val="00B0F0"/>
                </a:solidFill>
              </a:rPr>
              <a:t>RA</a:t>
            </a:r>
          </a:p>
        </p:txBody>
      </p:sp>
      <p:sp>
        <p:nvSpPr>
          <p:cNvPr id="51" name="TextBox 50"/>
          <p:cNvSpPr txBox="1"/>
          <p:nvPr/>
        </p:nvSpPr>
        <p:spPr>
          <a:xfrm>
            <a:off x="2438400" y="3733800"/>
            <a:ext cx="709613" cy="369332"/>
          </a:xfrm>
          <a:prstGeom prst="rect">
            <a:avLst/>
          </a:prstGeom>
          <a:noFill/>
        </p:spPr>
        <p:txBody>
          <a:bodyPr wrap="square" numCol="1" rtlCol="0">
            <a:spAutoFit/>
          </a:bodyPr>
          <a:lstStyle/>
          <a:p>
            <a:r>
              <a:rPr lang="en-US" b="1" dirty="0">
                <a:solidFill>
                  <a:srgbClr val="00B050"/>
                </a:solidFill>
              </a:rPr>
              <a:t>RM</a:t>
            </a:r>
          </a:p>
        </p:txBody>
      </p:sp>
      <p:sp>
        <p:nvSpPr>
          <p:cNvPr id="52" name="TextBox 51"/>
          <p:cNvSpPr txBox="1"/>
          <p:nvPr/>
        </p:nvSpPr>
        <p:spPr>
          <a:xfrm>
            <a:off x="2871787" y="3733800"/>
            <a:ext cx="709613" cy="369332"/>
          </a:xfrm>
          <a:prstGeom prst="rect">
            <a:avLst/>
          </a:prstGeom>
          <a:noFill/>
        </p:spPr>
        <p:txBody>
          <a:bodyPr wrap="square" numCol="1" rtlCol="0">
            <a:spAutoFit/>
          </a:bodyPr>
          <a:lstStyle/>
          <a:p>
            <a:r>
              <a:rPr lang="en-US" b="1" dirty="0">
                <a:solidFill>
                  <a:srgbClr val="00B050"/>
                </a:solidFill>
              </a:rPr>
              <a:t>PA</a:t>
            </a:r>
          </a:p>
        </p:txBody>
      </p:sp>
      <p:sp>
        <p:nvSpPr>
          <p:cNvPr id="58" name="TextBox 57"/>
          <p:cNvSpPr txBox="1"/>
          <p:nvPr/>
        </p:nvSpPr>
        <p:spPr>
          <a:xfrm>
            <a:off x="0" y="1307068"/>
            <a:ext cx="4321261" cy="369332"/>
          </a:xfrm>
          <a:prstGeom prst="rect">
            <a:avLst/>
          </a:prstGeom>
          <a:noFill/>
        </p:spPr>
        <p:txBody>
          <a:bodyPr wrap="square" rtlCol="0">
            <a:spAutoFit/>
          </a:bodyPr>
          <a:lstStyle/>
          <a:p>
            <a:r>
              <a:rPr lang="en-US" dirty="0"/>
              <a:t>*Goa not assessed</a:t>
            </a:r>
          </a:p>
        </p:txBody>
      </p:sp>
      <p:sp>
        <p:nvSpPr>
          <p:cNvPr id="53" name="TextBox 73"/>
          <p:cNvSpPr txBox="1">
            <a:spLocks noChangeArrowheads="1"/>
          </p:cNvSpPr>
          <p:nvPr/>
        </p:nvSpPr>
        <p:spPr bwMode="auto">
          <a:xfrm>
            <a:off x="6629400" y="3060756"/>
            <a:ext cx="2536821" cy="3170099"/>
          </a:xfrm>
          <a:prstGeom prst="rect">
            <a:avLst/>
          </a:prstGeom>
          <a:noFill/>
          <a:ln w="9525">
            <a:noFill/>
            <a:miter lim="800000"/>
            <a:headEnd/>
            <a:tailEnd/>
          </a:ln>
        </p:spPr>
        <p:txBody>
          <a:bodyPr wrap="square">
            <a:spAutoFit/>
          </a:bodyPr>
          <a:lstStyle/>
          <a:p>
            <a:pPr>
              <a:defRPr/>
            </a:pPr>
            <a:r>
              <a:rPr lang="en-US" sz="2000" b="1" dirty="0">
                <a:latin typeface="Arial" pitchFamily="34" charset="0"/>
                <a:ea typeface="ＭＳ Ｐゴシック"/>
                <a:cs typeface="ＭＳ Ｐゴシック"/>
              </a:rPr>
              <a:t>PA = PDS Atta</a:t>
            </a:r>
          </a:p>
          <a:p>
            <a:pPr>
              <a:defRPr/>
            </a:pPr>
            <a:r>
              <a:rPr lang="en-US" sz="2000" b="1" dirty="0">
                <a:latin typeface="Arial" pitchFamily="34" charset="0"/>
                <a:ea typeface="ＭＳ Ｐゴシック"/>
                <a:cs typeface="ＭＳ Ｐゴシック"/>
              </a:rPr>
              <a:t>CA = CCM Atta</a:t>
            </a:r>
          </a:p>
          <a:p>
            <a:pPr>
              <a:defRPr/>
            </a:pPr>
            <a:r>
              <a:rPr lang="en-US" sz="2000" b="1" dirty="0">
                <a:latin typeface="Arial" pitchFamily="34" charset="0"/>
                <a:ea typeface="ＭＳ Ｐゴシック"/>
                <a:cs typeface="ＭＳ Ｐゴシック"/>
              </a:rPr>
              <a:t>RA = RFM Atta</a:t>
            </a:r>
          </a:p>
          <a:p>
            <a:pPr>
              <a:defRPr/>
            </a:pPr>
            <a:r>
              <a:rPr lang="en-US" sz="2000" b="1" dirty="0">
                <a:latin typeface="Arial" pitchFamily="34" charset="0"/>
                <a:ea typeface="ＭＳ Ｐゴシック"/>
                <a:cs typeface="ＭＳ Ｐゴシック"/>
              </a:rPr>
              <a:t>RM = RFM Maida</a:t>
            </a:r>
          </a:p>
          <a:p>
            <a:pPr>
              <a:defRPr/>
            </a:pPr>
            <a:endParaRPr lang="en-US" sz="2000" b="1" dirty="0">
              <a:latin typeface="Arial" pitchFamily="34" charset="0"/>
              <a:ea typeface="ＭＳ Ｐゴシック"/>
              <a:cs typeface="ＭＳ Ｐゴシック"/>
            </a:endParaRPr>
          </a:p>
          <a:p>
            <a:pPr>
              <a:defRPr/>
            </a:pPr>
            <a:r>
              <a:rPr lang="en-US" sz="2000" b="1" dirty="0">
                <a:solidFill>
                  <a:schemeClr val="bg2">
                    <a:lumMod val="75000"/>
                  </a:schemeClr>
                </a:solidFill>
                <a:latin typeface="Arial" pitchFamily="34" charset="0"/>
                <a:ea typeface="ＭＳ Ｐゴシック"/>
                <a:cs typeface="ＭＳ Ｐゴシック"/>
              </a:rPr>
              <a:t>No reachable pop.</a:t>
            </a:r>
          </a:p>
          <a:p>
            <a:pPr>
              <a:defRPr/>
            </a:pPr>
            <a:r>
              <a:rPr lang="en-US" sz="2000" b="1" dirty="0">
                <a:solidFill>
                  <a:srgbClr val="FF0000"/>
                </a:solidFill>
                <a:latin typeface="Arial" pitchFamily="34" charset="0"/>
                <a:ea typeface="ＭＳ Ｐゴシック"/>
                <a:cs typeface="ＭＳ Ｐゴシック"/>
              </a:rPr>
              <a:t>Low ranking</a:t>
            </a:r>
          </a:p>
          <a:p>
            <a:pPr>
              <a:defRPr/>
            </a:pPr>
            <a:r>
              <a:rPr lang="en-US" sz="2000" b="1" dirty="0">
                <a:solidFill>
                  <a:srgbClr val="FFC000"/>
                </a:solidFill>
                <a:latin typeface="Arial" pitchFamily="34" charset="0"/>
                <a:ea typeface="ＭＳ Ｐゴシック"/>
                <a:cs typeface="ＭＳ Ｐゴシック"/>
              </a:rPr>
              <a:t>Low-intermediate</a:t>
            </a:r>
          </a:p>
          <a:p>
            <a:pPr>
              <a:defRPr/>
            </a:pPr>
            <a:r>
              <a:rPr lang="en-US" sz="2000" b="1" dirty="0">
                <a:solidFill>
                  <a:srgbClr val="00B050"/>
                </a:solidFill>
                <a:latin typeface="Arial" pitchFamily="34" charset="0"/>
                <a:ea typeface="ＭＳ Ｐゴシック"/>
                <a:cs typeface="ＭＳ Ｐゴシック"/>
              </a:rPr>
              <a:t>Intermediate-high</a:t>
            </a:r>
          </a:p>
          <a:p>
            <a:pPr>
              <a:defRPr/>
            </a:pPr>
            <a:r>
              <a:rPr lang="en-US" sz="2000" b="1" dirty="0">
                <a:solidFill>
                  <a:srgbClr val="005BE2"/>
                </a:solidFill>
                <a:latin typeface="Arial" pitchFamily="34" charset="0"/>
                <a:ea typeface="ＭＳ Ｐゴシック"/>
                <a:cs typeface="ＭＳ Ｐゴシック"/>
              </a:rPr>
              <a:t>High ranking</a:t>
            </a:r>
          </a:p>
        </p:txBody>
      </p:sp>
      <p:sp>
        <p:nvSpPr>
          <p:cNvPr id="55" name="Rectangle 10"/>
          <p:cNvSpPr>
            <a:spLocks noChangeArrowheads="1"/>
          </p:cNvSpPr>
          <p:nvPr/>
        </p:nvSpPr>
        <p:spPr bwMode="auto">
          <a:xfrm>
            <a:off x="36517" y="152400"/>
            <a:ext cx="910748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Wheat Strategy: </a:t>
            </a:r>
            <a:r>
              <a:rPr lang="en-US" sz="3600" dirty="0">
                <a:solidFill>
                  <a:srgbClr val="000F97"/>
                </a:solidFill>
                <a:cs typeface="Arial" charset="0"/>
              </a:rPr>
              <a:t>Market Channel Opportunities*</a:t>
            </a:r>
          </a:p>
        </p:txBody>
      </p:sp>
    </p:spTree>
    <p:extLst>
      <p:ext uri="{BB962C8B-B14F-4D97-AF65-F5344CB8AC3E}">
        <p14:creationId xmlns:p14="http://schemas.microsoft.com/office/powerpoint/2010/main" val="70901517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a:xfrm>
            <a:off x="0" y="0"/>
            <a:ext cx="9144000" cy="1143000"/>
          </a:xfrm>
        </p:spPr>
        <p:txBody>
          <a:bodyPr/>
          <a:lstStyle/>
          <a:p>
            <a:r>
              <a:rPr lang="en-US" b="1" dirty="0">
                <a:latin typeface="Arial" charset="0"/>
                <a:ea typeface="ＭＳ Ｐゴシック" charset="0"/>
                <a:cs typeface="ＭＳ Ｐゴシック" charset="0"/>
              </a:rPr>
              <a:t>Wheat Strategy: </a:t>
            </a:r>
            <a:r>
              <a:rPr lang="en-US" dirty="0">
                <a:latin typeface="Arial" charset="0"/>
                <a:ea typeface="ＭＳ Ｐゴシック" charset="0"/>
                <a:cs typeface="ＭＳ Ｐゴシック" charset="0"/>
              </a:rPr>
              <a:t>Aggregate Matrix</a:t>
            </a:r>
            <a:endParaRPr lang="en-US" sz="2000" dirty="0">
              <a:latin typeface="Arial" charset="0"/>
              <a:ea typeface="ＭＳ Ｐゴシック" charset="0"/>
              <a:cs typeface="ＭＳ Ｐゴシック" charset="0"/>
            </a:endParaRPr>
          </a:p>
        </p:txBody>
      </p:sp>
      <p:grpSp>
        <p:nvGrpSpPr>
          <p:cNvPr id="2" name="Group 8"/>
          <p:cNvGrpSpPr>
            <a:grpSpLocks/>
          </p:cNvGrpSpPr>
          <p:nvPr/>
        </p:nvGrpSpPr>
        <p:grpSpPr bwMode="auto">
          <a:xfrm>
            <a:off x="40944" y="3886200"/>
            <a:ext cx="2971800" cy="1754327"/>
            <a:chOff x="5943600" y="3429000"/>
            <a:chExt cx="2971800" cy="1754465"/>
          </a:xfrm>
        </p:grpSpPr>
        <p:sp>
          <p:nvSpPr>
            <p:cNvPr id="62597" name="TextBox 9"/>
            <p:cNvSpPr txBox="1">
              <a:spLocks noChangeArrowheads="1"/>
            </p:cNvSpPr>
            <p:nvPr/>
          </p:nvSpPr>
          <p:spPr bwMode="auto">
            <a:xfrm>
              <a:off x="5943600" y="3429000"/>
              <a:ext cx="2971800" cy="1754465"/>
            </a:xfrm>
            <a:prstGeom prst="rect">
              <a:avLst/>
            </a:prstGeom>
            <a:solidFill>
              <a:schemeClr val="bg1"/>
            </a:solidFill>
            <a:ln w="9525">
              <a:solidFill>
                <a:schemeClr val="tx2"/>
              </a:solidFill>
              <a:miter lim="800000"/>
              <a:headEnd/>
              <a:tailEnd/>
            </a:ln>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eaLnBrk="1" hangingPunct="1"/>
              <a:r>
                <a:rPr lang="en-US" sz="1200" u="sng" dirty="0"/>
                <a:t>Total and Final Scores Ranked in the Following Manner: </a:t>
              </a:r>
            </a:p>
            <a:p>
              <a:pPr algn="ctr" eaLnBrk="1" hangingPunct="1"/>
              <a:endParaRPr lang="en-US" sz="1200" b="1" dirty="0"/>
            </a:p>
            <a:p>
              <a:pPr eaLnBrk="1" hangingPunct="1"/>
              <a:r>
                <a:rPr lang="en-US" sz="1200" b="1" dirty="0"/>
                <a:t>       = &lt;1 std dev below the mean</a:t>
              </a:r>
            </a:p>
            <a:p>
              <a:pPr eaLnBrk="1" hangingPunct="1"/>
              <a:r>
                <a:rPr lang="en-US" sz="1200" b="1" dirty="0"/>
                <a:t>       = 1 std dev below the mean to the</a:t>
              </a:r>
            </a:p>
            <a:p>
              <a:pPr eaLnBrk="1" hangingPunct="1"/>
              <a:r>
                <a:rPr lang="en-US" sz="1200" b="1" dirty="0"/>
                <a:t>           mean </a:t>
              </a:r>
            </a:p>
            <a:p>
              <a:pPr eaLnBrk="1" hangingPunct="1"/>
              <a:r>
                <a:rPr lang="en-US" sz="1200" b="1" dirty="0"/>
                <a:t>       = The mean to 1 std dev above the</a:t>
              </a:r>
            </a:p>
            <a:p>
              <a:pPr eaLnBrk="1" hangingPunct="1"/>
              <a:r>
                <a:rPr lang="en-US" sz="1200" b="1" dirty="0"/>
                <a:t>           mean </a:t>
              </a:r>
            </a:p>
            <a:p>
              <a:pPr eaLnBrk="1" hangingPunct="1"/>
              <a:r>
                <a:rPr lang="en-US" sz="1200" b="1" dirty="0"/>
                <a:t>       = &gt;1 std dev above the mean</a:t>
              </a:r>
              <a:endParaRPr lang="en-US" b="1" dirty="0"/>
            </a:p>
          </p:txBody>
        </p:sp>
        <p:sp>
          <p:nvSpPr>
            <p:cNvPr id="62598" name="Rectangle 10"/>
            <p:cNvSpPr>
              <a:spLocks noChangeArrowheads="1"/>
            </p:cNvSpPr>
            <p:nvPr/>
          </p:nvSpPr>
          <p:spPr bwMode="auto">
            <a:xfrm>
              <a:off x="6096000" y="4038600"/>
              <a:ext cx="152400" cy="152400"/>
            </a:xfrm>
            <a:prstGeom prst="rect">
              <a:avLst/>
            </a:prstGeom>
            <a:solidFill>
              <a:srgbClr val="FF0000"/>
            </a:solidFill>
            <a:ln w="9525">
              <a:solidFill>
                <a:schemeClr val="tx1"/>
              </a:solidFill>
              <a:round/>
              <a:headEnd/>
              <a:tailEnd/>
            </a:ln>
          </p:spPr>
          <p:txBody>
            <a:bodyPr wrap="none" anchor="ctr"/>
            <a:lstStyle/>
            <a:p>
              <a:pPr algn="ctr"/>
              <a:endParaRPr lang="en-US"/>
            </a:p>
          </p:txBody>
        </p:sp>
        <p:sp>
          <p:nvSpPr>
            <p:cNvPr id="62599" name="Rectangle 11"/>
            <p:cNvSpPr>
              <a:spLocks noChangeArrowheads="1"/>
            </p:cNvSpPr>
            <p:nvPr/>
          </p:nvSpPr>
          <p:spPr bwMode="auto">
            <a:xfrm>
              <a:off x="6096000" y="4267200"/>
              <a:ext cx="152400" cy="152400"/>
            </a:xfrm>
            <a:prstGeom prst="rect">
              <a:avLst/>
            </a:prstGeom>
            <a:solidFill>
              <a:srgbClr val="FFFF00"/>
            </a:solidFill>
            <a:ln w="9525">
              <a:solidFill>
                <a:schemeClr val="tx1"/>
              </a:solidFill>
              <a:round/>
              <a:headEnd/>
              <a:tailEnd/>
            </a:ln>
          </p:spPr>
          <p:txBody>
            <a:bodyPr wrap="none" anchor="ctr"/>
            <a:lstStyle/>
            <a:p>
              <a:pPr algn="ctr"/>
              <a:endParaRPr lang="en-US"/>
            </a:p>
          </p:txBody>
        </p:sp>
        <p:sp>
          <p:nvSpPr>
            <p:cNvPr id="62600" name="Rectangle 12"/>
            <p:cNvSpPr>
              <a:spLocks noChangeArrowheads="1"/>
            </p:cNvSpPr>
            <p:nvPr/>
          </p:nvSpPr>
          <p:spPr bwMode="auto">
            <a:xfrm>
              <a:off x="6096000" y="4572000"/>
              <a:ext cx="152400" cy="152400"/>
            </a:xfrm>
            <a:prstGeom prst="rect">
              <a:avLst/>
            </a:prstGeom>
            <a:solidFill>
              <a:srgbClr val="00B050"/>
            </a:solidFill>
            <a:ln w="9525">
              <a:solidFill>
                <a:schemeClr val="tx1"/>
              </a:solidFill>
              <a:round/>
              <a:headEnd/>
              <a:tailEnd/>
            </a:ln>
          </p:spPr>
          <p:txBody>
            <a:bodyPr wrap="none" anchor="ctr"/>
            <a:lstStyle/>
            <a:p>
              <a:pPr algn="ctr"/>
              <a:endParaRPr lang="en-US"/>
            </a:p>
          </p:txBody>
        </p:sp>
        <p:sp>
          <p:nvSpPr>
            <p:cNvPr id="62601" name="Rectangle 13"/>
            <p:cNvSpPr>
              <a:spLocks noChangeArrowheads="1"/>
            </p:cNvSpPr>
            <p:nvPr/>
          </p:nvSpPr>
          <p:spPr bwMode="auto">
            <a:xfrm>
              <a:off x="6096000" y="4953000"/>
              <a:ext cx="152400" cy="152400"/>
            </a:xfrm>
            <a:prstGeom prst="rect">
              <a:avLst/>
            </a:prstGeom>
            <a:solidFill>
              <a:srgbClr val="00B0F0"/>
            </a:solidFill>
            <a:ln w="9525">
              <a:solidFill>
                <a:schemeClr val="tx1"/>
              </a:solidFill>
              <a:round/>
              <a:headEnd/>
              <a:tailEnd/>
            </a:ln>
          </p:spPr>
          <p:txBody>
            <a:bodyPr wrap="none" anchor="ctr"/>
            <a:lstStyle/>
            <a:p>
              <a:pPr algn="ctr"/>
              <a:endParaRPr lang="en-US"/>
            </a:p>
          </p:txBody>
        </p:sp>
      </p:grpSp>
      <p:pic>
        <p:nvPicPr>
          <p:cNvPr id="2048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24200" y="1219200"/>
            <a:ext cx="5943600" cy="464808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Rectangle 2"/>
          <p:cNvSpPr>
            <a:spLocks noGrp="1" noChangeArrowheads="1"/>
          </p:cNvSpPr>
          <p:nvPr>
            <p:ph type="title"/>
          </p:nvPr>
        </p:nvSpPr>
        <p:spPr>
          <a:xfrm>
            <a:off x="74613" y="104775"/>
            <a:ext cx="9069388" cy="1343025"/>
          </a:xfrm>
        </p:spPr>
        <p:txBody>
          <a:bodyPr/>
          <a:lstStyle/>
          <a:p>
            <a:pPr>
              <a:defRPr/>
            </a:pPr>
            <a:r>
              <a:rPr lang="en-GB" b="1" dirty="0">
                <a:latin typeface="+mn-lt"/>
                <a:ea typeface="+mj-ea"/>
                <a:cs typeface="+mj-cs"/>
              </a:rPr>
              <a:t>Wheat Strategy: </a:t>
            </a:r>
            <a:r>
              <a:rPr lang="en-GB" dirty="0">
                <a:latin typeface="+mn-lt"/>
                <a:ea typeface="+mj-ea"/>
                <a:cs typeface="+mj-cs"/>
              </a:rPr>
              <a:t>State Priority Ranking</a:t>
            </a:r>
            <a:br>
              <a:rPr lang="en-GB" b="1" dirty="0">
                <a:latin typeface="+mn-lt"/>
                <a:ea typeface="+mj-ea"/>
                <a:cs typeface="+mj-cs"/>
              </a:rPr>
            </a:br>
            <a:r>
              <a:rPr lang="en-GB" sz="3000" i="1" dirty="0">
                <a:latin typeface="+mn-lt"/>
                <a:ea typeface="+mj-ea"/>
                <a:cs typeface="+mj-cs"/>
              </a:rPr>
              <a:t>Number of Channels Blue or Green</a:t>
            </a:r>
          </a:p>
        </p:txBody>
      </p:sp>
      <p:grpSp>
        <p:nvGrpSpPr>
          <p:cNvPr id="2" name="Group 115"/>
          <p:cNvGrpSpPr>
            <a:grpSpLocks/>
          </p:cNvGrpSpPr>
          <p:nvPr/>
        </p:nvGrpSpPr>
        <p:grpSpPr bwMode="auto">
          <a:xfrm>
            <a:off x="330200" y="1379537"/>
            <a:ext cx="5918200" cy="5402263"/>
            <a:chOff x="406400" y="379413"/>
            <a:chExt cx="5918200" cy="5402262"/>
          </a:xfrm>
          <a:noFill/>
        </p:grpSpPr>
        <p:sp>
          <p:nvSpPr>
            <p:cNvPr id="64" name="Freeform 63"/>
            <p:cNvSpPr/>
            <p:nvPr/>
          </p:nvSpPr>
          <p:spPr>
            <a:xfrm>
              <a:off x="406400"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5" name="Freeform 6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6" name="Freeform 65"/>
            <p:cNvSpPr/>
            <p:nvPr/>
          </p:nvSpPr>
          <p:spPr>
            <a:xfrm>
              <a:off x="1585913" y="379413"/>
              <a:ext cx="1214437" cy="966788"/>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7" name="Freeform 66"/>
            <p:cNvSpPr/>
            <p:nvPr/>
          </p:nvSpPr>
          <p:spPr>
            <a:xfrm>
              <a:off x="2014538" y="1114426"/>
              <a:ext cx="482600" cy="539750"/>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solidFill>
              <a:srgbClr val="FFC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8" name="Freeform 67"/>
            <p:cNvSpPr/>
            <p:nvPr/>
          </p:nvSpPr>
          <p:spPr>
            <a:xfrm>
              <a:off x="1673225" y="1287463"/>
              <a:ext cx="522288" cy="465138"/>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chemeClr val="bg2"/>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9" name="Freeform 68"/>
            <p:cNvSpPr/>
            <p:nvPr/>
          </p:nvSpPr>
          <p:spPr>
            <a:xfrm>
              <a:off x="1757363" y="1543051"/>
              <a:ext cx="542925" cy="561975"/>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0" name="Freeform 69"/>
            <p:cNvSpPr/>
            <p:nvPr/>
          </p:nvSpPr>
          <p:spPr>
            <a:xfrm>
              <a:off x="2143125" y="1895476"/>
              <a:ext cx="82550" cy="104775"/>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1" name="Freeform 70"/>
            <p:cNvSpPr/>
            <p:nvPr/>
          </p:nvSpPr>
          <p:spPr>
            <a:xfrm>
              <a:off x="2301875" y="1481138"/>
              <a:ext cx="509588" cy="514350"/>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chemeClr val="bg2"/>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2" name="Freeform 71"/>
            <p:cNvSpPr/>
            <p:nvPr/>
          </p:nvSpPr>
          <p:spPr>
            <a:xfrm>
              <a:off x="2154238" y="1665288"/>
              <a:ext cx="1225550" cy="1201738"/>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solidFill>
              <a:srgbClr val="00B0F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3" name="Freeform 72"/>
            <p:cNvSpPr/>
            <p:nvPr/>
          </p:nvSpPr>
          <p:spPr>
            <a:xfrm>
              <a:off x="901700" y="1676401"/>
              <a:ext cx="1377950" cy="1289050"/>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solidFill>
              <a:srgbClr val="00B0F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74" name="Freeform 73"/>
            <p:cNvSpPr/>
            <p:nvPr/>
          </p:nvSpPr>
          <p:spPr>
            <a:xfrm>
              <a:off x="1536700" y="2303463"/>
              <a:ext cx="1584325" cy="1038225"/>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solidFill>
              <a:srgbClr val="00B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5" name="Freeform 74"/>
            <p:cNvSpPr/>
            <p:nvPr/>
          </p:nvSpPr>
          <p:spPr>
            <a:xfrm>
              <a:off x="3213100" y="2227263"/>
              <a:ext cx="766763" cy="592138"/>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6" name="Freeform 75"/>
            <p:cNvSpPr/>
            <p:nvPr/>
          </p:nvSpPr>
          <p:spPr>
            <a:xfrm>
              <a:off x="3997325" y="2124076"/>
              <a:ext cx="128588" cy="190500"/>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7" name="Freeform 76"/>
            <p:cNvSpPr/>
            <p:nvPr/>
          </p:nvSpPr>
          <p:spPr>
            <a:xfrm>
              <a:off x="3587750" y="2227263"/>
              <a:ext cx="763588" cy="1087438"/>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solidFill>
              <a:srgbClr val="00B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8" name="Freeform 77"/>
            <p:cNvSpPr/>
            <p:nvPr/>
          </p:nvSpPr>
          <p:spPr>
            <a:xfrm>
              <a:off x="644525" y="2598738"/>
              <a:ext cx="973138" cy="863600"/>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solidFill>
              <a:srgbClr val="FFC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9" name="Freeform 78"/>
            <p:cNvSpPr/>
            <p:nvPr/>
          </p:nvSpPr>
          <p:spPr>
            <a:xfrm>
              <a:off x="1317625" y="4313237"/>
              <a:ext cx="117475" cy="157163"/>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0" name="Freeform 79"/>
            <p:cNvSpPr/>
            <p:nvPr/>
          </p:nvSpPr>
          <p:spPr>
            <a:xfrm>
              <a:off x="1401763" y="3865562"/>
              <a:ext cx="782637" cy="1276350"/>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solidFill>
              <a:srgbClr val="00B0F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1" name="Freeform 80"/>
            <p:cNvSpPr/>
            <p:nvPr/>
          </p:nvSpPr>
          <p:spPr>
            <a:xfrm>
              <a:off x="1522413" y="4856162"/>
              <a:ext cx="395287" cy="900113"/>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2" name="Freeform 81"/>
            <p:cNvSpPr/>
            <p:nvPr/>
          </p:nvSpPr>
          <p:spPr>
            <a:xfrm>
              <a:off x="1808163" y="4727575"/>
              <a:ext cx="708025" cy="105410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1230313" y="3146425"/>
              <a:ext cx="1466850" cy="1209675"/>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solidFill>
              <a:srgbClr val="00B0F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822450" y="3581400"/>
              <a:ext cx="1562100" cy="1309687"/>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2559050" y="2817813"/>
              <a:ext cx="771525" cy="1196975"/>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chemeClr val="bg2"/>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760663" y="3127375"/>
              <a:ext cx="1138237" cy="862012"/>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chemeClr val="bg2"/>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3201988" y="2624138"/>
              <a:ext cx="735012" cy="614363"/>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88" name="Freeform 87"/>
            <p:cNvSpPr/>
            <p:nvPr/>
          </p:nvSpPr>
          <p:spPr>
            <a:xfrm>
              <a:off x="4513263" y="2814638"/>
              <a:ext cx="207962" cy="295275"/>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4684713" y="2798763"/>
              <a:ext cx="217487" cy="414338"/>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0" name="Freeform 89"/>
            <p:cNvSpPr/>
            <p:nvPr/>
          </p:nvSpPr>
          <p:spPr>
            <a:xfrm>
              <a:off x="4797425" y="2579688"/>
              <a:ext cx="334963" cy="301625"/>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1" name="Freeform 90"/>
            <p:cNvSpPr/>
            <p:nvPr/>
          </p:nvSpPr>
          <p:spPr>
            <a:xfrm>
              <a:off x="4197350" y="2071688"/>
              <a:ext cx="1119188" cy="736600"/>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chemeClr val="bg2"/>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2" name="Freeform 91"/>
            <p:cNvSpPr/>
            <p:nvPr/>
          </p:nvSpPr>
          <p:spPr>
            <a:xfrm>
              <a:off x="4294188" y="2514601"/>
              <a:ext cx="460375" cy="21272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4532313" y="1789113"/>
              <a:ext cx="1060450" cy="563563"/>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4" name="Freeform 93"/>
            <p:cNvSpPr/>
            <p:nvPr/>
          </p:nvSpPr>
          <p:spPr>
            <a:xfrm>
              <a:off x="4906963" y="2298701"/>
              <a:ext cx="320675" cy="330200"/>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5" name="TextBox 41"/>
            <p:cNvSpPr txBox="1">
              <a:spLocks noChangeArrowheads="1"/>
            </p:cNvSpPr>
            <p:nvPr/>
          </p:nvSpPr>
          <p:spPr bwMode="auto">
            <a:xfrm>
              <a:off x="990600" y="22098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Rajasthan</a:t>
              </a:r>
            </a:p>
          </p:txBody>
        </p:sp>
        <p:sp>
          <p:nvSpPr>
            <p:cNvPr id="96" name="TextBox 42"/>
            <p:cNvSpPr txBox="1">
              <a:spLocks noChangeArrowheads="1"/>
            </p:cNvSpPr>
            <p:nvPr/>
          </p:nvSpPr>
          <p:spPr bwMode="auto">
            <a:xfrm>
              <a:off x="1676400" y="2895600"/>
              <a:ext cx="12192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Madhya Pradesh</a:t>
              </a:r>
            </a:p>
          </p:txBody>
        </p:sp>
        <p:sp>
          <p:nvSpPr>
            <p:cNvPr id="97" name="TextBox 43"/>
            <p:cNvSpPr txBox="1">
              <a:spLocks noChangeArrowheads="1"/>
            </p:cNvSpPr>
            <p:nvPr/>
          </p:nvSpPr>
          <p:spPr bwMode="auto">
            <a:xfrm rot="-917293">
              <a:off x="4505325" y="1919288"/>
              <a:ext cx="12954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Arunachal Pradesh</a:t>
              </a:r>
            </a:p>
          </p:txBody>
        </p:sp>
        <p:sp>
          <p:nvSpPr>
            <p:cNvPr id="98" name="TextBox 44"/>
            <p:cNvSpPr txBox="1">
              <a:spLocks noChangeArrowheads="1"/>
            </p:cNvSpPr>
            <p:nvPr/>
          </p:nvSpPr>
          <p:spPr bwMode="auto">
            <a:xfrm>
              <a:off x="914400" y="28956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Gujarat</a:t>
              </a:r>
            </a:p>
          </p:txBody>
        </p:sp>
        <p:sp>
          <p:nvSpPr>
            <p:cNvPr id="99" name="TextBox 45"/>
            <p:cNvSpPr txBox="1">
              <a:spLocks noChangeArrowheads="1"/>
            </p:cNvSpPr>
            <p:nvPr/>
          </p:nvSpPr>
          <p:spPr bwMode="auto">
            <a:xfrm rot="3337315">
              <a:off x="1383507" y="5137864"/>
              <a:ext cx="7620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Kerala</a:t>
              </a:r>
            </a:p>
          </p:txBody>
        </p:sp>
        <p:sp>
          <p:nvSpPr>
            <p:cNvPr id="100" name="TextBox 46"/>
            <p:cNvSpPr txBox="1">
              <a:spLocks noChangeArrowheads="1"/>
            </p:cNvSpPr>
            <p:nvPr/>
          </p:nvSpPr>
          <p:spPr bwMode="auto">
            <a:xfrm>
              <a:off x="1981200" y="49530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Tamil Nadu</a:t>
              </a:r>
            </a:p>
          </p:txBody>
        </p:sp>
        <p:sp>
          <p:nvSpPr>
            <p:cNvPr id="101" name="TextBox 47"/>
            <p:cNvSpPr txBox="1">
              <a:spLocks noChangeArrowheads="1"/>
            </p:cNvSpPr>
            <p:nvPr/>
          </p:nvSpPr>
          <p:spPr bwMode="auto">
            <a:xfrm rot="-1651288">
              <a:off x="1358900" y="4135438"/>
              <a:ext cx="868363" cy="2476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Karnataka</a:t>
              </a:r>
            </a:p>
          </p:txBody>
        </p:sp>
        <p:sp>
          <p:nvSpPr>
            <p:cNvPr id="102" name="TextBox 48"/>
            <p:cNvSpPr txBox="1">
              <a:spLocks noChangeArrowheads="1"/>
            </p:cNvSpPr>
            <p:nvPr/>
          </p:nvSpPr>
          <p:spPr bwMode="auto">
            <a:xfrm>
              <a:off x="2514600" y="22098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Uttar Pradesh</a:t>
              </a:r>
            </a:p>
          </p:txBody>
        </p:sp>
        <p:sp>
          <p:nvSpPr>
            <p:cNvPr id="103" name="TextBox 49"/>
            <p:cNvSpPr txBox="1">
              <a:spLocks noChangeArrowheads="1"/>
            </p:cNvSpPr>
            <p:nvPr/>
          </p:nvSpPr>
          <p:spPr bwMode="auto">
            <a:xfrm>
              <a:off x="1524000" y="13716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Punjab</a:t>
              </a:r>
            </a:p>
          </p:txBody>
        </p:sp>
        <p:sp>
          <p:nvSpPr>
            <p:cNvPr id="104" name="TextBox 50"/>
            <p:cNvSpPr txBox="1">
              <a:spLocks noChangeArrowheads="1"/>
            </p:cNvSpPr>
            <p:nvPr/>
          </p:nvSpPr>
          <p:spPr bwMode="auto">
            <a:xfrm>
              <a:off x="2286000" y="1600200"/>
              <a:ext cx="1093788" cy="246221"/>
            </a:xfrm>
            <a:prstGeom prst="rect">
              <a:avLst/>
            </a:prstGeom>
            <a:grpFill/>
            <a:ln w="9525">
              <a:noFill/>
              <a:miter lim="800000"/>
              <a:headEnd/>
              <a:tailEnd/>
            </a:ln>
          </p:spPr>
          <p:txBody>
            <a:bodyPr wrap="square">
              <a:spAutoFit/>
            </a:bodyPr>
            <a:lstStyle/>
            <a:p>
              <a:pPr>
                <a:defRPr/>
              </a:pPr>
              <a:r>
                <a:rPr lang="en-US" sz="1000" dirty="0" err="1">
                  <a:latin typeface="Arial" pitchFamily="34" charset="0"/>
                  <a:ea typeface="ＭＳ Ｐゴシック"/>
                  <a:cs typeface="ＭＳ Ｐゴシック"/>
                </a:rPr>
                <a:t>Uttarakhand</a:t>
              </a:r>
              <a:endParaRPr lang="en-US" sz="1000" dirty="0">
                <a:latin typeface="Arial" pitchFamily="34" charset="0"/>
                <a:ea typeface="ＭＳ Ｐゴシック"/>
                <a:cs typeface="ＭＳ Ｐゴシック"/>
              </a:endParaRPr>
            </a:p>
          </p:txBody>
        </p:sp>
        <p:sp>
          <p:nvSpPr>
            <p:cNvPr id="105" name="TextBox 51"/>
            <p:cNvSpPr txBox="1">
              <a:spLocks noChangeArrowheads="1"/>
            </p:cNvSpPr>
            <p:nvPr/>
          </p:nvSpPr>
          <p:spPr bwMode="auto">
            <a:xfrm>
              <a:off x="4343400" y="2286000"/>
              <a:ext cx="6858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Assam</a:t>
              </a:r>
            </a:p>
          </p:txBody>
        </p:sp>
        <p:sp>
          <p:nvSpPr>
            <p:cNvPr id="106" name="TextBox 52"/>
            <p:cNvSpPr txBox="1">
              <a:spLocks noChangeArrowheads="1"/>
            </p:cNvSpPr>
            <p:nvPr/>
          </p:nvSpPr>
          <p:spPr bwMode="auto">
            <a:xfrm>
              <a:off x="3733800" y="287655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West Bengal</a:t>
              </a:r>
            </a:p>
          </p:txBody>
        </p:sp>
        <p:sp>
          <p:nvSpPr>
            <p:cNvPr id="107" name="TextBox 53"/>
            <p:cNvSpPr txBox="1">
              <a:spLocks noChangeArrowheads="1"/>
            </p:cNvSpPr>
            <p:nvPr/>
          </p:nvSpPr>
          <p:spPr bwMode="auto">
            <a:xfrm>
              <a:off x="1219200" y="3581400"/>
              <a:ext cx="9144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Maharashtra</a:t>
              </a:r>
            </a:p>
          </p:txBody>
        </p:sp>
        <p:sp>
          <p:nvSpPr>
            <p:cNvPr id="108" name="TextBox 54"/>
            <p:cNvSpPr txBox="1">
              <a:spLocks noChangeArrowheads="1"/>
            </p:cNvSpPr>
            <p:nvPr/>
          </p:nvSpPr>
          <p:spPr bwMode="auto">
            <a:xfrm>
              <a:off x="3352800" y="2438400"/>
              <a:ext cx="5334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Bihar</a:t>
              </a:r>
            </a:p>
          </p:txBody>
        </p:sp>
        <p:sp>
          <p:nvSpPr>
            <p:cNvPr id="109" name="TextBox 55"/>
            <p:cNvSpPr txBox="1">
              <a:spLocks noChangeArrowheads="1"/>
            </p:cNvSpPr>
            <p:nvPr/>
          </p:nvSpPr>
          <p:spPr bwMode="auto">
            <a:xfrm rot="17880822">
              <a:off x="1735932" y="1642190"/>
              <a:ext cx="7620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Haryana</a:t>
              </a:r>
            </a:p>
          </p:txBody>
        </p:sp>
        <p:sp>
          <p:nvSpPr>
            <p:cNvPr id="110" name="TextBox 56"/>
            <p:cNvSpPr txBox="1">
              <a:spLocks noChangeArrowheads="1"/>
            </p:cNvSpPr>
            <p:nvPr/>
          </p:nvSpPr>
          <p:spPr bwMode="auto">
            <a:xfrm>
              <a:off x="2057400" y="3962400"/>
              <a:ext cx="9144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Andhra Pradesh</a:t>
              </a:r>
            </a:p>
          </p:txBody>
        </p:sp>
        <p:sp>
          <p:nvSpPr>
            <p:cNvPr id="111" name="TextBox 57"/>
            <p:cNvSpPr txBox="1">
              <a:spLocks noChangeArrowheads="1"/>
            </p:cNvSpPr>
            <p:nvPr/>
          </p:nvSpPr>
          <p:spPr bwMode="auto">
            <a:xfrm>
              <a:off x="3048000" y="3411538"/>
              <a:ext cx="7620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Orissa</a:t>
              </a:r>
            </a:p>
          </p:txBody>
        </p:sp>
        <p:sp>
          <p:nvSpPr>
            <p:cNvPr id="112" name="TextBox 58"/>
            <p:cNvSpPr txBox="1">
              <a:spLocks noChangeArrowheads="1"/>
            </p:cNvSpPr>
            <p:nvPr/>
          </p:nvSpPr>
          <p:spPr bwMode="auto">
            <a:xfrm rot="18432342">
              <a:off x="2459832" y="3088399"/>
              <a:ext cx="9906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Chattisgargh</a:t>
              </a:r>
            </a:p>
          </p:txBody>
        </p:sp>
        <p:sp>
          <p:nvSpPr>
            <p:cNvPr id="113" name="TextBox 59"/>
            <p:cNvSpPr txBox="1">
              <a:spLocks noChangeArrowheads="1"/>
            </p:cNvSpPr>
            <p:nvPr/>
          </p:nvSpPr>
          <p:spPr bwMode="auto">
            <a:xfrm>
              <a:off x="3810000" y="20574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Sikkim</a:t>
              </a:r>
            </a:p>
          </p:txBody>
        </p:sp>
        <p:sp>
          <p:nvSpPr>
            <p:cNvPr id="114" name="TextBox 60"/>
            <p:cNvSpPr txBox="1">
              <a:spLocks noChangeArrowheads="1"/>
            </p:cNvSpPr>
            <p:nvPr/>
          </p:nvSpPr>
          <p:spPr bwMode="auto">
            <a:xfrm>
              <a:off x="4724400" y="29718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Mizoram</a:t>
              </a:r>
            </a:p>
          </p:txBody>
        </p:sp>
        <p:sp>
          <p:nvSpPr>
            <p:cNvPr id="115" name="TextBox 61"/>
            <p:cNvSpPr txBox="1">
              <a:spLocks noChangeArrowheads="1"/>
            </p:cNvSpPr>
            <p:nvPr/>
          </p:nvSpPr>
          <p:spPr bwMode="auto">
            <a:xfrm>
              <a:off x="1905000" y="666750"/>
              <a:ext cx="762000" cy="4000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Jammu &amp; </a:t>
              </a:r>
            </a:p>
            <a:p>
              <a:pPr>
                <a:defRPr/>
              </a:pPr>
              <a:r>
                <a:rPr lang="en-US" sz="1000">
                  <a:latin typeface="Arial" pitchFamily="34" charset="0"/>
                  <a:ea typeface="ＭＳ Ｐゴシック"/>
                  <a:cs typeface="ＭＳ Ｐゴシック"/>
                </a:rPr>
                <a:t>Kashmir</a:t>
              </a:r>
            </a:p>
          </p:txBody>
        </p:sp>
        <p:sp>
          <p:nvSpPr>
            <p:cNvPr id="116" name="TextBox 62"/>
            <p:cNvSpPr txBox="1">
              <a:spLocks noChangeArrowheads="1"/>
            </p:cNvSpPr>
            <p:nvPr/>
          </p:nvSpPr>
          <p:spPr bwMode="auto">
            <a:xfrm>
              <a:off x="4038600" y="2497138"/>
              <a:ext cx="838200" cy="246062"/>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Meghalaya</a:t>
              </a:r>
            </a:p>
          </p:txBody>
        </p:sp>
        <p:sp>
          <p:nvSpPr>
            <p:cNvPr id="117" name="TextBox 63"/>
            <p:cNvSpPr txBox="1">
              <a:spLocks noChangeArrowheads="1"/>
            </p:cNvSpPr>
            <p:nvPr/>
          </p:nvSpPr>
          <p:spPr bwMode="auto">
            <a:xfrm>
              <a:off x="4953000" y="23622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Nagaland</a:t>
              </a:r>
            </a:p>
          </p:txBody>
        </p:sp>
        <p:sp>
          <p:nvSpPr>
            <p:cNvPr id="150" name="TextBox 64"/>
            <p:cNvSpPr txBox="1">
              <a:spLocks noChangeArrowheads="1"/>
            </p:cNvSpPr>
            <p:nvPr/>
          </p:nvSpPr>
          <p:spPr bwMode="auto">
            <a:xfrm>
              <a:off x="4876800" y="2649538"/>
              <a:ext cx="13716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Manipur</a:t>
              </a:r>
            </a:p>
          </p:txBody>
        </p:sp>
        <p:sp>
          <p:nvSpPr>
            <p:cNvPr id="151" name="TextBox 65"/>
            <p:cNvSpPr txBox="1">
              <a:spLocks noChangeArrowheads="1"/>
            </p:cNvSpPr>
            <p:nvPr/>
          </p:nvSpPr>
          <p:spPr bwMode="auto">
            <a:xfrm>
              <a:off x="4114800" y="27432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Tripura</a:t>
              </a:r>
            </a:p>
          </p:txBody>
        </p:sp>
        <p:sp>
          <p:nvSpPr>
            <p:cNvPr id="152" name="TextBox 66"/>
            <p:cNvSpPr txBox="1">
              <a:spLocks noChangeArrowheads="1"/>
            </p:cNvSpPr>
            <p:nvPr/>
          </p:nvSpPr>
          <p:spPr bwMode="auto">
            <a:xfrm>
              <a:off x="1981200" y="1143000"/>
              <a:ext cx="8382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Himachal Pradesh</a:t>
              </a:r>
            </a:p>
          </p:txBody>
        </p:sp>
      </p:grpSp>
      <p:sp>
        <p:nvSpPr>
          <p:cNvPr id="63" name="TextBox 73"/>
          <p:cNvSpPr txBox="1">
            <a:spLocks noChangeArrowheads="1"/>
          </p:cNvSpPr>
          <p:nvPr/>
        </p:nvSpPr>
        <p:spPr bwMode="auto">
          <a:xfrm>
            <a:off x="6019800" y="3060756"/>
            <a:ext cx="2536821" cy="1631216"/>
          </a:xfrm>
          <a:prstGeom prst="rect">
            <a:avLst/>
          </a:prstGeom>
          <a:noFill/>
          <a:ln w="9525">
            <a:solidFill>
              <a:schemeClr val="tx1"/>
            </a:solidFill>
            <a:miter lim="800000"/>
            <a:headEnd/>
            <a:tailEnd/>
          </a:ln>
        </p:spPr>
        <p:txBody>
          <a:bodyPr wrap="square">
            <a:spAutoFit/>
          </a:bodyPr>
          <a:lstStyle/>
          <a:p>
            <a:pPr>
              <a:defRPr/>
            </a:pPr>
            <a:r>
              <a:rPr lang="en-US" sz="2000" b="1" dirty="0">
                <a:solidFill>
                  <a:schemeClr val="bg2">
                    <a:lumMod val="75000"/>
                  </a:schemeClr>
                </a:solidFill>
                <a:latin typeface="Arial" pitchFamily="34" charset="0"/>
                <a:ea typeface="ＭＳ Ｐゴシック"/>
                <a:cs typeface="ＭＳ Ｐゴシック"/>
              </a:rPr>
              <a:t>0 Market Channels</a:t>
            </a:r>
          </a:p>
          <a:p>
            <a:pPr>
              <a:defRPr/>
            </a:pPr>
            <a:r>
              <a:rPr lang="en-US" sz="2000" b="1" dirty="0">
                <a:solidFill>
                  <a:srgbClr val="FF0000"/>
                </a:solidFill>
                <a:latin typeface="Arial" pitchFamily="34" charset="0"/>
                <a:ea typeface="ＭＳ Ｐゴシック"/>
                <a:cs typeface="ＭＳ Ｐゴシック"/>
              </a:rPr>
              <a:t>1 Market Channel</a:t>
            </a:r>
          </a:p>
          <a:p>
            <a:pPr>
              <a:defRPr/>
            </a:pPr>
            <a:r>
              <a:rPr lang="en-US" sz="2000" b="1" dirty="0">
                <a:solidFill>
                  <a:srgbClr val="FFC000"/>
                </a:solidFill>
                <a:latin typeface="Arial" pitchFamily="34" charset="0"/>
                <a:ea typeface="ＭＳ Ｐゴシック"/>
                <a:cs typeface="ＭＳ Ｐゴシック"/>
              </a:rPr>
              <a:t>2 Market Channels</a:t>
            </a:r>
          </a:p>
          <a:p>
            <a:pPr>
              <a:defRPr/>
            </a:pPr>
            <a:r>
              <a:rPr lang="en-US" sz="2000" b="1" dirty="0">
                <a:solidFill>
                  <a:srgbClr val="00B050"/>
                </a:solidFill>
                <a:latin typeface="Arial" pitchFamily="34" charset="0"/>
                <a:ea typeface="ＭＳ Ｐゴシック"/>
                <a:cs typeface="ＭＳ Ｐゴシック"/>
              </a:rPr>
              <a:t>3 Market Channels</a:t>
            </a:r>
          </a:p>
          <a:p>
            <a:pPr>
              <a:defRPr/>
            </a:pPr>
            <a:r>
              <a:rPr lang="en-US" sz="2000" b="1" dirty="0">
                <a:solidFill>
                  <a:srgbClr val="005BE2"/>
                </a:solidFill>
                <a:latin typeface="Arial" pitchFamily="34" charset="0"/>
                <a:ea typeface="ＭＳ Ｐゴシック"/>
                <a:cs typeface="ＭＳ Ｐゴシック"/>
              </a:rPr>
              <a:t>4 Market Channels</a:t>
            </a:r>
          </a:p>
        </p:txBody>
      </p:sp>
      <p:sp>
        <p:nvSpPr>
          <p:cNvPr id="118" name="TextBox 54"/>
          <p:cNvSpPr txBox="1">
            <a:spLocks noChangeArrowheads="1"/>
          </p:cNvSpPr>
          <p:nvPr/>
        </p:nvSpPr>
        <p:spPr bwMode="auto">
          <a:xfrm rot="20643231">
            <a:off x="3140979" y="3774546"/>
            <a:ext cx="885826" cy="246221"/>
          </a:xfrm>
          <a:prstGeom prst="rect">
            <a:avLst/>
          </a:prstGeom>
          <a:noFill/>
          <a:ln w="9525">
            <a:noFill/>
            <a:miter lim="800000"/>
            <a:headEnd/>
            <a:tailEnd/>
          </a:ln>
        </p:spPr>
        <p:txBody>
          <a:bodyPr wrap="square">
            <a:spAutoFit/>
          </a:bodyPr>
          <a:lstStyle/>
          <a:p>
            <a:pPr>
              <a:defRPr/>
            </a:pPr>
            <a:r>
              <a:rPr lang="en-US" sz="1000" dirty="0">
                <a:latin typeface="Arial" pitchFamily="34" charset="0"/>
                <a:ea typeface="ＭＳ Ｐゴシック"/>
                <a:cs typeface="ＭＳ Ｐゴシック"/>
              </a:rPr>
              <a:t>Jharkhand</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15"/>
          <p:cNvGrpSpPr>
            <a:grpSpLocks/>
          </p:cNvGrpSpPr>
          <p:nvPr/>
        </p:nvGrpSpPr>
        <p:grpSpPr bwMode="auto">
          <a:xfrm>
            <a:off x="-152400" y="1303337"/>
            <a:ext cx="5918200" cy="5402263"/>
            <a:chOff x="406400" y="379413"/>
            <a:chExt cx="5918200" cy="5402262"/>
          </a:xfrm>
          <a:noFill/>
        </p:grpSpPr>
        <p:sp>
          <p:nvSpPr>
            <p:cNvPr id="64" name="Freeform 63"/>
            <p:cNvSpPr/>
            <p:nvPr/>
          </p:nvSpPr>
          <p:spPr>
            <a:xfrm>
              <a:off x="406400"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5" name="Freeform 6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6" name="Freeform 65"/>
            <p:cNvSpPr/>
            <p:nvPr/>
          </p:nvSpPr>
          <p:spPr>
            <a:xfrm>
              <a:off x="1585913" y="379413"/>
              <a:ext cx="1214437" cy="966788"/>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solidFill>
              <a:srgbClr val="FFFFCC"/>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7" name="Freeform 66"/>
            <p:cNvSpPr/>
            <p:nvPr/>
          </p:nvSpPr>
          <p:spPr>
            <a:xfrm>
              <a:off x="2014538" y="1114426"/>
              <a:ext cx="482600" cy="539750"/>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solidFill>
              <a:srgbClr val="C0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8" name="Freeform 67"/>
            <p:cNvSpPr/>
            <p:nvPr/>
          </p:nvSpPr>
          <p:spPr>
            <a:xfrm>
              <a:off x="1673225" y="1287463"/>
              <a:ext cx="522288" cy="465138"/>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9" name="Freeform 68"/>
            <p:cNvSpPr/>
            <p:nvPr/>
          </p:nvSpPr>
          <p:spPr>
            <a:xfrm>
              <a:off x="1757363" y="1543051"/>
              <a:ext cx="542925" cy="561975"/>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solidFill>
              <a:srgbClr val="FFFF99"/>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0" name="Freeform 69"/>
            <p:cNvSpPr/>
            <p:nvPr/>
          </p:nvSpPr>
          <p:spPr>
            <a:xfrm>
              <a:off x="2143125" y="1895476"/>
              <a:ext cx="82550" cy="104775"/>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1" name="Freeform 70"/>
            <p:cNvSpPr/>
            <p:nvPr/>
          </p:nvSpPr>
          <p:spPr>
            <a:xfrm>
              <a:off x="2301875" y="1481138"/>
              <a:ext cx="509588" cy="514350"/>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rgbClr val="FF5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2" name="Freeform 71"/>
            <p:cNvSpPr/>
            <p:nvPr/>
          </p:nvSpPr>
          <p:spPr>
            <a:xfrm>
              <a:off x="2154238" y="1665288"/>
              <a:ext cx="1225550" cy="1201738"/>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pattFill prst="pct5">
              <a:fgClr>
                <a:schemeClr val="bg1">
                  <a:lumMod val="85000"/>
                </a:schemeClr>
              </a:fgClr>
              <a:bgClr>
                <a:srgbClr val="0066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3" name="Freeform 72"/>
            <p:cNvSpPr/>
            <p:nvPr/>
          </p:nvSpPr>
          <p:spPr>
            <a:xfrm>
              <a:off x="901700" y="1676401"/>
              <a:ext cx="1377950" cy="1289050"/>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pattFill prst="pct5">
              <a:fgClr>
                <a:schemeClr val="bg1">
                  <a:lumMod val="85000"/>
                </a:schemeClr>
              </a:fgClr>
              <a:bgClr>
                <a:srgbClr val="3399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74" name="Freeform 73"/>
            <p:cNvSpPr/>
            <p:nvPr/>
          </p:nvSpPr>
          <p:spPr>
            <a:xfrm>
              <a:off x="1536700" y="2303463"/>
              <a:ext cx="1584325" cy="1038225"/>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pattFill prst="ltDnDiag">
              <a:fgClr>
                <a:schemeClr val="bg1">
                  <a:lumMod val="50000"/>
                </a:schemeClr>
              </a:fgClr>
              <a:bgClr>
                <a:srgbClr val="99CC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5" name="Freeform 74"/>
            <p:cNvSpPr/>
            <p:nvPr/>
          </p:nvSpPr>
          <p:spPr>
            <a:xfrm>
              <a:off x="3213100" y="2227263"/>
              <a:ext cx="766763" cy="592138"/>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pattFill prst="pct5">
              <a:fgClr>
                <a:schemeClr val="bg1">
                  <a:lumMod val="75000"/>
                </a:schemeClr>
              </a:fgClr>
              <a:bgClr>
                <a:srgbClr val="0080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6" name="Freeform 75"/>
            <p:cNvSpPr/>
            <p:nvPr/>
          </p:nvSpPr>
          <p:spPr>
            <a:xfrm>
              <a:off x="3997325" y="2124076"/>
              <a:ext cx="128588" cy="190500"/>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7" name="Freeform 76"/>
            <p:cNvSpPr/>
            <p:nvPr/>
          </p:nvSpPr>
          <p:spPr>
            <a:xfrm>
              <a:off x="3587750" y="2227263"/>
              <a:ext cx="763588" cy="1087438"/>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pattFill prst="pct5">
              <a:fgClr>
                <a:schemeClr val="bg1">
                  <a:lumMod val="85000"/>
                </a:schemeClr>
              </a:fgClr>
              <a:bgClr>
                <a:srgbClr val="0000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8" name="Freeform 77"/>
            <p:cNvSpPr/>
            <p:nvPr/>
          </p:nvSpPr>
          <p:spPr>
            <a:xfrm>
              <a:off x="644525" y="2598738"/>
              <a:ext cx="973138" cy="863600"/>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pattFill prst="pct5">
              <a:fgClr>
                <a:schemeClr val="bg2"/>
              </a:fgClr>
              <a:bgClr>
                <a:srgbClr val="FFFF66"/>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9" name="Freeform 78"/>
            <p:cNvSpPr/>
            <p:nvPr/>
          </p:nvSpPr>
          <p:spPr>
            <a:xfrm>
              <a:off x="1317625" y="4313237"/>
              <a:ext cx="117475" cy="157163"/>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0" name="Freeform 79"/>
            <p:cNvSpPr/>
            <p:nvPr/>
          </p:nvSpPr>
          <p:spPr>
            <a:xfrm>
              <a:off x="1401763" y="3865562"/>
              <a:ext cx="782637" cy="1276350"/>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pattFill prst="pct5">
              <a:fgClr>
                <a:schemeClr val="bg1">
                  <a:lumMod val="75000"/>
                </a:schemeClr>
              </a:fgClr>
              <a:bgClr>
                <a:srgbClr val="0099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1" name="Freeform 80"/>
            <p:cNvSpPr/>
            <p:nvPr/>
          </p:nvSpPr>
          <p:spPr>
            <a:xfrm>
              <a:off x="1522413" y="4856162"/>
              <a:ext cx="395287" cy="900113"/>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2" name="Freeform 81"/>
            <p:cNvSpPr/>
            <p:nvPr/>
          </p:nvSpPr>
          <p:spPr>
            <a:xfrm>
              <a:off x="1808163" y="4727575"/>
              <a:ext cx="708025" cy="105410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1230313" y="3146425"/>
              <a:ext cx="1466850" cy="1209675"/>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pattFill prst="ltDnDiag">
              <a:fgClr>
                <a:schemeClr val="bg1">
                  <a:lumMod val="65000"/>
                </a:schemeClr>
              </a:fgClr>
              <a:bgClr>
                <a:srgbClr val="0033CC"/>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822450" y="3581400"/>
              <a:ext cx="1562100" cy="1309687"/>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solidFill>
              <a:srgbClr val="00CC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2559050" y="2817813"/>
              <a:ext cx="771525" cy="1196975"/>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760663" y="3127375"/>
              <a:ext cx="1138237" cy="862012"/>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rgbClr val="33CC33"/>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3201988" y="2624138"/>
              <a:ext cx="735012" cy="614363"/>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rgbClr val="99FF33"/>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88" name="Freeform 87"/>
            <p:cNvSpPr/>
            <p:nvPr/>
          </p:nvSpPr>
          <p:spPr>
            <a:xfrm>
              <a:off x="4513263" y="2814638"/>
              <a:ext cx="207962" cy="295275"/>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4684713" y="2798763"/>
              <a:ext cx="217487" cy="414338"/>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0" name="Freeform 89"/>
            <p:cNvSpPr/>
            <p:nvPr/>
          </p:nvSpPr>
          <p:spPr>
            <a:xfrm>
              <a:off x="4797425" y="2579688"/>
              <a:ext cx="334963" cy="301625"/>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1" name="Freeform 90"/>
            <p:cNvSpPr/>
            <p:nvPr/>
          </p:nvSpPr>
          <p:spPr>
            <a:xfrm>
              <a:off x="4197350" y="2071688"/>
              <a:ext cx="1119188" cy="736600"/>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rgbClr val="FFCCCC"/>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2" name="Freeform 91"/>
            <p:cNvSpPr/>
            <p:nvPr/>
          </p:nvSpPr>
          <p:spPr>
            <a:xfrm>
              <a:off x="4294188" y="2514601"/>
              <a:ext cx="460375" cy="21272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solidFill>
              <a:schemeClr val="bg2"/>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4532313" y="1789113"/>
              <a:ext cx="1060450" cy="563563"/>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4" name="Freeform 93"/>
            <p:cNvSpPr/>
            <p:nvPr/>
          </p:nvSpPr>
          <p:spPr>
            <a:xfrm>
              <a:off x="4906963" y="2298701"/>
              <a:ext cx="320675" cy="330200"/>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5" name="TextBox 41"/>
            <p:cNvSpPr txBox="1">
              <a:spLocks noChangeArrowheads="1"/>
            </p:cNvSpPr>
            <p:nvPr/>
          </p:nvSpPr>
          <p:spPr bwMode="auto">
            <a:xfrm>
              <a:off x="990600" y="22098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Rajasthan</a:t>
              </a:r>
            </a:p>
          </p:txBody>
        </p:sp>
        <p:sp>
          <p:nvSpPr>
            <p:cNvPr id="96" name="TextBox 42"/>
            <p:cNvSpPr txBox="1">
              <a:spLocks noChangeArrowheads="1"/>
            </p:cNvSpPr>
            <p:nvPr/>
          </p:nvSpPr>
          <p:spPr bwMode="auto">
            <a:xfrm>
              <a:off x="1676400" y="2895600"/>
              <a:ext cx="12192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Madhya Pradesh</a:t>
              </a:r>
            </a:p>
          </p:txBody>
        </p:sp>
        <p:sp>
          <p:nvSpPr>
            <p:cNvPr id="97" name="TextBox 43"/>
            <p:cNvSpPr txBox="1">
              <a:spLocks noChangeArrowheads="1"/>
            </p:cNvSpPr>
            <p:nvPr/>
          </p:nvSpPr>
          <p:spPr bwMode="auto">
            <a:xfrm rot="-917293">
              <a:off x="4505325" y="1919288"/>
              <a:ext cx="12954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Arunachal Pradesh</a:t>
              </a:r>
            </a:p>
          </p:txBody>
        </p:sp>
        <p:sp>
          <p:nvSpPr>
            <p:cNvPr id="98" name="TextBox 44"/>
            <p:cNvSpPr txBox="1">
              <a:spLocks noChangeArrowheads="1"/>
            </p:cNvSpPr>
            <p:nvPr/>
          </p:nvSpPr>
          <p:spPr bwMode="auto">
            <a:xfrm>
              <a:off x="914400" y="28956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Gujarat</a:t>
              </a:r>
            </a:p>
          </p:txBody>
        </p:sp>
        <p:sp>
          <p:nvSpPr>
            <p:cNvPr id="99" name="TextBox 45"/>
            <p:cNvSpPr txBox="1">
              <a:spLocks noChangeArrowheads="1"/>
            </p:cNvSpPr>
            <p:nvPr/>
          </p:nvSpPr>
          <p:spPr bwMode="auto">
            <a:xfrm rot="3337315">
              <a:off x="1383507" y="5137864"/>
              <a:ext cx="7620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Kerala</a:t>
              </a:r>
            </a:p>
          </p:txBody>
        </p:sp>
        <p:sp>
          <p:nvSpPr>
            <p:cNvPr id="100" name="TextBox 46"/>
            <p:cNvSpPr txBox="1">
              <a:spLocks noChangeArrowheads="1"/>
            </p:cNvSpPr>
            <p:nvPr/>
          </p:nvSpPr>
          <p:spPr bwMode="auto">
            <a:xfrm>
              <a:off x="1981200" y="49530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Tamil Nadu</a:t>
              </a:r>
            </a:p>
          </p:txBody>
        </p:sp>
        <p:sp>
          <p:nvSpPr>
            <p:cNvPr id="101" name="TextBox 47"/>
            <p:cNvSpPr txBox="1">
              <a:spLocks noChangeArrowheads="1"/>
            </p:cNvSpPr>
            <p:nvPr/>
          </p:nvSpPr>
          <p:spPr bwMode="auto">
            <a:xfrm rot="-1651288">
              <a:off x="1358900" y="4135438"/>
              <a:ext cx="868363" cy="2476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Karnataka</a:t>
              </a:r>
            </a:p>
          </p:txBody>
        </p:sp>
        <p:sp>
          <p:nvSpPr>
            <p:cNvPr id="102" name="TextBox 48"/>
            <p:cNvSpPr txBox="1">
              <a:spLocks noChangeArrowheads="1"/>
            </p:cNvSpPr>
            <p:nvPr/>
          </p:nvSpPr>
          <p:spPr bwMode="auto">
            <a:xfrm>
              <a:off x="2514600" y="22098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Uttar Pradesh</a:t>
              </a:r>
            </a:p>
          </p:txBody>
        </p:sp>
        <p:sp>
          <p:nvSpPr>
            <p:cNvPr id="103" name="TextBox 49"/>
            <p:cNvSpPr txBox="1">
              <a:spLocks noChangeArrowheads="1"/>
            </p:cNvSpPr>
            <p:nvPr/>
          </p:nvSpPr>
          <p:spPr bwMode="auto">
            <a:xfrm>
              <a:off x="1524000" y="13716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Punjab</a:t>
              </a:r>
            </a:p>
          </p:txBody>
        </p:sp>
        <p:sp>
          <p:nvSpPr>
            <p:cNvPr id="104" name="TextBox 50"/>
            <p:cNvSpPr txBox="1">
              <a:spLocks noChangeArrowheads="1"/>
            </p:cNvSpPr>
            <p:nvPr/>
          </p:nvSpPr>
          <p:spPr bwMode="auto">
            <a:xfrm>
              <a:off x="2286000" y="1600200"/>
              <a:ext cx="1093788" cy="246221"/>
            </a:xfrm>
            <a:prstGeom prst="rect">
              <a:avLst/>
            </a:prstGeom>
            <a:grpFill/>
            <a:ln w="9525">
              <a:noFill/>
              <a:miter lim="800000"/>
              <a:headEnd/>
              <a:tailEnd/>
            </a:ln>
          </p:spPr>
          <p:txBody>
            <a:bodyPr wrap="square">
              <a:spAutoFit/>
            </a:bodyPr>
            <a:lstStyle/>
            <a:p>
              <a:pPr>
                <a:defRPr/>
              </a:pPr>
              <a:r>
                <a:rPr lang="en-US" sz="1000" dirty="0" err="1">
                  <a:latin typeface="Arial" pitchFamily="34" charset="0"/>
                  <a:ea typeface="ＭＳ Ｐゴシック"/>
                  <a:cs typeface="ＭＳ Ｐゴシック"/>
                </a:rPr>
                <a:t>Uttarakhand</a:t>
              </a:r>
              <a:endParaRPr lang="en-US" sz="1000" dirty="0">
                <a:latin typeface="Arial" pitchFamily="34" charset="0"/>
                <a:ea typeface="ＭＳ Ｐゴシック"/>
                <a:cs typeface="ＭＳ Ｐゴシック"/>
              </a:endParaRPr>
            </a:p>
          </p:txBody>
        </p:sp>
        <p:sp>
          <p:nvSpPr>
            <p:cNvPr id="105" name="TextBox 51"/>
            <p:cNvSpPr txBox="1">
              <a:spLocks noChangeArrowheads="1"/>
            </p:cNvSpPr>
            <p:nvPr/>
          </p:nvSpPr>
          <p:spPr bwMode="auto">
            <a:xfrm>
              <a:off x="4343400" y="2286000"/>
              <a:ext cx="6858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Assam</a:t>
              </a:r>
            </a:p>
          </p:txBody>
        </p:sp>
        <p:sp>
          <p:nvSpPr>
            <p:cNvPr id="106" name="TextBox 52"/>
            <p:cNvSpPr txBox="1">
              <a:spLocks noChangeArrowheads="1"/>
            </p:cNvSpPr>
            <p:nvPr/>
          </p:nvSpPr>
          <p:spPr bwMode="auto">
            <a:xfrm>
              <a:off x="3733800" y="2876550"/>
              <a:ext cx="762000" cy="400110"/>
            </a:xfrm>
            <a:prstGeom prst="rect">
              <a:avLst/>
            </a:prstGeom>
            <a:grpFill/>
            <a:ln w="9525">
              <a:noFill/>
              <a:miter lim="800000"/>
              <a:headEnd/>
              <a:tailEnd/>
            </a:ln>
          </p:spPr>
          <p:txBody>
            <a:bodyPr>
              <a:spAutoFit/>
            </a:bodyPr>
            <a:lstStyle/>
            <a:p>
              <a:pPr>
                <a:defRPr/>
              </a:pPr>
              <a:r>
                <a:rPr lang="en-US" sz="1000" dirty="0">
                  <a:solidFill>
                    <a:schemeClr val="bg1"/>
                  </a:solidFill>
                  <a:latin typeface="Arial" pitchFamily="34" charset="0"/>
                  <a:ea typeface="ＭＳ Ｐゴシック"/>
                  <a:cs typeface="ＭＳ Ｐゴシック"/>
                </a:rPr>
                <a:t>West Bengal</a:t>
              </a:r>
            </a:p>
          </p:txBody>
        </p:sp>
        <p:sp>
          <p:nvSpPr>
            <p:cNvPr id="107" name="TextBox 53"/>
            <p:cNvSpPr txBox="1">
              <a:spLocks noChangeArrowheads="1"/>
            </p:cNvSpPr>
            <p:nvPr/>
          </p:nvSpPr>
          <p:spPr bwMode="auto">
            <a:xfrm>
              <a:off x="1219200" y="3581400"/>
              <a:ext cx="914400" cy="246063"/>
            </a:xfrm>
            <a:prstGeom prst="rect">
              <a:avLst/>
            </a:prstGeom>
            <a:grpFill/>
            <a:ln w="9525">
              <a:noFill/>
              <a:miter lim="800000"/>
              <a:headEnd/>
              <a:tailEnd/>
            </a:ln>
          </p:spPr>
          <p:txBody>
            <a:bodyPr>
              <a:spAutoFit/>
            </a:bodyPr>
            <a:lstStyle/>
            <a:p>
              <a:pPr>
                <a:defRPr/>
              </a:pPr>
              <a:r>
                <a:rPr lang="en-US" sz="1000" dirty="0">
                  <a:solidFill>
                    <a:schemeClr val="bg1"/>
                  </a:solidFill>
                  <a:latin typeface="Arial" pitchFamily="34" charset="0"/>
                  <a:ea typeface="ＭＳ Ｐゴシック"/>
                  <a:cs typeface="ＭＳ Ｐゴシック"/>
                </a:rPr>
                <a:t>Maharashtra</a:t>
              </a:r>
            </a:p>
          </p:txBody>
        </p:sp>
        <p:sp>
          <p:nvSpPr>
            <p:cNvPr id="108" name="TextBox 54"/>
            <p:cNvSpPr txBox="1">
              <a:spLocks noChangeArrowheads="1"/>
            </p:cNvSpPr>
            <p:nvPr/>
          </p:nvSpPr>
          <p:spPr bwMode="auto">
            <a:xfrm>
              <a:off x="3352800" y="2438400"/>
              <a:ext cx="5334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Bihar</a:t>
              </a:r>
            </a:p>
          </p:txBody>
        </p:sp>
        <p:sp>
          <p:nvSpPr>
            <p:cNvPr id="109" name="TextBox 55"/>
            <p:cNvSpPr txBox="1">
              <a:spLocks noChangeArrowheads="1"/>
            </p:cNvSpPr>
            <p:nvPr/>
          </p:nvSpPr>
          <p:spPr bwMode="auto">
            <a:xfrm rot="17880822">
              <a:off x="1735932" y="1642190"/>
              <a:ext cx="762000" cy="246221"/>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Haryana</a:t>
              </a:r>
            </a:p>
          </p:txBody>
        </p:sp>
        <p:sp>
          <p:nvSpPr>
            <p:cNvPr id="110" name="TextBox 56"/>
            <p:cNvSpPr txBox="1">
              <a:spLocks noChangeArrowheads="1"/>
            </p:cNvSpPr>
            <p:nvPr/>
          </p:nvSpPr>
          <p:spPr bwMode="auto">
            <a:xfrm>
              <a:off x="2057400" y="3962400"/>
              <a:ext cx="9144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Andhra Pradesh</a:t>
              </a:r>
            </a:p>
          </p:txBody>
        </p:sp>
        <p:sp>
          <p:nvSpPr>
            <p:cNvPr id="111" name="TextBox 57"/>
            <p:cNvSpPr txBox="1">
              <a:spLocks noChangeArrowheads="1"/>
            </p:cNvSpPr>
            <p:nvPr/>
          </p:nvSpPr>
          <p:spPr bwMode="auto">
            <a:xfrm>
              <a:off x="3048000" y="3411538"/>
              <a:ext cx="7620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Orissa</a:t>
              </a:r>
            </a:p>
          </p:txBody>
        </p:sp>
        <p:sp>
          <p:nvSpPr>
            <p:cNvPr id="112" name="TextBox 58"/>
            <p:cNvSpPr txBox="1">
              <a:spLocks noChangeArrowheads="1"/>
            </p:cNvSpPr>
            <p:nvPr/>
          </p:nvSpPr>
          <p:spPr bwMode="auto">
            <a:xfrm rot="18432342">
              <a:off x="2459832" y="3088399"/>
              <a:ext cx="9906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Chattisgargh</a:t>
              </a:r>
            </a:p>
          </p:txBody>
        </p:sp>
        <p:sp>
          <p:nvSpPr>
            <p:cNvPr id="113" name="TextBox 59"/>
            <p:cNvSpPr txBox="1">
              <a:spLocks noChangeArrowheads="1"/>
            </p:cNvSpPr>
            <p:nvPr/>
          </p:nvSpPr>
          <p:spPr bwMode="auto">
            <a:xfrm>
              <a:off x="3810000" y="20574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Sikkim</a:t>
              </a:r>
            </a:p>
          </p:txBody>
        </p:sp>
        <p:sp>
          <p:nvSpPr>
            <p:cNvPr id="114" name="TextBox 60"/>
            <p:cNvSpPr txBox="1">
              <a:spLocks noChangeArrowheads="1"/>
            </p:cNvSpPr>
            <p:nvPr/>
          </p:nvSpPr>
          <p:spPr bwMode="auto">
            <a:xfrm>
              <a:off x="4724400" y="29718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Mizoram</a:t>
              </a:r>
            </a:p>
          </p:txBody>
        </p:sp>
        <p:sp>
          <p:nvSpPr>
            <p:cNvPr id="115" name="TextBox 61"/>
            <p:cNvSpPr txBox="1">
              <a:spLocks noChangeArrowheads="1"/>
            </p:cNvSpPr>
            <p:nvPr/>
          </p:nvSpPr>
          <p:spPr bwMode="auto">
            <a:xfrm>
              <a:off x="1905000" y="666750"/>
              <a:ext cx="762000" cy="4000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Jammu &amp; </a:t>
              </a:r>
            </a:p>
            <a:p>
              <a:pPr>
                <a:defRPr/>
              </a:pPr>
              <a:r>
                <a:rPr lang="en-US" sz="1000">
                  <a:latin typeface="Arial" pitchFamily="34" charset="0"/>
                  <a:ea typeface="ＭＳ Ｐゴシック"/>
                  <a:cs typeface="ＭＳ Ｐゴシック"/>
                </a:rPr>
                <a:t>Kashmir</a:t>
              </a:r>
            </a:p>
          </p:txBody>
        </p:sp>
        <p:sp>
          <p:nvSpPr>
            <p:cNvPr id="116" name="TextBox 62"/>
            <p:cNvSpPr txBox="1">
              <a:spLocks noChangeArrowheads="1"/>
            </p:cNvSpPr>
            <p:nvPr/>
          </p:nvSpPr>
          <p:spPr bwMode="auto">
            <a:xfrm>
              <a:off x="4038600" y="2497138"/>
              <a:ext cx="838200" cy="246062"/>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Meghalaya</a:t>
              </a:r>
            </a:p>
          </p:txBody>
        </p:sp>
        <p:sp>
          <p:nvSpPr>
            <p:cNvPr id="117" name="TextBox 63"/>
            <p:cNvSpPr txBox="1">
              <a:spLocks noChangeArrowheads="1"/>
            </p:cNvSpPr>
            <p:nvPr/>
          </p:nvSpPr>
          <p:spPr bwMode="auto">
            <a:xfrm>
              <a:off x="4953000" y="23622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Nagaland</a:t>
              </a:r>
            </a:p>
          </p:txBody>
        </p:sp>
        <p:sp>
          <p:nvSpPr>
            <p:cNvPr id="150" name="TextBox 64"/>
            <p:cNvSpPr txBox="1">
              <a:spLocks noChangeArrowheads="1"/>
            </p:cNvSpPr>
            <p:nvPr/>
          </p:nvSpPr>
          <p:spPr bwMode="auto">
            <a:xfrm>
              <a:off x="4876800" y="2649538"/>
              <a:ext cx="13716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Manipur</a:t>
              </a:r>
            </a:p>
          </p:txBody>
        </p:sp>
        <p:sp>
          <p:nvSpPr>
            <p:cNvPr id="151" name="TextBox 65"/>
            <p:cNvSpPr txBox="1">
              <a:spLocks noChangeArrowheads="1"/>
            </p:cNvSpPr>
            <p:nvPr/>
          </p:nvSpPr>
          <p:spPr bwMode="auto">
            <a:xfrm>
              <a:off x="4114800" y="2743200"/>
              <a:ext cx="13716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Tripura</a:t>
              </a:r>
            </a:p>
          </p:txBody>
        </p:sp>
        <p:sp>
          <p:nvSpPr>
            <p:cNvPr id="152" name="TextBox 66"/>
            <p:cNvSpPr txBox="1">
              <a:spLocks noChangeArrowheads="1"/>
            </p:cNvSpPr>
            <p:nvPr/>
          </p:nvSpPr>
          <p:spPr bwMode="auto">
            <a:xfrm>
              <a:off x="1981200" y="1143000"/>
              <a:ext cx="838200" cy="400110"/>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Himachal Pradesh</a:t>
              </a:r>
            </a:p>
          </p:txBody>
        </p:sp>
      </p:grpSp>
      <p:sp>
        <p:nvSpPr>
          <p:cNvPr id="118" name="TextBox 54"/>
          <p:cNvSpPr txBox="1">
            <a:spLocks noChangeArrowheads="1"/>
          </p:cNvSpPr>
          <p:nvPr/>
        </p:nvSpPr>
        <p:spPr bwMode="auto">
          <a:xfrm rot="20643231">
            <a:off x="2683780" y="3698346"/>
            <a:ext cx="885826" cy="246221"/>
          </a:xfrm>
          <a:prstGeom prst="rect">
            <a:avLst/>
          </a:prstGeom>
          <a:noFill/>
          <a:ln w="9525">
            <a:noFill/>
            <a:miter lim="800000"/>
            <a:headEnd/>
            <a:tailEnd/>
          </a:ln>
        </p:spPr>
        <p:txBody>
          <a:bodyPr wrap="square">
            <a:spAutoFit/>
          </a:bodyPr>
          <a:lstStyle/>
          <a:p>
            <a:pPr>
              <a:defRPr/>
            </a:pPr>
            <a:r>
              <a:rPr lang="en-US" sz="1000" dirty="0">
                <a:latin typeface="Arial" pitchFamily="34" charset="0"/>
                <a:ea typeface="ＭＳ Ｐゴシック"/>
                <a:cs typeface="ＭＳ Ｐゴシック"/>
              </a:rPr>
              <a:t>Jharkhand</a:t>
            </a:r>
          </a:p>
        </p:txBody>
      </p:sp>
      <p:grpSp>
        <p:nvGrpSpPr>
          <p:cNvPr id="4" name="Group 3"/>
          <p:cNvGrpSpPr/>
          <p:nvPr/>
        </p:nvGrpSpPr>
        <p:grpSpPr>
          <a:xfrm>
            <a:off x="5334000" y="3048000"/>
            <a:ext cx="3725858" cy="3103220"/>
            <a:chOff x="5105400" y="3288898"/>
            <a:chExt cx="3954458" cy="2862322"/>
          </a:xfrm>
        </p:grpSpPr>
        <p:sp>
          <p:nvSpPr>
            <p:cNvPr id="63" name="TextBox 73"/>
            <p:cNvSpPr txBox="1">
              <a:spLocks noChangeArrowheads="1"/>
            </p:cNvSpPr>
            <p:nvPr/>
          </p:nvSpPr>
          <p:spPr bwMode="auto">
            <a:xfrm>
              <a:off x="5105400" y="3288898"/>
              <a:ext cx="3954458" cy="2862322"/>
            </a:xfrm>
            <a:prstGeom prst="rect">
              <a:avLst/>
            </a:prstGeom>
            <a:noFill/>
            <a:ln w="9525">
              <a:solidFill>
                <a:schemeClr val="tx1"/>
              </a:solidFill>
              <a:miter lim="800000"/>
              <a:headEnd/>
              <a:tailEnd/>
            </a:ln>
          </p:spPr>
          <p:txBody>
            <a:bodyPr wrap="square">
              <a:spAutoFit/>
            </a:bodyPr>
            <a:lstStyle/>
            <a:p>
              <a:pPr>
                <a:defRPr/>
              </a:pPr>
              <a:r>
                <a:rPr lang="en-US" sz="2000" b="1" u="sng" dirty="0">
                  <a:latin typeface="Arial" pitchFamily="34" charset="0"/>
                  <a:ea typeface="ＭＳ Ｐゴシック"/>
                  <a:cs typeface="ＭＳ Ｐゴシック"/>
                </a:rPr>
                <a:t>PDS Atta Ranking:</a:t>
              </a:r>
            </a:p>
            <a:p>
              <a:pPr>
                <a:defRPr/>
              </a:pPr>
              <a:r>
                <a:rPr lang="en-US" sz="2000" b="1" dirty="0">
                  <a:latin typeface="Arial" pitchFamily="34" charset="0"/>
                  <a:ea typeface="ＭＳ Ｐゴシック"/>
                  <a:cs typeface="ＭＳ Ｐゴシック"/>
                </a:rPr>
                <a:t>Intermediate-high ranking</a:t>
              </a:r>
            </a:p>
            <a:p>
              <a:pPr>
                <a:defRPr/>
              </a:pPr>
              <a:r>
                <a:rPr lang="en-US" sz="2000" b="1" dirty="0">
                  <a:latin typeface="Arial" pitchFamily="34" charset="0"/>
                  <a:ea typeface="ＭＳ Ｐゴシック"/>
                  <a:cs typeface="ＭＳ Ｐゴシック"/>
                </a:rPr>
                <a:t>High ranking</a:t>
              </a:r>
            </a:p>
            <a:p>
              <a:pPr>
                <a:defRPr/>
              </a:pPr>
              <a:endParaRPr lang="en-US" sz="2000" b="1" dirty="0">
                <a:latin typeface="Arial" pitchFamily="34" charset="0"/>
                <a:ea typeface="ＭＳ Ｐゴシック"/>
                <a:cs typeface="ＭＳ Ｐゴシック"/>
              </a:endParaRPr>
            </a:p>
            <a:p>
              <a:pPr>
                <a:defRPr/>
              </a:pPr>
              <a:r>
                <a:rPr lang="en-US" sz="2000" b="1" u="sng" dirty="0">
                  <a:latin typeface="Arial" pitchFamily="34" charset="0"/>
                  <a:ea typeface="ＭＳ Ｐゴシック"/>
                  <a:cs typeface="ＭＳ Ｐゴシック"/>
                </a:rPr>
                <a:t>Reachable Population:</a:t>
              </a:r>
            </a:p>
            <a:p>
              <a:pPr>
                <a:defRPr/>
              </a:pPr>
              <a:r>
                <a:rPr lang="en-US" sz="2000" b="1" dirty="0">
                  <a:solidFill>
                    <a:srgbClr val="FF0000"/>
                  </a:solidFill>
                  <a:latin typeface="Arial" pitchFamily="34" charset="0"/>
                  <a:ea typeface="ＭＳ Ｐゴシック"/>
                  <a:cs typeface="ＭＳ Ｐゴシック"/>
                </a:rPr>
                <a:t>1-10 Million </a:t>
              </a:r>
              <a:r>
                <a:rPr lang="en-US" i="1" dirty="0">
                  <a:solidFill>
                    <a:srgbClr val="FF0000"/>
                  </a:solidFill>
                  <a:latin typeface="Arial" pitchFamily="34" charset="0"/>
                  <a:ea typeface="ＭＳ Ｐゴシック"/>
                  <a:cs typeface="ＭＳ Ｐゴシック"/>
                </a:rPr>
                <a:t>(range: 2.2-10.7)</a:t>
              </a:r>
            </a:p>
            <a:p>
              <a:pPr>
                <a:defRPr/>
              </a:pPr>
              <a:r>
                <a:rPr lang="en-US" sz="2000" b="1" dirty="0">
                  <a:solidFill>
                    <a:srgbClr val="FFC000"/>
                  </a:solidFill>
                  <a:latin typeface="Arial" pitchFamily="34" charset="0"/>
                  <a:ea typeface="ＭＳ Ｐゴシック"/>
                  <a:cs typeface="ＭＳ Ｐゴシック"/>
                </a:rPr>
                <a:t>11-15 million </a:t>
              </a:r>
              <a:r>
                <a:rPr lang="en-US" i="1" dirty="0">
                  <a:solidFill>
                    <a:srgbClr val="FFC000"/>
                  </a:solidFill>
                  <a:latin typeface="Arial" pitchFamily="34" charset="0"/>
                  <a:ea typeface="ＭＳ Ｐゴシック"/>
                  <a:cs typeface="ＭＳ Ｐゴシック"/>
                </a:rPr>
                <a:t>(range: 11.4-14.9)</a:t>
              </a:r>
            </a:p>
            <a:p>
              <a:pPr>
                <a:defRPr/>
              </a:pPr>
              <a:r>
                <a:rPr lang="en-US" sz="2000" b="1" dirty="0">
                  <a:solidFill>
                    <a:srgbClr val="00B050"/>
                  </a:solidFill>
                  <a:latin typeface="Arial" pitchFamily="34" charset="0"/>
                  <a:ea typeface="ＭＳ Ｐゴシック"/>
                  <a:cs typeface="ＭＳ Ｐゴシック"/>
                </a:rPr>
                <a:t>15-25 million </a:t>
              </a:r>
              <a:r>
                <a:rPr lang="en-US" i="1" dirty="0">
                  <a:solidFill>
                    <a:srgbClr val="00B050"/>
                  </a:solidFill>
                  <a:latin typeface="Arial" pitchFamily="34" charset="0"/>
                  <a:ea typeface="ＭＳ Ｐゴシック"/>
                  <a:cs typeface="ＭＳ Ｐゴシック"/>
                </a:rPr>
                <a:t>(range: 15.4-22.9)</a:t>
              </a:r>
            </a:p>
            <a:p>
              <a:pPr>
                <a:defRPr/>
              </a:pPr>
              <a:r>
                <a:rPr lang="en-US" sz="2000" b="1" dirty="0">
                  <a:solidFill>
                    <a:srgbClr val="005BE2"/>
                  </a:solidFill>
                  <a:latin typeface="Arial" pitchFamily="34" charset="0"/>
                  <a:ea typeface="ＭＳ Ｐゴシック"/>
                  <a:cs typeface="ＭＳ Ｐゴシック"/>
                </a:rPr>
                <a:t>25+ million </a:t>
              </a:r>
              <a:r>
                <a:rPr lang="en-US" i="1" dirty="0">
                  <a:solidFill>
                    <a:srgbClr val="005BE2"/>
                  </a:solidFill>
                  <a:latin typeface="Arial" pitchFamily="34" charset="0"/>
                  <a:ea typeface="ＭＳ Ｐゴシック"/>
                  <a:cs typeface="ＭＳ Ｐゴシック"/>
                </a:rPr>
                <a:t>(range: 31.2-63.5)</a:t>
              </a:r>
            </a:p>
          </p:txBody>
        </p:sp>
        <p:sp>
          <p:nvSpPr>
            <p:cNvPr id="3" name="Rectangle 2"/>
            <p:cNvSpPr/>
            <p:nvPr/>
          </p:nvSpPr>
          <p:spPr bwMode="auto">
            <a:xfrm>
              <a:off x="6965187" y="3921460"/>
              <a:ext cx="323845" cy="307181"/>
            </a:xfrm>
            <a:prstGeom prst="rect">
              <a:avLst/>
            </a:prstGeom>
            <a:pattFill prst="ltDnDiag">
              <a:fgClr>
                <a:schemeClr val="bg2"/>
              </a:fgClr>
              <a:bgClr>
                <a:schemeClr val="bg1"/>
              </a:bgClr>
            </a:patt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sp>
          <p:nvSpPr>
            <p:cNvPr id="120" name="Rectangle 119"/>
            <p:cNvSpPr/>
            <p:nvPr/>
          </p:nvSpPr>
          <p:spPr bwMode="auto">
            <a:xfrm>
              <a:off x="8663567" y="3618672"/>
              <a:ext cx="323845" cy="307181"/>
            </a:xfrm>
            <a:prstGeom prst="rect">
              <a:avLst/>
            </a:prstGeom>
            <a:pattFill prst="pct5">
              <a:fgClr>
                <a:schemeClr val="bg2">
                  <a:lumMod val="75000"/>
                </a:schemeClr>
              </a:fgClr>
              <a:bgClr>
                <a:schemeClr val="bg1"/>
              </a:bgClr>
            </a:patt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grpSp>
      <p:sp>
        <p:nvSpPr>
          <p:cNvPr id="121" name="Rectangle 2"/>
          <p:cNvSpPr txBox="1">
            <a:spLocks noChangeArrowheads="1"/>
          </p:cNvSpPr>
          <p:nvPr/>
        </p:nvSpPr>
        <p:spPr bwMode="auto">
          <a:xfrm>
            <a:off x="74612" y="0"/>
            <a:ext cx="9069388" cy="134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600">
                <a:solidFill>
                  <a:srgbClr val="000F97"/>
                </a:solidFill>
                <a:latin typeface="+mj-lt"/>
                <a:ea typeface="ＭＳ Ｐゴシック" charset="-128"/>
                <a:cs typeface="ＭＳ Ｐゴシック" charset="-128"/>
              </a:defRPr>
            </a:lvl1pPr>
            <a:lvl2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5pPr>
            <a:lvl6pPr marL="457200" algn="l" rtl="0" fontAlgn="base">
              <a:spcBef>
                <a:spcPct val="0"/>
              </a:spcBef>
              <a:spcAft>
                <a:spcPct val="0"/>
              </a:spcAft>
              <a:defRPr sz="3600">
                <a:solidFill>
                  <a:srgbClr val="000F97"/>
                </a:solidFill>
                <a:latin typeface="Arial" charset="0"/>
              </a:defRPr>
            </a:lvl6pPr>
            <a:lvl7pPr marL="914400" algn="l" rtl="0" fontAlgn="base">
              <a:spcBef>
                <a:spcPct val="0"/>
              </a:spcBef>
              <a:spcAft>
                <a:spcPct val="0"/>
              </a:spcAft>
              <a:defRPr sz="3600">
                <a:solidFill>
                  <a:srgbClr val="000F97"/>
                </a:solidFill>
                <a:latin typeface="Arial" charset="0"/>
              </a:defRPr>
            </a:lvl7pPr>
            <a:lvl8pPr marL="1371600" algn="l" rtl="0" fontAlgn="base">
              <a:spcBef>
                <a:spcPct val="0"/>
              </a:spcBef>
              <a:spcAft>
                <a:spcPct val="0"/>
              </a:spcAft>
              <a:defRPr sz="3600">
                <a:solidFill>
                  <a:srgbClr val="000F97"/>
                </a:solidFill>
                <a:latin typeface="Arial" charset="0"/>
              </a:defRPr>
            </a:lvl8pPr>
            <a:lvl9pPr marL="1828800" algn="l" rtl="0" fontAlgn="base">
              <a:spcBef>
                <a:spcPct val="0"/>
              </a:spcBef>
              <a:spcAft>
                <a:spcPct val="0"/>
              </a:spcAft>
              <a:defRPr sz="3600">
                <a:solidFill>
                  <a:srgbClr val="000F97"/>
                </a:solidFill>
                <a:latin typeface="Arial" charset="0"/>
              </a:defRPr>
            </a:lvl9pPr>
          </a:lstStyle>
          <a:p>
            <a:pPr>
              <a:defRPr/>
            </a:pPr>
            <a:r>
              <a:rPr lang="en-GB" b="1" dirty="0">
                <a:latin typeface="+mn-lt"/>
                <a:ea typeface="+mj-ea"/>
                <a:cs typeface="+mj-cs"/>
              </a:rPr>
              <a:t>Wheat Strategy: </a:t>
            </a:r>
            <a:r>
              <a:rPr lang="en-GB" dirty="0">
                <a:latin typeface="+mn-lt"/>
                <a:ea typeface="+mj-ea"/>
                <a:cs typeface="+mj-cs"/>
              </a:rPr>
              <a:t>State Priority Ranking</a:t>
            </a:r>
            <a:br>
              <a:rPr lang="en-GB" b="1" dirty="0">
                <a:latin typeface="+mn-lt"/>
                <a:ea typeface="+mj-ea"/>
                <a:cs typeface="+mj-cs"/>
              </a:rPr>
            </a:br>
            <a:r>
              <a:rPr lang="en-GB" sz="3000" i="1" dirty="0"/>
              <a:t>Reachable population &amp; PDS Atta Feasibility</a:t>
            </a:r>
            <a:endParaRPr lang="en-GB" sz="3000" i="1" dirty="0">
              <a:latin typeface="+mn-lt"/>
              <a:ea typeface="+mj-ea"/>
              <a:cs typeface="+mj-cs"/>
            </a:endParaRPr>
          </a:p>
        </p:txBody>
      </p:sp>
    </p:spTree>
    <p:extLst>
      <p:ext uri="{BB962C8B-B14F-4D97-AF65-F5344CB8AC3E}">
        <p14:creationId xmlns:p14="http://schemas.microsoft.com/office/powerpoint/2010/main" val="24562775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10"/>
          <p:cNvSpPr>
            <a:spLocks noChangeArrowheads="1"/>
          </p:cNvSpPr>
          <p:nvPr/>
        </p:nvSpPr>
        <p:spPr bwMode="auto">
          <a:xfrm>
            <a:off x="304800" y="1524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INDIA Context: </a:t>
            </a:r>
            <a:r>
              <a:rPr lang="en-US" sz="3600" dirty="0">
                <a:solidFill>
                  <a:srgbClr val="000F97"/>
                </a:solidFill>
                <a:cs typeface="Arial" charset="0"/>
              </a:rPr>
              <a:t>Population Density</a:t>
            </a:r>
          </a:p>
        </p:txBody>
      </p:sp>
      <p:grpSp>
        <p:nvGrpSpPr>
          <p:cNvPr id="9220" name="Group 5"/>
          <p:cNvGrpSpPr>
            <a:grpSpLocks/>
          </p:cNvGrpSpPr>
          <p:nvPr/>
        </p:nvGrpSpPr>
        <p:grpSpPr bwMode="auto">
          <a:xfrm>
            <a:off x="4" y="1238250"/>
            <a:ext cx="8990013" cy="4933986"/>
            <a:chOff x="0" y="1073696"/>
            <a:chExt cx="8989247" cy="4934472"/>
          </a:xfrm>
        </p:grpSpPr>
        <p:pic>
          <p:nvPicPr>
            <p:cNvPr id="9223" name="Picture 2" descr="http://upload.wikimedia.org/wikipedia/commons/4/4d/World_population_density_map.PNG"/>
            <p:cNvPicPr>
              <a:picLocks noChangeAspect="1" noChangeArrowheads="1"/>
            </p:cNvPicPr>
            <p:nvPr/>
          </p:nvPicPr>
          <p:blipFill>
            <a:blip r:embed="rId3" cstate="email">
              <a:extLst>
                <a:ext uri="{28A0092B-C50C-407E-A947-70E740481C1C}">
                  <a14:useLocalDpi xmlns:a14="http://schemas.microsoft.com/office/drawing/2010/main" val="0"/>
                </a:ext>
              </a:extLst>
            </a:blip>
            <a:srcRect r="1927"/>
            <a:stretch>
              <a:fillRect/>
            </a:stretch>
          </p:blipFill>
          <p:spPr bwMode="auto">
            <a:xfrm>
              <a:off x="0" y="1073696"/>
              <a:ext cx="8989247" cy="4565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TextBox 6"/>
            <p:cNvSpPr txBox="1">
              <a:spLocks noChangeArrowheads="1"/>
            </p:cNvSpPr>
            <p:nvPr/>
          </p:nvSpPr>
          <p:spPr bwMode="auto">
            <a:xfrm>
              <a:off x="0" y="5638800"/>
              <a:ext cx="4610891" cy="369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r>
                <a:rPr lang="en-US" dirty="0"/>
                <a:t>*Figures are in people per square kilometer</a:t>
              </a:r>
            </a:p>
          </p:txBody>
        </p:sp>
      </p:grpSp>
      <p:sp>
        <p:nvSpPr>
          <p:cNvPr id="7" name="Oval 6"/>
          <p:cNvSpPr/>
          <p:nvPr/>
        </p:nvSpPr>
        <p:spPr bwMode="auto">
          <a:xfrm>
            <a:off x="5334000" y="2286000"/>
            <a:ext cx="990600" cy="1295400"/>
          </a:xfrm>
          <a:prstGeom prst="ellipse">
            <a:avLst/>
          </a:prstGeom>
          <a:solidFill>
            <a:schemeClr val="accent1">
              <a:alpha val="0"/>
            </a:schemeClr>
          </a:solidFill>
          <a:ln w="19050" cap="flat" cmpd="sng" algn="ctr">
            <a:solidFill>
              <a:schemeClr val="tx1">
                <a:lumMod val="75000"/>
                <a:lumOff val="25000"/>
              </a:schemeClr>
            </a:solidFill>
            <a:prstDash val="solid"/>
            <a:round/>
            <a:headEnd type="none" w="med" len="med"/>
            <a:tailEnd type="none" w="med" len="med"/>
          </a:ln>
          <a:effectLst/>
        </p:spPr>
        <p:txBody>
          <a:bodyPr wrap="none" anchor="ctr"/>
          <a:lstStyle/>
          <a:p>
            <a:pPr algn="ctr">
              <a:defRPr/>
            </a:pPr>
            <a:endParaRPr lang="en-US" dirty="0">
              <a:ea typeface="ＭＳ Ｐゴシック" charset="-128"/>
              <a:cs typeface="+mn-cs"/>
            </a:endParaRPr>
          </a:p>
        </p:txBody>
      </p:sp>
      <p:sp>
        <p:nvSpPr>
          <p:cNvPr id="8" name="5-Point Star 7"/>
          <p:cNvSpPr/>
          <p:nvPr/>
        </p:nvSpPr>
        <p:spPr bwMode="auto">
          <a:xfrm>
            <a:off x="1066800" y="5181600"/>
            <a:ext cx="228600" cy="228600"/>
          </a:xfrm>
          <a:prstGeom prst="star5">
            <a:avLst/>
          </a:prstGeom>
          <a:solidFill>
            <a:srgbClr val="F6DC1A"/>
          </a:solidFill>
          <a:ln w="9525" cap="flat" cmpd="sng" algn="ctr">
            <a:solidFill>
              <a:schemeClr val="tx1"/>
            </a:solidFill>
            <a:prstDash val="solid"/>
            <a:round/>
            <a:headEnd type="none" w="med" len="med"/>
            <a:tailEnd type="none" w="med" len="med"/>
          </a:ln>
          <a:effectLst/>
        </p:spPr>
        <p:txBody>
          <a:bodyPr wrap="none" anchor="ctr"/>
          <a:lstStyle/>
          <a:p>
            <a:pPr algn="ctr">
              <a:defRPr/>
            </a:pPr>
            <a:endParaRPr lang="en-US" dirty="0">
              <a:ea typeface="ＭＳ Ｐゴシック" charset="-128"/>
              <a:cs typeface="+mn-cs"/>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15"/>
          <p:cNvGrpSpPr>
            <a:grpSpLocks/>
          </p:cNvGrpSpPr>
          <p:nvPr/>
        </p:nvGrpSpPr>
        <p:grpSpPr bwMode="auto">
          <a:xfrm>
            <a:off x="-152400" y="1303337"/>
            <a:ext cx="5918200" cy="5402263"/>
            <a:chOff x="406400" y="379413"/>
            <a:chExt cx="5918200" cy="5402262"/>
          </a:xfrm>
          <a:noFill/>
        </p:grpSpPr>
        <p:sp>
          <p:nvSpPr>
            <p:cNvPr id="64" name="Freeform 63"/>
            <p:cNvSpPr/>
            <p:nvPr/>
          </p:nvSpPr>
          <p:spPr>
            <a:xfrm>
              <a:off x="406400"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5" name="Freeform 6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6" name="Freeform 65"/>
            <p:cNvSpPr/>
            <p:nvPr/>
          </p:nvSpPr>
          <p:spPr>
            <a:xfrm>
              <a:off x="1585913" y="379413"/>
              <a:ext cx="1214437" cy="966788"/>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pattFill prst="ltDnDiag">
              <a:fgClr>
                <a:schemeClr val="bg1">
                  <a:lumMod val="65000"/>
                </a:schemeClr>
              </a:fgClr>
              <a:bgClr>
                <a:srgbClr val="FFFFCC"/>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7" name="Freeform 66"/>
            <p:cNvSpPr/>
            <p:nvPr/>
          </p:nvSpPr>
          <p:spPr>
            <a:xfrm>
              <a:off x="2014538" y="1114426"/>
              <a:ext cx="482600" cy="539750"/>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pattFill prst="pct5">
              <a:fgClr>
                <a:schemeClr val="bg1">
                  <a:lumMod val="75000"/>
                </a:schemeClr>
              </a:fgClr>
              <a:bgClr>
                <a:srgbClr val="C000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8" name="Freeform 67"/>
            <p:cNvSpPr/>
            <p:nvPr/>
          </p:nvSpPr>
          <p:spPr>
            <a:xfrm>
              <a:off x="1673225" y="1287463"/>
              <a:ext cx="522288" cy="465138"/>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9" name="Freeform 68"/>
            <p:cNvSpPr/>
            <p:nvPr/>
          </p:nvSpPr>
          <p:spPr>
            <a:xfrm>
              <a:off x="1757363" y="1543051"/>
              <a:ext cx="542925" cy="561975"/>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solidFill>
              <a:srgbClr val="FFFF99"/>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0" name="Freeform 69"/>
            <p:cNvSpPr/>
            <p:nvPr/>
          </p:nvSpPr>
          <p:spPr>
            <a:xfrm>
              <a:off x="2143125" y="1895476"/>
              <a:ext cx="82550" cy="104775"/>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1" name="Freeform 70"/>
            <p:cNvSpPr/>
            <p:nvPr/>
          </p:nvSpPr>
          <p:spPr>
            <a:xfrm>
              <a:off x="2301875" y="1481138"/>
              <a:ext cx="509588" cy="514350"/>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rgbClr val="FF5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2" name="Freeform 71"/>
            <p:cNvSpPr/>
            <p:nvPr/>
          </p:nvSpPr>
          <p:spPr>
            <a:xfrm>
              <a:off x="2154238" y="1665288"/>
              <a:ext cx="1225550" cy="1201738"/>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pattFill prst="ltDnDiag">
              <a:fgClr>
                <a:schemeClr val="bg1">
                  <a:lumMod val="85000"/>
                </a:schemeClr>
              </a:fgClr>
              <a:bgClr>
                <a:srgbClr val="0066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3" name="Freeform 72"/>
            <p:cNvSpPr/>
            <p:nvPr/>
          </p:nvSpPr>
          <p:spPr>
            <a:xfrm>
              <a:off x="901700" y="1676401"/>
              <a:ext cx="1377950" cy="1289050"/>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pattFill prst="pct5">
              <a:fgClr>
                <a:schemeClr val="bg1">
                  <a:lumMod val="85000"/>
                </a:schemeClr>
              </a:fgClr>
              <a:bgClr>
                <a:srgbClr val="3399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74" name="Freeform 73"/>
            <p:cNvSpPr/>
            <p:nvPr/>
          </p:nvSpPr>
          <p:spPr>
            <a:xfrm>
              <a:off x="1536700" y="2303463"/>
              <a:ext cx="1584325" cy="1038225"/>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solidFill>
              <a:srgbClr val="99CCFF"/>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5" name="Freeform 74"/>
            <p:cNvSpPr/>
            <p:nvPr/>
          </p:nvSpPr>
          <p:spPr>
            <a:xfrm>
              <a:off x="3213100" y="2227263"/>
              <a:ext cx="766763" cy="592138"/>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rgbClr val="008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6" name="Freeform 75"/>
            <p:cNvSpPr/>
            <p:nvPr/>
          </p:nvSpPr>
          <p:spPr>
            <a:xfrm>
              <a:off x="3997325" y="2124076"/>
              <a:ext cx="128588" cy="190500"/>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7" name="Freeform 76"/>
            <p:cNvSpPr/>
            <p:nvPr/>
          </p:nvSpPr>
          <p:spPr>
            <a:xfrm>
              <a:off x="3587750" y="2227263"/>
              <a:ext cx="763588" cy="1087438"/>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pattFill prst="pct5">
              <a:fgClr>
                <a:schemeClr val="bg1">
                  <a:lumMod val="85000"/>
                </a:schemeClr>
              </a:fgClr>
              <a:bgClr>
                <a:srgbClr val="0000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8" name="Freeform 77"/>
            <p:cNvSpPr/>
            <p:nvPr/>
          </p:nvSpPr>
          <p:spPr>
            <a:xfrm>
              <a:off x="644525" y="2598738"/>
              <a:ext cx="973138" cy="863600"/>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solidFill>
              <a:srgbClr val="FFFF66"/>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9" name="Freeform 78"/>
            <p:cNvSpPr/>
            <p:nvPr/>
          </p:nvSpPr>
          <p:spPr>
            <a:xfrm>
              <a:off x="1317625" y="4313237"/>
              <a:ext cx="117475" cy="157163"/>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0" name="Freeform 79"/>
            <p:cNvSpPr/>
            <p:nvPr/>
          </p:nvSpPr>
          <p:spPr>
            <a:xfrm>
              <a:off x="1401763" y="3865562"/>
              <a:ext cx="782637" cy="1276350"/>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pattFill prst="ltDnDiag">
              <a:fgClr>
                <a:schemeClr val="bg1">
                  <a:lumMod val="85000"/>
                </a:schemeClr>
              </a:fgClr>
              <a:bgClr>
                <a:srgbClr val="0099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1" name="Freeform 80"/>
            <p:cNvSpPr/>
            <p:nvPr/>
          </p:nvSpPr>
          <p:spPr>
            <a:xfrm>
              <a:off x="1522413" y="4856162"/>
              <a:ext cx="395287" cy="900113"/>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2" name="Freeform 81"/>
            <p:cNvSpPr/>
            <p:nvPr/>
          </p:nvSpPr>
          <p:spPr>
            <a:xfrm>
              <a:off x="1808163" y="4727575"/>
              <a:ext cx="708025" cy="105410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1230313" y="3146425"/>
              <a:ext cx="1466850" cy="1209675"/>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pattFill prst="pct5">
              <a:fgClr>
                <a:schemeClr val="bg1">
                  <a:lumMod val="85000"/>
                </a:schemeClr>
              </a:fgClr>
              <a:bgClr>
                <a:srgbClr val="003399"/>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822450" y="3581400"/>
              <a:ext cx="1562100" cy="1309687"/>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solidFill>
              <a:srgbClr val="00CC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2559050" y="2817813"/>
              <a:ext cx="771525" cy="1196975"/>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760663" y="3127375"/>
              <a:ext cx="1138237" cy="862012"/>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rgbClr val="33CC33"/>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3201988" y="2624138"/>
              <a:ext cx="735012" cy="614363"/>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pattFill prst="pct5">
              <a:fgClr>
                <a:schemeClr val="bg1">
                  <a:lumMod val="50000"/>
                </a:schemeClr>
              </a:fgClr>
              <a:bgClr>
                <a:srgbClr val="99FF33"/>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88" name="Freeform 87"/>
            <p:cNvSpPr/>
            <p:nvPr/>
          </p:nvSpPr>
          <p:spPr>
            <a:xfrm>
              <a:off x="4513263" y="2814638"/>
              <a:ext cx="207962" cy="295275"/>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4684713" y="2798763"/>
              <a:ext cx="217487" cy="414338"/>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0" name="Freeform 89"/>
            <p:cNvSpPr/>
            <p:nvPr/>
          </p:nvSpPr>
          <p:spPr>
            <a:xfrm>
              <a:off x="4797425" y="2579688"/>
              <a:ext cx="334963" cy="301625"/>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1" name="Freeform 90"/>
            <p:cNvSpPr/>
            <p:nvPr/>
          </p:nvSpPr>
          <p:spPr>
            <a:xfrm>
              <a:off x="4197350" y="2071688"/>
              <a:ext cx="1119188" cy="736600"/>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rgbClr val="FFCCCC"/>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2" name="Freeform 91"/>
            <p:cNvSpPr/>
            <p:nvPr/>
          </p:nvSpPr>
          <p:spPr>
            <a:xfrm>
              <a:off x="4294188" y="2514601"/>
              <a:ext cx="460375" cy="21272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solidFill>
              <a:schemeClr val="bg2"/>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4532313" y="1789113"/>
              <a:ext cx="1060450" cy="563563"/>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4" name="Freeform 93"/>
            <p:cNvSpPr/>
            <p:nvPr/>
          </p:nvSpPr>
          <p:spPr>
            <a:xfrm>
              <a:off x="4906963" y="2298701"/>
              <a:ext cx="320675" cy="330200"/>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5" name="TextBox 41"/>
            <p:cNvSpPr txBox="1">
              <a:spLocks noChangeArrowheads="1"/>
            </p:cNvSpPr>
            <p:nvPr/>
          </p:nvSpPr>
          <p:spPr bwMode="auto">
            <a:xfrm>
              <a:off x="990600" y="22098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Rajasthan</a:t>
              </a:r>
            </a:p>
          </p:txBody>
        </p:sp>
        <p:sp>
          <p:nvSpPr>
            <p:cNvPr id="96" name="TextBox 42"/>
            <p:cNvSpPr txBox="1">
              <a:spLocks noChangeArrowheads="1"/>
            </p:cNvSpPr>
            <p:nvPr/>
          </p:nvSpPr>
          <p:spPr bwMode="auto">
            <a:xfrm>
              <a:off x="1676400" y="2895600"/>
              <a:ext cx="12192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Madhya Pradesh</a:t>
              </a:r>
            </a:p>
          </p:txBody>
        </p:sp>
        <p:sp>
          <p:nvSpPr>
            <p:cNvPr id="97" name="TextBox 43"/>
            <p:cNvSpPr txBox="1">
              <a:spLocks noChangeArrowheads="1"/>
            </p:cNvSpPr>
            <p:nvPr/>
          </p:nvSpPr>
          <p:spPr bwMode="auto">
            <a:xfrm rot="-917293">
              <a:off x="4505325" y="1919288"/>
              <a:ext cx="12954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Arunachal Pradesh</a:t>
              </a:r>
            </a:p>
          </p:txBody>
        </p:sp>
        <p:sp>
          <p:nvSpPr>
            <p:cNvPr id="98" name="TextBox 44"/>
            <p:cNvSpPr txBox="1">
              <a:spLocks noChangeArrowheads="1"/>
            </p:cNvSpPr>
            <p:nvPr/>
          </p:nvSpPr>
          <p:spPr bwMode="auto">
            <a:xfrm>
              <a:off x="914400" y="28956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Gujarat</a:t>
              </a:r>
            </a:p>
          </p:txBody>
        </p:sp>
        <p:sp>
          <p:nvSpPr>
            <p:cNvPr id="99" name="TextBox 45"/>
            <p:cNvSpPr txBox="1">
              <a:spLocks noChangeArrowheads="1"/>
            </p:cNvSpPr>
            <p:nvPr/>
          </p:nvSpPr>
          <p:spPr bwMode="auto">
            <a:xfrm rot="3337315">
              <a:off x="1383507" y="5137864"/>
              <a:ext cx="7620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Kerala</a:t>
              </a:r>
            </a:p>
          </p:txBody>
        </p:sp>
        <p:sp>
          <p:nvSpPr>
            <p:cNvPr id="100" name="TextBox 46"/>
            <p:cNvSpPr txBox="1">
              <a:spLocks noChangeArrowheads="1"/>
            </p:cNvSpPr>
            <p:nvPr/>
          </p:nvSpPr>
          <p:spPr bwMode="auto">
            <a:xfrm>
              <a:off x="1981200" y="49530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Tamil Nadu</a:t>
              </a:r>
            </a:p>
          </p:txBody>
        </p:sp>
        <p:sp>
          <p:nvSpPr>
            <p:cNvPr id="101" name="TextBox 47"/>
            <p:cNvSpPr txBox="1">
              <a:spLocks noChangeArrowheads="1"/>
            </p:cNvSpPr>
            <p:nvPr/>
          </p:nvSpPr>
          <p:spPr bwMode="auto">
            <a:xfrm rot="-1651288">
              <a:off x="1358900" y="4135438"/>
              <a:ext cx="868363" cy="2476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Karnataka</a:t>
              </a:r>
            </a:p>
          </p:txBody>
        </p:sp>
        <p:sp>
          <p:nvSpPr>
            <p:cNvPr id="102" name="TextBox 48"/>
            <p:cNvSpPr txBox="1">
              <a:spLocks noChangeArrowheads="1"/>
            </p:cNvSpPr>
            <p:nvPr/>
          </p:nvSpPr>
          <p:spPr bwMode="auto">
            <a:xfrm>
              <a:off x="2514600" y="22098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Uttar Pradesh</a:t>
              </a:r>
            </a:p>
          </p:txBody>
        </p:sp>
        <p:sp>
          <p:nvSpPr>
            <p:cNvPr id="103" name="TextBox 49"/>
            <p:cNvSpPr txBox="1">
              <a:spLocks noChangeArrowheads="1"/>
            </p:cNvSpPr>
            <p:nvPr/>
          </p:nvSpPr>
          <p:spPr bwMode="auto">
            <a:xfrm>
              <a:off x="1524000" y="13716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Punjab</a:t>
              </a:r>
            </a:p>
          </p:txBody>
        </p:sp>
        <p:sp>
          <p:nvSpPr>
            <p:cNvPr id="104" name="TextBox 50"/>
            <p:cNvSpPr txBox="1">
              <a:spLocks noChangeArrowheads="1"/>
            </p:cNvSpPr>
            <p:nvPr/>
          </p:nvSpPr>
          <p:spPr bwMode="auto">
            <a:xfrm>
              <a:off x="2286000" y="1600200"/>
              <a:ext cx="1093788" cy="246221"/>
            </a:xfrm>
            <a:prstGeom prst="rect">
              <a:avLst/>
            </a:prstGeom>
            <a:grpFill/>
            <a:ln w="9525">
              <a:noFill/>
              <a:miter lim="800000"/>
              <a:headEnd/>
              <a:tailEnd/>
            </a:ln>
          </p:spPr>
          <p:txBody>
            <a:bodyPr wrap="square">
              <a:spAutoFit/>
            </a:bodyPr>
            <a:lstStyle/>
            <a:p>
              <a:pPr>
                <a:defRPr/>
              </a:pPr>
              <a:r>
                <a:rPr lang="en-US" sz="1000" dirty="0" err="1">
                  <a:latin typeface="Arial" pitchFamily="34" charset="0"/>
                  <a:ea typeface="ＭＳ Ｐゴシック"/>
                  <a:cs typeface="ＭＳ Ｐゴシック"/>
                </a:rPr>
                <a:t>Uttarakhand</a:t>
              </a:r>
              <a:endParaRPr lang="en-US" sz="1000" dirty="0">
                <a:latin typeface="Arial" pitchFamily="34" charset="0"/>
                <a:ea typeface="ＭＳ Ｐゴシック"/>
                <a:cs typeface="ＭＳ Ｐゴシック"/>
              </a:endParaRPr>
            </a:p>
          </p:txBody>
        </p:sp>
        <p:sp>
          <p:nvSpPr>
            <p:cNvPr id="105" name="TextBox 51"/>
            <p:cNvSpPr txBox="1">
              <a:spLocks noChangeArrowheads="1"/>
            </p:cNvSpPr>
            <p:nvPr/>
          </p:nvSpPr>
          <p:spPr bwMode="auto">
            <a:xfrm>
              <a:off x="4343400" y="2286000"/>
              <a:ext cx="6858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Assam</a:t>
              </a:r>
            </a:p>
          </p:txBody>
        </p:sp>
        <p:sp>
          <p:nvSpPr>
            <p:cNvPr id="106" name="TextBox 52"/>
            <p:cNvSpPr txBox="1">
              <a:spLocks noChangeArrowheads="1"/>
            </p:cNvSpPr>
            <p:nvPr/>
          </p:nvSpPr>
          <p:spPr bwMode="auto">
            <a:xfrm>
              <a:off x="3657600" y="2876550"/>
              <a:ext cx="762000" cy="400110"/>
            </a:xfrm>
            <a:prstGeom prst="rect">
              <a:avLst/>
            </a:prstGeom>
            <a:grpFill/>
            <a:ln w="9525">
              <a:noFill/>
              <a:miter lim="800000"/>
              <a:headEnd/>
              <a:tailEnd/>
            </a:ln>
          </p:spPr>
          <p:txBody>
            <a:bodyPr>
              <a:spAutoFit/>
            </a:bodyPr>
            <a:lstStyle/>
            <a:p>
              <a:pPr>
                <a:defRPr/>
              </a:pPr>
              <a:r>
                <a:rPr lang="en-US" sz="1000" dirty="0">
                  <a:solidFill>
                    <a:schemeClr val="bg1"/>
                  </a:solidFill>
                  <a:latin typeface="Arial" pitchFamily="34" charset="0"/>
                  <a:ea typeface="ＭＳ Ｐゴシック"/>
                  <a:cs typeface="ＭＳ Ｐゴシック"/>
                </a:rPr>
                <a:t>West Bengal</a:t>
              </a:r>
            </a:p>
          </p:txBody>
        </p:sp>
        <p:sp>
          <p:nvSpPr>
            <p:cNvPr id="107" name="TextBox 53"/>
            <p:cNvSpPr txBox="1">
              <a:spLocks noChangeArrowheads="1"/>
            </p:cNvSpPr>
            <p:nvPr/>
          </p:nvSpPr>
          <p:spPr bwMode="auto">
            <a:xfrm>
              <a:off x="1219200" y="3581400"/>
              <a:ext cx="914400" cy="246063"/>
            </a:xfrm>
            <a:prstGeom prst="rect">
              <a:avLst/>
            </a:prstGeom>
            <a:grpFill/>
            <a:ln w="9525">
              <a:noFill/>
              <a:miter lim="800000"/>
              <a:headEnd/>
              <a:tailEnd/>
            </a:ln>
          </p:spPr>
          <p:txBody>
            <a:bodyPr>
              <a:spAutoFit/>
            </a:bodyPr>
            <a:lstStyle/>
            <a:p>
              <a:pPr>
                <a:defRPr/>
              </a:pPr>
              <a:r>
                <a:rPr lang="en-US" sz="1000" dirty="0">
                  <a:solidFill>
                    <a:schemeClr val="bg1"/>
                  </a:solidFill>
                  <a:latin typeface="Arial" pitchFamily="34" charset="0"/>
                  <a:ea typeface="ＭＳ Ｐゴシック"/>
                  <a:cs typeface="ＭＳ Ｐゴシック"/>
                </a:rPr>
                <a:t>Maharashtra</a:t>
              </a:r>
            </a:p>
          </p:txBody>
        </p:sp>
        <p:sp>
          <p:nvSpPr>
            <p:cNvPr id="108" name="TextBox 54"/>
            <p:cNvSpPr txBox="1">
              <a:spLocks noChangeArrowheads="1"/>
            </p:cNvSpPr>
            <p:nvPr/>
          </p:nvSpPr>
          <p:spPr bwMode="auto">
            <a:xfrm>
              <a:off x="3352800" y="2438400"/>
              <a:ext cx="5334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Bihar</a:t>
              </a:r>
            </a:p>
          </p:txBody>
        </p:sp>
        <p:sp>
          <p:nvSpPr>
            <p:cNvPr id="109" name="TextBox 55"/>
            <p:cNvSpPr txBox="1">
              <a:spLocks noChangeArrowheads="1"/>
            </p:cNvSpPr>
            <p:nvPr/>
          </p:nvSpPr>
          <p:spPr bwMode="auto">
            <a:xfrm rot="17880822">
              <a:off x="1735932" y="1642190"/>
              <a:ext cx="762000" cy="246221"/>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Haryana</a:t>
              </a:r>
            </a:p>
          </p:txBody>
        </p:sp>
        <p:sp>
          <p:nvSpPr>
            <p:cNvPr id="110" name="TextBox 56"/>
            <p:cNvSpPr txBox="1">
              <a:spLocks noChangeArrowheads="1"/>
            </p:cNvSpPr>
            <p:nvPr/>
          </p:nvSpPr>
          <p:spPr bwMode="auto">
            <a:xfrm>
              <a:off x="2057400" y="3962400"/>
              <a:ext cx="9144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Andhra Pradesh</a:t>
              </a:r>
            </a:p>
          </p:txBody>
        </p:sp>
        <p:sp>
          <p:nvSpPr>
            <p:cNvPr id="111" name="TextBox 57"/>
            <p:cNvSpPr txBox="1">
              <a:spLocks noChangeArrowheads="1"/>
            </p:cNvSpPr>
            <p:nvPr/>
          </p:nvSpPr>
          <p:spPr bwMode="auto">
            <a:xfrm>
              <a:off x="3048000" y="3411538"/>
              <a:ext cx="7620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Orissa</a:t>
              </a:r>
            </a:p>
          </p:txBody>
        </p:sp>
        <p:sp>
          <p:nvSpPr>
            <p:cNvPr id="112" name="TextBox 58"/>
            <p:cNvSpPr txBox="1">
              <a:spLocks noChangeArrowheads="1"/>
            </p:cNvSpPr>
            <p:nvPr/>
          </p:nvSpPr>
          <p:spPr bwMode="auto">
            <a:xfrm rot="18432342">
              <a:off x="2459832" y="3088399"/>
              <a:ext cx="9906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Chattisgargh</a:t>
              </a:r>
            </a:p>
          </p:txBody>
        </p:sp>
        <p:sp>
          <p:nvSpPr>
            <p:cNvPr id="113" name="TextBox 59"/>
            <p:cNvSpPr txBox="1">
              <a:spLocks noChangeArrowheads="1"/>
            </p:cNvSpPr>
            <p:nvPr/>
          </p:nvSpPr>
          <p:spPr bwMode="auto">
            <a:xfrm>
              <a:off x="3810000" y="20574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Sikkim</a:t>
              </a:r>
            </a:p>
          </p:txBody>
        </p:sp>
        <p:sp>
          <p:nvSpPr>
            <p:cNvPr id="114" name="TextBox 60"/>
            <p:cNvSpPr txBox="1">
              <a:spLocks noChangeArrowheads="1"/>
            </p:cNvSpPr>
            <p:nvPr/>
          </p:nvSpPr>
          <p:spPr bwMode="auto">
            <a:xfrm>
              <a:off x="4724400" y="29718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Mizoram</a:t>
              </a:r>
            </a:p>
          </p:txBody>
        </p:sp>
        <p:sp>
          <p:nvSpPr>
            <p:cNvPr id="115" name="TextBox 61"/>
            <p:cNvSpPr txBox="1">
              <a:spLocks noChangeArrowheads="1"/>
            </p:cNvSpPr>
            <p:nvPr/>
          </p:nvSpPr>
          <p:spPr bwMode="auto">
            <a:xfrm>
              <a:off x="1905000" y="666750"/>
              <a:ext cx="762000" cy="4000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Jammu &amp; </a:t>
              </a:r>
            </a:p>
            <a:p>
              <a:pPr>
                <a:defRPr/>
              </a:pPr>
              <a:r>
                <a:rPr lang="en-US" sz="1000">
                  <a:latin typeface="Arial" pitchFamily="34" charset="0"/>
                  <a:ea typeface="ＭＳ Ｐゴシック"/>
                  <a:cs typeface="ＭＳ Ｐゴシック"/>
                </a:rPr>
                <a:t>Kashmir</a:t>
              </a:r>
            </a:p>
          </p:txBody>
        </p:sp>
        <p:sp>
          <p:nvSpPr>
            <p:cNvPr id="116" name="TextBox 62"/>
            <p:cNvSpPr txBox="1">
              <a:spLocks noChangeArrowheads="1"/>
            </p:cNvSpPr>
            <p:nvPr/>
          </p:nvSpPr>
          <p:spPr bwMode="auto">
            <a:xfrm>
              <a:off x="4038600" y="2497138"/>
              <a:ext cx="838200" cy="246062"/>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Meghalaya</a:t>
              </a:r>
            </a:p>
          </p:txBody>
        </p:sp>
        <p:sp>
          <p:nvSpPr>
            <p:cNvPr id="117" name="TextBox 63"/>
            <p:cNvSpPr txBox="1">
              <a:spLocks noChangeArrowheads="1"/>
            </p:cNvSpPr>
            <p:nvPr/>
          </p:nvSpPr>
          <p:spPr bwMode="auto">
            <a:xfrm>
              <a:off x="4953000" y="23622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Nagaland</a:t>
              </a:r>
            </a:p>
          </p:txBody>
        </p:sp>
        <p:sp>
          <p:nvSpPr>
            <p:cNvPr id="150" name="TextBox 64"/>
            <p:cNvSpPr txBox="1">
              <a:spLocks noChangeArrowheads="1"/>
            </p:cNvSpPr>
            <p:nvPr/>
          </p:nvSpPr>
          <p:spPr bwMode="auto">
            <a:xfrm>
              <a:off x="4876800" y="2649538"/>
              <a:ext cx="13716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Manipur</a:t>
              </a:r>
            </a:p>
          </p:txBody>
        </p:sp>
        <p:sp>
          <p:nvSpPr>
            <p:cNvPr id="151" name="TextBox 65"/>
            <p:cNvSpPr txBox="1">
              <a:spLocks noChangeArrowheads="1"/>
            </p:cNvSpPr>
            <p:nvPr/>
          </p:nvSpPr>
          <p:spPr bwMode="auto">
            <a:xfrm>
              <a:off x="4114800" y="2743200"/>
              <a:ext cx="13716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Tripura</a:t>
              </a:r>
            </a:p>
          </p:txBody>
        </p:sp>
        <p:sp>
          <p:nvSpPr>
            <p:cNvPr id="152" name="TextBox 66"/>
            <p:cNvSpPr txBox="1">
              <a:spLocks noChangeArrowheads="1"/>
            </p:cNvSpPr>
            <p:nvPr/>
          </p:nvSpPr>
          <p:spPr bwMode="auto">
            <a:xfrm>
              <a:off x="1981200" y="1143000"/>
              <a:ext cx="838200" cy="400110"/>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Himachal Pradesh</a:t>
              </a:r>
            </a:p>
          </p:txBody>
        </p:sp>
      </p:grpSp>
      <p:sp>
        <p:nvSpPr>
          <p:cNvPr id="118" name="TextBox 54"/>
          <p:cNvSpPr txBox="1">
            <a:spLocks noChangeArrowheads="1"/>
          </p:cNvSpPr>
          <p:nvPr/>
        </p:nvSpPr>
        <p:spPr bwMode="auto">
          <a:xfrm rot="20643231">
            <a:off x="2607580" y="3675433"/>
            <a:ext cx="885826" cy="246221"/>
          </a:xfrm>
          <a:prstGeom prst="rect">
            <a:avLst/>
          </a:prstGeom>
          <a:noFill/>
          <a:ln w="9525">
            <a:noFill/>
            <a:miter lim="800000"/>
            <a:headEnd/>
            <a:tailEnd/>
          </a:ln>
        </p:spPr>
        <p:txBody>
          <a:bodyPr wrap="square">
            <a:spAutoFit/>
          </a:bodyPr>
          <a:lstStyle/>
          <a:p>
            <a:pPr>
              <a:defRPr/>
            </a:pPr>
            <a:r>
              <a:rPr lang="en-US" sz="1000" dirty="0">
                <a:latin typeface="Arial" pitchFamily="34" charset="0"/>
                <a:ea typeface="ＭＳ Ｐゴシック"/>
                <a:cs typeface="ＭＳ Ｐゴシック"/>
              </a:rPr>
              <a:t>Jharkhand</a:t>
            </a:r>
          </a:p>
        </p:txBody>
      </p:sp>
      <p:sp>
        <p:nvSpPr>
          <p:cNvPr id="121" name="Rectangle 2"/>
          <p:cNvSpPr txBox="1">
            <a:spLocks noChangeArrowheads="1"/>
          </p:cNvSpPr>
          <p:nvPr/>
        </p:nvSpPr>
        <p:spPr bwMode="auto">
          <a:xfrm>
            <a:off x="74612" y="0"/>
            <a:ext cx="9069388" cy="134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600">
                <a:solidFill>
                  <a:srgbClr val="000F97"/>
                </a:solidFill>
                <a:latin typeface="+mj-lt"/>
                <a:ea typeface="ＭＳ Ｐゴシック" charset="-128"/>
                <a:cs typeface="ＭＳ Ｐゴシック" charset="-128"/>
              </a:defRPr>
            </a:lvl1pPr>
            <a:lvl2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5pPr>
            <a:lvl6pPr marL="457200" algn="l" rtl="0" fontAlgn="base">
              <a:spcBef>
                <a:spcPct val="0"/>
              </a:spcBef>
              <a:spcAft>
                <a:spcPct val="0"/>
              </a:spcAft>
              <a:defRPr sz="3600">
                <a:solidFill>
                  <a:srgbClr val="000F97"/>
                </a:solidFill>
                <a:latin typeface="Arial" charset="0"/>
              </a:defRPr>
            </a:lvl6pPr>
            <a:lvl7pPr marL="914400" algn="l" rtl="0" fontAlgn="base">
              <a:spcBef>
                <a:spcPct val="0"/>
              </a:spcBef>
              <a:spcAft>
                <a:spcPct val="0"/>
              </a:spcAft>
              <a:defRPr sz="3600">
                <a:solidFill>
                  <a:srgbClr val="000F97"/>
                </a:solidFill>
                <a:latin typeface="Arial" charset="0"/>
              </a:defRPr>
            </a:lvl7pPr>
            <a:lvl8pPr marL="1371600" algn="l" rtl="0" fontAlgn="base">
              <a:spcBef>
                <a:spcPct val="0"/>
              </a:spcBef>
              <a:spcAft>
                <a:spcPct val="0"/>
              </a:spcAft>
              <a:defRPr sz="3600">
                <a:solidFill>
                  <a:srgbClr val="000F97"/>
                </a:solidFill>
                <a:latin typeface="Arial" charset="0"/>
              </a:defRPr>
            </a:lvl8pPr>
            <a:lvl9pPr marL="1828800" algn="l" rtl="0" fontAlgn="base">
              <a:spcBef>
                <a:spcPct val="0"/>
              </a:spcBef>
              <a:spcAft>
                <a:spcPct val="0"/>
              </a:spcAft>
              <a:defRPr sz="3600">
                <a:solidFill>
                  <a:srgbClr val="000F97"/>
                </a:solidFill>
                <a:latin typeface="Arial" charset="0"/>
              </a:defRPr>
            </a:lvl9pPr>
          </a:lstStyle>
          <a:p>
            <a:pPr>
              <a:defRPr/>
            </a:pPr>
            <a:r>
              <a:rPr lang="en-GB" b="1" dirty="0">
                <a:latin typeface="+mn-lt"/>
                <a:ea typeface="+mj-ea"/>
                <a:cs typeface="+mj-cs"/>
              </a:rPr>
              <a:t>Wheat Strategy: </a:t>
            </a:r>
            <a:r>
              <a:rPr lang="en-GB" dirty="0">
                <a:latin typeface="+mn-lt"/>
                <a:ea typeface="+mj-ea"/>
                <a:cs typeface="+mj-cs"/>
              </a:rPr>
              <a:t>State Priority Ranking</a:t>
            </a:r>
            <a:br>
              <a:rPr lang="en-GB" b="1" dirty="0">
                <a:latin typeface="+mn-lt"/>
                <a:ea typeface="+mj-ea"/>
                <a:cs typeface="+mj-cs"/>
              </a:rPr>
            </a:br>
            <a:r>
              <a:rPr lang="en-GB" sz="3000" i="1" dirty="0"/>
              <a:t>Reachable population &amp; CCM Atta Feasibility</a:t>
            </a:r>
            <a:endParaRPr lang="en-GB" sz="3000" i="1" dirty="0">
              <a:latin typeface="+mn-lt"/>
              <a:ea typeface="+mj-ea"/>
              <a:cs typeface="+mj-cs"/>
            </a:endParaRPr>
          </a:p>
        </p:txBody>
      </p:sp>
      <p:grpSp>
        <p:nvGrpSpPr>
          <p:cNvPr id="123" name="Group 122"/>
          <p:cNvGrpSpPr/>
          <p:nvPr/>
        </p:nvGrpSpPr>
        <p:grpSpPr>
          <a:xfrm>
            <a:off x="5334000" y="3048001"/>
            <a:ext cx="3725858" cy="2862323"/>
            <a:chOff x="5105400" y="3288898"/>
            <a:chExt cx="3954458" cy="2640125"/>
          </a:xfrm>
        </p:grpSpPr>
        <p:sp>
          <p:nvSpPr>
            <p:cNvPr id="128" name="TextBox 73"/>
            <p:cNvSpPr txBox="1">
              <a:spLocks noChangeArrowheads="1"/>
            </p:cNvSpPr>
            <p:nvPr/>
          </p:nvSpPr>
          <p:spPr bwMode="auto">
            <a:xfrm>
              <a:off x="5105400" y="3288898"/>
              <a:ext cx="3954458" cy="2640125"/>
            </a:xfrm>
            <a:prstGeom prst="rect">
              <a:avLst/>
            </a:prstGeom>
            <a:noFill/>
            <a:ln w="9525">
              <a:solidFill>
                <a:schemeClr val="tx1"/>
              </a:solidFill>
              <a:miter lim="800000"/>
              <a:headEnd/>
              <a:tailEnd/>
            </a:ln>
          </p:spPr>
          <p:txBody>
            <a:bodyPr wrap="square">
              <a:spAutoFit/>
            </a:bodyPr>
            <a:lstStyle/>
            <a:p>
              <a:pPr>
                <a:defRPr/>
              </a:pPr>
              <a:r>
                <a:rPr lang="en-US" sz="2000" b="1" u="sng" dirty="0">
                  <a:latin typeface="Arial" pitchFamily="34" charset="0"/>
                  <a:ea typeface="ＭＳ Ｐゴシック"/>
                  <a:cs typeface="ＭＳ Ｐゴシック"/>
                </a:rPr>
                <a:t>CCM Atta Ranking:</a:t>
              </a:r>
            </a:p>
            <a:p>
              <a:pPr>
                <a:defRPr/>
              </a:pPr>
              <a:r>
                <a:rPr lang="en-US" sz="2000" b="1" dirty="0">
                  <a:latin typeface="Arial" pitchFamily="34" charset="0"/>
                  <a:ea typeface="ＭＳ Ｐゴシック"/>
                  <a:cs typeface="ＭＳ Ｐゴシック"/>
                </a:rPr>
                <a:t>Intermediate-high ranking</a:t>
              </a:r>
            </a:p>
            <a:p>
              <a:pPr>
                <a:defRPr/>
              </a:pPr>
              <a:r>
                <a:rPr lang="en-US" sz="2000" b="1" dirty="0">
                  <a:latin typeface="Arial" pitchFamily="34" charset="0"/>
                  <a:ea typeface="ＭＳ Ｐゴシック"/>
                  <a:cs typeface="ＭＳ Ｐゴシック"/>
                </a:rPr>
                <a:t>High ranking</a:t>
              </a:r>
            </a:p>
            <a:p>
              <a:pPr>
                <a:defRPr/>
              </a:pPr>
              <a:endParaRPr lang="en-US" sz="2000" b="1" dirty="0">
                <a:latin typeface="Arial" pitchFamily="34" charset="0"/>
                <a:ea typeface="ＭＳ Ｐゴシック"/>
                <a:cs typeface="ＭＳ Ｐゴシック"/>
              </a:endParaRPr>
            </a:p>
            <a:p>
              <a:pPr>
                <a:defRPr/>
              </a:pPr>
              <a:r>
                <a:rPr lang="en-US" sz="2000" b="1" u="sng" dirty="0">
                  <a:latin typeface="Arial" pitchFamily="34" charset="0"/>
                  <a:ea typeface="ＭＳ Ｐゴシック"/>
                  <a:cs typeface="ＭＳ Ｐゴシック"/>
                </a:rPr>
                <a:t>Reachable Population:</a:t>
              </a:r>
            </a:p>
            <a:p>
              <a:pPr>
                <a:defRPr/>
              </a:pPr>
              <a:r>
                <a:rPr lang="en-US" sz="2000" b="1" dirty="0">
                  <a:solidFill>
                    <a:srgbClr val="FF0000"/>
                  </a:solidFill>
                  <a:latin typeface="Arial" pitchFamily="34" charset="0"/>
                  <a:ea typeface="ＭＳ Ｐゴシック"/>
                  <a:cs typeface="ＭＳ Ｐゴシック"/>
                </a:rPr>
                <a:t>1-10 Million </a:t>
              </a:r>
              <a:r>
                <a:rPr lang="en-US" i="1" dirty="0">
                  <a:solidFill>
                    <a:srgbClr val="FF0000"/>
                  </a:solidFill>
                  <a:latin typeface="Arial" pitchFamily="34" charset="0"/>
                  <a:ea typeface="ＭＳ Ｐゴシック"/>
                  <a:cs typeface="ＭＳ Ｐゴシック"/>
                </a:rPr>
                <a:t>(range: 2.2-10.7)</a:t>
              </a:r>
            </a:p>
            <a:p>
              <a:pPr>
                <a:defRPr/>
              </a:pPr>
              <a:r>
                <a:rPr lang="en-US" sz="2000" b="1" dirty="0">
                  <a:solidFill>
                    <a:srgbClr val="FFC000"/>
                  </a:solidFill>
                  <a:latin typeface="Arial" pitchFamily="34" charset="0"/>
                  <a:ea typeface="ＭＳ Ｐゴシック"/>
                  <a:cs typeface="ＭＳ Ｐゴシック"/>
                </a:rPr>
                <a:t>11-15 million </a:t>
              </a:r>
              <a:r>
                <a:rPr lang="en-US" i="1" dirty="0">
                  <a:solidFill>
                    <a:srgbClr val="FFC000"/>
                  </a:solidFill>
                  <a:latin typeface="Arial" pitchFamily="34" charset="0"/>
                  <a:ea typeface="ＭＳ Ｐゴシック"/>
                  <a:cs typeface="ＭＳ Ｐゴシック"/>
                </a:rPr>
                <a:t>(range: 11.4-14.9)</a:t>
              </a:r>
            </a:p>
            <a:p>
              <a:pPr>
                <a:defRPr/>
              </a:pPr>
              <a:r>
                <a:rPr lang="en-US" sz="2000" b="1" dirty="0">
                  <a:solidFill>
                    <a:srgbClr val="00B050"/>
                  </a:solidFill>
                  <a:latin typeface="Arial" pitchFamily="34" charset="0"/>
                  <a:ea typeface="ＭＳ Ｐゴシック"/>
                  <a:cs typeface="ＭＳ Ｐゴシック"/>
                </a:rPr>
                <a:t>15-25 million </a:t>
              </a:r>
              <a:r>
                <a:rPr lang="en-US" i="1" dirty="0">
                  <a:solidFill>
                    <a:srgbClr val="00B050"/>
                  </a:solidFill>
                  <a:latin typeface="Arial" pitchFamily="34" charset="0"/>
                  <a:ea typeface="ＭＳ Ｐゴシック"/>
                  <a:cs typeface="ＭＳ Ｐゴシック"/>
                </a:rPr>
                <a:t>(range: 15.4-22.9)</a:t>
              </a:r>
            </a:p>
            <a:p>
              <a:pPr>
                <a:defRPr/>
              </a:pPr>
              <a:r>
                <a:rPr lang="en-US" sz="2000" b="1" dirty="0">
                  <a:solidFill>
                    <a:srgbClr val="005BE2"/>
                  </a:solidFill>
                  <a:latin typeface="Arial" pitchFamily="34" charset="0"/>
                  <a:ea typeface="ＭＳ Ｐゴシック"/>
                  <a:cs typeface="ＭＳ Ｐゴシック"/>
                </a:rPr>
                <a:t>25+ million </a:t>
              </a:r>
              <a:r>
                <a:rPr lang="en-US" i="1" dirty="0">
                  <a:solidFill>
                    <a:srgbClr val="005BE2"/>
                  </a:solidFill>
                  <a:latin typeface="Arial" pitchFamily="34" charset="0"/>
                  <a:ea typeface="ＭＳ Ｐゴシック"/>
                  <a:cs typeface="ＭＳ Ｐゴシック"/>
                </a:rPr>
                <a:t>(range: 31.2-63.5)</a:t>
              </a:r>
            </a:p>
          </p:txBody>
        </p:sp>
        <p:sp>
          <p:nvSpPr>
            <p:cNvPr id="129" name="Rectangle 128"/>
            <p:cNvSpPr/>
            <p:nvPr/>
          </p:nvSpPr>
          <p:spPr bwMode="auto">
            <a:xfrm>
              <a:off x="6965187" y="3921460"/>
              <a:ext cx="323845" cy="307181"/>
            </a:xfrm>
            <a:prstGeom prst="rect">
              <a:avLst/>
            </a:prstGeom>
            <a:pattFill prst="ltDnDiag">
              <a:fgClr>
                <a:schemeClr val="bg2"/>
              </a:fgClr>
              <a:bgClr>
                <a:schemeClr val="bg1"/>
              </a:bgClr>
            </a:patt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sp>
          <p:nvSpPr>
            <p:cNvPr id="130" name="Rectangle 129"/>
            <p:cNvSpPr/>
            <p:nvPr/>
          </p:nvSpPr>
          <p:spPr bwMode="auto">
            <a:xfrm>
              <a:off x="8663567" y="3618672"/>
              <a:ext cx="323845" cy="307181"/>
            </a:xfrm>
            <a:prstGeom prst="rect">
              <a:avLst/>
            </a:prstGeom>
            <a:pattFill prst="pct5">
              <a:fgClr>
                <a:schemeClr val="bg2">
                  <a:lumMod val="75000"/>
                </a:schemeClr>
              </a:fgClr>
              <a:bgClr>
                <a:schemeClr val="bg1"/>
              </a:bgClr>
            </a:patt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grpSp>
    </p:spTree>
    <p:extLst>
      <p:ext uri="{BB962C8B-B14F-4D97-AF65-F5344CB8AC3E}">
        <p14:creationId xmlns:p14="http://schemas.microsoft.com/office/powerpoint/2010/main" val="54407322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15"/>
          <p:cNvGrpSpPr>
            <a:grpSpLocks/>
          </p:cNvGrpSpPr>
          <p:nvPr/>
        </p:nvGrpSpPr>
        <p:grpSpPr bwMode="auto">
          <a:xfrm>
            <a:off x="-76200" y="1295400"/>
            <a:ext cx="5918200" cy="5402263"/>
            <a:chOff x="406400" y="379413"/>
            <a:chExt cx="5918200" cy="5402262"/>
          </a:xfrm>
          <a:noFill/>
        </p:grpSpPr>
        <p:sp>
          <p:nvSpPr>
            <p:cNvPr id="64" name="Freeform 63"/>
            <p:cNvSpPr/>
            <p:nvPr/>
          </p:nvSpPr>
          <p:spPr>
            <a:xfrm>
              <a:off x="406400"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5" name="Freeform 6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6" name="Freeform 65"/>
            <p:cNvSpPr/>
            <p:nvPr/>
          </p:nvSpPr>
          <p:spPr>
            <a:xfrm>
              <a:off x="1585913" y="379413"/>
              <a:ext cx="1214437" cy="966788"/>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solidFill>
              <a:srgbClr val="FFFFCC"/>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7" name="Freeform 66"/>
            <p:cNvSpPr/>
            <p:nvPr/>
          </p:nvSpPr>
          <p:spPr>
            <a:xfrm>
              <a:off x="2014538" y="1114426"/>
              <a:ext cx="482600" cy="539750"/>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pattFill prst="pct5">
              <a:fgClr>
                <a:schemeClr val="bg1">
                  <a:lumMod val="85000"/>
                </a:schemeClr>
              </a:fgClr>
              <a:bgClr>
                <a:srgbClr val="C000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8" name="Freeform 67"/>
            <p:cNvSpPr/>
            <p:nvPr/>
          </p:nvSpPr>
          <p:spPr>
            <a:xfrm>
              <a:off x="1673225" y="1287463"/>
              <a:ext cx="522288" cy="465138"/>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9" name="Freeform 68"/>
            <p:cNvSpPr/>
            <p:nvPr/>
          </p:nvSpPr>
          <p:spPr>
            <a:xfrm>
              <a:off x="1757363" y="1543051"/>
              <a:ext cx="542925" cy="561975"/>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pattFill prst="ltDnDiag">
              <a:fgClr>
                <a:schemeClr val="bg2"/>
              </a:fgClr>
              <a:bgClr>
                <a:srgbClr val="FFFF66"/>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0" name="Freeform 69"/>
            <p:cNvSpPr/>
            <p:nvPr/>
          </p:nvSpPr>
          <p:spPr>
            <a:xfrm>
              <a:off x="2143125" y="1895476"/>
              <a:ext cx="82550" cy="104775"/>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1" name="Freeform 70"/>
            <p:cNvSpPr/>
            <p:nvPr/>
          </p:nvSpPr>
          <p:spPr>
            <a:xfrm>
              <a:off x="2301875" y="1481138"/>
              <a:ext cx="509588" cy="514350"/>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rgbClr val="FF5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2" name="Freeform 71"/>
            <p:cNvSpPr/>
            <p:nvPr/>
          </p:nvSpPr>
          <p:spPr>
            <a:xfrm>
              <a:off x="2154238" y="1665288"/>
              <a:ext cx="1225550" cy="1201738"/>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pattFill prst="pct5">
              <a:fgClr>
                <a:schemeClr val="bg1">
                  <a:lumMod val="95000"/>
                </a:schemeClr>
              </a:fgClr>
              <a:bgClr>
                <a:srgbClr val="0066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3" name="Freeform 72"/>
            <p:cNvSpPr/>
            <p:nvPr/>
          </p:nvSpPr>
          <p:spPr>
            <a:xfrm>
              <a:off x="901700" y="1676401"/>
              <a:ext cx="1377950" cy="1289050"/>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pattFill prst="ltDnDiag">
              <a:fgClr>
                <a:schemeClr val="bg1">
                  <a:lumMod val="85000"/>
                </a:schemeClr>
              </a:fgClr>
              <a:bgClr>
                <a:srgbClr val="3399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74" name="Freeform 73"/>
            <p:cNvSpPr/>
            <p:nvPr/>
          </p:nvSpPr>
          <p:spPr>
            <a:xfrm>
              <a:off x="1536700" y="2303463"/>
              <a:ext cx="1584325" cy="1038225"/>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pattFill prst="pct5">
              <a:fgClr>
                <a:schemeClr val="bg2"/>
              </a:fgClr>
              <a:bgClr>
                <a:srgbClr val="99CC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5" name="Freeform 74"/>
            <p:cNvSpPr/>
            <p:nvPr/>
          </p:nvSpPr>
          <p:spPr>
            <a:xfrm>
              <a:off x="3213100" y="2227263"/>
              <a:ext cx="766763" cy="592138"/>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rgbClr val="008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6" name="Freeform 75"/>
            <p:cNvSpPr/>
            <p:nvPr/>
          </p:nvSpPr>
          <p:spPr>
            <a:xfrm>
              <a:off x="3997325" y="2124076"/>
              <a:ext cx="128588" cy="190500"/>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7" name="Freeform 76"/>
            <p:cNvSpPr/>
            <p:nvPr/>
          </p:nvSpPr>
          <p:spPr>
            <a:xfrm>
              <a:off x="3587750" y="2227263"/>
              <a:ext cx="763588" cy="1087438"/>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solidFill>
              <a:srgbClr val="0000FF"/>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8" name="Freeform 77"/>
            <p:cNvSpPr/>
            <p:nvPr/>
          </p:nvSpPr>
          <p:spPr>
            <a:xfrm>
              <a:off x="644525" y="2598738"/>
              <a:ext cx="973138" cy="863600"/>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pattFill prst="pct5">
              <a:fgClr>
                <a:schemeClr val="bg2"/>
              </a:fgClr>
              <a:bgClr>
                <a:srgbClr val="FFFF66"/>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9" name="Freeform 78"/>
            <p:cNvSpPr/>
            <p:nvPr/>
          </p:nvSpPr>
          <p:spPr>
            <a:xfrm>
              <a:off x="1317625" y="4313237"/>
              <a:ext cx="117475" cy="157163"/>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0" name="Freeform 79"/>
            <p:cNvSpPr/>
            <p:nvPr/>
          </p:nvSpPr>
          <p:spPr>
            <a:xfrm>
              <a:off x="1401763" y="3865562"/>
              <a:ext cx="782637" cy="1276350"/>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pattFill prst="ltDnDiag">
              <a:fgClr>
                <a:schemeClr val="bg1">
                  <a:lumMod val="75000"/>
                </a:schemeClr>
              </a:fgClr>
              <a:bgClr>
                <a:srgbClr val="0099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1" name="Freeform 80"/>
            <p:cNvSpPr/>
            <p:nvPr/>
          </p:nvSpPr>
          <p:spPr>
            <a:xfrm>
              <a:off x="1522413" y="4856162"/>
              <a:ext cx="395287" cy="900113"/>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solidFill>
              <a:srgbClr val="FF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2" name="Freeform 81"/>
            <p:cNvSpPr/>
            <p:nvPr/>
          </p:nvSpPr>
          <p:spPr>
            <a:xfrm>
              <a:off x="1808163" y="4727575"/>
              <a:ext cx="708025" cy="105410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1230313" y="3146425"/>
              <a:ext cx="1466850" cy="1209675"/>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pattFill prst="ltDnDiag">
              <a:fgClr>
                <a:schemeClr val="bg1">
                  <a:lumMod val="65000"/>
                </a:schemeClr>
              </a:fgClr>
              <a:bgClr>
                <a:srgbClr val="0033CC"/>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822450" y="3581400"/>
              <a:ext cx="1562100" cy="1309687"/>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solidFill>
              <a:srgbClr val="00CC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2559050" y="2817813"/>
              <a:ext cx="771525" cy="1196975"/>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760663" y="3127375"/>
              <a:ext cx="1138237" cy="862012"/>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rgbClr val="33CC33"/>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3201988" y="2624138"/>
              <a:ext cx="735012" cy="614363"/>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rgbClr val="99FF33"/>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88" name="Freeform 87"/>
            <p:cNvSpPr/>
            <p:nvPr/>
          </p:nvSpPr>
          <p:spPr>
            <a:xfrm>
              <a:off x="4513263" y="2814638"/>
              <a:ext cx="207962" cy="295275"/>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4684713" y="2798763"/>
              <a:ext cx="217487" cy="414338"/>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0" name="Freeform 89"/>
            <p:cNvSpPr/>
            <p:nvPr/>
          </p:nvSpPr>
          <p:spPr>
            <a:xfrm>
              <a:off x="4797425" y="2579688"/>
              <a:ext cx="334963" cy="301625"/>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1" name="Freeform 90"/>
            <p:cNvSpPr/>
            <p:nvPr/>
          </p:nvSpPr>
          <p:spPr>
            <a:xfrm>
              <a:off x="4197350" y="2071688"/>
              <a:ext cx="1119188" cy="736600"/>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rgbClr val="FFCCCC"/>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2" name="Freeform 91"/>
            <p:cNvSpPr/>
            <p:nvPr/>
          </p:nvSpPr>
          <p:spPr>
            <a:xfrm>
              <a:off x="4294188" y="2514601"/>
              <a:ext cx="460375" cy="21272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solidFill>
              <a:schemeClr val="bg2"/>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4532313" y="1789113"/>
              <a:ext cx="1060450" cy="563563"/>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4" name="Freeform 93"/>
            <p:cNvSpPr/>
            <p:nvPr/>
          </p:nvSpPr>
          <p:spPr>
            <a:xfrm>
              <a:off x="4906963" y="2298701"/>
              <a:ext cx="320675" cy="330200"/>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5" name="TextBox 41"/>
            <p:cNvSpPr txBox="1">
              <a:spLocks noChangeArrowheads="1"/>
            </p:cNvSpPr>
            <p:nvPr/>
          </p:nvSpPr>
          <p:spPr bwMode="auto">
            <a:xfrm>
              <a:off x="990600" y="22098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Rajasthan</a:t>
              </a:r>
            </a:p>
          </p:txBody>
        </p:sp>
        <p:sp>
          <p:nvSpPr>
            <p:cNvPr id="96" name="TextBox 42"/>
            <p:cNvSpPr txBox="1">
              <a:spLocks noChangeArrowheads="1"/>
            </p:cNvSpPr>
            <p:nvPr/>
          </p:nvSpPr>
          <p:spPr bwMode="auto">
            <a:xfrm>
              <a:off x="1676400" y="2895600"/>
              <a:ext cx="12192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Madhya Pradesh</a:t>
              </a:r>
            </a:p>
          </p:txBody>
        </p:sp>
        <p:sp>
          <p:nvSpPr>
            <p:cNvPr id="97" name="TextBox 43"/>
            <p:cNvSpPr txBox="1">
              <a:spLocks noChangeArrowheads="1"/>
            </p:cNvSpPr>
            <p:nvPr/>
          </p:nvSpPr>
          <p:spPr bwMode="auto">
            <a:xfrm rot="-917293">
              <a:off x="4505325" y="1919288"/>
              <a:ext cx="12954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Arunachal Pradesh</a:t>
              </a:r>
            </a:p>
          </p:txBody>
        </p:sp>
        <p:sp>
          <p:nvSpPr>
            <p:cNvPr id="98" name="TextBox 44"/>
            <p:cNvSpPr txBox="1">
              <a:spLocks noChangeArrowheads="1"/>
            </p:cNvSpPr>
            <p:nvPr/>
          </p:nvSpPr>
          <p:spPr bwMode="auto">
            <a:xfrm>
              <a:off x="914400" y="28956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Gujarat</a:t>
              </a:r>
            </a:p>
          </p:txBody>
        </p:sp>
        <p:sp>
          <p:nvSpPr>
            <p:cNvPr id="99" name="TextBox 45"/>
            <p:cNvSpPr txBox="1">
              <a:spLocks noChangeArrowheads="1"/>
            </p:cNvSpPr>
            <p:nvPr/>
          </p:nvSpPr>
          <p:spPr bwMode="auto">
            <a:xfrm rot="3337315">
              <a:off x="1383507" y="5137864"/>
              <a:ext cx="7620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Kerala</a:t>
              </a:r>
            </a:p>
          </p:txBody>
        </p:sp>
        <p:sp>
          <p:nvSpPr>
            <p:cNvPr id="100" name="TextBox 46"/>
            <p:cNvSpPr txBox="1">
              <a:spLocks noChangeArrowheads="1"/>
            </p:cNvSpPr>
            <p:nvPr/>
          </p:nvSpPr>
          <p:spPr bwMode="auto">
            <a:xfrm>
              <a:off x="1981200" y="49530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Tamil Nadu</a:t>
              </a:r>
            </a:p>
          </p:txBody>
        </p:sp>
        <p:sp>
          <p:nvSpPr>
            <p:cNvPr id="101" name="TextBox 47"/>
            <p:cNvSpPr txBox="1">
              <a:spLocks noChangeArrowheads="1"/>
            </p:cNvSpPr>
            <p:nvPr/>
          </p:nvSpPr>
          <p:spPr bwMode="auto">
            <a:xfrm rot="-1651288">
              <a:off x="1358900" y="4135438"/>
              <a:ext cx="868363" cy="2476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Karnataka</a:t>
              </a:r>
            </a:p>
          </p:txBody>
        </p:sp>
        <p:sp>
          <p:nvSpPr>
            <p:cNvPr id="102" name="TextBox 48"/>
            <p:cNvSpPr txBox="1">
              <a:spLocks noChangeArrowheads="1"/>
            </p:cNvSpPr>
            <p:nvPr/>
          </p:nvSpPr>
          <p:spPr bwMode="auto">
            <a:xfrm>
              <a:off x="2514600" y="22098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Uttar Pradesh</a:t>
              </a:r>
            </a:p>
          </p:txBody>
        </p:sp>
        <p:sp>
          <p:nvSpPr>
            <p:cNvPr id="103" name="TextBox 49"/>
            <p:cNvSpPr txBox="1">
              <a:spLocks noChangeArrowheads="1"/>
            </p:cNvSpPr>
            <p:nvPr/>
          </p:nvSpPr>
          <p:spPr bwMode="auto">
            <a:xfrm>
              <a:off x="1524000" y="13716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Punjab</a:t>
              </a:r>
            </a:p>
          </p:txBody>
        </p:sp>
        <p:sp>
          <p:nvSpPr>
            <p:cNvPr id="104" name="TextBox 50"/>
            <p:cNvSpPr txBox="1">
              <a:spLocks noChangeArrowheads="1"/>
            </p:cNvSpPr>
            <p:nvPr/>
          </p:nvSpPr>
          <p:spPr bwMode="auto">
            <a:xfrm>
              <a:off x="2286000" y="1600200"/>
              <a:ext cx="1093788" cy="246221"/>
            </a:xfrm>
            <a:prstGeom prst="rect">
              <a:avLst/>
            </a:prstGeom>
            <a:grpFill/>
            <a:ln w="9525">
              <a:noFill/>
              <a:miter lim="800000"/>
              <a:headEnd/>
              <a:tailEnd/>
            </a:ln>
          </p:spPr>
          <p:txBody>
            <a:bodyPr wrap="square">
              <a:spAutoFit/>
            </a:bodyPr>
            <a:lstStyle/>
            <a:p>
              <a:pPr>
                <a:defRPr/>
              </a:pPr>
              <a:r>
                <a:rPr lang="en-US" sz="1000" dirty="0" err="1">
                  <a:latin typeface="Arial" pitchFamily="34" charset="0"/>
                  <a:ea typeface="ＭＳ Ｐゴシック"/>
                  <a:cs typeface="ＭＳ Ｐゴシック"/>
                </a:rPr>
                <a:t>Uttarakhand</a:t>
              </a:r>
              <a:endParaRPr lang="en-US" sz="1000" dirty="0">
                <a:latin typeface="Arial" pitchFamily="34" charset="0"/>
                <a:ea typeface="ＭＳ Ｐゴシック"/>
                <a:cs typeface="ＭＳ Ｐゴシック"/>
              </a:endParaRPr>
            </a:p>
          </p:txBody>
        </p:sp>
        <p:sp>
          <p:nvSpPr>
            <p:cNvPr id="105" name="TextBox 51"/>
            <p:cNvSpPr txBox="1">
              <a:spLocks noChangeArrowheads="1"/>
            </p:cNvSpPr>
            <p:nvPr/>
          </p:nvSpPr>
          <p:spPr bwMode="auto">
            <a:xfrm>
              <a:off x="4343400" y="2286000"/>
              <a:ext cx="6858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Assam</a:t>
              </a:r>
            </a:p>
          </p:txBody>
        </p:sp>
        <p:sp>
          <p:nvSpPr>
            <p:cNvPr id="106" name="TextBox 52"/>
            <p:cNvSpPr txBox="1">
              <a:spLocks noChangeArrowheads="1"/>
            </p:cNvSpPr>
            <p:nvPr/>
          </p:nvSpPr>
          <p:spPr bwMode="auto">
            <a:xfrm>
              <a:off x="3657600" y="2876550"/>
              <a:ext cx="762000" cy="400110"/>
            </a:xfrm>
            <a:prstGeom prst="rect">
              <a:avLst/>
            </a:prstGeom>
            <a:grpFill/>
            <a:ln w="9525">
              <a:noFill/>
              <a:miter lim="800000"/>
              <a:headEnd/>
              <a:tailEnd/>
            </a:ln>
          </p:spPr>
          <p:txBody>
            <a:bodyPr>
              <a:spAutoFit/>
            </a:bodyPr>
            <a:lstStyle/>
            <a:p>
              <a:pPr>
                <a:defRPr/>
              </a:pPr>
              <a:r>
                <a:rPr lang="en-US" sz="1000" dirty="0">
                  <a:solidFill>
                    <a:schemeClr val="bg1"/>
                  </a:solidFill>
                  <a:latin typeface="Arial" pitchFamily="34" charset="0"/>
                  <a:ea typeface="ＭＳ Ｐゴシック"/>
                  <a:cs typeface="ＭＳ Ｐゴシック"/>
                </a:rPr>
                <a:t>West Bengal</a:t>
              </a:r>
            </a:p>
          </p:txBody>
        </p:sp>
        <p:sp>
          <p:nvSpPr>
            <p:cNvPr id="107" name="TextBox 53"/>
            <p:cNvSpPr txBox="1">
              <a:spLocks noChangeArrowheads="1"/>
            </p:cNvSpPr>
            <p:nvPr/>
          </p:nvSpPr>
          <p:spPr bwMode="auto">
            <a:xfrm>
              <a:off x="1219200" y="3581400"/>
              <a:ext cx="914400" cy="246063"/>
            </a:xfrm>
            <a:prstGeom prst="rect">
              <a:avLst/>
            </a:prstGeom>
            <a:grpFill/>
            <a:ln w="9525">
              <a:noFill/>
              <a:miter lim="800000"/>
              <a:headEnd/>
              <a:tailEnd/>
            </a:ln>
          </p:spPr>
          <p:txBody>
            <a:bodyPr>
              <a:spAutoFit/>
            </a:bodyPr>
            <a:lstStyle/>
            <a:p>
              <a:pPr>
                <a:defRPr/>
              </a:pPr>
              <a:r>
                <a:rPr lang="en-US" sz="1000" dirty="0">
                  <a:solidFill>
                    <a:schemeClr val="bg1"/>
                  </a:solidFill>
                  <a:latin typeface="Arial" pitchFamily="34" charset="0"/>
                  <a:ea typeface="ＭＳ Ｐゴシック"/>
                  <a:cs typeface="ＭＳ Ｐゴシック"/>
                </a:rPr>
                <a:t>Maharashtra</a:t>
              </a:r>
            </a:p>
          </p:txBody>
        </p:sp>
        <p:sp>
          <p:nvSpPr>
            <p:cNvPr id="108" name="TextBox 54"/>
            <p:cNvSpPr txBox="1">
              <a:spLocks noChangeArrowheads="1"/>
            </p:cNvSpPr>
            <p:nvPr/>
          </p:nvSpPr>
          <p:spPr bwMode="auto">
            <a:xfrm>
              <a:off x="3352800" y="2438400"/>
              <a:ext cx="5334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Bihar</a:t>
              </a:r>
            </a:p>
          </p:txBody>
        </p:sp>
        <p:sp>
          <p:nvSpPr>
            <p:cNvPr id="109" name="TextBox 55"/>
            <p:cNvSpPr txBox="1">
              <a:spLocks noChangeArrowheads="1"/>
            </p:cNvSpPr>
            <p:nvPr/>
          </p:nvSpPr>
          <p:spPr bwMode="auto">
            <a:xfrm rot="17880822">
              <a:off x="1735932" y="1642190"/>
              <a:ext cx="762000" cy="246221"/>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Haryana</a:t>
              </a:r>
            </a:p>
          </p:txBody>
        </p:sp>
        <p:sp>
          <p:nvSpPr>
            <p:cNvPr id="110" name="TextBox 56"/>
            <p:cNvSpPr txBox="1">
              <a:spLocks noChangeArrowheads="1"/>
            </p:cNvSpPr>
            <p:nvPr/>
          </p:nvSpPr>
          <p:spPr bwMode="auto">
            <a:xfrm>
              <a:off x="2057400" y="3962400"/>
              <a:ext cx="9144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Andhra Pradesh</a:t>
              </a:r>
            </a:p>
          </p:txBody>
        </p:sp>
        <p:sp>
          <p:nvSpPr>
            <p:cNvPr id="111" name="TextBox 57"/>
            <p:cNvSpPr txBox="1">
              <a:spLocks noChangeArrowheads="1"/>
            </p:cNvSpPr>
            <p:nvPr/>
          </p:nvSpPr>
          <p:spPr bwMode="auto">
            <a:xfrm>
              <a:off x="3048000" y="3411538"/>
              <a:ext cx="7620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Orissa</a:t>
              </a:r>
            </a:p>
          </p:txBody>
        </p:sp>
        <p:sp>
          <p:nvSpPr>
            <p:cNvPr id="112" name="TextBox 58"/>
            <p:cNvSpPr txBox="1">
              <a:spLocks noChangeArrowheads="1"/>
            </p:cNvSpPr>
            <p:nvPr/>
          </p:nvSpPr>
          <p:spPr bwMode="auto">
            <a:xfrm rot="18432342">
              <a:off x="2459832" y="3088399"/>
              <a:ext cx="9906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Chattisgargh</a:t>
              </a:r>
            </a:p>
          </p:txBody>
        </p:sp>
        <p:sp>
          <p:nvSpPr>
            <p:cNvPr id="113" name="TextBox 59"/>
            <p:cNvSpPr txBox="1">
              <a:spLocks noChangeArrowheads="1"/>
            </p:cNvSpPr>
            <p:nvPr/>
          </p:nvSpPr>
          <p:spPr bwMode="auto">
            <a:xfrm>
              <a:off x="3810000" y="20574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Sikkim</a:t>
              </a:r>
            </a:p>
          </p:txBody>
        </p:sp>
        <p:sp>
          <p:nvSpPr>
            <p:cNvPr id="114" name="TextBox 60"/>
            <p:cNvSpPr txBox="1">
              <a:spLocks noChangeArrowheads="1"/>
            </p:cNvSpPr>
            <p:nvPr/>
          </p:nvSpPr>
          <p:spPr bwMode="auto">
            <a:xfrm>
              <a:off x="4724400" y="29718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Mizoram</a:t>
              </a:r>
            </a:p>
          </p:txBody>
        </p:sp>
        <p:sp>
          <p:nvSpPr>
            <p:cNvPr id="115" name="TextBox 61"/>
            <p:cNvSpPr txBox="1">
              <a:spLocks noChangeArrowheads="1"/>
            </p:cNvSpPr>
            <p:nvPr/>
          </p:nvSpPr>
          <p:spPr bwMode="auto">
            <a:xfrm>
              <a:off x="1905000" y="666750"/>
              <a:ext cx="762000" cy="4000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Jammu &amp; </a:t>
              </a:r>
            </a:p>
            <a:p>
              <a:pPr>
                <a:defRPr/>
              </a:pPr>
              <a:r>
                <a:rPr lang="en-US" sz="1000">
                  <a:latin typeface="Arial" pitchFamily="34" charset="0"/>
                  <a:ea typeface="ＭＳ Ｐゴシック"/>
                  <a:cs typeface="ＭＳ Ｐゴシック"/>
                </a:rPr>
                <a:t>Kashmir</a:t>
              </a:r>
            </a:p>
          </p:txBody>
        </p:sp>
        <p:sp>
          <p:nvSpPr>
            <p:cNvPr id="116" name="TextBox 62"/>
            <p:cNvSpPr txBox="1">
              <a:spLocks noChangeArrowheads="1"/>
            </p:cNvSpPr>
            <p:nvPr/>
          </p:nvSpPr>
          <p:spPr bwMode="auto">
            <a:xfrm>
              <a:off x="4038600" y="2497138"/>
              <a:ext cx="838200" cy="246062"/>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Meghalaya</a:t>
              </a:r>
            </a:p>
          </p:txBody>
        </p:sp>
        <p:sp>
          <p:nvSpPr>
            <p:cNvPr id="117" name="TextBox 63"/>
            <p:cNvSpPr txBox="1">
              <a:spLocks noChangeArrowheads="1"/>
            </p:cNvSpPr>
            <p:nvPr/>
          </p:nvSpPr>
          <p:spPr bwMode="auto">
            <a:xfrm>
              <a:off x="4953000" y="23622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Nagaland</a:t>
              </a:r>
            </a:p>
          </p:txBody>
        </p:sp>
        <p:sp>
          <p:nvSpPr>
            <p:cNvPr id="150" name="TextBox 64"/>
            <p:cNvSpPr txBox="1">
              <a:spLocks noChangeArrowheads="1"/>
            </p:cNvSpPr>
            <p:nvPr/>
          </p:nvSpPr>
          <p:spPr bwMode="auto">
            <a:xfrm>
              <a:off x="4876800" y="2649538"/>
              <a:ext cx="13716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Manipur</a:t>
              </a:r>
            </a:p>
          </p:txBody>
        </p:sp>
        <p:sp>
          <p:nvSpPr>
            <p:cNvPr id="151" name="TextBox 65"/>
            <p:cNvSpPr txBox="1">
              <a:spLocks noChangeArrowheads="1"/>
            </p:cNvSpPr>
            <p:nvPr/>
          </p:nvSpPr>
          <p:spPr bwMode="auto">
            <a:xfrm>
              <a:off x="4114800" y="2743200"/>
              <a:ext cx="13716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Tripura</a:t>
              </a:r>
            </a:p>
          </p:txBody>
        </p:sp>
        <p:sp>
          <p:nvSpPr>
            <p:cNvPr id="152" name="TextBox 66"/>
            <p:cNvSpPr txBox="1">
              <a:spLocks noChangeArrowheads="1"/>
            </p:cNvSpPr>
            <p:nvPr/>
          </p:nvSpPr>
          <p:spPr bwMode="auto">
            <a:xfrm>
              <a:off x="1981200" y="1143000"/>
              <a:ext cx="838200" cy="400110"/>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Himachal Pradesh</a:t>
              </a:r>
            </a:p>
          </p:txBody>
        </p:sp>
      </p:grpSp>
      <p:sp>
        <p:nvSpPr>
          <p:cNvPr id="118" name="TextBox 54"/>
          <p:cNvSpPr txBox="1">
            <a:spLocks noChangeArrowheads="1"/>
          </p:cNvSpPr>
          <p:nvPr/>
        </p:nvSpPr>
        <p:spPr bwMode="auto">
          <a:xfrm rot="20643231">
            <a:off x="2683780" y="3698346"/>
            <a:ext cx="885826" cy="246221"/>
          </a:xfrm>
          <a:prstGeom prst="rect">
            <a:avLst/>
          </a:prstGeom>
          <a:noFill/>
          <a:ln w="9525">
            <a:noFill/>
            <a:miter lim="800000"/>
            <a:headEnd/>
            <a:tailEnd/>
          </a:ln>
        </p:spPr>
        <p:txBody>
          <a:bodyPr wrap="square">
            <a:spAutoFit/>
          </a:bodyPr>
          <a:lstStyle/>
          <a:p>
            <a:pPr>
              <a:defRPr/>
            </a:pPr>
            <a:r>
              <a:rPr lang="en-US" sz="1000" dirty="0">
                <a:latin typeface="Arial" pitchFamily="34" charset="0"/>
                <a:ea typeface="ＭＳ Ｐゴシック"/>
                <a:cs typeface="ＭＳ Ｐゴシック"/>
              </a:rPr>
              <a:t>Jharkhand</a:t>
            </a:r>
          </a:p>
        </p:txBody>
      </p:sp>
      <p:grpSp>
        <p:nvGrpSpPr>
          <p:cNvPr id="124" name="Group 123"/>
          <p:cNvGrpSpPr/>
          <p:nvPr/>
        </p:nvGrpSpPr>
        <p:grpSpPr>
          <a:xfrm>
            <a:off x="5334000" y="3048001"/>
            <a:ext cx="3725858" cy="2862323"/>
            <a:chOff x="5105400" y="3288898"/>
            <a:chExt cx="3954458" cy="2640125"/>
          </a:xfrm>
        </p:grpSpPr>
        <p:sp>
          <p:nvSpPr>
            <p:cNvPr id="125" name="TextBox 73"/>
            <p:cNvSpPr txBox="1">
              <a:spLocks noChangeArrowheads="1"/>
            </p:cNvSpPr>
            <p:nvPr/>
          </p:nvSpPr>
          <p:spPr bwMode="auto">
            <a:xfrm>
              <a:off x="5105400" y="3288898"/>
              <a:ext cx="3954458" cy="2640125"/>
            </a:xfrm>
            <a:prstGeom prst="rect">
              <a:avLst/>
            </a:prstGeom>
            <a:noFill/>
            <a:ln w="9525">
              <a:solidFill>
                <a:schemeClr val="tx1"/>
              </a:solidFill>
              <a:miter lim="800000"/>
              <a:headEnd/>
              <a:tailEnd/>
            </a:ln>
          </p:spPr>
          <p:txBody>
            <a:bodyPr wrap="square">
              <a:spAutoFit/>
            </a:bodyPr>
            <a:lstStyle/>
            <a:p>
              <a:pPr>
                <a:defRPr/>
              </a:pPr>
              <a:r>
                <a:rPr lang="en-US" sz="2000" b="1" u="sng" dirty="0">
                  <a:latin typeface="Arial" pitchFamily="34" charset="0"/>
                  <a:ea typeface="ＭＳ Ｐゴシック"/>
                  <a:cs typeface="ＭＳ Ｐゴシック"/>
                </a:rPr>
                <a:t>RFM Atta Ranking:</a:t>
              </a:r>
            </a:p>
            <a:p>
              <a:pPr>
                <a:defRPr/>
              </a:pPr>
              <a:r>
                <a:rPr lang="en-US" sz="2000" b="1" dirty="0">
                  <a:latin typeface="Arial" pitchFamily="34" charset="0"/>
                  <a:ea typeface="ＭＳ Ｐゴシック"/>
                  <a:cs typeface="ＭＳ Ｐゴシック"/>
                </a:rPr>
                <a:t>Intermediate-high ranking</a:t>
              </a:r>
            </a:p>
            <a:p>
              <a:pPr>
                <a:defRPr/>
              </a:pPr>
              <a:r>
                <a:rPr lang="en-US" sz="2000" b="1" dirty="0">
                  <a:latin typeface="Arial" pitchFamily="34" charset="0"/>
                  <a:ea typeface="ＭＳ Ｐゴシック"/>
                  <a:cs typeface="ＭＳ Ｐゴシック"/>
                </a:rPr>
                <a:t>High ranking</a:t>
              </a:r>
            </a:p>
            <a:p>
              <a:pPr>
                <a:defRPr/>
              </a:pPr>
              <a:endParaRPr lang="en-US" sz="2000" b="1" dirty="0">
                <a:latin typeface="Arial" pitchFamily="34" charset="0"/>
                <a:ea typeface="ＭＳ Ｐゴシック"/>
                <a:cs typeface="ＭＳ Ｐゴシック"/>
              </a:endParaRPr>
            </a:p>
            <a:p>
              <a:pPr>
                <a:defRPr/>
              </a:pPr>
              <a:r>
                <a:rPr lang="en-US" sz="2000" b="1" u="sng" dirty="0">
                  <a:latin typeface="Arial" pitchFamily="34" charset="0"/>
                  <a:ea typeface="ＭＳ Ｐゴシック"/>
                  <a:cs typeface="ＭＳ Ｐゴシック"/>
                </a:rPr>
                <a:t>Reachable Population:</a:t>
              </a:r>
            </a:p>
            <a:p>
              <a:pPr>
                <a:defRPr/>
              </a:pPr>
              <a:r>
                <a:rPr lang="en-US" sz="2000" b="1" dirty="0">
                  <a:solidFill>
                    <a:srgbClr val="FF0000"/>
                  </a:solidFill>
                  <a:latin typeface="Arial" pitchFamily="34" charset="0"/>
                  <a:ea typeface="ＭＳ Ｐゴシック"/>
                  <a:cs typeface="ＭＳ Ｐゴシック"/>
                </a:rPr>
                <a:t>1-10 Million </a:t>
              </a:r>
              <a:r>
                <a:rPr lang="en-US" i="1" dirty="0">
                  <a:solidFill>
                    <a:srgbClr val="FF0000"/>
                  </a:solidFill>
                  <a:latin typeface="Arial" pitchFamily="34" charset="0"/>
                  <a:ea typeface="ＭＳ Ｐゴシック"/>
                  <a:cs typeface="ＭＳ Ｐゴシック"/>
                </a:rPr>
                <a:t>(range: 2.2-10.7)</a:t>
              </a:r>
            </a:p>
            <a:p>
              <a:pPr>
                <a:defRPr/>
              </a:pPr>
              <a:r>
                <a:rPr lang="en-US" sz="2000" b="1" dirty="0">
                  <a:solidFill>
                    <a:srgbClr val="FFC000"/>
                  </a:solidFill>
                  <a:latin typeface="Arial" pitchFamily="34" charset="0"/>
                  <a:ea typeface="ＭＳ Ｐゴシック"/>
                  <a:cs typeface="ＭＳ Ｐゴシック"/>
                </a:rPr>
                <a:t>11-15 million </a:t>
              </a:r>
              <a:r>
                <a:rPr lang="en-US" i="1" dirty="0">
                  <a:solidFill>
                    <a:srgbClr val="FFC000"/>
                  </a:solidFill>
                  <a:latin typeface="Arial" pitchFamily="34" charset="0"/>
                  <a:ea typeface="ＭＳ Ｐゴシック"/>
                  <a:cs typeface="ＭＳ Ｐゴシック"/>
                </a:rPr>
                <a:t>(range: 11.4-14.9)</a:t>
              </a:r>
            </a:p>
            <a:p>
              <a:pPr>
                <a:defRPr/>
              </a:pPr>
              <a:r>
                <a:rPr lang="en-US" sz="2000" b="1" dirty="0">
                  <a:solidFill>
                    <a:srgbClr val="00B050"/>
                  </a:solidFill>
                  <a:latin typeface="Arial" pitchFamily="34" charset="0"/>
                  <a:ea typeface="ＭＳ Ｐゴシック"/>
                  <a:cs typeface="ＭＳ Ｐゴシック"/>
                </a:rPr>
                <a:t>15-25 million </a:t>
              </a:r>
              <a:r>
                <a:rPr lang="en-US" i="1" dirty="0">
                  <a:solidFill>
                    <a:srgbClr val="00B050"/>
                  </a:solidFill>
                  <a:latin typeface="Arial" pitchFamily="34" charset="0"/>
                  <a:ea typeface="ＭＳ Ｐゴシック"/>
                  <a:cs typeface="ＭＳ Ｐゴシック"/>
                </a:rPr>
                <a:t>(range: 15.4-22.9)</a:t>
              </a:r>
            </a:p>
            <a:p>
              <a:pPr>
                <a:defRPr/>
              </a:pPr>
              <a:r>
                <a:rPr lang="en-US" sz="2000" b="1" dirty="0">
                  <a:solidFill>
                    <a:srgbClr val="005BE2"/>
                  </a:solidFill>
                  <a:latin typeface="Arial" pitchFamily="34" charset="0"/>
                  <a:ea typeface="ＭＳ Ｐゴシック"/>
                  <a:cs typeface="ＭＳ Ｐゴシック"/>
                </a:rPr>
                <a:t>25+ million </a:t>
              </a:r>
              <a:r>
                <a:rPr lang="en-US" i="1" dirty="0">
                  <a:solidFill>
                    <a:srgbClr val="005BE2"/>
                  </a:solidFill>
                  <a:latin typeface="Arial" pitchFamily="34" charset="0"/>
                  <a:ea typeface="ＭＳ Ｐゴシック"/>
                  <a:cs typeface="ＭＳ Ｐゴシック"/>
                </a:rPr>
                <a:t>(range: 31.2-63.5)</a:t>
              </a:r>
            </a:p>
          </p:txBody>
        </p:sp>
        <p:sp>
          <p:nvSpPr>
            <p:cNvPr id="126" name="Rectangle 125"/>
            <p:cNvSpPr/>
            <p:nvPr/>
          </p:nvSpPr>
          <p:spPr bwMode="auto">
            <a:xfrm>
              <a:off x="6965187" y="3921460"/>
              <a:ext cx="323845" cy="307181"/>
            </a:xfrm>
            <a:prstGeom prst="rect">
              <a:avLst/>
            </a:prstGeom>
            <a:pattFill prst="ltDnDiag">
              <a:fgClr>
                <a:schemeClr val="bg2"/>
              </a:fgClr>
              <a:bgClr>
                <a:schemeClr val="bg1"/>
              </a:bgClr>
            </a:patt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sp>
          <p:nvSpPr>
            <p:cNvPr id="127" name="Rectangle 126"/>
            <p:cNvSpPr/>
            <p:nvPr/>
          </p:nvSpPr>
          <p:spPr bwMode="auto">
            <a:xfrm>
              <a:off x="8663567" y="3618672"/>
              <a:ext cx="323845" cy="307181"/>
            </a:xfrm>
            <a:prstGeom prst="rect">
              <a:avLst/>
            </a:prstGeom>
            <a:pattFill prst="pct5">
              <a:fgClr>
                <a:schemeClr val="bg2">
                  <a:lumMod val="75000"/>
                </a:schemeClr>
              </a:fgClr>
              <a:bgClr>
                <a:schemeClr val="bg1"/>
              </a:bgClr>
            </a:patt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grpSp>
      <p:sp>
        <p:nvSpPr>
          <p:cNvPr id="129" name="Rectangle 2"/>
          <p:cNvSpPr txBox="1">
            <a:spLocks noChangeArrowheads="1"/>
          </p:cNvSpPr>
          <p:nvPr/>
        </p:nvSpPr>
        <p:spPr bwMode="auto">
          <a:xfrm>
            <a:off x="74612" y="0"/>
            <a:ext cx="9069388" cy="134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600">
                <a:solidFill>
                  <a:srgbClr val="000F97"/>
                </a:solidFill>
                <a:latin typeface="+mj-lt"/>
                <a:ea typeface="ＭＳ Ｐゴシック" charset="-128"/>
                <a:cs typeface="ＭＳ Ｐゴシック" charset="-128"/>
              </a:defRPr>
            </a:lvl1pPr>
            <a:lvl2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5pPr>
            <a:lvl6pPr marL="457200" algn="l" rtl="0" fontAlgn="base">
              <a:spcBef>
                <a:spcPct val="0"/>
              </a:spcBef>
              <a:spcAft>
                <a:spcPct val="0"/>
              </a:spcAft>
              <a:defRPr sz="3600">
                <a:solidFill>
                  <a:srgbClr val="000F97"/>
                </a:solidFill>
                <a:latin typeface="Arial" charset="0"/>
              </a:defRPr>
            </a:lvl6pPr>
            <a:lvl7pPr marL="914400" algn="l" rtl="0" fontAlgn="base">
              <a:spcBef>
                <a:spcPct val="0"/>
              </a:spcBef>
              <a:spcAft>
                <a:spcPct val="0"/>
              </a:spcAft>
              <a:defRPr sz="3600">
                <a:solidFill>
                  <a:srgbClr val="000F97"/>
                </a:solidFill>
                <a:latin typeface="Arial" charset="0"/>
              </a:defRPr>
            </a:lvl7pPr>
            <a:lvl8pPr marL="1371600" algn="l" rtl="0" fontAlgn="base">
              <a:spcBef>
                <a:spcPct val="0"/>
              </a:spcBef>
              <a:spcAft>
                <a:spcPct val="0"/>
              </a:spcAft>
              <a:defRPr sz="3600">
                <a:solidFill>
                  <a:srgbClr val="000F97"/>
                </a:solidFill>
                <a:latin typeface="Arial" charset="0"/>
              </a:defRPr>
            </a:lvl8pPr>
            <a:lvl9pPr marL="1828800" algn="l" rtl="0" fontAlgn="base">
              <a:spcBef>
                <a:spcPct val="0"/>
              </a:spcBef>
              <a:spcAft>
                <a:spcPct val="0"/>
              </a:spcAft>
              <a:defRPr sz="3600">
                <a:solidFill>
                  <a:srgbClr val="000F97"/>
                </a:solidFill>
                <a:latin typeface="Arial" charset="0"/>
              </a:defRPr>
            </a:lvl9pPr>
          </a:lstStyle>
          <a:p>
            <a:pPr>
              <a:defRPr/>
            </a:pPr>
            <a:r>
              <a:rPr lang="en-GB" b="1" dirty="0">
                <a:latin typeface="+mn-lt"/>
                <a:ea typeface="+mj-ea"/>
                <a:cs typeface="+mj-cs"/>
              </a:rPr>
              <a:t>Wheat Strategy: </a:t>
            </a:r>
            <a:r>
              <a:rPr lang="en-GB" dirty="0">
                <a:latin typeface="+mn-lt"/>
                <a:ea typeface="+mj-ea"/>
                <a:cs typeface="+mj-cs"/>
              </a:rPr>
              <a:t>State Priority Ranking</a:t>
            </a:r>
            <a:br>
              <a:rPr lang="en-GB" b="1" dirty="0">
                <a:latin typeface="+mn-lt"/>
                <a:ea typeface="+mj-ea"/>
                <a:cs typeface="+mj-cs"/>
              </a:rPr>
            </a:br>
            <a:r>
              <a:rPr lang="en-GB" sz="3000" i="1" dirty="0"/>
              <a:t>Reachable population &amp; RFM Atta Feasibility</a:t>
            </a:r>
            <a:endParaRPr lang="en-GB" sz="3000" i="1" dirty="0">
              <a:latin typeface="+mn-lt"/>
              <a:ea typeface="+mj-ea"/>
              <a:cs typeface="+mj-cs"/>
            </a:endParaRPr>
          </a:p>
        </p:txBody>
      </p:sp>
    </p:spTree>
    <p:extLst>
      <p:ext uri="{BB962C8B-B14F-4D97-AF65-F5344CB8AC3E}">
        <p14:creationId xmlns:p14="http://schemas.microsoft.com/office/powerpoint/2010/main" val="54407322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15"/>
          <p:cNvGrpSpPr>
            <a:grpSpLocks/>
          </p:cNvGrpSpPr>
          <p:nvPr/>
        </p:nvGrpSpPr>
        <p:grpSpPr bwMode="auto">
          <a:xfrm>
            <a:off x="25400" y="1303337"/>
            <a:ext cx="5918200" cy="5402263"/>
            <a:chOff x="406400" y="379413"/>
            <a:chExt cx="5918200" cy="5402262"/>
          </a:xfrm>
          <a:noFill/>
        </p:grpSpPr>
        <p:sp>
          <p:nvSpPr>
            <p:cNvPr id="64" name="Freeform 63"/>
            <p:cNvSpPr/>
            <p:nvPr/>
          </p:nvSpPr>
          <p:spPr>
            <a:xfrm>
              <a:off x="406400" y="3933825"/>
              <a:ext cx="49213" cy="63500"/>
            </a:xfrm>
            <a:custGeom>
              <a:avLst/>
              <a:gdLst>
                <a:gd name="connsiteX0" fmla="*/ 0 w 49005"/>
                <a:gd name="connsiteY0" fmla="*/ 0 h 63500"/>
                <a:gd name="connsiteX1" fmla="*/ 19050 w 49005"/>
                <a:gd name="connsiteY1" fmla="*/ 12700 h 63500"/>
                <a:gd name="connsiteX2" fmla="*/ 38100 w 49005"/>
                <a:gd name="connsiteY2" fmla="*/ 25400 h 63500"/>
                <a:gd name="connsiteX3" fmla="*/ 47625 w 49005"/>
                <a:gd name="connsiteY3" fmla="*/ 31750 h 63500"/>
                <a:gd name="connsiteX4" fmla="*/ 44450 w 49005"/>
                <a:gd name="connsiteY4" fmla="*/ 44450 h 63500"/>
                <a:gd name="connsiteX5" fmla="*/ 38100 w 49005"/>
                <a:gd name="connsiteY5" fmla="*/ 6350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05" h="63500">
                  <a:moveTo>
                    <a:pt x="0" y="0"/>
                  </a:moveTo>
                  <a:lnTo>
                    <a:pt x="19050" y="12700"/>
                  </a:lnTo>
                  <a:cubicBezTo>
                    <a:pt x="42833" y="28555"/>
                    <a:pt x="15452" y="17851"/>
                    <a:pt x="38100" y="25400"/>
                  </a:cubicBezTo>
                  <a:cubicBezTo>
                    <a:pt x="41275" y="27517"/>
                    <a:pt x="46418" y="28130"/>
                    <a:pt x="47625" y="31750"/>
                  </a:cubicBezTo>
                  <a:cubicBezTo>
                    <a:pt x="49005" y="35890"/>
                    <a:pt x="45397" y="40190"/>
                    <a:pt x="44450" y="44450"/>
                  </a:cubicBezTo>
                  <a:cubicBezTo>
                    <a:pt x="40486" y="62288"/>
                    <a:pt x="45228" y="56372"/>
                    <a:pt x="38100" y="6350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5" name="Freeform 64"/>
            <p:cNvSpPr/>
            <p:nvPr/>
          </p:nvSpPr>
          <p:spPr>
            <a:xfrm>
              <a:off x="454025" y="3952875"/>
              <a:ext cx="63500" cy="57150"/>
            </a:xfrm>
            <a:custGeom>
              <a:avLst/>
              <a:gdLst>
                <a:gd name="connsiteX0" fmla="*/ 0 w 63835"/>
                <a:gd name="connsiteY0" fmla="*/ 13120 h 57570"/>
                <a:gd name="connsiteX1" fmla="*/ 9525 w 63835"/>
                <a:gd name="connsiteY1" fmla="*/ 6770 h 57570"/>
                <a:gd name="connsiteX2" fmla="*/ 47625 w 63835"/>
                <a:gd name="connsiteY2" fmla="*/ 6770 h 57570"/>
                <a:gd name="connsiteX3" fmla="*/ 57150 w 63835"/>
                <a:gd name="connsiteY3" fmla="*/ 35345 h 57570"/>
                <a:gd name="connsiteX4" fmla="*/ 60325 w 63835"/>
                <a:gd name="connsiteY4" fmla="*/ 44870 h 57570"/>
                <a:gd name="connsiteX5" fmla="*/ 63500 w 63835"/>
                <a:gd name="connsiteY5" fmla="*/ 57570 h 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35" h="57570">
                  <a:moveTo>
                    <a:pt x="0" y="13120"/>
                  </a:moveTo>
                  <a:cubicBezTo>
                    <a:pt x="3175" y="11003"/>
                    <a:pt x="6112" y="8477"/>
                    <a:pt x="9525" y="6770"/>
                  </a:cubicBezTo>
                  <a:cubicBezTo>
                    <a:pt x="23065" y="0"/>
                    <a:pt x="30263" y="4841"/>
                    <a:pt x="47625" y="6770"/>
                  </a:cubicBezTo>
                  <a:lnTo>
                    <a:pt x="57150" y="35345"/>
                  </a:lnTo>
                  <a:lnTo>
                    <a:pt x="60325" y="44870"/>
                  </a:lnTo>
                  <a:cubicBezTo>
                    <a:pt x="63835" y="55399"/>
                    <a:pt x="63500" y="51048"/>
                    <a:pt x="63500" y="57570"/>
                  </a:cubicBezTo>
                </a:path>
              </a:pathLst>
            </a:custGeom>
            <a:grpFill/>
            <a:ln w="3175"/>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66" name="Freeform 65"/>
            <p:cNvSpPr/>
            <p:nvPr/>
          </p:nvSpPr>
          <p:spPr>
            <a:xfrm>
              <a:off x="1585913" y="379413"/>
              <a:ext cx="1214437" cy="966788"/>
            </a:xfrm>
            <a:custGeom>
              <a:avLst/>
              <a:gdLst>
                <a:gd name="connsiteX0" fmla="*/ 0 w 1213253"/>
                <a:gd name="connsiteY0" fmla="*/ 93671 h 967926"/>
                <a:gd name="connsiteX1" fmla="*/ 8921 w 1213253"/>
                <a:gd name="connsiteY1" fmla="*/ 196262 h 967926"/>
                <a:gd name="connsiteX2" fmla="*/ 75828 w 1213253"/>
                <a:gd name="connsiteY2" fmla="*/ 214104 h 967926"/>
                <a:gd name="connsiteX3" fmla="*/ 111512 w 1213253"/>
                <a:gd name="connsiteY3" fmla="*/ 236406 h 967926"/>
                <a:gd name="connsiteX4" fmla="*/ 151656 w 1213253"/>
                <a:gd name="connsiteY4" fmla="*/ 289932 h 967926"/>
                <a:gd name="connsiteX5" fmla="*/ 182880 w 1213253"/>
                <a:gd name="connsiteY5" fmla="*/ 298853 h 967926"/>
                <a:gd name="connsiteX6" fmla="*/ 209643 w 1213253"/>
                <a:gd name="connsiteY6" fmla="*/ 347919 h 967926"/>
                <a:gd name="connsiteX7" fmla="*/ 209643 w 1213253"/>
                <a:gd name="connsiteY7" fmla="*/ 392523 h 967926"/>
                <a:gd name="connsiteX8" fmla="*/ 129354 w 1213253"/>
                <a:gd name="connsiteY8" fmla="*/ 472812 h 967926"/>
                <a:gd name="connsiteX9" fmla="*/ 115973 w 1213253"/>
                <a:gd name="connsiteY9" fmla="*/ 504036 h 967926"/>
                <a:gd name="connsiteX10" fmla="*/ 120433 w 1213253"/>
                <a:gd name="connsiteY10" fmla="*/ 722600 h 967926"/>
                <a:gd name="connsiteX11" fmla="*/ 156117 w 1213253"/>
                <a:gd name="connsiteY11" fmla="*/ 762744 h 967926"/>
                <a:gd name="connsiteX12" fmla="*/ 200722 w 1213253"/>
                <a:gd name="connsiteY12" fmla="*/ 771665 h 967926"/>
                <a:gd name="connsiteX13" fmla="*/ 218564 w 1213253"/>
                <a:gd name="connsiteY13" fmla="*/ 802888 h 967926"/>
                <a:gd name="connsiteX14" fmla="*/ 245327 w 1213253"/>
                <a:gd name="connsiteY14" fmla="*/ 802888 h 967926"/>
                <a:gd name="connsiteX15" fmla="*/ 285471 w 1213253"/>
                <a:gd name="connsiteY15" fmla="*/ 860875 h 967926"/>
                <a:gd name="connsiteX16" fmla="*/ 356839 w 1213253"/>
                <a:gd name="connsiteY16" fmla="*/ 860875 h 967926"/>
                <a:gd name="connsiteX17" fmla="*/ 356839 w 1213253"/>
                <a:gd name="connsiteY17" fmla="*/ 909940 h 967926"/>
                <a:gd name="connsiteX18" fmla="*/ 432667 w 1213253"/>
                <a:gd name="connsiteY18" fmla="*/ 905480 h 967926"/>
                <a:gd name="connsiteX19" fmla="*/ 450509 w 1213253"/>
                <a:gd name="connsiteY19" fmla="*/ 896559 h 967926"/>
                <a:gd name="connsiteX20" fmla="*/ 454970 w 1213253"/>
                <a:gd name="connsiteY20" fmla="*/ 820730 h 967926"/>
                <a:gd name="connsiteX21" fmla="*/ 481733 w 1213253"/>
                <a:gd name="connsiteY21" fmla="*/ 785046 h 967926"/>
                <a:gd name="connsiteX22" fmla="*/ 499575 w 1213253"/>
                <a:gd name="connsiteY22" fmla="*/ 749362 h 967926"/>
                <a:gd name="connsiteX23" fmla="*/ 544179 w 1213253"/>
                <a:gd name="connsiteY23" fmla="*/ 740441 h 967926"/>
                <a:gd name="connsiteX24" fmla="*/ 597705 w 1213253"/>
                <a:gd name="connsiteY24" fmla="*/ 740441 h 967926"/>
                <a:gd name="connsiteX25" fmla="*/ 624468 w 1213253"/>
                <a:gd name="connsiteY25" fmla="*/ 785046 h 967926"/>
                <a:gd name="connsiteX26" fmla="*/ 651231 w 1213253"/>
                <a:gd name="connsiteY26" fmla="*/ 802888 h 967926"/>
                <a:gd name="connsiteX27" fmla="*/ 709217 w 1213253"/>
                <a:gd name="connsiteY27" fmla="*/ 825191 h 967926"/>
                <a:gd name="connsiteX28" fmla="*/ 771664 w 1213253"/>
                <a:gd name="connsiteY28" fmla="*/ 816270 h 967926"/>
                <a:gd name="connsiteX29" fmla="*/ 785046 w 1213253"/>
                <a:gd name="connsiteY29" fmla="*/ 851954 h 967926"/>
                <a:gd name="connsiteX30" fmla="*/ 807348 w 1213253"/>
                <a:gd name="connsiteY30" fmla="*/ 869796 h 967926"/>
                <a:gd name="connsiteX31" fmla="*/ 865335 w 1213253"/>
                <a:gd name="connsiteY31" fmla="*/ 905480 h 967926"/>
                <a:gd name="connsiteX32" fmla="*/ 932242 w 1213253"/>
                <a:gd name="connsiteY32" fmla="*/ 878717 h 967926"/>
                <a:gd name="connsiteX33" fmla="*/ 945623 w 1213253"/>
                <a:gd name="connsiteY33" fmla="*/ 874256 h 967926"/>
                <a:gd name="connsiteX34" fmla="*/ 936702 w 1213253"/>
                <a:gd name="connsiteY34" fmla="*/ 918861 h 967926"/>
                <a:gd name="connsiteX35" fmla="*/ 945623 w 1213253"/>
                <a:gd name="connsiteY35" fmla="*/ 959005 h 967926"/>
                <a:gd name="connsiteX36" fmla="*/ 999149 w 1213253"/>
                <a:gd name="connsiteY36" fmla="*/ 967926 h 967926"/>
                <a:gd name="connsiteX37" fmla="*/ 1008070 w 1213253"/>
                <a:gd name="connsiteY37" fmla="*/ 936703 h 967926"/>
                <a:gd name="connsiteX38" fmla="*/ 1016991 w 1213253"/>
                <a:gd name="connsiteY38" fmla="*/ 901019 h 967926"/>
                <a:gd name="connsiteX39" fmla="*/ 1052675 w 1213253"/>
                <a:gd name="connsiteY39" fmla="*/ 892098 h 967926"/>
                <a:gd name="connsiteX40" fmla="*/ 1074977 w 1213253"/>
                <a:gd name="connsiteY40" fmla="*/ 878717 h 967926"/>
                <a:gd name="connsiteX41" fmla="*/ 1061596 w 1213253"/>
                <a:gd name="connsiteY41" fmla="*/ 843033 h 967926"/>
                <a:gd name="connsiteX42" fmla="*/ 1034833 w 1213253"/>
                <a:gd name="connsiteY42" fmla="*/ 807349 h 967926"/>
                <a:gd name="connsiteX43" fmla="*/ 1043754 w 1213253"/>
                <a:gd name="connsiteY43" fmla="*/ 762744 h 967926"/>
                <a:gd name="connsiteX44" fmla="*/ 1008070 w 1213253"/>
                <a:gd name="connsiteY44" fmla="*/ 758283 h 967926"/>
                <a:gd name="connsiteX45" fmla="*/ 972386 w 1213253"/>
                <a:gd name="connsiteY45" fmla="*/ 695837 h 967926"/>
                <a:gd name="connsiteX46" fmla="*/ 985768 w 1213253"/>
                <a:gd name="connsiteY46" fmla="*/ 664613 h 967926"/>
                <a:gd name="connsiteX47" fmla="*/ 994689 w 1213253"/>
                <a:gd name="connsiteY47" fmla="*/ 646771 h 967926"/>
                <a:gd name="connsiteX48" fmla="*/ 990228 w 1213253"/>
                <a:gd name="connsiteY48" fmla="*/ 615548 h 967926"/>
                <a:gd name="connsiteX49" fmla="*/ 1003610 w 1213253"/>
                <a:gd name="connsiteY49" fmla="*/ 606627 h 967926"/>
                <a:gd name="connsiteX50" fmla="*/ 1034833 w 1213253"/>
                <a:gd name="connsiteY50" fmla="*/ 624469 h 967926"/>
                <a:gd name="connsiteX51" fmla="*/ 1066056 w 1213253"/>
                <a:gd name="connsiteY51" fmla="*/ 588785 h 967926"/>
                <a:gd name="connsiteX52" fmla="*/ 1074977 w 1213253"/>
                <a:gd name="connsiteY52" fmla="*/ 570943 h 967926"/>
                <a:gd name="connsiteX53" fmla="*/ 1074977 w 1213253"/>
                <a:gd name="connsiteY53" fmla="*/ 553101 h 967926"/>
                <a:gd name="connsiteX54" fmla="*/ 1092819 w 1213253"/>
                <a:gd name="connsiteY54" fmla="*/ 530799 h 967926"/>
                <a:gd name="connsiteX55" fmla="*/ 1159727 w 1213253"/>
                <a:gd name="connsiteY55" fmla="*/ 517417 h 967926"/>
                <a:gd name="connsiteX56" fmla="*/ 1168648 w 1213253"/>
                <a:gd name="connsiteY56" fmla="*/ 468352 h 967926"/>
                <a:gd name="connsiteX57" fmla="*/ 1190950 w 1213253"/>
                <a:gd name="connsiteY57" fmla="*/ 437128 h 967926"/>
                <a:gd name="connsiteX58" fmla="*/ 1195411 w 1213253"/>
                <a:gd name="connsiteY58" fmla="*/ 379142 h 967926"/>
                <a:gd name="connsiteX59" fmla="*/ 1213253 w 1213253"/>
                <a:gd name="connsiteY59" fmla="*/ 325616 h 967926"/>
                <a:gd name="connsiteX60" fmla="*/ 1204332 w 1213253"/>
                <a:gd name="connsiteY60" fmla="*/ 281011 h 967926"/>
                <a:gd name="connsiteX61" fmla="*/ 1155266 w 1213253"/>
                <a:gd name="connsiteY61" fmla="*/ 272090 h 967926"/>
                <a:gd name="connsiteX62" fmla="*/ 1110661 w 1213253"/>
                <a:gd name="connsiteY62" fmla="*/ 281011 h 967926"/>
                <a:gd name="connsiteX63" fmla="*/ 1030373 w 1213253"/>
                <a:gd name="connsiteY63" fmla="*/ 227485 h 967926"/>
                <a:gd name="connsiteX64" fmla="*/ 1003610 w 1213253"/>
                <a:gd name="connsiteY64" fmla="*/ 231946 h 967926"/>
                <a:gd name="connsiteX65" fmla="*/ 985768 w 1213253"/>
                <a:gd name="connsiteY65" fmla="*/ 285472 h 967926"/>
                <a:gd name="connsiteX66" fmla="*/ 967926 w 1213253"/>
                <a:gd name="connsiteY66" fmla="*/ 289932 h 967926"/>
                <a:gd name="connsiteX67" fmla="*/ 896558 w 1213253"/>
                <a:gd name="connsiteY67" fmla="*/ 281011 h 967926"/>
                <a:gd name="connsiteX68" fmla="*/ 878716 w 1213253"/>
                <a:gd name="connsiteY68" fmla="*/ 325616 h 967926"/>
                <a:gd name="connsiteX69" fmla="*/ 856414 w 1213253"/>
                <a:gd name="connsiteY69" fmla="*/ 325616 h 967926"/>
                <a:gd name="connsiteX70" fmla="*/ 802888 w 1213253"/>
                <a:gd name="connsiteY70" fmla="*/ 307774 h 967926"/>
                <a:gd name="connsiteX71" fmla="*/ 758283 w 1213253"/>
                <a:gd name="connsiteY71" fmla="*/ 321156 h 967926"/>
                <a:gd name="connsiteX72" fmla="*/ 677994 w 1213253"/>
                <a:gd name="connsiteY72" fmla="*/ 272090 h 967926"/>
                <a:gd name="connsiteX73" fmla="*/ 669073 w 1213253"/>
                <a:gd name="connsiteY73" fmla="*/ 205183 h 967926"/>
                <a:gd name="connsiteX74" fmla="*/ 664613 w 1213253"/>
                <a:gd name="connsiteY74" fmla="*/ 182880 h 967926"/>
                <a:gd name="connsiteX75" fmla="*/ 620008 w 1213253"/>
                <a:gd name="connsiteY75" fmla="*/ 173960 h 967926"/>
                <a:gd name="connsiteX76" fmla="*/ 597705 w 1213253"/>
                <a:gd name="connsiteY76" fmla="*/ 124894 h 967926"/>
                <a:gd name="connsiteX77" fmla="*/ 526337 w 1213253"/>
                <a:gd name="connsiteY77" fmla="*/ 120434 h 967926"/>
                <a:gd name="connsiteX78" fmla="*/ 504035 w 1213253"/>
                <a:gd name="connsiteY78" fmla="*/ 57987 h 967926"/>
                <a:gd name="connsiteX79" fmla="*/ 454970 w 1213253"/>
                <a:gd name="connsiteY79" fmla="*/ 8921 h 967926"/>
                <a:gd name="connsiteX80" fmla="*/ 419286 w 1213253"/>
                <a:gd name="connsiteY80" fmla="*/ 0 h 967926"/>
                <a:gd name="connsiteX81" fmla="*/ 401444 w 1213253"/>
                <a:gd name="connsiteY81" fmla="*/ 22303 h 967926"/>
                <a:gd name="connsiteX82" fmla="*/ 361299 w 1213253"/>
                <a:gd name="connsiteY82" fmla="*/ 4461 h 967926"/>
                <a:gd name="connsiteX83" fmla="*/ 343457 w 1213253"/>
                <a:gd name="connsiteY83" fmla="*/ 13382 h 967926"/>
                <a:gd name="connsiteX84" fmla="*/ 321155 w 1213253"/>
                <a:gd name="connsiteY84" fmla="*/ 31224 h 967926"/>
                <a:gd name="connsiteX85" fmla="*/ 281011 w 1213253"/>
                <a:gd name="connsiteY85" fmla="*/ 22303 h 967926"/>
                <a:gd name="connsiteX86" fmla="*/ 249787 w 1213253"/>
                <a:gd name="connsiteY86" fmla="*/ 40145 h 967926"/>
                <a:gd name="connsiteX87" fmla="*/ 165038 w 1213253"/>
                <a:gd name="connsiteY87" fmla="*/ 40145 h 967926"/>
                <a:gd name="connsiteX88" fmla="*/ 133815 w 1213253"/>
                <a:gd name="connsiteY88" fmla="*/ 35684 h 967926"/>
                <a:gd name="connsiteX89" fmla="*/ 133815 w 1213253"/>
                <a:gd name="connsiteY89" fmla="*/ 35684 h 967926"/>
                <a:gd name="connsiteX90" fmla="*/ 98131 w 1213253"/>
                <a:gd name="connsiteY90" fmla="*/ 75829 h 967926"/>
                <a:gd name="connsiteX91" fmla="*/ 98131 w 1213253"/>
                <a:gd name="connsiteY91" fmla="*/ 129355 h 967926"/>
                <a:gd name="connsiteX92" fmla="*/ 84749 w 1213253"/>
                <a:gd name="connsiteY92" fmla="*/ 129355 h 967926"/>
                <a:gd name="connsiteX93" fmla="*/ 0 w 1213253"/>
                <a:gd name="connsiteY93" fmla="*/ 93671 h 9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3253" h="967926">
                  <a:moveTo>
                    <a:pt x="0" y="93671"/>
                  </a:moveTo>
                  <a:lnTo>
                    <a:pt x="8921" y="196262"/>
                  </a:lnTo>
                  <a:lnTo>
                    <a:pt x="75828" y="214104"/>
                  </a:lnTo>
                  <a:lnTo>
                    <a:pt x="111512" y="236406"/>
                  </a:lnTo>
                  <a:lnTo>
                    <a:pt x="151656" y="289932"/>
                  </a:lnTo>
                  <a:lnTo>
                    <a:pt x="182880" y="298853"/>
                  </a:lnTo>
                  <a:lnTo>
                    <a:pt x="209643" y="347919"/>
                  </a:lnTo>
                  <a:lnTo>
                    <a:pt x="209643" y="392523"/>
                  </a:lnTo>
                  <a:lnTo>
                    <a:pt x="129354" y="472812"/>
                  </a:lnTo>
                  <a:lnTo>
                    <a:pt x="115973" y="504036"/>
                  </a:lnTo>
                  <a:cubicBezTo>
                    <a:pt x="117460" y="576891"/>
                    <a:pt x="118946" y="649745"/>
                    <a:pt x="120433" y="722600"/>
                  </a:cubicBezTo>
                  <a:lnTo>
                    <a:pt x="156117" y="762744"/>
                  </a:lnTo>
                  <a:lnTo>
                    <a:pt x="200722" y="771665"/>
                  </a:lnTo>
                  <a:lnTo>
                    <a:pt x="218564" y="802888"/>
                  </a:lnTo>
                  <a:lnTo>
                    <a:pt x="245327" y="802888"/>
                  </a:lnTo>
                  <a:lnTo>
                    <a:pt x="285471" y="860875"/>
                  </a:lnTo>
                  <a:lnTo>
                    <a:pt x="356839" y="860875"/>
                  </a:lnTo>
                  <a:lnTo>
                    <a:pt x="356839" y="909940"/>
                  </a:lnTo>
                  <a:lnTo>
                    <a:pt x="432667" y="905480"/>
                  </a:lnTo>
                  <a:lnTo>
                    <a:pt x="450509" y="896559"/>
                  </a:lnTo>
                  <a:lnTo>
                    <a:pt x="454970" y="820730"/>
                  </a:lnTo>
                  <a:lnTo>
                    <a:pt x="481733" y="785046"/>
                  </a:lnTo>
                  <a:lnTo>
                    <a:pt x="499575" y="749362"/>
                  </a:lnTo>
                  <a:lnTo>
                    <a:pt x="544179" y="740441"/>
                  </a:lnTo>
                  <a:lnTo>
                    <a:pt x="597705" y="740441"/>
                  </a:lnTo>
                  <a:lnTo>
                    <a:pt x="624468" y="785046"/>
                  </a:lnTo>
                  <a:lnTo>
                    <a:pt x="651231" y="802888"/>
                  </a:lnTo>
                  <a:lnTo>
                    <a:pt x="709217" y="825191"/>
                  </a:lnTo>
                  <a:lnTo>
                    <a:pt x="771664" y="816270"/>
                  </a:lnTo>
                  <a:lnTo>
                    <a:pt x="785046" y="851954"/>
                  </a:lnTo>
                  <a:lnTo>
                    <a:pt x="807348" y="869796"/>
                  </a:lnTo>
                  <a:lnTo>
                    <a:pt x="865335" y="905480"/>
                  </a:lnTo>
                  <a:lnTo>
                    <a:pt x="932242" y="878717"/>
                  </a:lnTo>
                  <a:lnTo>
                    <a:pt x="945623" y="874256"/>
                  </a:lnTo>
                  <a:lnTo>
                    <a:pt x="936702" y="918861"/>
                  </a:lnTo>
                  <a:lnTo>
                    <a:pt x="945623" y="959005"/>
                  </a:lnTo>
                  <a:lnTo>
                    <a:pt x="999149" y="967926"/>
                  </a:lnTo>
                  <a:lnTo>
                    <a:pt x="1008070" y="936703"/>
                  </a:lnTo>
                  <a:lnTo>
                    <a:pt x="1016991" y="901019"/>
                  </a:lnTo>
                  <a:lnTo>
                    <a:pt x="1052675" y="892098"/>
                  </a:lnTo>
                  <a:lnTo>
                    <a:pt x="1074977" y="878717"/>
                  </a:lnTo>
                  <a:lnTo>
                    <a:pt x="1061596" y="843033"/>
                  </a:lnTo>
                  <a:lnTo>
                    <a:pt x="1034833" y="807349"/>
                  </a:lnTo>
                  <a:lnTo>
                    <a:pt x="1043754" y="762744"/>
                  </a:lnTo>
                  <a:lnTo>
                    <a:pt x="1008070" y="758283"/>
                  </a:lnTo>
                  <a:lnTo>
                    <a:pt x="972386" y="695837"/>
                  </a:lnTo>
                  <a:lnTo>
                    <a:pt x="985768" y="664613"/>
                  </a:lnTo>
                  <a:lnTo>
                    <a:pt x="994689" y="646771"/>
                  </a:lnTo>
                  <a:lnTo>
                    <a:pt x="990228" y="615548"/>
                  </a:lnTo>
                  <a:lnTo>
                    <a:pt x="1003610" y="606627"/>
                  </a:lnTo>
                  <a:lnTo>
                    <a:pt x="1034833" y="624469"/>
                  </a:lnTo>
                  <a:lnTo>
                    <a:pt x="1066056" y="588785"/>
                  </a:lnTo>
                  <a:lnTo>
                    <a:pt x="1074977" y="570943"/>
                  </a:lnTo>
                  <a:lnTo>
                    <a:pt x="1074977" y="553101"/>
                  </a:lnTo>
                  <a:lnTo>
                    <a:pt x="1092819" y="530799"/>
                  </a:lnTo>
                  <a:lnTo>
                    <a:pt x="1159727" y="517417"/>
                  </a:lnTo>
                  <a:lnTo>
                    <a:pt x="1168648" y="468352"/>
                  </a:lnTo>
                  <a:lnTo>
                    <a:pt x="1190950" y="437128"/>
                  </a:lnTo>
                  <a:lnTo>
                    <a:pt x="1195411" y="379142"/>
                  </a:lnTo>
                  <a:lnTo>
                    <a:pt x="1213253" y="325616"/>
                  </a:lnTo>
                  <a:lnTo>
                    <a:pt x="1204332" y="281011"/>
                  </a:lnTo>
                  <a:lnTo>
                    <a:pt x="1155266" y="272090"/>
                  </a:lnTo>
                  <a:lnTo>
                    <a:pt x="1110661" y="281011"/>
                  </a:lnTo>
                  <a:lnTo>
                    <a:pt x="1030373" y="227485"/>
                  </a:lnTo>
                  <a:lnTo>
                    <a:pt x="1003610" y="231946"/>
                  </a:lnTo>
                  <a:lnTo>
                    <a:pt x="985768" y="285472"/>
                  </a:lnTo>
                  <a:lnTo>
                    <a:pt x="967926" y="289932"/>
                  </a:lnTo>
                  <a:lnTo>
                    <a:pt x="896558" y="281011"/>
                  </a:lnTo>
                  <a:lnTo>
                    <a:pt x="878716" y="325616"/>
                  </a:lnTo>
                  <a:lnTo>
                    <a:pt x="856414" y="325616"/>
                  </a:lnTo>
                  <a:lnTo>
                    <a:pt x="802888" y="307774"/>
                  </a:lnTo>
                  <a:lnTo>
                    <a:pt x="758283" y="321156"/>
                  </a:lnTo>
                  <a:lnTo>
                    <a:pt x="677994" y="272090"/>
                  </a:lnTo>
                  <a:lnTo>
                    <a:pt x="669073" y="205183"/>
                  </a:lnTo>
                  <a:lnTo>
                    <a:pt x="664613" y="182880"/>
                  </a:lnTo>
                  <a:lnTo>
                    <a:pt x="620008" y="173960"/>
                  </a:lnTo>
                  <a:lnTo>
                    <a:pt x="597705" y="124894"/>
                  </a:lnTo>
                  <a:lnTo>
                    <a:pt x="526337" y="120434"/>
                  </a:lnTo>
                  <a:lnTo>
                    <a:pt x="504035" y="57987"/>
                  </a:lnTo>
                  <a:lnTo>
                    <a:pt x="454970" y="8921"/>
                  </a:lnTo>
                  <a:lnTo>
                    <a:pt x="419286" y="0"/>
                  </a:lnTo>
                  <a:lnTo>
                    <a:pt x="401444" y="22303"/>
                  </a:lnTo>
                  <a:lnTo>
                    <a:pt x="361299" y="4461"/>
                  </a:lnTo>
                  <a:lnTo>
                    <a:pt x="343457" y="13382"/>
                  </a:lnTo>
                  <a:lnTo>
                    <a:pt x="321155" y="31224"/>
                  </a:lnTo>
                  <a:lnTo>
                    <a:pt x="281011" y="22303"/>
                  </a:lnTo>
                  <a:lnTo>
                    <a:pt x="249787" y="40145"/>
                  </a:lnTo>
                  <a:lnTo>
                    <a:pt x="165038" y="40145"/>
                  </a:lnTo>
                  <a:lnTo>
                    <a:pt x="133815" y="35684"/>
                  </a:lnTo>
                  <a:lnTo>
                    <a:pt x="133815" y="35684"/>
                  </a:lnTo>
                  <a:lnTo>
                    <a:pt x="98131" y="75829"/>
                  </a:lnTo>
                  <a:lnTo>
                    <a:pt x="98131" y="129355"/>
                  </a:lnTo>
                  <a:lnTo>
                    <a:pt x="84749" y="129355"/>
                  </a:lnTo>
                  <a:lnTo>
                    <a:pt x="0" y="93671"/>
                  </a:lnTo>
                  <a:close/>
                </a:path>
              </a:pathLst>
            </a:custGeom>
            <a:solidFill>
              <a:srgbClr val="FFFFCC"/>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7" name="Freeform 66"/>
            <p:cNvSpPr/>
            <p:nvPr/>
          </p:nvSpPr>
          <p:spPr>
            <a:xfrm>
              <a:off x="2014538" y="1114426"/>
              <a:ext cx="482600" cy="539750"/>
            </a:xfrm>
            <a:custGeom>
              <a:avLst/>
              <a:gdLst>
                <a:gd name="connsiteX0" fmla="*/ 165038 w 481732"/>
                <a:gd name="connsiteY0" fmla="*/ 0 h 539719"/>
                <a:gd name="connsiteX1" fmla="*/ 75828 w 481732"/>
                <a:gd name="connsiteY1" fmla="*/ 8921 h 539719"/>
                <a:gd name="connsiteX2" fmla="*/ 31223 w 481732"/>
                <a:gd name="connsiteY2" fmla="*/ 80289 h 539719"/>
                <a:gd name="connsiteX3" fmla="*/ 22302 w 481732"/>
                <a:gd name="connsiteY3" fmla="*/ 160578 h 539719"/>
                <a:gd name="connsiteX4" fmla="*/ 0 w 481732"/>
                <a:gd name="connsiteY4" fmla="*/ 178419 h 539719"/>
                <a:gd name="connsiteX5" fmla="*/ 0 w 481732"/>
                <a:gd name="connsiteY5" fmla="*/ 223024 h 539719"/>
                <a:gd name="connsiteX6" fmla="*/ 35684 w 481732"/>
                <a:gd name="connsiteY6" fmla="*/ 258708 h 539719"/>
                <a:gd name="connsiteX7" fmla="*/ 62447 w 481732"/>
                <a:gd name="connsiteY7" fmla="*/ 338997 h 539719"/>
                <a:gd name="connsiteX8" fmla="*/ 107051 w 481732"/>
                <a:gd name="connsiteY8" fmla="*/ 356839 h 539719"/>
                <a:gd name="connsiteX9" fmla="*/ 133814 w 481732"/>
                <a:gd name="connsiteY9" fmla="*/ 414825 h 539719"/>
                <a:gd name="connsiteX10" fmla="*/ 214103 w 481732"/>
                <a:gd name="connsiteY10" fmla="*/ 437128 h 539719"/>
                <a:gd name="connsiteX11" fmla="*/ 223024 w 481732"/>
                <a:gd name="connsiteY11" fmla="*/ 486193 h 539719"/>
                <a:gd name="connsiteX12" fmla="*/ 249787 w 481732"/>
                <a:gd name="connsiteY12" fmla="*/ 486193 h 539719"/>
                <a:gd name="connsiteX13" fmla="*/ 281010 w 481732"/>
                <a:gd name="connsiteY13" fmla="*/ 539719 h 539719"/>
                <a:gd name="connsiteX14" fmla="*/ 330076 w 481732"/>
                <a:gd name="connsiteY14" fmla="*/ 472812 h 539719"/>
                <a:gd name="connsiteX15" fmla="*/ 321155 w 481732"/>
                <a:gd name="connsiteY15" fmla="*/ 414825 h 539719"/>
                <a:gd name="connsiteX16" fmla="*/ 388062 w 481732"/>
                <a:gd name="connsiteY16" fmla="*/ 379141 h 539719"/>
                <a:gd name="connsiteX17" fmla="*/ 437128 w 481732"/>
                <a:gd name="connsiteY17" fmla="*/ 392523 h 539719"/>
                <a:gd name="connsiteX18" fmla="*/ 437128 w 481732"/>
                <a:gd name="connsiteY18" fmla="*/ 392523 h 539719"/>
                <a:gd name="connsiteX19" fmla="*/ 481732 w 481732"/>
                <a:gd name="connsiteY19" fmla="*/ 383602 h 539719"/>
                <a:gd name="connsiteX20" fmla="*/ 468351 w 481732"/>
                <a:gd name="connsiteY20" fmla="*/ 347918 h 539719"/>
                <a:gd name="connsiteX21" fmla="*/ 468351 w 481732"/>
                <a:gd name="connsiteY21" fmla="*/ 298853 h 539719"/>
                <a:gd name="connsiteX22" fmla="*/ 481732 w 481732"/>
                <a:gd name="connsiteY22" fmla="*/ 263169 h 539719"/>
                <a:gd name="connsiteX23" fmla="*/ 459430 w 481732"/>
                <a:gd name="connsiteY23" fmla="*/ 231945 h 539719"/>
                <a:gd name="connsiteX24" fmla="*/ 437128 w 481732"/>
                <a:gd name="connsiteY24" fmla="*/ 173959 h 539719"/>
                <a:gd name="connsiteX25" fmla="*/ 361299 w 481732"/>
                <a:gd name="connsiteY25" fmla="*/ 120433 h 539719"/>
                <a:gd name="connsiteX26" fmla="*/ 338997 w 481732"/>
                <a:gd name="connsiteY26" fmla="*/ 75828 h 539719"/>
                <a:gd name="connsiteX27" fmla="*/ 281010 w 481732"/>
                <a:gd name="connsiteY27" fmla="*/ 89210 h 539719"/>
                <a:gd name="connsiteX28" fmla="*/ 209643 w 481732"/>
                <a:gd name="connsiteY28" fmla="*/ 62447 h 539719"/>
                <a:gd name="connsiteX29" fmla="*/ 165038 w 481732"/>
                <a:gd name="connsiteY29" fmla="*/ 0 h 5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732" h="539719">
                  <a:moveTo>
                    <a:pt x="165038" y="0"/>
                  </a:moveTo>
                  <a:lnTo>
                    <a:pt x="75828" y="8921"/>
                  </a:lnTo>
                  <a:lnTo>
                    <a:pt x="31223" y="80289"/>
                  </a:lnTo>
                  <a:lnTo>
                    <a:pt x="22302" y="160578"/>
                  </a:lnTo>
                  <a:lnTo>
                    <a:pt x="0" y="178419"/>
                  </a:lnTo>
                  <a:lnTo>
                    <a:pt x="0" y="223024"/>
                  </a:lnTo>
                  <a:lnTo>
                    <a:pt x="35684" y="258708"/>
                  </a:lnTo>
                  <a:lnTo>
                    <a:pt x="62447" y="338997"/>
                  </a:lnTo>
                  <a:lnTo>
                    <a:pt x="107051" y="356839"/>
                  </a:lnTo>
                  <a:lnTo>
                    <a:pt x="133814" y="414825"/>
                  </a:lnTo>
                  <a:lnTo>
                    <a:pt x="214103" y="437128"/>
                  </a:lnTo>
                  <a:lnTo>
                    <a:pt x="223024" y="486193"/>
                  </a:lnTo>
                  <a:lnTo>
                    <a:pt x="249787" y="486193"/>
                  </a:lnTo>
                  <a:lnTo>
                    <a:pt x="281010" y="539719"/>
                  </a:lnTo>
                  <a:lnTo>
                    <a:pt x="330076" y="472812"/>
                  </a:lnTo>
                  <a:lnTo>
                    <a:pt x="321155" y="414825"/>
                  </a:lnTo>
                  <a:lnTo>
                    <a:pt x="388062" y="379141"/>
                  </a:lnTo>
                  <a:lnTo>
                    <a:pt x="437128" y="392523"/>
                  </a:lnTo>
                  <a:lnTo>
                    <a:pt x="437128" y="392523"/>
                  </a:lnTo>
                  <a:lnTo>
                    <a:pt x="481732" y="383602"/>
                  </a:lnTo>
                  <a:lnTo>
                    <a:pt x="468351" y="347918"/>
                  </a:lnTo>
                  <a:lnTo>
                    <a:pt x="468351" y="298853"/>
                  </a:lnTo>
                  <a:lnTo>
                    <a:pt x="481732" y="263169"/>
                  </a:lnTo>
                  <a:lnTo>
                    <a:pt x="459430" y="231945"/>
                  </a:lnTo>
                  <a:lnTo>
                    <a:pt x="437128" y="173959"/>
                  </a:lnTo>
                  <a:lnTo>
                    <a:pt x="361299" y="120433"/>
                  </a:lnTo>
                  <a:lnTo>
                    <a:pt x="338997" y="75828"/>
                  </a:lnTo>
                  <a:lnTo>
                    <a:pt x="281010" y="89210"/>
                  </a:lnTo>
                  <a:lnTo>
                    <a:pt x="209643" y="62447"/>
                  </a:lnTo>
                  <a:lnTo>
                    <a:pt x="165038" y="0"/>
                  </a:lnTo>
                  <a:close/>
                </a:path>
              </a:pathLst>
            </a:custGeom>
            <a:solidFill>
              <a:srgbClr val="C00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8" name="Freeform 67"/>
            <p:cNvSpPr/>
            <p:nvPr/>
          </p:nvSpPr>
          <p:spPr>
            <a:xfrm>
              <a:off x="1673225" y="1287463"/>
              <a:ext cx="522288" cy="465138"/>
            </a:xfrm>
            <a:custGeom>
              <a:avLst/>
              <a:gdLst>
                <a:gd name="connsiteX0" fmla="*/ 336884 w 521791"/>
                <a:gd name="connsiteY0" fmla="*/ 0 h 466065"/>
                <a:gd name="connsiteX1" fmla="*/ 271027 w 521791"/>
                <a:gd name="connsiteY1" fmla="*/ 2533 h 466065"/>
                <a:gd name="connsiteX2" fmla="*/ 238099 w 521791"/>
                <a:gd name="connsiteY2" fmla="*/ 48126 h 466065"/>
                <a:gd name="connsiteX3" fmla="*/ 200104 w 521791"/>
                <a:gd name="connsiteY3" fmla="*/ 60791 h 466065"/>
                <a:gd name="connsiteX4" fmla="*/ 131714 w 521791"/>
                <a:gd name="connsiteY4" fmla="*/ 98785 h 466065"/>
                <a:gd name="connsiteX5" fmla="*/ 131714 w 521791"/>
                <a:gd name="connsiteY5" fmla="*/ 134247 h 466065"/>
                <a:gd name="connsiteX6" fmla="*/ 151978 w 521791"/>
                <a:gd name="connsiteY6" fmla="*/ 174774 h 466065"/>
                <a:gd name="connsiteX7" fmla="*/ 159577 w 521791"/>
                <a:gd name="connsiteY7" fmla="*/ 207703 h 466065"/>
                <a:gd name="connsiteX8" fmla="*/ 169709 w 521791"/>
                <a:gd name="connsiteY8" fmla="*/ 222900 h 466065"/>
                <a:gd name="connsiteX9" fmla="*/ 141846 w 521791"/>
                <a:gd name="connsiteY9" fmla="*/ 235565 h 466065"/>
                <a:gd name="connsiteX10" fmla="*/ 53192 w 521791"/>
                <a:gd name="connsiteY10" fmla="*/ 263428 h 466065"/>
                <a:gd name="connsiteX11" fmla="*/ 22797 w 521791"/>
                <a:gd name="connsiteY11" fmla="*/ 321686 h 466065"/>
                <a:gd name="connsiteX12" fmla="*/ 0 w 521791"/>
                <a:gd name="connsiteY12" fmla="*/ 339417 h 466065"/>
                <a:gd name="connsiteX13" fmla="*/ 7599 w 521791"/>
                <a:gd name="connsiteY13" fmla="*/ 369812 h 466065"/>
                <a:gd name="connsiteX14" fmla="*/ 20264 w 521791"/>
                <a:gd name="connsiteY14" fmla="*/ 397675 h 466065"/>
                <a:gd name="connsiteX15" fmla="*/ 113983 w 521791"/>
                <a:gd name="connsiteY15" fmla="*/ 402741 h 466065"/>
                <a:gd name="connsiteX16" fmla="*/ 134247 w 521791"/>
                <a:gd name="connsiteY16" fmla="*/ 390076 h 466065"/>
                <a:gd name="connsiteX17" fmla="*/ 162110 w 521791"/>
                <a:gd name="connsiteY17" fmla="*/ 387543 h 466065"/>
                <a:gd name="connsiteX18" fmla="*/ 189972 w 521791"/>
                <a:gd name="connsiteY18" fmla="*/ 405274 h 466065"/>
                <a:gd name="connsiteX19" fmla="*/ 243165 w 521791"/>
                <a:gd name="connsiteY19" fmla="*/ 466065 h 466065"/>
                <a:gd name="connsiteX20" fmla="*/ 288758 w 521791"/>
                <a:gd name="connsiteY20" fmla="*/ 430604 h 466065"/>
                <a:gd name="connsiteX21" fmla="*/ 359681 w 521791"/>
                <a:gd name="connsiteY21" fmla="*/ 433136 h 466065"/>
                <a:gd name="connsiteX22" fmla="*/ 390077 w 521791"/>
                <a:gd name="connsiteY22" fmla="*/ 405274 h 466065"/>
                <a:gd name="connsiteX23" fmla="*/ 423005 w 521791"/>
                <a:gd name="connsiteY23" fmla="*/ 359681 h 466065"/>
                <a:gd name="connsiteX24" fmla="*/ 466065 w 521791"/>
                <a:gd name="connsiteY24" fmla="*/ 341950 h 466065"/>
                <a:gd name="connsiteX25" fmla="*/ 488862 w 521791"/>
                <a:gd name="connsiteY25" fmla="*/ 331818 h 466065"/>
                <a:gd name="connsiteX26" fmla="*/ 521791 w 521791"/>
                <a:gd name="connsiteY26" fmla="*/ 344483 h 466065"/>
                <a:gd name="connsiteX27" fmla="*/ 519258 w 521791"/>
                <a:gd name="connsiteY27" fmla="*/ 321686 h 466065"/>
                <a:gd name="connsiteX28" fmla="*/ 501527 w 521791"/>
                <a:gd name="connsiteY28" fmla="*/ 296356 h 466065"/>
                <a:gd name="connsiteX29" fmla="*/ 516725 w 521791"/>
                <a:gd name="connsiteY29" fmla="*/ 253296 h 466065"/>
                <a:gd name="connsiteX30" fmla="*/ 476197 w 521791"/>
                <a:gd name="connsiteY30" fmla="*/ 240631 h 466065"/>
                <a:gd name="connsiteX31" fmla="*/ 448335 w 521791"/>
                <a:gd name="connsiteY31" fmla="*/ 192505 h 466065"/>
                <a:gd name="connsiteX32" fmla="*/ 410340 w 521791"/>
                <a:gd name="connsiteY32" fmla="*/ 167175 h 466065"/>
                <a:gd name="connsiteX33" fmla="*/ 379945 w 521791"/>
                <a:gd name="connsiteY33" fmla="*/ 88653 h 466065"/>
                <a:gd name="connsiteX34" fmla="*/ 349549 w 521791"/>
                <a:gd name="connsiteY34" fmla="*/ 53192 h 466065"/>
                <a:gd name="connsiteX35" fmla="*/ 336884 w 521791"/>
                <a:gd name="connsiteY35" fmla="*/ 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791" h="466065">
                  <a:moveTo>
                    <a:pt x="336884" y="0"/>
                  </a:moveTo>
                  <a:lnTo>
                    <a:pt x="271027" y="2533"/>
                  </a:lnTo>
                  <a:lnTo>
                    <a:pt x="238099" y="48126"/>
                  </a:lnTo>
                  <a:lnTo>
                    <a:pt x="200104" y="60791"/>
                  </a:lnTo>
                  <a:lnTo>
                    <a:pt x="131714" y="98785"/>
                  </a:lnTo>
                  <a:lnTo>
                    <a:pt x="131714" y="134247"/>
                  </a:lnTo>
                  <a:lnTo>
                    <a:pt x="151978" y="174774"/>
                  </a:lnTo>
                  <a:lnTo>
                    <a:pt x="159577" y="207703"/>
                  </a:lnTo>
                  <a:lnTo>
                    <a:pt x="169709" y="222900"/>
                  </a:lnTo>
                  <a:lnTo>
                    <a:pt x="141846" y="235565"/>
                  </a:lnTo>
                  <a:lnTo>
                    <a:pt x="53192" y="263428"/>
                  </a:lnTo>
                  <a:lnTo>
                    <a:pt x="22797" y="321686"/>
                  </a:lnTo>
                  <a:lnTo>
                    <a:pt x="0" y="339417"/>
                  </a:lnTo>
                  <a:lnTo>
                    <a:pt x="7599" y="369812"/>
                  </a:lnTo>
                  <a:lnTo>
                    <a:pt x="20264" y="397675"/>
                  </a:lnTo>
                  <a:lnTo>
                    <a:pt x="113983" y="402741"/>
                  </a:lnTo>
                  <a:lnTo>
                    <a:pt x="134247" y="390076"/>
                  </a:lnTo>
                  <a:lnTo>
                    <a:pt x="162110" y="387543"/>
                  </a:lnTo>
                  <a:lnTo>
                    <a:pt x="189972" y="405274"/>
                  </a:lnTo>
                  <a:lnTo>
                    <a:pt x="243165" y="466065"/>
                  </a:lnTo>
                  <a:lnTo>
                    <a:pt x="288758" y="430604"/>
                  </a:lnTo>
                  <a:lnTo>
                    <a:pt x="359681" y="433136"/>
                  </a:lnTo>
                  <a:lnTo>
                    <a:pt x="390077" y="405274"/>
                  </a:lnTo>
                  <a:lnTo>
                    <a:pt x="423005" y="359681"/>
                  </a:lnTo>
                  <a:lnTo>
                    <a:pt x="466065" y="341950"/>
                  </a:lnTo>
                  <a:lnTo>
                    <a:pt x="488862" y="331818"/>
                  </a:lnTo>
                  <a:lnTo>
                    <a:pt x="521791" y="344483"/>
                  </a:lnTo>
                  <a:lnTo>
                    <a:pt x="519258" y="321686"/>
                  </a:lnTo>
                  <a:lnTo>
                    <a:pt x="501527" y="296356"/>
                  </a:lnTo>
                  <a:lnTo>
                    <a:pt x="516725" y="253296"/>
                  </a:lnTo>
                  <a:lnTo>
                    <a:pt x="476197" y="240631"/>
                  </a:lnTo>
                  <a:lnTo>
                    <a:pt x="448335" y="192505"/>
                  </a:lnTo>
                  <a:lnTo>
                    <a:pt x="410340" y="167175"/>
                  </a:lnTo>
                  <a:lnTo>
                    <a:pt x="379945" y="88653"/>
                  </a:lnTo>
                  <a:lnTo>
                    <a:pt x="349549" y="53192"/>
                  </a:lnTo>
                  <a:lnTo>
                    <a:pt x="336884" y="0"/>
                  </a:lnTo>
                  <a:close/>
                </a:path>
              </a:pathLst>
            </a:custGeom>
            <a:solidFill>
              <a:srgbClr val="FFFF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69" name="Freeform 68"/>
            <p:cNvSpPr/>
            <p:nvPr/>
          </p:nvSpPr>
          <p:spPr>
            <a:xfrm>
              <a:off x="1757363" y="1543051"/>
              <a:ext cx="542925" cy="561975"/>
            </a:xfrm>
            <a:custGeom>
              <a:avLst/>
              <a:gdLst>
                <a:gd name="connsiteX0" fmla="*/ 22797 w 542054"/>
                <a:gd name="connsiteY0" fmla="*/ 146912 h 562318"/>
                <a:gd name="connsiteX1" fmla="*/ 0 w 542054"/>
                <a:gd name="connsiteY1" fmla="*/ 205170 h 562318"/>
                <a:gd name="connsiteX2" fmla="*/ 55725 w 542054"/>
                <a:gd name="connsiteY2" fmla="*/ 245697 h 562318"/>
                <a:gd name="connsiteX3" fmla="*/ 96252 w 542054"/>
                <a:gd name="connsiteY3" fmla="*/ 321686 h 562318"/>
                <a:gd name="connsiteX4" fmla="*/ 157044 w 542054"/>
                <a:gd name="connsiteY4" fmla="*/ 347016 h 562318"/>
                <a:gd name="connsiteX5" fmla="*/ 151978 w 542054"/>
                <a:gd name="connsiteY5" fmla="*/ 400208 h 562318"/>
                <a:gd name="connsiteX6" fmla="*/ 164643 w 542054"/>
                <a:gd name="connsiteY6" fmla="*/ 415406 h 562318"/>
                <a:gd name="connsiteX7" fmla="*/ 164643 w 542054"/>
                <a:gd name="connsiteY7" fmla="*/ 438203 h 562318"/>
                <a:gd name="connsiteX8" fmla="*/ 164643 w 542054"/>
                <a:gd name="connsiteY8" fmla="*/ 501527 h 562318"/>
                <a:gd name="connsiteX9" fmla="*/ 197571 w 542054"/>
                <a:gd name="connsiteY9" fmla="*/ 552186 h 562318"/>
                <a:gd name="connsiteX10" fmla="*/ 248230 w 542054"/>
                <a:gd name="connsiteY10" fmla="*/ 557252 h 562318"/>
                <a:gd name="connsiteX11" fmla="*/ 298890 w 542054"/>
                <a:gd name="connsiteY11" fmla="*/ 526857 h 562318"/>
                <a:gd name="connsiteX12" fmla="*/ 311554 w 542054"/>
                <a:gd name="connsiteY12" fmla="*/ 526857 h 562318"/>
                <a:gd name="connsiteX13" fmla="*/ 324219 w 542054"/>
                <a:gd name="connsiteY13" fmla="*/ 557252 h 562318"/>
                <a:gd name="connsiteX14" fmla="*/ 387543 w 542054"/>
                <a:gd name="connsiteY14" fmla="*/ 562318 h 562318"/>
                <a:gd name="connsiteX15" fmla="*/ 440736 w 542054"/>
                <a:gd name="connsiteY15" fmla="*/ 544587 h 562318"/>
                <a:gd name="connsiteX16" fmla="*/ 481263 w 542054"/>
                <a:gd name="connsiteY16" fmla="*/ 491395 h 562318"/>
                <a:gd name="connsiteX17" fmla="*/ 488862 w 542054"/>
                <a:gd name="connsiteY17" fmla="*/ 448335 h 562318"/>
                <a:gd name="connsiteX18" fmla="*/ 466065 w 542054"/>
                <a:gd name="connsiteY18" fmla="*/ 433137 h 562318"/>
                <a:gd name="connsiteX19" fmla="*/ 453400 w 542054"/>
                <a:gd name="connsiteY19" fmla="*/ 453401 h 562318"/>
                <a:gd name="connsiteX20" fmla="*/ 438203 w 542054"/>
                <a:gd name="connsiteY20" fmla="*/ 458466 h 562318"/>
                <a:gd name="connsiteX21" fmla="*/ 402741 w 542054"/>
                <a:gd name="connsiteY21" fmla="*/ 440736 h 562318"/>
                <a:gd name="connsiteX22" fmla="*/ 382477 w 542054"/>
                <a:gd name="connsiteY22" fmla="*/ 428071 h 562318"/>
                <a:gd name="connsiteX23" fmla="*/ 395142 w 542054"/>
                <a:gd name="connsiteY23" fmla="*/ 407807 h 562318"/>
                <a:gd name="connsiteX24" fmla="*/ 387543 w 542054"/>
                <a:gd name="connsiteY24" fmla="*/ 397675 h 562318"/>
                <a:gd name="connsiteX25" fmla="*/ 407807 w 542054"/>
                <a:gd name="connsiteY25" fmla="*/ 359681 h 562318"/>
                <a:gd name="connsiteX26" fmla="*/ 445802 w 542054"/>
                <a:gd name="connsiteY26" fmla="*/ 362214 h 562318"/>
                <a:gd name="connsiteX27" fmla="*/ 468598 w 542054"/>
                <a:gd name="connsiteY27" fmla="*/ 354615 h 562318"/>
                <a:gd name="connsiteX28" fmla="*/ 493928 w 542054"/>
                <a:gd name="connsiteY28" fmla="*/ 316620 h 562318"/>
                <a:gd name="connsiteX29" fmla="*/ 491395 w 542054"/>
                <a:gd name="connsiteY29" fmla="*/ 293824 h 562318"/>
                <a:gd name="connsiteX30" fmla="*/ 460999 w 542054"/>
                <a:gd name="connsiteY30" fmla="*/ 263428 h 562318"/>
                <a:gd name="connsiteX31" fmla="*/ 481263 w 542054"/>
                <a:gd name="connsiteY31" fmla="*/ 220368 h 562318"/>
                <a:gd name="connsiteX32" fmla="*/ 483796 w 542054"/>
                <a:gd name="connsiteY32" fmla="*/ 205170 h 562318"/>
                <a:gd name="connsiteX33" fmla="*/ 476197 w 542054"/>
                <a:gd name="connsiteY33" fmla="*/ 169709 h 562318"/>
                <a:gd name="connsiteX34" fmla="*/ 491395 w 542054"/>
                <a:gd name="connsiteY34" fmla="*/ 144379 h 562318"/>
                <a:gd name="connsiteX35" fmla="*/ 542054 w 542054"/>
                <a:gd name="connsiteY35" fmla="*/ 113983 h 562318"/>
                <a:gd name="connsiteX36" fmla="*/ 506593 w 542054"/>
                <a:gd name="connsiteY36" fmla="*/ 58258 h 562318"/>
                <a:gd name="connsiteX37" fmla="*/ 471131 w 542054"/>
                <a:gd name="connsiteY37" fmla="*/ 60791 h 562318"/>
                <a:gd name="connsiteX38" fmla="*/ 466065 w 542054"/>
                <a:gd name="connsiteY38" fmla="*/ 20264 h 562318"/>
                <a:gd name="connsiteX39" fmla="*/ 466065 w 542054"/>
                <a:gd name="connsiteY39" fmla="*/ 12665 h 562318"/>
                <a:gd name="connsiteX40" fmla="*/ 433137 w 542054"/>
                <a:gd name="connsiteY40" fmla="*/ 0 h 562318"/>
                <a:gd name="connsiteX41" fmla="*/ 420472 w 542054"/>
                <a:gd name="connsiteY41" fmla="*/ 45593 h 562318"/>
                <a:gd name="connsiteX42" fmla="*/ 435670 w 542054"/>
                <a:gd name="connsiteY42" fmla="*/ 68390 h 562318"/>
                <a:gd name="connsiteX43" fmla="*/ 435670 w 542054"/>
                <a:gd name="connsiteY43" fmla="*/ 91187 h 562318"/>
                <a:gd name="connsiteX44" fmla="*/ 407807 w 542054"/>
                <a:gd name="connsiteY44" fmla="*/ 81055 h 562318"/>
                <a:gd name="connsiteX45" fmla="*/ 344483 w 542054"/>
                <a:gd name="connsiteY45" fmla="*/ 98786 h 562318"/>
                <a:gd name="connsiteX46" fmla="*/ 278626 w 542054"/>
                <a:gd name="connsiteY46" fmla="*/ 174775 h 562318"/>
                <a:gd name="connsiteX47" fmla="*/ 210236 w 542054"/>
                <a:gd name="connsiteY47" fmla="*/ 182373 h 562318"/>
                <a:gd name="connsiteX48" fmla="*/ 162110 w 542054"/>
                <a:gd name="connsiteY48" fmla="*/ 210236 h 562318"/>
                <a:gd name="connsiteX49" fmla="*/ 88654 w 542054"/>
                <a:gd name="connsiteY49" fmla="*/ 136780 h 562318"/>
                <a:gd name="connsiteX50" fmla="*/ 22797 w 542054"/>
                <a:gd name="connsiteY50" fmla="*/ 146912 h 5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2054" h="562318">
                  <a:moveTo>
                    <a:pt x="22797" y="146912"/>
                  </a:moveTo>
                  <a:lnTo>
                    <a:pt x="0" y="205170"/>
                  </a:lnTo>
                  <a:lnTo>
                    <a:pt x="55725" y="245697"/>
                  </a:lnTo>
                  <a:lnTo>
                    <a:pt x="96252" y="321686"/>
                  </a:lnTo>
                  <a:lnTo>
                    <a:pt x="157044" y="347016"/>
                  </a:lnTo>
                  <a:lnTo>
                    <a:pt x="151978" y="400208"/>
                  </a:lnTo>
                  <a:lnTo>
                    <a:pt x="164643" y="415406"/>
                  </a:lnTo>
                  <a:lnTo>
                    <a:pt x="164643" y="438203"/>
                  </a:lnTo>
                  <a:lnTo>
                    <a:pt x="164643" y="501527"/>
                  </a:lnTo>
                  <a:lnTo>
                    <a:pt x="197571" y="552186"/>
                  </a:lnTo>
                  <a:lnTo>
                    <a:pt x="248230" y="557252"/>
                  </a:lnTo>
                  <a:lnTo>
                    <a:pt x="298890" y="526857"/>
                  </a:lnTo>
                  <a:lnTo>
                    <a:pt x="311554" y="526857"/>
                  </a:lnTo>
                  <a:lnTo>
                    <a:pt x="324219" y="557252"/>
                  </a:lnTo>
                  <a:lnTo>
                    <a:pt x="387543" y="562318"/>
                  </a:lnTo>
                  <a:lnTo>
                    <a:pt x="440736" y="544587"/>
                  </a:lnTo>
                  <a:lnTo>
                    <a:pt x="481263" y="491395"/>
                  </a:lnTo>
                  <a:lnTo>
                    <a:pt x="488862" y="448335"/>
                  </a:lnTo>
                  <a:lnTo>
                    <a:pt x="466065" y="433137"/>
                  </a:lnTo>
                  <a:lnTo>
                    <a:pt x="453400" y="453401"/>
                  </a:lnTo>
                  <a:lnTo>
                    <a:pt x="438203" y="458466"/>
                  </a:lnTo>
                  <a:lnTo>
                    <a:pt x="402741" y="440736"/>
                  </a:lnTo>
                  <a:lnTo>
                    <a:pt x="382477" y="428071"/>
                  </a:lnTo>
                  <a:lnTo>
                    <a:pt x="395142" y="407807"/>
                  </a:lnTo>
                  <a:lnTo>
                    <a:pt x="387543" y="397675"/>
                  </a:lnTo>
                  <a:lnTo>
                    <a:pt x="407807" y="359681"/>
                  </a:lnTo>
                  <a:lnTo>
                    <a:pt x="445802" y="362214"/>
                  </a:lnTo>
                  <a:lnTo>
                    <a:pt x="468598" y="354615"/>
                  </a:lnTo>
                  <a:lnTo>
                    <a:pt x="493928" y="316620"/>
                  </a:lnTo>
                  <a:lnTo>
                    <a:pt x="491395" y="293824"/>
                  </a:lnTo>
                  <a:lnTo>
                    <a:pt x="460999" y="263428"/>
                  </a:lnTo>
                  <a:lnTo>
                    <a:pt x="481263" y="220368"/>
                  </a:lnTo>
                  <a:lnTo>
                    <a:pt x="483796" y="205170"/>
                  </a:lnTo>
                  <a:lnTo>
                    <a:pt x="476197" y="169709"/>
                  </a:lnTo>
                  <a:lnTo>
                    <a:pt x="491395" y="144379"/>
                  </a:lnTo>
                  <a:lnTo>
                    <a:pt x="542054" y="113983"/>
                  </a:lnTo>
                  <a:lnTo>
                    <a:pt x="506593" y="58258"/>
                  </a:lnTo>
                  <a:lnTo>
                    <a:pt x="471131" y="60791"/>
                  </a:lnTo>
                  <a:lnTo>
                    <a:pt x="466065" y="20264"/>
                  </a:lnTo>
                  <a:lnTo>
                    <a:pt x="466065" y="12665"/>
                  </a:lnTo>
                  <a:lnTo>
                    <a:pt x="433137" y="0"/>
                  </a:lnTo>
                  <a:lnTo>
                    <a:pt x="420472" y="45593"/>
                  </a:lnTo>
                  <a:lnTo>
                    <a:pt x="435670" y="68390"/>
                  </a:lnTo>
                  <a:lnTo>
                    <a:pt x="435670" y="91187"/>
                  </a:lnTo>
                  <a:lnTo>
                    <a:pt x="407807" y="81055"/>
                  </a:lnTo>
                  <a:lnTo>
                    <a:pt x="344483" y="98786"/>
                  </a:lnTo>
                  <a:lnTo>
                    <a:pt x="278626" y="174775"/>
                  </a:lnTo>
                  <a:lnTo>
                    <a:pt x="210236" y="182373"/>
                  </a:lnTo>
                  <a:lnTo>
                    <a:pt x="162110" y="210236"/>
                  </a:lnTo>
                  <a:lnTo>
                    <a:pt x="88654" y="136780"/>
                  </a:lnTo>
                  <a:lnTo>
                    <a:pt x="22797" y="146912"/>
                  </a:lnTo>
                  <a:close/>
                </a:path>
              </a:pathLst>
            </a:custGeom>
            <a:solidFill>
              <a:srgbClr val="FFFF99"/>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0" name="Freeform 69"/>
            <p:cNvSpPr/>
            <p:nvPr/>
          </p:nvSpPr>
          <p:spPr>
            <a:xfrm>
              <a:off x="2143125" y="1895476"/>
              <a:ext cx="82550" cy="104775"/>
            </a:xfrm>
            <a:custGeom>
              <a:avLst/>
              <a:gdLst>
                <a:gd name="connsiteX0" fmla="*/ 70923 w 83588"/>
                <a:gd name="connsiteY0" fmla="*/ 0 h 93719"/>
                <a:gd name="connsiteX1" fmla="*/ 7599 w 83588"/>
                <a:gd name="connsiteY1" fmla="*/ 32928 h 93719"/>
                <a:gd name="connsiteX2" fmla="*/ 10132 w 83588"/>
                <a:gd name="connsiteY2" fmla="*/ 45593 h 93719"/>
                <a:gd name="connsiteX3" fmla="*/ 0 w 83588"/>
                <a:gd name="connsiteY3" fmla="*/ 65857 h 93719"/>
                <a:gd name="connsiteX4" fmla="*/ 58259 w 83588"/>
                <a:gd name="connsiteY4" fmla="*/ 93719 h 93719"/>
                <a:gd name="connsiteX5" fmla="*/ 73456 w 83588"/>
                <a:gd name="connsiteY5" fmla="*/ 88654 h 93719"/>
                <a:gd name="connsiteX6" fmla="*/ 83588 w 83588"/>
                <a:gd name="connsiteY6" fmla="*/ 70923 h 93719"/>
                <a:gd name="connsiteX7" fmla="*/ 70923 w 83588"/>
                <a:gd name="connsiteY7" fmla="*/ 0 h 93719"/>
                <a:gd name="connsiteX0" fmla="*/ 70923 w 83588"/>
                <a:gd name="connsiteY0" fmla="*/ 0 h 93719"/>
                <a:gd name="connsiteX1" fmla="*/ 35521 w 83588"/>
                <a:gd name="connsiteY1" fmla="*/ 14386 h 93719"/>
                <a:gd name="connsiteX2" fmla="*/ 7599 w 83588"/>
                <a:gd name="connsiteY2" fmla="*/ 32928 h 93719"/>
                <a:gd name="connsiteX3" fmla="*/ 10132 w 83588"/>
                <a:gd name="connsiteY3" fmla="*/ 45593 h 93719"/>
                <a:gd name="connsiteX4" fmla="*/ 0 w 83588"/>
                <a:gd name="connsiteY4" fmla="*/ 65857 h 93719"/>
                <a:gd name="connsiteX5" fmla="*/ 58259 w 83588"/>
                <a:gd name="connsiteY5" fmla="*/ 93719 h 93719"/>
                <a:gd name="connsiteX6" fmla="*/ 73456 w 83588"/>
                <a:gd name="connsiteY6" fmla="*/ 88654 h 93719"/>
                <a:gd name="connsiteX7" fmla="*/ 83588 w 83588"/>
                <a:gd name="connsiteY7" fmla="*/ 70923 h 93719"/>
                <a:gd name="connsiteX8" fmla="*/ 70923 w 83588"/>
                <a:gd name="connsiteY8" fmla="*/ 0 h 93719"/>
                <a:gd name="connsiteX0" fmla="*/ 70923 w 83588"/>
                <a:gd name="connsiteY0" fmla="*/ 11808 h 105527"/>
                <a:gd name="connsiteX1" fmla="*/ 21234 w 83588"/>
                <a:gd name="connsiteY1" fmla="*/ 0 h 105527"/>
                <a:gd name="connsiteX2" fmla="*/ 7599 w 83588"/>
                <a:gd name="connsiteY2" fmla="*/ 44736 h 105527"/>
                <a:gd name="connsiteX3" fmla="*/ 10132 w 83588"/>
                <a:gd name="connsiteY3" fmla="*/ 57401 h 105527"/>
                <a:gd name="connsiteX4" fmla="*/ 0 w 83588"/>
                <a:gd name="connsiteY4" fmla="*/ 77665 h 105527"/>
                <a:gd name="connsiteX5" fmla="*/ 58259 w 83588"/>
                <a:gd name="connsiteY5" fmla="*/ 105527 h 105527"/>
                <a:gd name="connsiteX6" fmla="*/ 73456 w 83588"/>
                <a:gd name="connsiteY6" fmla="*/ 100462 h 105527"/>
                <a:gd name="connsiteX7" fmla="*/ 83588 w 83588"/>
                <a:gd name="connsiteY7" fmla="*/ 82731 h 105527"/>
                <a:gd name="connsiteX8" fmla="*/ 70923 w 83588"/>
                <a:gd name="connsiteY8" fmla="*/ 11808 h 10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88" h="105527">
                  <a:moveTo>
                    <a:pt x="70923" y="11808"/>
                  </a:moveTo>
                  <a:lnTo>
                    <a:pt x="21234" y="0"/>
                  </a:lnTo>
                  <a:lnTo>
                    <a:pt x="7599" y="44736"/>
                  </a:lnTo>
                  <a:lnTo>
                    <a:pt x="10132" y="57401"/>
                  </a:lnTo>
                  <a:lnTo>
                    <a:pt x="0" y="77665"/>
                  </a:lnTo>
                  <a:lnTo>
                    <a:pt x="58259" y="105527"/>
                  </a:lnTo>
                  <a:lnTo>
                    <a:pt x="73456" y="100462"/>
                  </a:lnTo>
                  <a:lnTo>
                    <a:pt x="83588" y="82731"/>
                  </a:lnTo>
                  <a:lnTo>
                    <a:pt x="70923" y="11808"/>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1" name="Freeform 70"/>
            <p:cNvSpPr/>
            <p:nvPr/>
          </p:nvSpPr>
          <p:spPr>
            <a:xfrm>
              <a:off x="2301875" y="1481138"/>
              <a:ext cx="509588" cy="514350"/>
            </a:xfrm>
            <a:custGeom>
              <a:avLst/>
              <a:gdLst>
                <a:gd name="connsiteX0" fmla="*/ 0 w 509588"/>
                <a:gd name="connsiteY0" fmla="*/ 180975 h 514350"/>
                <a:gd name="connsiteX1" fmla="*/ 54769 w 509588"/>
                <a:gd name="connsiteY1" fmla="*/ 264319 h 514350"/>
                <a:gd name="connsiteX2" fmla="*/ 80963 w 509588"/>
                <a:gd name="connsiteY2" fmla="*/ 271463 h 514350"/>
                <a:gd name="connsiteX3" fmla="*/ 88107 w 509588"/>
                <a:gd name="connsiteY3" fmla="*/ 326231 h 514350"/>
                <a:gd name="connsiteX4" fmla="*/ 66675 w 509588"/>
                <a:gd name="connsiteY4" fmla="*/ 426244 h 514350"/>
                <a:gd name="connsiteX5" fmla="*/ 111919 w 509588"/>
                <a:gd name="connsiteY5" fmla="*/ 433388 h 514350"/>
                <a:gd name="connsiteX6" fmla="*/ 178594 w 509588"/>
                <a:gd name="connsiteY6" fmla="*/ 414338 h 514350"/>
                <a:gd name="connsiteX7" fmla="*/ 221457 w 509588"/>
                <a:gd name="connsiteY7" fmla="*/ 433388 h 514350"/>
                <a:gd name="connsiteX8" fmla="*/ 330994 w 509588"/>
                <a:gd name="connsiteY8" fmla="*/ 509588 h 514350"/>
                <a:gd name="connsiteX9" fmla="*/ 395288 w 509588"/>
                <a:gd name="connsiteY9" fmla="*/ 514350 h 514350"/>
                <a:gd name="connsiteX10" fmla="*/ 414338 w 509588"/>
                <a:gd name="connsiteY10" fmla="*/ 495300 h 514350"/>
                <a:gd name="connsiteX11" fmla="*/ 385763 w 509588"/>
                <a:gd name="connsiteY11" fmla="*/ 473869 h 514350"/>
                <a:gd name="connsiteX12" fmla="*/ 385763 w 509588"/>
                <a:gd name="connsiteY12" fmla="*/ 440531 h 514350"/>
                <a:gd name="connsiteX13" fmla="*/ 423863 w 509588"/>
                <a:gd name="connsiteY13" fmla="*/ 419100 h 514350"/>
                <a:gd name="connsiteX14" fmla="*/ 431007 w 509588"/>
                <a:gd name="connsiteY14" fmla="*/ 376238 h 514350"/>
                <a:gd name="connsiteX15" fmla="*/ 435769 w 509588"/>
                <a:gd name="connsiteY15" fmla="*/ 335756 h 514350"/>
                <a:gd name="connsiteX16" fmla="*/ 497682 w 509588"/>
                <a:gd name="connsiteY16" fmla="*/ 278606 h 514350"/>
                <a:gd name="connsiteX17" fmla="*/ 509588 w 509588"/>
                <a:gd name="connsiteY17" fmla="*/ 200025 h 514350"/>
                <a:gd name="connsiteX18" fmla="*/ 390525 w 509588"/>
                <a:gd name="connsiteY18" fmla="*/ 95250 h 514350"/>
                <a:gd name="connsiteX19" fmla="*/ 323850 w 509588"/>
                <a:gd name="connsiteY19" fmla="*/ 100013 h 514350"/>
                <a:gd name="connsiteX20" fmla="*/ 295275 w 509588"/>
                <a:gd name="connsiteY20" fmla="*/ 76200 h 514350"/>
                <a:gd name="connsiteX21" fmla="*/ 283369 w 509588"/>
                <a:gd name="connsiteY21" fmla="*/ 42863 h 514350"/>
                <a:gd name="connsiteX22" fmla="*/ 266700 w 509588"/>
                <a:gd name="connsiteY22" fmla="*/ 16669 h 514350"/>
                <a:gd name="connsiteX23" fmla="*/ 192882 w 509588"/>
                <a:gd name="connsiteY23" fmla="*/ 0 h 514350"/>
                <a:gd name="connsiteX24" fmla="*/ 195263 w 509588"/>
                <a:gd name="connsiteY24" fmla="*/ 21431 h 514350"/>
                <a:gd name="connsiteX25" fmla="*/ 159544 w 509588"/>
                <a:gd name="connsiteY25" fmla="*/ 33338 h 514350"/>
                <a:gd name="connsiteX26" fmla="*/ 100013 w 509588"/>
                <a:gd name="connsiteY26" fmla="*/ 16669 h 514350"/>
                <a:gd name="connsiteX27" fmla="*/ 38100 w 509588"/>
                <a:gd name="connsiteY27" fmla="*/ 52388 h 514350"/>
                <a:gd name="connsiteX28" fmla="*/ 42863 w 509588"/>
                <a:gd name="connsiteY28" fmla="*/ 109538 h 514350"/>
                <a:gd name="connsiteX29" fmla="*/ 0 w 509588"/>
                <a:gd name="connsiteY29" fmla="*/ 18097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9588" h="514350">
                  <a:moveTo>
                    <a:pt x="0" y="180975"/>
                  </a:moveTo>
                  <a:lnTo>
                    <a:pt x="54769" y="264319"/>
                  </a:lnTo>
                  <a:lnTo>
                    <a:pt x="80963" y="271463"/>
                  </a:lnTo>
                  <a:lnTo>
                    <a:pt x="88107" y="326231"/>
                  </a:lnTo>
                  <a:lnTo>
                    <a:pt x="66675" y="426244"/>
                  </a:lnTo>
                  <a:lnTo>
                    <a:pt x="111919" y="433388"/>
                  </a:lnTo>
                  <a:lnTo>
                    <a:pt x="178594" y="414338"/>
                  </a:lnTo>
                  <a:lnTo>
                    <a:pt x="221457" y="433388"/>
                  </a:lnTo>
                  <a:lnTo>
                    <a:pt x="330994" y="509588"/>
                  </a:lnTo>
                  <a:lnTo>
                    <a:pt x="395288" y="514350"/>
                  </a:lnTo>
                  <a:lnTo>
                    <a:pt x="414338" y="495300"/>
                  </a:lnTo>
                  <a:lnTo>
                    <a:pt x="385763" y="473869"/>
                  </a:lnTo>
                  <a:lnTo>
                    <a:pt x="385763" y="440531"/>
                  </a:lnTo>
                  <a:lnTo>
                    <a:pt x="423863" y="419100"/>
                  </a:lnTo>
                  <a:lnTo>
                    <a:pt x="431007" y="376238"/>
                  </a:lnTo>
                  <a:lnTo>
                    <a:pt x="435769" y="335756"/>
                  </a:lnTo>
                  <a:lnTo>
                    <a:pt x="497682" y="278606"/>
                  </a:lnTo>
                  <a:lnTo>
                    <a:pt x="509588" y="200025"/>
                  </a:lnTo>
                  <a:lnTo>
                    <a:pt x="390525" y="95250"/>
                  </a:lnTo>
                  <a:lnTo>
                    <a:pt x="323850" y="100013"/>
                  </a:lnTo>
                  <a:lnTo>
                    <a:pt x="295275" y="76200"/>
                  </a:lnTo>
                  <a:lnTo>
                    <a:pt x="283369" y="42863"/>
                  </a:lnTo>
                  <a:lnTo>
                    <a:pt x="266700" y="16669"/>
                  </a:lnTo>
                  <a:lnTo>
                    <a:pt x="192882" y="0"/>
                  </a:lnTo>
                  <a:lnTo>
                    <a:pt x="195263" y="21431"/>
                  </a:lnTo>
                  <a:lnTo>
                    <a:pt x="159544" y="33338"/>
                  </a:lnTo>
                  <a:lnTo>
                    <a:pt x="100013" y="16669"/>
                  </a:lnTo>
                  <a:lnTo>
                    <a:pt x="38100" y="52388"/>
                  </a:lnTo>
                  <a:lnTo>
                    <a:pt x="42863" y="109538"/>
                  </a:lnTo>
                  <a:lnTo>
                    <a:pt x="0" y="180975"/>
                  </a:lnTo>
                  <a:close/>
                </a:path>
              </a:pathLst>
            </a:custGeom>
            <a:solidFill>
              <a:srgbClr val="FF505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2" name="Freeform 71"/>
            <p:cNvSpPr/>
            <p:nvPr/>
          </p:nvSpPr>
          <p:spPr>
            <a:xfrm>
              <a:off x="2154238" y="1665288"/>
              <a:ext cx="1225550" cy="1201738"/>
            </a:xfrm>
            <a:custGeom>
              <a:avLst/>
              <a:gdLst>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1042987 w 1226344"/>
                <a:gd name="connsiteY55" fmla="*/ 1150144 h 1152525"/>
                <a:gd name="connsiteX56" fmla="*/ 1071562 w 1226344"/>
                <a:gd name="connsiteY56" fmla="*/ 1069182 h 1152525"/>
                <a:gd name="connsiteX57" fmla="*/ 1062037 w 1226344"/>
                <a:gd name="connsiteY57" fmla="*/ 1045369 h 1152525"/>
                <a:gd name="connsiteX58" fmla="*/ 1059656 w 1226344"/>
                <a:gd name="connsiteY58" fmla="*/ 1012032 h 1152525"/>
                <a:gd name="connsiteX59" fmla="*/ 1066800 w 1226344"/>
                <a:gd name="connsiteY59" fmla="*/ 992982 h 1152525"/>
                <a:gd name="connsiteX60" fmla="*/ 1083469 w 1226344"/>
                <a:gd name="connsiteY60" fmla="*/ 973932 h 1152525"/>
                <a:gd name="connsiteX61" fmla="*/ 1107281 w 1226344"/>
                <a:gd name="connsiteY61" fmla="*/ 964407 h 1152525"/>
                <a:gd name="connsiteX62" fmla="*/ 1133475 w 1226344"/>
                <a:gd name="connsiteY62" fmla="*/ 921544 h 1152525"/>
                <a:gd name="connsiteX63" fmla="*/ 1150144 w 1226344"/>
                <a:gd name="connsiteY63" fmla="*/ 921544 h 1152525"/>
                <a:gd name="connsiteX64" fmla="*/ 1197769 w 1226344"/>
                <a:gd name="connsiteY64" fmla="*/ 940594 h 1152525"/>
                <a:gd name="connsiteX65" fmla="*/ 1226344 w 1226344"/>
                <a:gd name="connsiteY65" fmla="*/ 904875 h 1152525"/>
                <a:gd name="connsiteX66" fmla="*/ 1195387 w 1226344"/>
                <a:gd name="connsiteY66" fmla="*/ 852488 h 1152525"/>
                <a:gd name="connsiteX67" fmla="*/ 1159669 w 1226344"/>
                <a:gd name="connsiteY67" fmla="*/ 804863 h 1152525"/>
                <a:gd name="connsiteX68" fmla="*/ 1162050 w 1226344"/>
                <a:gd name="connsiteY68" fmla="*/ 762000 h 1152525"/>
                <a:gd name="connsiteX69" fmla="*/ 1216819 w 1226344"/>
                <a:gd name="connsiteY69" fmla="*/ 702469 h 1152525"/>
                <a:gd name="connsiteX70" fmla="*/ 1219200 w 1226344"/>
                <a:gd name="connsiteY70" fmla="*/ 676275 h 1152525"/>
                <a:gd name="connsiteX71" fmla="*/ 1181100 w 1226344"/>
                <a:gd name="connsiteY71" fmla="*/ 661988 h 1152525"/>
                <a:gd name="connsiteX72" fmla="*/ 1150144 w 1226344"/>
                <a:gd name="connsiteY72" fmla="*/ 635794 h 1152525"/>
                <a:gd name="connsiteX73" fmla="*/ 1133475 w 1226344"/>
                <a:gd name="connsiteY73" fmla="*/ 602457 h 1152525"/>
                <a:gd name="connsiteX74" fmla="*/ 1083469 w 1226344"/>
                <a:gd name="connsiteY74" fmla="*/ 604838 h 1152525"/>
                <a:gd name="connsiteX75" fmla="*/ 1033462 w 1226344"/>
                <a:gd name="connsiteY75" fmla="*/ 604838 h 1152525"/>
                <a:gd name="connsiteX76" fmla="*/ 1014412 w 1226344"/>
                <a:gd name="connsiteY76" fmla="*/ 583407 h 1152525"/>
                <a:gd name="connsiteX77" fmla="*/ 950119 w 1226344"/>
                <a:gd name="connsiteY77" fmla="*/ 578644 h 1152525"/>
                <a:gd name="connsiteX78" fmla="*/ 933450 w 1226344"/>
                <a:gd name="connsiteY78" fmla="*/ 561975 h 1152525"/>
                <a:gd name="connsiteX79" fmla="*/ 933450 w 1226344"/>
                <a:gd name="connsiteY79" fmla="*/ 547688 h 1152525"/>
                <a:gd name="connsiteX80" fmla="*/ 859631 w 1226344"/>
                <a:gd name="connsiteY80" fmla="*/ 511969 h 1152525"/>
                <a:gd name="connsiteX81" fmla="*/ 850106 w 1226344"/>
                <a:gd name="connsiteY81" fmla="*/ 492919 h 1152525"/>
                <a:gd name="connsiteX82" fmla="*/ 828675 w 1226344"/>
                <a:gd name="connsiteY82" fmla="*/ 476250 h 1152525"/>
                <a:gd name="connsiteX83" fmla="*/ 795337 w 1226344"/>
                <a:gd name="connsiteY83" fmla="*/ 478632 h 1152525"/>
                <a:gd name="connsiteX84" fmla="*/ 773906 w 1226344"/>
                <a:gd name="connsiteY84" fmla="*/ 471488 h 1152525"/>
                <a:gd name="connsiteX85" fmla="*/ 728662 w 1226344"/>
                <a:gd name="connsiteY85" fmla="*/ 428625 h 1152525"/>
                <a:gd name="connsiteX86" fmla="*/ 700087 w 1226344"/>
                <a:gd name="connsiteY86" fmla="*/ 421482 h 1152525"/>
                <a:gd name="connsiteX87" fmla="*/ 666750 w 1226344"/>
                <a:gd name="connsiteY87" fmla="*/ 383382 h 1152525"/>
                <a:gd name="connsiteX88" fmla="*/ 626269 w 1226344"/>
                <a:gd name="connsiteY88" fmla="*/ 369094 h 1152525"/>
                <a:gd name="connsiteX89" fmla="*/ 585787 w 1226344"/>
                <a:gd name="connsiteY89" fmla="*/ 335757 h 1152525"/>
                <a:gd name="connsiteX90" fmla="*/ 564356 w 1226344"/>
                <a:gd name="connsiteY90" fmla="*/ 311944 h 1152525"/>
                <a:gd name="connsiteX91" fmla="*/ 550069 w 1226344"/>
                <a:gd name="connsiteY91" fmla="*/ 330994 h 1152525"/>
                <a:gd name="connsiteX92" fmla="*/ 478631 w 1226344"/>
                <a:gd name="connsiteY92" fmla="*/ 328613 h 1152525"/>
                <a:gd name="connsiteX93" fmla="*/ 330994 w 1226344"/>
                <a:gd name="connsiteY93" fmla="*/ 230982 h 1152525"/>
                <a:gd name="connsiteX94" fmla="*/ 259556 w 1226344"/>
                <a:gd name="connsiteY94" fmla="*/ 254794 h 1152525"/>
                <a:gd name="connsiteX95" fmla="*/ 221456 w 1226344"/>
                <a:gd name="connsiteY95" fmla="*/ 245269 h 1152525"/>
                <a:gd name="connsiteX96" fmla="*/ 238125 w 1226344"/>
                <a:gd name="connsiteY96" fmla="*/ 150019 h 1152525"/>
                <a:gd name="connsiteX97" fmla="*/ 228600 w 1226344"/>
                <a:gd name="connsiteY97" fmla="*/ 95250 h 1152525"/>
                <a:gd name="connsiteX98" fmla="*/ 197644 w 1226344"/>
                <a:gd name="connsiteY98" fmla="*/ 78582 h 1152525"/>
                <a:gd name="connsiteX99" fmla="*/ 145256 w 1226344"/>
                <a:gd name="connsiteY99" fmla="*/ 0 h 1152525"/>
                <a:gd name="connsiteX100" fmla="*/ 88106 w 1226344"/>
                <a:gd name="connsiteY100" fmla="*/ 30957 h 1152525"/>
                <a:gd name="connsiteX101" fmla="*/ 83344 w 1226344"/>
                <a:gd name="connsiteY101" fmla="*/ 54769 h 1152525"/>
                <a:gd name="connsiteX102" fmla="*/ 90487 w 1226344"/>
                <a:gd name="connsiteY102" fmla="*/ 100013 h 1152525"/>
                <a:gd name="connsiteX103" fmla="*/ 71437 w 1226344"/>
                <a:gd name="connsiteY103" fmla="*/ 135732 h 1152525"/>
                <a:gd name="connsiteX104" fmla="*/ 66675 w 1226344"/>
                <a:gd name="connsiteY104" fmla="*/ 145257 h 1152525"/>
                <a:gd name="connsiteX105" fmla="*/ 97631 w 1226344"/>
                <a:gd name="connsiteY105" fmla="*/ 185738 h 1152525"/>
                <a:gd name="connsiteX106" fmla="*/ 83344 w 1226344"/>
                <a:gd name="connsiteY106" fmla="*/ 223838 h 1152525"/>
                <a:gd name="connsiteX107" fmla="*/ 59531 w 1226344"/>
                <a:gd name="connsiteY107" fmla="*/ 240507 h 1152525"/>
                <a:gd name="connsiteX108" fmla="*/ 69056 w 1226344"/>
                <a:gd name="connsiteY108" fmla="*/ 309563 h 1152525"/>
                <a:gd name="connsiteX109" fmla="*/ 92869 w 1226344"/>
                <a:gd name="connsiteY109" fmla="*/ 321469 h 1152525"/>
                <a:gd name="connsiteX110" fmla="*/ 85725 w 1226344"/>
                <a:gd name="connsiteY110" fmla="*/ 369094 h 1152525"/>
                <a:gd name="connsiteX111" fmla="*/ 42862 w 1226344"/>
                <a:gd name="connsiteY111" fmla="*/ 421482 h 1152525"/>
                <a:gd name="connsiteX112" fmla="*/ 0 w 1226344"/>
                <a:gd name="connsiteY112" fmla="*/ 452438 h 1152525"/>
                <a:gd name="connsiteX0" fmla="*/ 0 w 1226344"/>
                <a:gd name="connsiteY0" fmla="*/ 452438 h 1152525"/>
                <a:gd name="connsiteX1" fmla="*/ 28575 w 1226344"/>
                <a:gd name="connsiteY1" fmla="*/ 526257 h 1152525"/>
                <a:gd name="connsiteX2" fmla="*/ 73819 w 1226344"/>
                <a:gd name="connsiteY2" fmla="*/ 564357 h 1152525"/>
                <a:gd name="connsiteX3" fmla="*/ 109537 w 1226344"/>
                <a:gd name="connsiteY3" fmla="*/ 657225 h 1152525"/>
                <a:gd name="connsiteX4" fmla="*/ 128587 w 1226344"/>
                <a:gd name="connsiteY4" fmla="*/ 685800 h 1152525"/>
                <a:gd name="connsiteX5" fmla="*/ 142875 w 1226344"/>
                <a:gd name="connsiteY5" fmla="*/ 666750 h 1152525"/>
                <a:gd name="connsiteX6" fmla="*/ 142875 w 1226344"/>
                <a:gd name="connsiteY6" fmla="*/ 633413 h 1152525"/>
                <a:gd name="connsiteX7" fmla="*/ 180975 w 1226344"/>
                <a:gd name="connsiteY7" fmla="*/ 666750 h 1152525"/>
                <a:gd name="connsiteX8" fmla="*/ 240506 w 1226344"/>
                <a:gd name="connsiteY8" fmla="*/ 673894 h 1152525"/>
                <a:gd name="connsiteX9" fmla="*/ 271462 w 1226344"/>
                <a:gd name="connsiteY9" fmla="*/ 702469 h 1152525"/>
                <a:gd name="connsiteX10" fmla="*/ 326231 w 1226344"/>
                <a:gd name="connsiteY10" fmla="*/ 721519 h 1152525"/>
                <a:gd name="connsiteX11" fmla="*/ 338137 w 1226344"/>
                <a:gd name="connsiteY11" fmla="*/ 762000 h 1152525"/>
                <a:gd name="connsiteX12" fmla="*/ 321469 w 1226344"/>
                <a:gd name="connsiteY12" fmla="*/ 781050 h 1152525"/>
                <a:gd name="connsiteX13" fmla="*/ 311944 w 1226344"/>
                <a:gd name="connsiteY13" fmla="*/ 807244 h 1152525"/>
                <a:gd name="connsiteX14" fmla="*/ 266700 w 1226344"/>
                <a:gd name="connsiteY14" fmla="*/ 826294 h 1152525"/>
                <a:gd name="connsiteX15" fmla="*/ 219075 w 1226344"/>
                <a:gd name="connsiteY15" fmla="*/ 900113 h 1152525"/>
                <a:gd name="connsiteX16" fmla="*/ 204787 w 1226344"/>
                <a:gd name="connsiteY16" fmla="*/ 909638 h 1152525"/>
                <a:gd name="connsiteX17" fmla="*/ 192881 w 1226344"/>
                <a:gd name="connsiteY17" fmla="*/ 973932 h 1152525"/>
                <a:gd name="connsiteX18" fmla="*/ 152400 w 1226344"/>
                <a:gd name="connsiteY18" fmla="*/ 1042988 h 1152525"/>
                <a:gd name="connsiteX19" fmla="*/ 157162 w 1226344"/>
                <a:gd name="connsiteY19" fmla="*/ 1071563 h 1152525"/>
                <a:gd name="connsiteX20" fmla="*/ 204787 w 1226344"/>
                <a:gd name="connsiteY20" fmla="*/ 1083469 h 1152525"/>
                <a:gd name="connsiteX21" fmla="*/ 233362 w 1226344"/>
                <a:gd name="connsiteY21" fmla="*/ 1133475 h 1152525"/>
                <a:gd name="connsiteX22" fmla="*/ 247650 w 1226344"/>
                <a:gd name="connsiteY22" fmla="*/ 1133475 h 1152525"/>
                <a:gd name="connsiteX23" fmla="*/ 266700 w 1226344"/>
                <a:gd name="connsiteY23" fmla="*/ 1102519 h 1152525"/>
                <a:gd name="connsiteX24" fmla="*/ 257175 w 1226344"/>
                <a:gd name="connsiteY24" fmla="*/ 1081088 h 1152525"/>
                <a:gd name="connsiteX25" fmla="*/ 230981 w 1226344"/>
                <a:gd name="connsiteY25" fmla="*/ 1076325 h 1152525"/>
                <a:gd name="connsiteX26" fmla="*/ 230981 w 1226344"/>
                <a:gd name="connsiteY26" fmla="*/ 1052513 h 1152525"/>
                <a:gd name="connsiteX27" fmla="*/ 228600 w 1226344"/>
                <a:gd name="connsiteY27" fmla="*/ 1009650 h 1152525"/>
                <a:gd name="connsiteX28" fmla="*/ 216694 w 1226344"/>
                <a:gd name="connsiteY28" fmla="*/ 976313 h 1152525"/>
                <a:gd name="connsiteX29" fmla="*/ 223837 w 1226344"/>
                <a:gd name="connsiteY29" fmla="*/ 940594 h 1152525"/>
                <a:gd name="connsiteX30" fmla="*/ 266700 w 1226344"/>
                <a:gd name="connsiteY30" fmla="*/ 900113 h 1152525"/>
                <a:gd name="connsiteX31" fmla="*/ 278606 w 1226344"/>
                <a:gd name="connsiteY31" fmla="*/ 897732 h 1152525"/>
                <a:gd name="connsiteX32" fmla="*/ 290512 w 1226344"/>
                <a:gd name="connsiteY32" fmla="*/ 938213 h 1152525"/>
                <a:gd name="connsiteX33" fmla="*/ 302419 w 1226344"/>
                <a:gd name="connsiteY33" fmla="*/ 938213 h 1152525"/>
                <a:gd name="connsiteX34" fmla="*/ 321469 w 1226344"/>
                <a:gd name="connsiteY34" fmla="*/ 962025 h 1152525"/>
                <a:gd name="connsiteX35" fmla="*/ 338137 w 1226344"/>
                <a:gd name="connsiteY35" fmla="*/ 957263 h 1152525"/>
                <a:gd name="connsiteX36" fmla="*/ 359569 w 1226344"/>
                <a:gd name="connsiteY36" fmla="*/ 942975 h 1152525"/>
                <a:gd name="connsiteX37" fmla="*/ 483394 w 1226344"/>
                <a:gd name="connsiteY37" fmla="*/ 954882 h 1152525"/>
                <a:gd name="connsiteX38" fmla="*/ 516731 w 1226344"/>
                <a:gd name="connsiteY38" fmla="*/ 947738 h 1152525"/>
                <a:gd name="connsiteX39" fmla="*/ 545306 w 1226344"/>
                <a:gd name="connsiteY39" fmla="*/ 964407 h 1152525"/>
                <a:gd name="connsiteX40" fmla="*/ 561975 w 1226344"/>
                <a:gd name="connsiteY40" fmla="*/ 978694 h 1152525"/>
                <a:gd name="connsiteX41" fmla="*/ 604837 w 1226344"/>
                <a:gd name="connsiteY41" fmla="*/ 981075 h 1152525"/>
                <a:gd name="connsiteX42" fmla="*/ 640556 w 1226344"/>
                <a:gd name="connsiteY42" fmla="*/ 1021557 h 1152525"/>
                <a:gd name="connsiteX43" fmla="*/ 659606 w 1226344"/>
                <a:gd name="connsiteY43" fmla="*/ 1019175 h 1152525"/>
                <a:gd name="connsiteX44" fmla="*/ 702469 w 1226344"/>
                <a:gd name="connsiteY44" fmla="*/ 976313 h 1152525"/>
                <a:gd name="connsiteX45" fmla="*/ 735806 w 1226344"/>
                <a:gd name="connsiteY45" fmla="*/ 1000125 h 1152525"/>
                <a:gd name="connsiteX46" fmla="*/ 752475 w 1226344"/>
                <a:gd name="connsiteY46" fmla="*/ 1023938 h 1152525"/>
                <a:gd name="connsiteX47" fmla="*/ 785812 w 1226344"/>
                <a:gd name="connsiteY47" fmla="*/ 1021557 h 1152525"/>
                <a:gd name="connsiteX48" fmla="*/ 819150 w 1226344"/>
                <a:gd name="connsiteY48" fmla="*/ 1042988 h 1152525"/>
                <a:gd name="connsiteX49" fmla="*/ 823912 w 1226344"/>
                <a:gd name="connsiteY49" fmla="*/ 1064419 h 1152525"/>
                <a:gd name="connsiteX50" fmla="*/ 842962 w 1226344"/>
                <a:gd name="connsiteY50" fmla="*/ 1066800 h 1152525"/>
                <a:gd name="connsiteX51" fmla="*/ 904875 w 1226344"/>
                <a:gd name="connsiteY51" fmla="*/ 1073944 h 1152525"/>
                <a:gd name="connsiteX52" fmla="*/ 933450 w 1226344"/>
                <a:gd name="connsiteY52" fmla="*/ 1112044 h 1152525"/>
                <a:gd name="connsiteX53" fmla="*/ 938212 w 1226344"/>
                <a:gd name="connsiteY53" fmla="*/ 1140619 h 1152525"/>
                <a:gd name="connsiteX54" fmla="*/ 940594 w 1226344"/>
                <a:gd name="connsiteY54" fmla="*/ 1152525 h 1152525"/>
                <a:gd name="connsiteX55" fmla="*/ 990600 w 1226344"/>
                <a:gd name="connsiteY55" fmla="*/ 1150144 h 1152525"/>
                <a:gd name="connsiteX56" fmla="*/ 1042987 w 1226344"/>
                <a:gd name="connsiteY56" fmla="*/ 1150144 h 1152525"/>
                <a:gd name="connsiteX57" fmla="*/ 1071562 w 1226344"/>
                <a:gd name="connsiteY57" fmla="*/ 1069182 h 1152525"/>
                <a:gd name="connsiteX58" fmla="*/ 1062037 w 1226344"/>
                <a:gd name="connsiteY58" fmla="*/ 1045369 h 1152525"/>
                <a:gd name="connsiteX59" fmla="*/ 1059656 w 1226344"/>
                <a:gd name="connsiteY59" fmla="*/ 1012032 h 1152525"/>
                <a:gd name="connsiteX60" fmla="*/ 1066800 w 1226344"/>
                <a:gd name="connsiteY60" fmla="*/ 992982 h 1152525"/>
                <a:gd name="connsiteX61" fmla="*/ 1083469 w 1226344"/>
                <a:gd name="connsiteY61" fmla="*/ 973932 h 1152525"/>
                <a:gd name="connsiteX62" fmla="*/ 1107281 w 1226344"/>
                <a:gd name="connsiteY62" fmla="*/ 964407 h 1152525"/>
                <a:gd name="connsiteX63" fmla="*/ 1133475 w 1226344"/>
                <a:gd name="connsiteY63" fmla="*/ 921544 h 1152525"/>
                <a:gd name="connsiteX64" fmla="*/ 1150144 w 1226344"/>
                <a:gd name="connsiteY64" fmla="*/ 921544 h 1152525"/>
                <a:gd name="connsiteX65" fmla="*/ 1197769 w 1226344"/>
                <a:gd name="connsiteY65" fmla="*/ 940594 h 1152525"/>
                <a:gd name="connsiteX66" fmla="*/ 1226344 w 1226344"/>
                <a:gd name="connsiteY66" fmla="*/ 904875 h 1152525"/>
                <a:gd name="connsiteX67" fmla="*/ 1195387 w 1226344"/>
                <a:gd name="connsiteY67" fmla="*/ 852488 h 1152525"/>
                <a:gd name="connsiteX68" fmla="*/ 1159669 w 1226344"/>
                <a:gd name="connsiteY68" fmla="*/ 804863 h 1152525"/>
                <a:gd name="connsiteX69" fmla="*/ 1162050 w 1226344"/>
                <a:gd name="connsiteY69" fmla="*/ 762000 h 1152525"/>
                <a:gd name="connsiteX70" fmla="*/ 1216819 w 1226344"/>
                <a:gd name="connsiteY70" fmla="*/ 702469 h 1152525"/>
                <a:gd name="connsiteX71" fmla="*/ 1219200 w 1226344"/>
                <a:gd name="connsiteY71" fmla="*/ 676275 h 1152525"/>
                <a:gd name="connsiteX72" fmla="*/ 1181100 w 1226344"/>
                <a:gd name="connsiteY72" fmla="*/ 661988 h 1152525"/>
                <a:gd name="connsiteX73" fmla="*/ 1150144 w 1226344"/>
                <a:gd name="connsiteY73" fmla="*/ 635794 h 1152525"/>
                <a:gd name="connsiteX74" fmla="*/ 1133475 w 1226344"/>
                <a:gd name="connsiteY74" fmla="*/ 602457 h 1152525"/>
                <a:gd name="connsiteX75" fmla="*/ 1083469 w 1226344"/>
                <a:gd name="connsiteY75" fmla="*/ 604838 h 1152525"/>
                <a:gd name="connsiteX76" fmla="*/ 1033462 w 1226344"/>
                <a:gd name="connsiteY76" fmla="*/ 604838 h 1152525"/>
                <a:gd name="connsiteX77" fmla="*/ 1014412 w 1226344"/>
                <a:gd name="connsiteY77" fmla="*/ 583407 h 1152525"/>
                <a:gd name="connsiteX78" fmla="*/ 950119 w 1226344"/>
                <a:gd name="connsiteY78" fmla="*/ 578644 h 1152525"/>
                <a:gd name="connsiteX79" fmla="*/ 933450 w 1226344"/>
                <a:gd name="connsiteY79" fmla="*/ 561975 h 1152525"/>
                <a:gd name="connsiteX80" fmla="*/ 933450 w 1226344"/>
                <a:gd name="connsiteY80" fmla="*/ 547688 h 1152525"/>
                <a:gd name="connsiteX81" fmla="*/ 859631 w 1226344"/>
                <a:gd name="connsiteY81" fmla="*/ 511969 h 1152525"/>
                <a:gd name="connsiteX82" fmla="*/ 850106 w 1226344"/>
                <a:gd name="connsiteY82" fmla="*/ 492919 h 1152525"/>
                <a:gd name="connsiteX83" fmla="*/ 828675 w 1226344"/>
                <a:gd name="connsiteY83" fmla="*/ 476250 h 1152525"/>
                <a:gd name="connsiteX84" fmla="*/ 795337 w 1226344"/>
                <a:gd name="connsiteY84" fmla="*/ 478632 h 1152525"/>
                <a:gd name="connsiteX85" fmla="*/ 773906 w 1226344"/>
                <a:gd name="connsiteY85" fmla="*/ 471488 h 1152525"/>
                <a:gd name="connsiteX86" fmla="*/ 728662 w 1226344"/>
                <a:gd name="connsiteY86" fmla="*/ 428625 h 1152525"/>
                <a:gd name="connsiteX87" fmla="*/ 700087 w 1226344"/>
                <a:gd name="connsiteY87" fmla="*/ 421482 h 1152525"/>
                <a:gd name="connsiteX88" fmla="*/ 666750 w 1226344"/>
                <a:gd name="connsiteY88" fmla="*/ 383382 h 1152525"/>
                <a:gd name="connsiteX89" fmla="*/ 626269 w 1226344"/>
                <a:gd name="connsiteY89" fmla="*/ 369094 h 1152525"/>
                <a:gd name="connsiteX90" fmla="*/ 585787 w 1226344"/>
                <a:gd name="connsiteY90" fmla="*/ 335757 h 1152525"/>
                <a:gd name="connsiteX91" fmla="*/ 564356 w 1226344"/>
                <a:gd name="connsiteY91" fmla="*/ 311944 h 1152525"/>
                <a:gd name="connsiteX92" fmla="*/ 550069 w 1226344"/>
                <a:gd name="connsiteY92" fmla="*/ 330994 h 1152525"/>
                <a:gd name="connsiteX93" fmla="*/ 478631 w 1226344"/>
                <a:gd name="connsiteY93" fmla="*/ 328613 h 1152525"/>
                <a:gd name="connsiteX94" fmla="*/ 330994 w 1226344"/>
                <a:gd name="connsiteY94" fmla="*/ 230982 h 1152525"/>
                <a:gd name="connsiteX95" fmla="*/ 259556 w 1226344"/>
                <a:gd name="connsiteY95" fmla="*/ 254794 h 1152525"/>
                <a:gd name="connsiteX96" fmla="*/ 221456 w 1226344"/>
                <a:gd name="connsiteY96" fmla="*/ 245269 h 1152525"/>
                <a:gd name="connsiteX97" fmla="*/ 238125 w 1226344"/>
                <a:gd name="connsiteY97" fmla="*/ 150019 h 1152525"/>
                <a:gd name="connsiteX98" fmla="*/ 228600 w 1226344"/>
                <a:gd name="connsiteY98" fmla="*/ 95250 h 1152525"/>
                <a:gd name="connsiteX99" fmla="*/ 197644 w 1226344"/>
                <a:gd name="connsiteY99" fmla="*/ 78582 h 1152525"/>
                <a:gd name="connsiteX100" fmla="*/ 145256 w 1226344"/>
                <a:gd name="connsiteY100" fmla="*/ 0 h 1152525"/>
                <a:gd name="connsiteX101" fmla="*/ 88106 w 1226344"/>
                <a:gd name="connsiteY101" fmla="*/ 30957 h 1152525"/>
                <a:gd name="connsiteX102" fmla="*/ 83344 w 1226344"/>
                <a:gd name="connsiteY102" fmla="*/ 54769 h 1152525"/>
                <a:gd name="connsiteX103" fmla="*/ 90487 w 1226344"/>
                <a:gd name="connsiteY103" fmla="*/ 100013 h 1152525"/>
                <a:gd name="connsiteX104" fmla="*/ 71437 w 1226344"/>
                <a:gd name="connsiteY104" fmla="*/ 135732 h 1152525"/>
                <a:gd name="connsiteX105" fmla="*/ 66675 w 1226344"/>
                <a:gd name="connsiteY105" fmla="*/ 145257 h 1152525"/>
                <a:gd name="connsiteX106" fmla="*/ 97631 w 1226344"/>
                <a:gd name="connsiteY106" fmla="*/ 185738 h 1152525"/>
                <a:gd name="connsiteX107" fmla="*/ 83344 w 1226344"/>
                <a:gd name="connsiteY107" fmla="*/ 223838 h 1152525"/>
                <a:gd name="connsiteX108" fmla="*/ 59531 w 1226344"/>
                <a:gd name="connsiteY108" fmla="*/ 240507 h 1152525"/>
                <a:gd name="connsiteX109" fmla="*/ 69056 w 1226344"/>
                <a:gd name="connsiteY109" fmla="*/ 309563 h 1152525"/>
                <a:gd name="connsiteX110" fmla="*/ 92869 w 1226344"/>
                <a:gd name="connsiteY110" fmla="*/ 321469 h 1152525"/>
                <a:gd name="connsiteX111" fmla="*/ 85725 w 1226344"/>
                <a:gd name="connsiteY111" fmla="*/ 369094 h 1152525"/>
                <a:gd name="connsiteX112" fmla="*/ 42862 w 1226344"/>
                <a:gd name="connsiteY112" fmla="*/ 421482 h 1152525"/>
                <a:gd name="connsiteX113" fmla="*/ 0 w 1226344"/>
                <a:gd name="connsiteY113" fmla="*/ 452438 h 1152525"/>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42987 w 1226344"/>
                <a:gd name="connsiteY56" fmla="*/ 1150144 h 1200150"/>
                <a:gd name="connsiteX57" fmla="*/ 1071562 w 1226344"/>
                <a:gd name="connsiteY57" fmla="*/ 1069182 h 1200150"/>
                <a:gd name="connsiteX58" fmla="*/ 1062037 w 1226344"/>
                <a:gd name="connsiteY58" fmla="*/ 1045369 h 1200150"/>
                <a:gd name="connsiteX59" fmla="*/ 1059656 w 1226344"/>
                <a:gd name="connsiteY59" fmla="*/ 1012032 h 1200150"/>
                <a:gd name="connsiteX60" fmla="*/ 1066800 w 1226344"/>
                <a:gd name="connsiteY60" fmla="*/ 992982 h 1200150"/>
                <a:gd name="connsiteX61" fmla="*/ 1083469 w 1226344"/>
                <a:gd name="connsiteY61" fmla="*/ 973932 h 1200150"/>
                <a:gd name="connsiteX62" fmla="*/ 1107281 w 1226344"/>
                <a:gd name="connsiteY62" fmla="*/ 964407 h 1200150"/>
                <a:gd name="connsiteX63" fmla="*/ 1133475 w 1226344"/>
                <a:gd name="connsiteY63" fmla="*/ 921544 h 1200150"/>
                <a:gd name="connsiteX64" fmla="*/ 1150144 w 1226344"/>
                <a:gd name="connsiteY64" fmla="*/ 921544 h 1200150"/>
                <a:gd name="connsiteX65" fmla="*/ 1197769 w 1226344"/>
                <a:gd name="connsiteY65" fmla="*/ 940594 h 1200150"/>
                <a:gd name="connsiteX66" fmla="*/ 1226344 w 1226344"/>
                <a:gd name="connsiteY66" fmla="*/ 904875 h 1200150"/>
                <a:gd name="connsiteX67" fmla="*/ 1195387 w 1226344"/>
                <a:gd name="connsiteY67" fmla="*/ 852488 h 1200150"/>
                <a:gd name="connsiteX68" fmla="*/ 1159669 w 1226344"/>
                <a:gd name="connsiteY68" fmla="*/ 804863 h 1200150"/>
                <a:gd name="connsiteX69" fmla="*/ 1162050 w 1226344"/>
                <a:gd name="connsiteY69" fmla="*/ 762000 h 1200150"/>
                <a:gd name="connsiteX70" fmla="*/ 1216819 w 1226344"/>
                <a:gd name="connsiteY70" fmla="*/ 702469 h 1200150"/>
                <a:gd name="connsiteX71" fmla="*/ 1219200 w 1226344"/>
                <a:gd name="connsiteY71" fmla="*/ 676275 h 1200150"/>
                <a:gd name="connsiteX72" fmla="*/ 1181100 w 1226344"/>
                <a:gd name="connsiteY72" fmla="*/ 661988 h 1200150"/>
                <a:gd name="connsiteX73" fmla="*/ 1150144 w 1226344"/>
                <a:gd name="connsiteY73" fmla="*/ 635794 h 1200150"/>
                <a:gd name="connsiteX74" fmla="*/ 1133475 w 1226344"/>
                <a:gd name="connsiteY74" fmla="*/ 602457 h 1200150"/>
                <a:gd name="connsiteX75" fmla="*/ 1083469 w 1226344"/>
                <a:gd name="connsiteY75" fmla="*/ 604838 h 1200150"/>
                <a:gd name="connsiteX76" fmla="*/ 1033462 w 1226344"/>
                <a:gd name="connsiteY76" fmla="*/ 604838 h 1200150"/>
                <a:gd name="connsiteX77" fmla="*/ 1014412 w 1226344"/>
                <a:gd name="connsiteY77" fmla="*/ 583407 h 1200150"/>
                <a:gd name="connsiteX78" fmla="*/ 950119 w 1226344"/>
                <a:gd name="connsiteY78" fmla="*/ 578644 h 1200150"/>
                <a:gd name="connsiteX79" fmla="*/ 933450 w 1226344"/>
                <a:gd name="connsiteY79" fmla="*/ 561975 h 1200150"/>
                <a:gd name="connsiteX80" fmla="*/ 933450 w 1226344"/>
                <a:gd name="connsiteY80" fmla="*/ 547688 h 1200150"/>
                <a:gd name="connsiteX81" fmla="*/ 859631 w 1226344"/>
                <a:gd name="connsiteY81" fmla="*/ 511969 h 1200150"/>
                <a:gd name="connsiteX82" fmla="*/ 850106 w 1226344"/>
                <a:gd name="connsiteY82" fmla="*/ 492919 h 1200150"/>
                <a:gd name="connsiteX83" fmla="*/ 828675 w 1226344"/>
                <a:gd name="connsiteY83" fmla="*/ 476250 h 1200150"/>
                <a:gd name="connsiteX84" fmla="*/ 795337 w 1226344"/>
                <a:gd name="connsiteY84" fmla="*/ 478632 h 1200150"/>
                <a:gd name="connsiteX85" fmla="*/ 773906 w 1226344"/>
                <a:gd name="connsiteY85" fmla="*/ 471488 h 1200150"/>
                <a:gd name="connsiteX86" fmla="*/ 728662 w 1226344"/>
                <a:gd name="connsiteY86" fmla="*/ 428625 h 1200150"/>
                <a:gd name="connsiteX87" fmla="*/ 700087 w 1226344"/>
                <a:gd name="connsiteY87" fmla="*/ 421482 h 1200150"/>
                <a:gd name="connsiteX88" fmla="*/ 666750 w 1226344"/>
                <a:gd name="connsiteY88" fmla="*/ 383382 h 1200150"/>
                <a:gd name="connsiteX89" fmla="*/ 626269 w 1226344"/>
                <a:gd name="connsiteY89" fmla="*/ 369094 h 1200150"/>
                <a:gd name="connsiteX90" fmla="*/ 585787 w 1226344"/>
                <a:gd name="connsiteY90" fmla="*/ 335757 h 1200150"/>
                <a:gd name="connsiteX91" fmla="*/ 564356 w 1226344"/>
                <a:gd name="connsiteY91" fmla="*/ 311944 h 1200150"/>
                <a:gd name="connsiteX92" fmla="*/ 550069 w 1226344"/>
                <a:gd name="connsiteY92" fmla="*/ 330994 h 1200150"/>
                <a:gd name="connsiteX93" fmla="*/ 478631 w 1226344"/>
                <a:gd name="connsiteY93" fmla="*/ 328613 h 1200150"/>
                <a:gd name="connsiteX94" fmla="*/ 330994 w 1226344"/>
                <a:gd name="connsiteY94" fmla="*/ 230982 h 1200150"/>
                <a:gd name="connsiteX95" fmla="*/ 259556 w 1226344"/>
                <a:gd name="connsiteY95" fmla="*/ 254794 h 1200150"/>
                <a:gd name="connsiteX96" fmla="*/ 221456 w 1226344"/>
                <a:gd name="connsiteY96" fmla="*/ 245269 h 1200150"/>
                <a:gd name="connsiteX97" fmla="*/ 238125 w 1226344"/>
                <a:gd name="connsiteY97" fmla="*/ 150019 h 1200150"/>
                <a:gd name="connsiteX98" fmla="*/ 228600 w 1226344"/>
                <a:gd name="connsiteY98" fmla="*/ 95250 h 1200150"/>
                <a:gd name="connsiteX99" fmla="*/ 197644 w 1226344"/>
                <a:gd name="connsiteY99" fmla="*/ 78582 h 1200150"/>
                <a:gd name="connsiteX100" fmla="*/ 145256 w 1226344"/>
                <a:gd name="connsiteY100" fmla="*/ 0 h 1200150"/>
                <a:gd name="connsiteX101" fmla="*/ 88106 w 1226344"/>
                <a:gd name="connsiteY101" fmla="*/ 30957 h 1200150"/>
                <a:gd name="connsiteX102" fmla="*/ 83344 w 1226344"/>
                <a:gd name="connsiteY102" fmla="*/ 54769 h 1200150"/>
                <a:gd name="connsiteX103" fmla="*/ 90487 w 1226344"/>
                <a:gd name="connsiteY103" fmla="*/ 100013 h 1200150"/>
                <a:gd name="connsiteX104" fmla="*/ 71437 w 1226344"/>
                <a:gd name="connsiteY104" fmla="*/ 135732 h 1200150"/>
                <a:gd name="connsiteX105" fmla="*/ 66675 w 1226344"/>
                <a:gd name="connsiteY105" fmla="*/ 145257 h 1200150"/>
                <a:gd name="connsiteX106" fmla="*/ 97631 w 1226344"/>
                <a:gd name="connsiteY106" fmla="*/ 185738 h 1200150"/>
                <a:gd name="connsiteX107" fmla="*/ 83344 w 1226344"/>
                <a:gd name="connsiteY107" fmla="*/ 223838 h 1200150"/>
                <a:gd name="connsiteX108" fmla="*/ 59531 w 1226344"/>
                <a:gd name="connsiteY108" fmla="*/ 240507 h 1200150"/>
                <a:gd name="connsiteX109" fmla="*/ 69056 w 1226344"/>
                <a:gd name="connsiteY109" fmla="*/ 309563 h 1200150"/>
                <a:gd name="connsiteX110" fmla="*/ 92869 w 1226344"/>
                <a:gd name="connsiteY110" fmla="*/ 321469 h 1200150"/>
                <a:gd name="connsiteX111" fmla="*/ 85725 w 1226344"/>
                <a:gd name="connsiteY111" fmla="*/ 369094 h 1200150"/>
                <a:gd name="connsiteX112" fmla="*/ 42862 w 1226344"/>
                <a:gd name="connsiteY112" fmla="*/ 421482 h 1200150"/>
                <a:gd name="connsiteX113" fmla="*/ 0 w 1226344"/>
                <a:gd name="connsiteY113" fmla="*/ 452438 h 1200150"/>
                <a:gd name="connsiteX0" fmla="*/ 0 w 1226344"/>
                <a:gd name="connsiteY0" fmla="*/ 452438 h 1200150"/>
                <a:gd name="connsiteX1" fmla="*/ 28575 w 1226344"/>
                <a:gd name="connsiteY1" fmla="*/ 526257 h 1200150"/>
                <a:gd name="connsiteX2" fmla="*/ 73819 w 1226344"/>
                <a:gd name="connsiteY2" fmla="*/ 564357 h 1200150"/>
                <a:gd name="connsiteX3" fmla="*/ 109537 w 1226344"/>
                <a:gd name="connsiteY3" fmla="*/ 657225 h 1200150"/>
                <a:gd name="connsiteX4" fmla="*/ 128587 w 1226344"/>
                <a:gd name="connsiteY4" fmla="*/ 685800 h 1200150"/>
                <a:gd name="connsiteX5" fmla="*/ 142875 w 1226344"/>
                <a:gd name="connsiteY5" fmla="*/ 666750 h 1200150"/>
                <a:gd name="connsiteX6" fmla="*/ 142875 w 1226344"/>
                <a:gd name="connsiteY6" fmla="*/ 633413 h 1200150"/>
                <a:gd name="connsiteX7" fmla="*/ 180975 w 1226344"/>
                <a:gd name="connsiteY7" fmla="*/ 666750 h 1200150"/>
                <a:gd name="connsiteX8" fmla="*/ 240506 w 1226344"/>
                <a:gd name="connsiteY8" fmla="*/ 673894 h 1200150"/>
                <a:gd name="connsiteX9" fmla="*/ 271462 w 1226344"/>
                <a:gd name="connsiteY9" fmla="*/ 702469 h 1200150"/>
                <a:gd name="connsiteX10" fmla="*/ 326231 w 1226344"/>
                <a:gd name="connsiteY10" fmla="*/ 721519 h 1200150"/>
                <a:gd name="connsiteX11" fmla="*/ 338137 w 1226344"/>
                <a:gd name="connsiteY11" fmla="*/ 762000 h 1200150"/>
                <a:gd name="connsiteX12" fmla="*/ 321469 w 1226344"/>
                <a:gd name="connsiteY12" fmla="*/ 781050 h 1200150"/>
                <a:gd name="connsiteX13" fmla="*/ 311944 w 1226344"/>
                <a:gd name="connsiteY13" fmla="*/ 807244 h 1200150"/>
                <a:gd name="connsiteX14" fmla="*/ 266700 w 1226344"/>
                <a:gd name="connsiteY14" fmla="*/ 826294 h 1200150"/>
                <a:gd name="connsiteX15" fmla="*/ 219075 w 1226344"/>
                <a:gd name="connsiteY15" fmla="*/ 900113 h 1200150"/>
                <a:gd name="connsiteX16" fmla="*/ 204787 w 1226344"/>
                <a:gd name="connsiteY16" fmla="*/ 909638 h 1200150"/>
                <a:gd name="connsiteX17" fmla="*/ 192881 w 1226344"/>
                <a:gd name="connsiteY17" fmla="*/ 973932 h 1200150"/>
                <a:gd name="connsiteX18" fmla="*/ 152400 w 1226344"/>
                <a:gd name="connsiteY18" fmla="*/ 1042988 h 1200150"/>
                <a:gd name="connsiteX19" fmla="*/ 157162 w 1226344"/>
                <a:gd name="connsiteY19" fmla="*/ 1071563 h 1200150"/>
                <a:gd name="connsiteX20" fmla="*/ 204787 w 1226344"/>
                <a:gd name="connsiteY20" fmla="*/ 1083469 h 1200150"/>
                <a:gd name="connsiteX21" fmla="*/ 233362 w 1226344"/>
                <a:gd name="connsiteY21" fmla="*/ 1133475 h 1200150"/>
                <a:gd name="connsiteX22" fmla="*/ 247650 w 1226344"/>
                <a:gd name="connsiteY22" fmla="*/ 1133475 h 1200150"/>
                <a:gd name="connsiteX23" fmla="*/ 266700 w 1226344"/>
                <a:gd name="connsiteY23" fmla="*/ 1102519 h 1200150"/>
                <a:gd name="connsiteX24" fmla="*/ 257175 w 1226344"/>
                <a:gd name="connsiteY24" fmla="*/ 1081088 h 1200150"/>
                <a:gd name="connsiteX25" fmla="*/ 230981 w 1226344"/>
                <a:gd name="connsiteY25" fmla="*/ 1076325 h 1200150"/>
                <a:gd name="connsiteX26" fmla="*/ 230981 w 1226344"/>
                <a:gd name="connsiteY26" fmla="*/ 1052513 h 1200150"/>
                <a:gd name="connsiteX27" fmla="*/ 228600 w 1226344"/>
                <a:gd name="connsiteY27" fmla="*/ 1009650 h 1200150"/>
                <a:gd name="connsiteX28" fmla="*/ 216694 w 1226344"/>
                <a:gd name="connsiteY28" fmla="*/ 976313 h 1200150"/>
                <a:gd name="connsiteX29" fmla="*/ 223837 w 1226344"/>
                <a:gd name="connsiteY29" fmla="*/ 940594 h 1200150"/>
                <a:gd name="connsiteX30" fmla="*/ 266700 w 1226344"/>
                <a:gd name="connsiteY30" fmla="*/ 900113 h 1200150"/>
                <a:gd name="connsiteX31" fmla="*/ 278606 w 1226344"/>
                <a:gd name="connsiteY31" fmla="*/ 897732 h 1200150"/>
                <a:gd name="connsiteX32" fmla="*/ 290512 w 1226344"/>
                <a:gd name="connsiteY32" fmla="*/ 938213 h 1200150"/>
                <a:gd name="connsiteX33" fmla="*/ 302419 w 1226344"/>
                <a:gd name="connsiteY33" fmla="*/ 938213 h 1200150"/>
                <a:gd name="connsiteX34" fmla="*/ 321469 w 1226344"/>
                <a:gd name="connsiteY34" fmla="*/ 962025 h 1200150"/>
                <a:gd name="connsiteX35" fmla="*/ 338137 w 1226344"/>
                <a:gd name="connsiteY35" fmla="*/ 957263 h 1200150"/>
                <a:gd name="connsiteX36" fmla="*/ 359569 w 1226344"/>
                <a:gd name="connsiteY36" fmla="*/ 942975 h 1200150"/>
                <a:gd name="connsiteX37" fmla="*/ 483394 w 1226344"/>
                <a:gd name="connsiteY37" fmla="*/ 954882 h 1200150"/>
                <a:gd name="connsiteX38" fmla="*/ 516731 w 1226344"/>
                <a:gd name="connsiteY38" fmla="*/ 947738 h 1200150"/>
                <a:gd name="connsiteX39" fmla="*/ 545306 w 1226344"/>
                <a:gd name="connsiteY39" fmla="*/ 964407 h 1200150"/>
                <a:gd name="connsiteX40" fmla="*/ 561975 w 1226344"/>
                <a:gd name="connsiteY40" fmla="*/ 978694 h 1200150"/>
                <a:gd name="connsiteX41" fmla="*/ 604837 w 1226344"/>
                <a:gd name="connsiteY41" fmla="*/ 981075 h 1200150"/>
                <a:gd name="connsiteX42" fmla="*/ 640556 w 1226344"/>
                <a:gd name="connsiteY42" fmla="*/ 1021557 h 1200150"/>
                <a:gd name="connsiteX43" fmla="*/ 659606 w 1226344"/>
                <a:gd name="connsiteY43" fmla="*/ 1019175 h 1200150"/>
                <a:gd name="connsiteX44" fmla="*/ 702469 w 1226344"/>
                <a:gd name="connsiteY44" fmla="*/ 976313 h 1200150"/>
                <a:gd name="connsiteX45" fmla="*/ 735806 w 1226344"/>
                <a:gd name="connsiteY45" fmla="*/ 1000125 h 1200150"/>
                <a:gd name="connsiteX46" fmla="*/ 752475 w 1226344"/>
                <a:gd name="connsiteY46" fmla="*/ 1023938 h 1200150"/>
                <a:gd name="connsiteX47" fmla="*/ 785812 w 1226344"/>
                <a:gd name="connsiteY47" fmla="*/ 1021557 h 1200150"/>
                <a:gd name="connsiteX48" fmla="*/ 819150 w 1226344"/>
                <a:gd name="connsiteY48" fmla="*/ 1042988 h 1200150"/>
                <a:gd name="connsiteX49" fmla="*/ 823912 w 1226344"/>
                <a:gd name="connsiteY49" fmla="*/ 1064419 h 1200150"/>
                <a:gd name="connsiteX50" fmla="*/ 842962 w 1226344"/>
                <a:gd name="connsiteY50" fmla="*/ 1066800 h 1200150"/>
                <a:gd name="connsiteX51" fmla="*/ 904875 w 1226344"/>
                <a:gd name="connsiteY51" fmla="*/ 1073944 h 1200150"/>
                <a:gd name="connsiteX52" fmla="*/ 933450 w 1226344"/>
                <a:gd name="connsiteY52" fmla="*/ 1112044 h 1200150"/>
                <a:gd name="connsiteX53" fmla="*/ 938212 w 1226344"/>
                <a:gd name="connsiteY53" fmla="*/ 1140619 h 1200150"/>
                <a:gd name="connsiteX54" fmla="*/ 940594 w 1226344"/>
                <a:gd name="connsiteY54" fmla="*/ 1152525 h 1200150"/>
                <a:gd name="connsiteX55" fmla="*/ 954882 w 1226344"/>
                <a:gd name="connsiteY55" fmla="*/ 1200150 h 1200150"/>
                <a:gd name="connsiteX56" fmla="*/ 1002506 w 1226344"/>
                <a:gd name="connsiteY56" fmla="*/ 1173956 h 1200150"/>
                <a:gd name="connsiteX57" fmla="*/ 1042987 w 1226344"/>
                <a:gd name="connsiteY57" fmla="*/ 1150144 h 1200150"/>
                <a:gd name="connsiteX58" fmla="*/ 1071562 w 1226344"/>
                <a:gd name="connsiteY58" fmla="*/ 1069182 h 1200150"/>
                <a:gd name="connsiteX59" fmla="*/ 1062037 w 1226344"/>
                <a:gd name="connsiteY59" fmla="*/ 1045369 h 1200150"/>
                <a:gd name="connsiteX60" fmla="*/ 1059656 w 1226344"/>
                <a:gd name="connsiteY60" fmla="*/ 1012032 h 1200150"/>
                <a:gd name="connsiteX61" fmla="*/ 1066800 w 1226344"/>
                <a:gd name="connsiteY61" fmla="*/ 992982 h 1200150"/>
                <a:gd name="connsiteX62" fmla="*/ 1083469 w 1226344"/>
                <a:gd name="connsiteY62" fmla="*/ 973932 h 1200150"/>
                <a:gd name="connsiteX63" fmla="*/ 1107281 w 1226344"/>
                <a:gd name="connsiteY63" fmla="*/ 964407 h 1200150"/>
                <a:gd name="connsiteX64" fmla="*/ 1133475 w 1226344"/>
                <a:gd name="connsiteY64" fmla="*/ 921544 h 1200150"/>
                <a:gd name="connsiteX65" fmla="*/ 1150144 w 1226344"/>
                <a:gd name="connsiteY65" fmla="*/ 921544 h 1200150"/>
                <a:gd name="connsiteX66" fmla="*/ 1197769 w 1226344"/>
                <a:gd name="connsiteY66" fmla="*/ 940594 h 1200150"/>
                <a:gd name="connsiteX67" fmla="*/ 1226344 w 1226344"/>
                <a:gd name="connsiteY67" fmla="*/ 904875 h 1200150"/>
                <a:gd name="connsiteX68" fmla="*/ 1195387 w 1226344"/>
                <a:gd name="connsiteY68" fmla="*/ 852488 h 1200150"/>
                <a:gd name="connsiteX69" fmla="*/ 1159669 w 1226344"/>
                <a:gd name="connsiteY69" fmla="*/ 804863 h 1200150"/>
                <a:gd name="connsiteX70" fmla="*/ 1162050 w 1226344"/>
                <a:gd name="connsiteY70" fmla="*/ 762000 h 1200150"/>
                <a:gd name="connsiteX71" fmla="*/ 1216819 w 1226344"/>
                <a:gd name="connsiteY71" fmla="*/ 702469 h 1200150"/>
                <a:gd name="connsiteX72" fmla="*/ 1219200 w 1226344"/>
                <a:gd name="connsiteY72" fmla="*/ 676275 h 1200150"/>
                <a:gd name="connsiteX73" fmla="*/ 1181100 w 1226344"/>
                <a:gd name="connsiteY73" fmla="*/ 661988 h 1200150"/>
                <a:gd name="connsiteX74" fmla="*/ 1150144 w 1226344"/>
                <a:gd name="connsiteY74" fmla="*/ 635794 h 1200150"/>
                <a:gd name="connsiteX75" fmla="*/ 1133475 w 1226344"/>
                <a:gd name="connsiteY75" fmla="*/ 602457 h 1200150"/>
                <a:gd name="connsiteX76" fmla="*/ 1083469 w 1226344"/>
                <a:gd name="connsiteY76" fmla="*/ 604838 h 1200150"/>
                <a:gd name="connsiteX77" fmla="*/ 1033462 w 1226344"/>
                <a:gd name="connsiteY77" fmla="*/ 604838 h 1200150"/>
                <a:gd name="connsiteX78" fmla="*/ 1014412 w 1226344"/>
                <a:gd name="connsiteY78" fmla="*/ 583407 h 1200150"/>
                <a:gd name="connsiteX79" fmla="*/ 950119 w 1226344"/>
                <a:gd name="connsiteY79" fmla="*/ 578644 h 1200150"/>
                <a:gd name="connsiteX80" fmla="*/ 933450 w 1226344"/>
                <a:gd name="connsiteY80" fmla="*/ 561975 h 1200150"/>
                <a:gd name="connsiteX81" fmla="*/ 933450 w 1226344"/>
                <a:gd name="connsiteY81" fmla="*/ 547688 h 1200150"/>
                <a:gd name="connsiteX82" fmla="*/ 859631 w 1226344"/>
                <a:gd name="connsiteY82" fmla="*/ 511969 h 1200150"/>
                <a:gd name="connsiteX83" fmla="*/ 850106 w 1226344"/>
                <a:gd name="connsiteY83" fmla="*/ 492919 h 1200150"/>
                <a:gd name="connsiteX84" fmla="*/ 828675 w 1226344"/>
                <a:gd name="connsiteY84" fmla="*/ 476250 h 1200150"/>
                <a:gd name="connsiteX85" fmla="*/ 795337 w 1226344"/>
                <a:gd name="connsiteY85" fmla="*/ 478632 h 1200150"/>
                <a:gd name="connsiteX86" fmla="*/ 773906 w 1226344"/>
                <a:gd name="connsiteY86" fmla="*/ 471488 h 1200150"/>
                <a:gd name="connsiteX87" fmla="*/ 728662 w 1226344"/>
                <a:gd name="connsiteY87" fmla="*/ 428625 h 1200150"/>
                <a:gd name="connsiteX88" fmla="*/ 700087 w 1226344"/>
                <a:gd name="connsiteY88" fmla="*/ 421482 h 1200150"/>
                <a:gd name="connsiteX89" fmla="*/ 666750 w 1226344"/>
                <a:gd name="connsiteY89" fmla="*/ 383382 h 1200150"/>
                <a:gd name="connsiteX90" fmla="*/ 626269 w 1226344"/>
                <a:gd name="connsiteY90" fmla="*/ 369094 h 1200150"/>
                <a:gd name="connsiteX91" fmla="*/ 585787 w 1226344"/>
                <a:gd name="connsiteY91" fmla="*/ 335757 h 1200150"/>
                <a:gd name="connsiteX92" fmla="*/ 564356 w 1226344"/>
                <a:gd name="connsiteY92" fmla="*/ 311944 h 1200150"/>
                <a:gd name="connsiteX93" fmla="*/ 550069 w 1226344"/>
                <a:gd name="connsiteY93" fmla="*/ 330994 h 1200150"/>
                <a:gd name="connsiteX94" fmla="*/ 478631 w 1226344"/>
                <a:gd name="connsiteY94" fmla="*/ 328613 h 1200150"/>
                <a:gd name="connsiteX95" fmla="*/ 330994 w 1226344"/>
                <a:gd name="connsiteY95" fmla="*/ 230982 h 1200150"/>
                <a:gd name="connsiteX96" fmla="*/ 259556 w 1226344"/>
                <a:gd name="connsiteY96" fmla="*/ 254794 h 1200150"/>
                <a:gd name="connsiteX97" fmla="*/ 221456 w 1226344"/>
                <a:gd name="connsiteY97" fmla="*/ 245269 h 1200150"/>
                <a:gd name="connsiteX98" fmla="*/ 238125 w 1226344"/>
                <a:gd name="connsiteY98" fmla="*/ 150019 h 1200150"/>
                <a:gd name="connsiteX99" fmla="*/ 228600 w 1226344"/>
                <a:gd name="connsiteY99" fmla="*/ 95250 h 1200150"/>
                <a:gd name="connsiteX100" fmla="*/ 197644 w 1226344"/>
                <a:gd name="connsiteY100" fmla="*/ 78582 h 1200150"/>
                <a:gd name="connsiteX101" fmla="*/ 145256 w 1226344"/>
                <a:gd name="connsiteY101" fmla="*/ 0 h 1200150"/>
                <a:gd name="connsiteX102" fmla="*/ 88106 w 1226344"/>
                <a:gd name="connsiteY102" fmla="*/ 30957 h 1200150"/>
                <a:gd name="connsiteX103" fmla="*/ 83344 w 1226344"/>
                <a:gd name="connsiteY103" fmla="*/ 54769 h 1200150"/>
                <a:gd name="connsiteX104" fmla="*/ 90487 w 1226344"/>
                <a:gd name="connsiteY104" fmla="*/ 100013 h 1200150"/>
                <a:gd name="connsiteX105" fmla="*/ 71437 w 1226344"/>
                <a:gd name="connsiteY105" fmla="*/ 135732 h 1200150"/>
                <a:gd name="connsiteX106" fmla="*/ 66675 w 1226344"/>
                <a:gd name="connsiteY106" fmla="*/ 145257 h 1200150"/>
                <a:gd name="connsiteX107" fmla="*/ 97631 w 1226344"/>
                <a:gd name="connsiteY107" fmla="*/ 185738 h 1200150"/>
                <a:gd name="connsiteX108" fmla="*/ 83344 w 1226344"/>
                <a:gd name="connsiteY108" fmla="*/ 223838 h 1200150"/>
                <a:gd name="connsiteX109" fmla="*/ 59531 w 1226344"/>
                <a:gd name="connsiteY109" fmla="*/ 240507 h 1200150"/>
                <a:gd name="connsiteX110" fmla="*/ 69056 w 1226344"/>
                <a:gd name="connsiteY110" fmla="*/ 309563 h 1200150"/>
                <a:gd name="connsiteX111" fmla="*/ 92869 w 1226344"/>
                <a:gd name="connsiteY111" fmla="*/ 321469 h 1200150"/>
                <a:gd name="connsiteX112" fmla="*/ 85725 w 1226344"/>
                <a:gd name="connsiteY112" fmla="*/ 369094 h 1200150"/>
                <a:gd name="connsiteX113" fmla="*/ 42862 w 1226344"/>
                <a:gd name="connsiteY113" fmla="*/ 421482 h 1200150"/>
                <a:gd name="connsiteX114" fmla="*/ 0 w 1226344"/>
                <a:gd name="connsiteY114" fmla="*/ 452438 h 1200150"/>
                <a:gd name="connsiteX0" fmla="*/ 0 w 1226344"/>
                <a:gd name="connsiteY0" fmla="*/ 452438 h 1202531"/>
                <a:gd name="connsiteX1" fmla="*/ 28575 w 1226344"/>
                <a:gd name="connsiteY1" fmla="*/ 526257 h 1202531"/>
                <a:gd name="connsiteX2" fmla="*/ 73819 w 1226344"/>
                <a:gd name="connsiteY2" fmla="*/ 564357 h 1202531"/>
                <a:gd name="connsiteX3" fmla="*/ 109537 w 1226344"/>
                <a:gd name="connsiteY3" fmla="*/ 657225 h 1202531"/>
                <a:gd name="connsiteX4" fmla="*/ 128587 w 1226344"/>
                <a:gd name="connsiteY4" fmla="*/ 685800 h 1202531"/>
                <a:gd name="connsiteX5" fmla="*/ 142875 w 1226344"/>
                <a:gd name="connsiteY5" fmla="*/ 666750 h 1202531"/>
                <a:gd name="connsiteX6" fmla="*/ 142875 w 1226344"/>
                <a:gd name="connsiteY6" fmla="*/ 633413 h 1202531"/>
                <a:gd name="connsiteX7" fmla="*/ 180975 w 1226344"/>
                <a:gd name="connsiteY7" fmla="*/ 666750 h 1202531"/>
                <a:gd name="connsiteX8" fmla="*/ 240506 w 1226344"/>
                <a:gd name="connsiteY8" fmla="*/ 673894 h 1202531"/>
                <a:gd name="connsiteX9" fmla="*/ 271462 w 1226344"/>
                <a:gd name="connsiteY9" fmla="*/ 702469 h 1202531"/>
                <a:gd name="connsiteX10" fmla="*/ 326231 w 1226344"/>
                <a:gd name="connsiteY10" fmla="*/ 721519 h 1202531"/>
                <a:gd name="connsiteX11" fmla="*/ 338137 w 1226344"/>
                <a:gd name="connsiteY11" fmla="*/ 762000 h 1202531"/>
                <a:gd name="connsiteX12" fmla="*/ 321469 w 1226344"/>
                <a:gd name="connsiteY12" fmla="*/ 781050 h 1202531"/>
                <a:gd name="connsiteX13" fmla="*/ 311944 w 1226344"/>
                <a:gd name="connsiteY13" fmla="*/ 807244 h 1202531"/>
                <a:gd name="connsiteX14" fmla="*/ 266700 w 1226344"/>
                <a:gd name="connsiteY14" fmla="*/ 826294 h 1202531"/>
                <a:gd name="connsiteX15" fmla="*/ 219075 w 1226344"/>
                <a:gd name="connsiteY15" fmla="*/ 900113 h 1202531"/>
                <a:gd name="connsiteX16" fmla="*/ 204787 w 1226344"/>
                <a:gd name="connsiteY16" fmla="*/ 909638 h 1202531"/>
                <a:gd name="connsiteX17" fmla="*/ 192881 w 1226344"/>
                <a:gd name="connsiteY17" fmla="*/ 973932 h 1202531"/>
                <a:gd name="connsiteX18" fmla="*/ 152400 w 1226344"/>
                <a:gd name="connsiteY18" fmla="*/ 1042988 h 1202531"/>
                <a:gd name="connsiteX19" fmla="*/ 157162 w 1226344"/>
                <a:gd name="connsiteY19" fmla="*/ 1071563 h 1202531"/>
                <a:gd name="connsiteX20" fmla="*/ 204787 w 1226344"/>
                <a:gd name="connsiteY20" fmla="*/ 1083469 h 1202531"/>
                <a:gd name="connsiteX21" fmla="*/ 233362 w 1226344"/>
                <a:gd name="connsiteY21" fmla="*/ 1133475 h 1202531"/>
                <a:gd name="connsiteX22" fmla="*/ 247650 w 1226344"/>
                <a:gd name="connsiteY22" fmla="*/ 1133475 h 1202531"/>
                <a:gd name="connsiteX23" fmla="*/ 266700 w 1226344"/>
                <a:gd name="connsiteY23" fmla="*/ 1102519 h 1202531"/>
                <a:gd name="connsiteX24" fmla="*/ 257175 w 1226344"/>
                <a:gd name="connsiteY24" fmla="*/ 1081088 h 1202531"/>
                <a:gd name="connsiteX25" fmla="*/ 230981 w 1226344"/>
                <a:gd name="connsiteY25" fmla="*/ 1076325 h 1202531"/>
                <a:gd name="connsiteX26" fmla="*/ 230981 w 1226344"/>
                <a:gd name="connsiteY26" fmla="*/ 1052513 h 1202531"/>
                <a:gd name="connsiteX27" fmla="*/ 228600 w 1226344"/>
                <a:gd name="connsiteY27" fmla="*/ 1009650 h 1202531"/>
                <a:gd name="connsiteX28" fmla="*/ 216694 w 1226344"/>
                <a:gd name="connsiteY28" fmla="*/ 976313 h 1202531"/>
                <a:gd name="connsiteX29" fmla="*/ 223837 w 1226344"/>
                <a:gd name="connsiteY29" fmla="*/ 940594 h 1202531"/>
                <a:gd name="connsiteX30" fmla="*/ 266700 w 1226344"/>
                <a:gd name="connsiteY30" fmla="*/ 900113 h 1202531"/>
                <a:gd name="connsiteX31" fmla="*/ 278606 w 1226344"/>
                <a:gd name="connsiteY31" fmla="*/ 897732 h 1202531"/>
                <a:gd name="connsiteX32" fmla="*/ 290512 w 1226344"/>
                <a:gd name="connsiteY32" fmla="*/ 938213 h 1202531"/>
                <a:gd name="connsiteX33" fmla="*/ 302419 w 1226344"/>
                <a:gd name="connsiteY33" fmla="*/ 938213 h 1202531"/>
                <a:gd name="connsiteX34" fmla="*/ 321469 w 1226344"/>
                <a:gd name="connsiteY34" fmla="*/ 962025 h 1202531"/>
                <a:gd name="connsiteX35" fmla="*/ 338137 w 1226344"/>
                <a:gd name="connsiteY35" fmla="*/ 957263 h 1202531"/>
                <a:gd name="connsiteX36" fmla="*/ 359569 w 1226344"/>
                <a:gd name="connsiteY36" fmla="*/ 942975 h 1202531"/>
                <a:gd name="connsiteX37" fmla="*/ 483394 w 1226344"/>
                <a:gd name="connsiteY37" fmla="*/ 954882 h 1202531"/>
                <a:gd name="connsiteX38" fmla="*/ 516731 w 1226344"/>
                <a:gd name="connsiteY38" fmla="*/ 947738 h 1202531"/>
                <a:gd name="connsiteX39" fmla="*/ 545306 w 1226344"/>
                <a:gd name="connsiteY39" fmla="*/ 964407 h 1202531"/>
                <a:gd name="connsiteX40" fmla="*/ 561975 w 1226344"/>
                <a:gd name="connsiteY40" fmla="*/ 978694 h 1202531"/>
                <a:gd name="connsiteX41" fmla="*/ 604837 w 1226344"/>
                <a:gd name="connsiteY41" fmla="*/ 981075 h 1202531"/>
                <a:gd name="connsiteX42" fmla="*/ 640556 w 1226344"/>
                <a:gd name="connsiteY42" fmla="*/ 1021557 h 1202531"/>
                <a:gd name="connsiteX43" fmla="*/ 659606 w 1226344"/>
                <a:gd name="connsiteY43" fmla="*/ 1019175 h 1202531"/>
                <a:gd name="connsiteX44" fmla="*/ 702469 w 1226344"/>
                <a:gd name="connsiteY44" fmla="*/ 976313 h 1202531"/>
                <a:gd name="connsiteX45" fmla="*/ 735806 w 1226344"/>
                <a:gd name="connsiteY45" fmla="*/ 1000125 h 1202531"/>
                <a:gd name="connsiteX46" fmla="*/ 752475 w 1226344"/>
                <a:gd name="connsiteY46" fmla="*/ 1023938 h 1202531"/>
                <a:gd name="connsiteX47" fmla="*/ 785812 w 1226344"/>
                <a:gd name="connsiteY47" fmla="*/ 1021557 h 1202531"/>
                <a:gd name="connsiteX48" fmla="*/ 819150 w 1226344"/>
                <a:gd name="connsiteY48" fmla="*/ 1042988 h 1202531"/>
                <a:gd name="connsiteX49" fmla="*/ 823912 w 1226344"/>
                <a:gd name="connsiteY49" fmla="*/ 1064419 h 1202531"/>
                <a:gd name="connsiteX50" fmla="*/ 842962 w 1226344"/>
                <a:gd name="connsiteY50" fmla="*/ 1066800 h 1202531"/>
                <a:gd name="connsiteX51" fmla="*/ 904875 w 1226344"/>
                <a:gd name="connsiteY51" fmla="*/ 1073944 h 1202531"/>
                <a:gd name="connsiteX52" fmla="*/ 933450 w 1226344"/>
                <a:gd name="connsiteY52" fmla="*/ 1112044 h 1202531"/>
                <a:gd name="connsiteX53" fmla="*/ 938212 w 1226344"/>
                <a:gd name="connsiteY53" fmla="*/ 1140619 h 1202531"/>
                <a:gd name="connsiteX54" fmla="*/ 940594 w 1226344"/>
                <a:gd name="connsiteY54" fmla="*/ 1152525 h 1202531"/>
                <a:gd name="connsiteX55" fmla="*/ 954882 w 1226344"/>
                <a:gd name="connsiteY55" fmla="*/ 1200150 h 1202531"/>
                <a:gd name="connsiteX56" fmla="*/ 990599 w 1226344"/>
                <a:gd name="connsiteY56" fmla="*/ 1202531 h 1202531"/>
                <a:gd name="connsiteX57" fmla="*/ 1042987 w 1226344"/>
                <a:gd name="connsiteY57" fmla="*/ 1150144 h 1202531"/>
                <a:gd name="connsiteX58" fmla="*/ 1071562 w 1226344"/>
                <a:gd name="connsiteY58" fmla="*/ 1069182 h 1202531"/>
                <a:gd name="connsiteX59" fmla="*/ 1062037 w 1226344"/>
                <a:gd name="connsiteY59" fmla="*/ 1045369 h 1202531"/>
                <a:gd name="connsiteX60" fmla="*/ 1059656 w 1226344"/>
                <a:gd name="connsiteY60" fmla="*/ 1012032 h 1202531"/>
                <a:gd name="connsiteX61" fmla="*/ 1066800 w 1226344"/>
                <a:gd name="connsiteY61" fmla="*/ 992982 h 1202531"/>
                <a:gd name="connsiteX62" fmla="*/ 1083469 w 1226344"/>
                <a:gd name="connsiteY62" fmla="*/ 973932 h 1202531"/>
                <a:gd name="connsiteX63" fmla="*/ 1107281 w 1226344"/>
                <a:gd name="connsiteY63" fmla="*/ 964407 h 1202531"/>
                <a:gd name="connsiteX64" fmla="*/ 1133475 w 1226344"/>
                <a:gd name="connsiteY64" fmla="*/ 921544 h 1202531"/>
                <a:gd name="connsiteX65" fmla="*/ 1150144 w 1226344"/>
                <a:gd name="connsiteY65" fmla="*/ 921544 h 1202531"/>
                <a:gd name="connsiteX66" fmla="*/ 1197769 w 1226344"/>
                <a:gd name="connsiteY66" fmla="*/ 940594 h 1202531"/>
                <a:gd name="connsiteX67" fmla="*/ 1226344 w 1226344"/>
                <a:gd name="connsiteY67" fmla="*/ 904875 h 1202531"/>
                <a:gd name="connsiteX68" fmla="*/ 1195387 w 1226344"/>
                <a:gd name="connsiteY68" fmla="*/ 852488 h 1202531"/>
                <a:gd name="connsiteX69" fmla="*/ 1159669 w 1226344"/>
                <a:gd name="connsiteY69" fmla="*/ 804863 h 1202531"/>
                <a:gd name="connsiteX70" fmla="*/ 1162050 w 1226344"/>
                <a:gd name="connsiteY70" fmla="*/ 762000 h 1202531"/>
                <a:gd name="connsiteX71" fmla="*/ 1216819 w 1226344"/>
                <a:gd name="connsiteY71" fmla="*/ 702469 h 1202531"/>
                <a:gd name="connsiteX72" fmla="*/ 1219200 w 1226344"/>
                <a:gd name="connsiteY72" fmla="*/ 676275 h 1202531"/>
                <a:gd name="connsiteX73" fmla="*/ 1181100 w 1226344"/>
                <a:gd name="connsiteY73" fmla="*/ 661988 h 1202531"/>
                <a:gd name="connsiteX74" fmla="*/ 1150144 w 1226344"/>
                <a:gd name="connsiteY74" fmla="*/ 635794 h 1202531"/>
                <a:gd name="connsiteX75" fmla="*/ 1133475 w 1226344"/>
                <a:gd name="connsiteY75" fmla="*/ 602457 h 1202531"/>
                <a:gd name="connsiteX76" fmla="*/ 1083469 w 1226344"/>
                <a:gd name="connsiteY76" fmla="*/ 604838 h 1202531"/>
                <a:gd name="connsiteX77" fmla="*/ 1033462 w 1226344"/>
                <a:gd name="connsiteY77" fmla="*/ 604838 h 1202531"/>
                <a:gd name="connsiteX78" fmla="*/ 1014412 w 1226344"/>
                <a:gd name="connsiteY78" fmla="*/ 583407 h 1202531"/>
                <a:gd name="connsiteX79" fmla="*/ 950119 w 1226344"/>
                <a:gd name="connsiteY79" fmla="*/ 578644 h 1202531"/>
                <a:gd name="connsiteX80" fmla="*/ 933450 w 1226344"/>
                <a:gd name="connsiteY80" fmla="*/ 561975 h 1202531"/>
                <a:gd name="connsiteX81" fmla="*/ 933450 w 1226344"/>
                <a:gd name="connsiteY81" fmla="*/ 547688 h 1202531"/>
                <a:gd name="connsiteX82" fmla="*/ 859631 w 1226344"/>
                <a:gd name="connsiteY82" fmla="*/ 511969 h 1202531"/>
                <a:gd name="connsiteX83" fmla="*/ 850106 w 1226344"/>
                <a:gd name="connsiteY83" fmla="*/ 492919 h 1202531"/>
                <a:gd name="connsiteX84" fmla="*/ 828675 w 1226344"/>
                <a:gd name="connsiteY84" fmla="*/ 476250 h 1202531"/>
                <a:gd name="connsiteX85" fmla="*/ 795337 w 1226344"/>
                <a:gd name="connsiteY85" fmla="*/ 478632 h 1202531"/>
                <a:gd name="connsiteX86" fmla="*/ 773906 w 1226344"/>
                <a:gd name="connsiteY86" fmla="*/ 471488 h 1202531"/>
                <a:gd name="connsiteX87" fmla="*/ 728662 w 1226344"/>
                <a:gd name="connsiteY87" fmla="*/ 428625 h 1202531"/>
                <a:gd name="connsiteX88" fmla="*/ 700087 w 1226344"/>
                <a:gd name="connsiteY88" fmla="*/ 421482 h 1202531"/>
                <a:gd name="connsiteX89" fmla="*/ 666750 w 1226344"/>
                <a:gd name="connsiteY89" fmla="*/ 383382 h 1202531"/>
                <a:gd name="connsiteX90" fmla="*/ 626269 w 1226344"/>
                <a:gd name="connsiteY90" fmla="*/ 369094 h 1202531"/>
                <a:gd name="connsiteX91" fmla="*/ 585787 w 1226344"/>
                <a:gd name="connsiteY91" fmla="*/ 335757 h 1202531"/>
                <a:gd name="connsiteX92" fmla="*/ 564356 w 1226344"/>
                <a:gd name="connsiteY92" fmla="*/ 311944 h 1202531"/>
                <a:gd name="connsiteX93" fmla="*/ 550069 w 1226344"/>
                <a:gd name="connsiteY93" fmla="*/ 330994 h 1202531"/>
                <a:gd name="connsiteX94" fmla="*/ 478631 w 1226344"/>
                <a:gd name="connsiteY94" fmla="*/ 328613 h 1202531"/>
                <a:gd name="connsiteX95" fmla="*/ 330994 w 1226344"/>
                <a:gd name="connsiteY95" fmla="*/ 230982 h 1202531"/>
                <a:gd name="connsiteX96" fmla="*/ 259556 w 1226344"/>
                <a:gd name="connsiteY96" fmla="*/ 254794 h 1202531"/>
                <a:gd name="connsiteX97" fmla="*/ 221456 w 1226344"/>
                <a:gd name="connsiteY97" fmla="*/ 245269 h 1202531"/>
                <a:gd name="connsiteX98" fmla="*/ 238125 w 1226344"/>
                <a:gd name="connsiteY98" fmla="*/ 150019 h 1202531"/>
                <a:gd name="connsiteX99" fmla="*/ 228600 w 1226344"/>
                <a:gd name="connsiteY99" fmla="*/ 95250 h 1202531"/>
                <a:gd name="connsiteX100" fmla="*/ 197644 w 1226344"/>
                <a:gd name="connsiteY100" fmla="*/ 78582 h 1202531"/>
                <a:gd name="connsiteX101" fmla="*/ 145256 w 1226344"/>
                <a:gd name="connsiteY101" fmla="*/ 0 h 1202531"/>
                <a:gd name="connsiteX102" fmla="*/ 88106 w 1226344"/>
                <a:gd name="connsiteY102" fmla="*/ 30957 h 1202531"/>
                <a:gd name="connsiteX103" fmla="*/ 83344 w 1226344"/>
                <a:gd name="connsiteY103" fmla="*/ 54769 h 1202531"/>
                <a:gd name="connsiteX104" fmla="*/ 90487 w 1226344"/>
                <a:gd name="connsiteY104" fmla="*/ 100013 h 1202531"/>
                <a:gd name="connsiteX105" fmla="*/ 71437 w 1226344"/>
                <a:gd name="connsiteY105" fmla="*/ 135732 h 1202531"/>
                <a:gd name="connsiteX106" fmla="*/ 66675 w 1226344"/>
                <a:gd name="connsiteY106" fmla="*/ 145257 h 1202531"/>
                <a:gd name="connsiteX107" fmla="*/ 97631 w 1226344"/>
                <a:gd name="connsiteY107" fmla="*/ 185738 h 1202531"/>
                <a:gd name="connsiteX108" fmla="*/ 83344 w 1226344"/>
                <a:gd name="connsiteY108" fmla="*/ 223838 h 1202531"/>
                <a:gd name="connsiteX109" fmla="*/ 59531 w 1226344"/>
                <a:gd name="connsiteY109" fmla="*/ 240507 h 1202531"/>
                <a:gd name="connsiteX110" fmla="*/ 69056 w 1226344"/>
                <a:gd name="connsiteY110" fmla="*/ 309563 h 1202531"/>
                <a:gd name="connsiteX111" fmla="*/ 92869 w 1226344"/>
                <a:gd name="connsiteY111" fmla="*/ 321469 h 1202531"/>
                <a:gd name="connsiteX112" fmla="*/ 85725 w 1226344"/>
                <a:gd name="connsiteY112" fmla="*/ 369094 h 1202531"/>
                <a:gd name="connsiteX113" fmla="*/ 42862 w 1226344"/>
                <a:gd name="connsiteY113" fmla="*/ 421482 h 1202531"/>
                <a:gd name="connsiteX114" fmla="*/ 0 w 1226344"/>
                <a:gd name="connsiteY114" fmla="*/ 452438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26344" h="1202531">
                  <a:moveTo>
                    <a:pt x="0" y="452438"/>
                  </a:moveTo>
                  <a:lnTo>
                    <a:pt x="28575" y="526257"/>
                  </a:lnTo>
                  <a:lnTo>
                    <a:pt x="73819" y="564357"/>
                  </a:lnTo>
                  <a:lnTo>
                    <a:pt x="109537" y="657225"/>
                  </a:lnTo>
                  <a:lnTo>
                    <a:pt x="128587" y="685800"/>
                  </a:lnTo>
                  <a:lnTo>
                    <a:pt x="142875" y="666750"/>
                  </a:lnTo>
                  <a:lnTo>
                    <a:pt x="142875" y="633413"/>
                  </a:lnTo>
                  <a:lnTo>
                    <a:pt x="180975" y="666750"/>
                  </a:lnTo>
                  <a:lnTo>
                    <a:pt x="240506" y="673894"/>
                  </a:lnTo>
                  <a:lnTo>
                    <a:pt x="271462" y="702469"/>
                  </a:lnTo>
                  <a:lnTo>
                    <a:pt x="326231" y="721519"/>
                  </a:lnTo>
                  <a:lnTo>
                    <a:pt x="338137" y="762000"/>
                  </a:lnTo>
                  <a:lnTo>
                    <a:pt x="321469" y="781050"/>
                  </a:lnTo>
                  <a:lnTo>
                    <a:pt x="311944" y="807244"/>
                  </a:lnTo>
                  <a:lnTo>
                    <a:pt x="266700" y="826294"/>
                  </a:lnTo>
                  <a:lnTo>
                    <a:pt x="219075" y="900113"/>
                  </a:lnTo>
                  <a:lnTo>
                    <a:pt x="204787" y="909638"/>
                  </a:lnTo>
                  <a:lnTo>
                    <a:pt x="192881" y="973932"/>
                  </a:lnTo>
                  <a:lnTo>
                    <a:pt x="152400" y="1042988"/>
                  </a:lnTo>
                  <a:lnTo>
                    <a:pt x="157162" y="1071563"/>
                  </a:lnTo>
                  <a:lnTo>
                    <a:pt x="204787" y="1083469"/>
                  </a:lnTo>
                  <a:lnTo>
                    <a:pt x="233362" y="1133475"/>
                  </a:lnTo>
                  <a:lnTo>
                    <a:pt x="247650" y="1133475"/>
                  </a:lnTo>
                  <a:lnTo>
                    <a:pt x="266700" y="1102519"/>
                  </a:lnTo>
                  <a:lnTo>
                    <a:pt x="257175" y="1081088"/>
                  </a:lnTo>
                  <a:lnTo>
                    <a:pt x="230981" y="1076325"/>
                  </a:lnTo>
                  <a:lnTo>
                    <a:pt x="230981" y="1052513"/>
                  </a:lnTo>
                  <a:lnTo>
                    <a:pt x="228600" y="1009650"/>
                  </a:lnTo>
                  <a:lnTo>
                    <a:pt x="216694" y="976313"/>
                  </a:lnTo>
                  <a:lnTo>
                    <a:pt x="223837" y="940594"/>
                  </a:lnTo>
                  <a:lnTo>
                    <a:pt x="266700" y="900113"/>
                  </a:lnTo>
                  <a:lnTo>
                    <a:pt x="278606" y="897732"/>
                  </a:lnTo>
                  <a:lnTo>
                    <a:pt x="290512" y="938213"/>
                  </a:lnTo>
                  <a:lnTo>
                    <a:pt x="302419" y="938213"/>
                  </a:lnTo>
                  <a:lnTo>
                    <a:pt x="321469" y="962025"/>
                  </a:lnTo>
                  <a:lnTo>
                    <a:pt x="338137" y="957263"/>
                  </a:lnTo>
                  <a:lnTo>
                    <a:pt x="359569" y="942975"/>
                  </a:lnTo>
                  <a:lnTo>
                    <a:pt x="483394" y="954882"/>
                  </a:lnTo>
                  <a:lnTo>
                    <a:pt x="516731" y="947738"/>
                  </a:lnTo>
                  <a:lnTo>
                    <a:pt x="545306" y="964407"/>
                  </a:lnTo>
                  <a:lnTo>
                    <a:pt x="561975" y="978694"/>
                  </a:lnTo>
                  <a:lnTo>
                    <a:pt x="604837" y="981075"/>
                  </a:lnTo>
                  <a:lnTo>
                    <a:pt x="640556" y="1021557"/>
                  </a:lnTo>
                  <a:lnTo>
                    <a:pt x="659606" y="1019175"/>
                  </a:lnTo>
                  <a:lnTo>
                    <a:pt x="702469" y="976313"/>
                  </a:lnTo>
                  <a:lnTo>
                    <a:pt x="735806" y="1000125"/>
                  </a:lnTo>
                  <a:lnTo>
                    <a:pt x="752475" y="1023938"/>
                  </a:lnTo>
                  <a:lnTo>
                    <a:pt x="785812" y="1021557"/>
                  </a:lnTo>
                  <a:lnTo>
                    <a:pt x="819150" y="1042988"/>
                  </a:lnTo>
                  <a:lnTo>
                    <a:pt x="823912" y="1064419"/>
                  </a:lnTo>
                  <a:lnTo>
                    <a:pt x="842962" y="1066800"/>
                  </a:lnTo>
                  <a:lnTo>
                    <a:pt x="904875" y="1073944"/>
                  </a:lnTo>
                  <a:lnTo>
                    <a:pt x="933450" y="1112044"/>
                  </a:lnTo>
                  <a:lnTo>
                    <a:pt x="938212" y="1140619"/>
                  </a:lnTo>
                  <a:lnTo>
                    <a:pt x="940594" y="1152525"/>
                  </a:lnTo>
                  <a:lnTo>
                    <a:pt x="954882" y="1200150"/>
                  </a:lnTo>
                  <a:lnTo>
                    <a:pt x="990599" y="1202531"/>
                  </a:lnTo>
                  <a:lnTo>
                    <a:pt x="1042987" y="1150144"/>
                  </a:lnTo>
                  <a:lnTo>
                    <a:pt x="1071562" y="1069182"/>
                  </a:lnTo>
                  <a:lnTo>
                    <a:pt x="1062037" y="1045369"/>
                  </a:lnTo>
                  <a:lnTo>
                    <a:pt x="1059656" y="1012032"/>
                  </a:lnTo>
                  <a:lnTo>
                    <a:pt x="1066800" y="992982"/>
                  </a:lnTo>
                  <a:lnTo>
                    <a:pt x="1083469" y="973932"/>
                  </a:lnTo>
                  <a:lnTo>
                    <a:pt x="1107281" y="964407"/>
                  </a:lnTo>
                  <a:lnTo>
                    <a:pt x="1133475" y="921544"/>
                  </a:lnTo>
                  <a:lnTo>
                    <a:pt x="1150144" y="921544"/>
                  </a:lnTo>
                  <a:lnTo>
                    <a:pt x="1197769" y="940594"/>
                  </a:lnTo>
                  <a:lnTo>
                    <a:pt x="1226344" y="904875"/>
                  </a:lnTo>
                  <a:lnTo>
                    <a:pt x="1195387" y="852488"/>
                  </a:lnTo>
                  <a:lnTo>
                    <a:pt x="1159669" y="804863"/>
                  </a:lnTo>
                  <a:lnTo>
                    <a:pt x="1162050" y="762000"/>
                  </a:lnTo>
                  <a:lnTo>
                    <a:pt x="1216819" y="702469"/>
                  </a:lnTo>
                  <a:lnTo>
                    <a:pt x="1219200" y="676275"/>
                  </a:lnTo>
                  <a:lnTo>
                    <a:pt x="1181100" y="661988"/>
                  </a:lnTo>
                  <a:lnTo>
                    <a:pt x="1150144" y="635794"/>
                  </a:lnTo>
                  <a:lnTo>
                    <a:pt x="1133475" y="602457"/>
                  </a:lnTo>
                  <a:lnTo>
                    <a:pt x="1083469" y="604838"/>
                  </a:lnTo>
                  <a:lnTo>
                    <a:pt x="1033462" y="604838"/>
                  </a:lnTo>
                  <a:lnTo>
                    <a:pt x="1014412" y="583407"/>
                  </a:lnTo>
                  <a:lnTo>
                    <a:pt x="950119" y="578644"/>
                  </a:lnTo>
                  <a:lnTo>
                    <a:pt x="933450" y="561975"/>
                  </a:lnTo>
                  <a:lnTo>
                    <a:pt x="933450" y="547688"/>
                  </a:lnTo>
                  <a:lnTo>
                    <a:pt x="859631" y="511969"/>
                  </a:lnTo>
                  <a:lnTo>
                    <a:pt x="850106" y="492919"/>
                  </a:lnTo>
                  <a:lnTo>
                    <a:pt x="828675" y="476250"/>
                  </a:lnTo>
                  <a:lnTo>
                    <a:pt x="795337" y="478632"/>
                  </a:lnTo>
                  <a:lnTo>
                    <a:pt x="773906" y="471488"/>
                  </a:lnTo>
                  <a:lnTo>
                    <a:pt x="728662" y="428625"/>
                  </a:lnTo>
                  <a:lnTo>
                    <a:pt x="700087" y="421482"/>
                  </a:lnTo>
                  <a:lnTo>
                    <a:pt x="666750" y="383382"/>
                  </a:lnTo>
                  <a:lnTo>
                    <a:pt x="626269" y="369094"/>
                  </a:lnTo>
                  <a:lnTo>
                    <a:pt x="585787" y="335757"/>
                  </a:lnTo>
                  <a:lnTo>
                    <a:pt x="564356" y="311944"/>
                  </a:lnTo>
                  <a:lnTo>
                    <a:pt x="550069" y="330994"/>
                  </a:lnTo>
                  <a:lnTo>
                    <a:pt x="478631" y="328613"/>
                  </a:lnTo>
                  <a:lnTo>
                    <a:pt x="330994" y="230982"/>
                  </a:lnTo>
                  <a:lnTo>
                    <a:pt x="259556" y="254794"/>
                  </a:lnTo>
                  <a:lnTo>
                    <a:pt x="221456" y="245269"/>
                  </a:lnTo>
                  <a:lnTo>
                    <a:pt x="238125" y="150019"/>
                  </a:lnTo>
                  <a:lnTo>
                    <a:pt x="228600" y="95250"/>
                  </a:lnTo>
                  <a:lnTo>
                    <a:pt x="197644" y="78582"/>
                  </a:lnTo>
                  <a:lnTo>
                    <a:pt x="145256" y="0"/>
                  </a:lnTo>
                  <a:lnTo>
                    <a:pt x="88106" y="30957"/>
                  </a:lnTo>
                  <a:lnTo>
                    <a:pt x="83344" y="54769"/>
                  </a:lnTo>
                  <a:lnTo>
                    <a:pt x="90487" y="100013"/>
                  </a:lnTo>
                  <a:lnTo>
                    <a:pt x="71437" y="135732"/>
                  </a:lnTo>
                  <a:lnTo>
                    <a:pt x="66675" y="145257"/>
                  </a:lnTo>
                  <a:lnTo>
                    <a:pt x="97631" y="185738"/>
                  </a:lnTo>
                  <a:lnTo>
                    <a:pt x="83344" y="223838"/>
                  </a:lnTo>
                  <a:lnTo>
                    <a:pt x="59531" y="240507"/>
                  </a:lnTo>
                  <a:lnTo>
                    <a:pt x="69056" y="309563"/>
                  </a:lnTo>
                  <a:lnTo>
                    <a:pt x="92869" y="321469"/>
                  </a:lnTo>
                  <a:lnTo>
                    <a:pt x="85725" y="369094"/>
                  </a:lnTo>
                  <a:lnTo>
                    <a:pt x="42862" y="421482"/>
                  </a:lnTo>
                  <a:lnTo>
                    <a:pt x="0" y="452438"/>
                  </a:lnTo>
                  <a:close/>
                </a:path>
              </a:pathLst>
            </a:custGeom>
            <a:pattFill prst="pct5">
              <a:fgClr>
                <a:schemeClr val="bg1">
                  <a:lumMod val="95000"/>
                </a:schemeClr>
              </a:fgClr>
              <a:bgClr>
                <a:srgbClr val="0066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3" name="Freeform 72"/>
            <p:cNvSpPr/>
            <p:nvPr/>
          </p:nvSpPr>
          <p:spPr>
            <a:xfrm>
              <a:off x="901700" y="1676401"/>
              <a:ext cx="1377950" cy="1289050"/>
            </a:xfrm>
            <a:custGeom>
              <a:avLst/>
              <a:gdLst>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814388 w 1378744"/>
                <a:gd name="connsiteY54" fmla="*/ 1138237 h 1138237"/>
                <a:gd name="connsiteX55" fmla="*/ 828675 w 1378744"/>
                <a:gd name="connsiteY55" fmla="*/ 1109662 h 1138237"/>
                <a:gd name="connsiteX56" fmla="*/ 833438 w 1378744"/>
                <a:gd name="connsiteY56" fmla="*/ 1085850 h 1138237"/>
                <a:gd name="connsiteX57" fmla="*/ 797719 w 1378744"/>
                <a:gd name="connsiteY57" fmla="*/ 1059656 h 1138237"/>
                <a:gd name="connsiteX58" fmla="*/ 790575 w 1378744"/>
                <a:gd name="connsiteY58" fmla="*/ 1038225 h 1138237"/>
                <a:gd name="connsiteX59" fmla="*/ 790575 w 1378744"/>
                <a:gd name="connsiteY59" fmla="*/ 1021556 h 1138237"/>
                <a:gd name="connsiteX60" fmla="*/ 845344 w 1378744"/>
                <a:gd name="connsiteY60" fmla="*/ 952500 h 1138237"/>
                <a:gd name="connsiteX61" fmla="*/ 845344 w 1378744"/>
                <a:gd name="connsiteY61" fmla="*/ 952500 h 1138237"/>
                <a:gd name="connsiteX62" fmla="*/ 888207 w 1378744"/>
                <a:gd name="connsiteY62" fmla="*/ 966787 h 1138237"/>
                <a:gd name="connsiteX63" fmla="*/ 907257 w 1378744"/>
                <a:gd name="connsiteY63" fmla="*/ 981075 h 1138237"/>
                <a:gd name="connsiteX64" fmla="*/ 938213 w 1378744"/>
                <a:gd name="connsiteY64" fmla="*/ 990600 h 1138237"/>
                <a:gd name="connsiteX65" fmla="*/ 964407 w 1378744"/>
                <a:gd name="connsiteY65" fmla="*/ 985837 h 1138237"/>
                <a:gd name="connsiteX66" fmla="*/ 985838 w 1378744"/>
                <a:gd name="connsiteY66" fmla="*/ 985837 h 1138237"/>
                <a:gd name="connsiteX67" fmla="*/ 995363 w 1378744"/>
                <a:gd name="connsiteY67" fmla="*/ 995362 h 1138237"/>
                <a:gd name="connsiteX68" fmla="*/ 978694 w 1378744"/>
                <a:gd name="connsiteY68" fmla="*/ 1012031 h 1138237"/>
                <a:gd name="connsiteX69" fmla="*/ 969169 w 1378744"/>
                <a:gd name="connsiteY69" fmla="*/ 1031081 h 1138237"/>
                <a:gd name="connsiteX70" fmla="*/ 954882 w 1378744"/>
                <a:gd name="connsiteY70" fmla="*/ 1054893 h 1138237"/>
                <a:gd name="connsiteX71" fmla="*/ 950119 w 1378744"/>
                <a:gd name="connsiteY71" fmla="*/ 1083468 h 1138237"/>
                <a:gd name="connsiteX72" fmla="*/ 962025 w 1378744"/>
                <a:gd name="connsiteY72" fmla="*/ 1107281 h 1138237"/>
                <a:gd name="connsiteX73" fmla="*/ 983457 w 1378744"/>
                <a:gd name="connsiteY73" fmla="*/ 1131093 h 1138237"/>
                <a:gd name="connsiteX74" fmla="*/ 1002507 w 1378744"/>
                <a:gd name="connsiteY74" fmla="*/ 1133475 h 1138237"/>
                <a:gd name="connsiteX75" fmla="*/ 1028700 w 1378744"/>
                <a:gd name="connsiteY75" fmla="*/ 1126331 h 1138237"/>
                <a:gd name="connsiteX76" fmla="*/ 1031082 w 1378744"/>
                <a:gd name="connsiteY76" fmla="*/ 1097756 h 1138237"/>
                <a:gd name="connsiteX77" fmla="*/ 1057275 w 1378744"/>
                <a:gd name="connsiteY77" fmla="*/ 1085850 h 1138237"/>
                <a:gd name="connsiteX78" fmla="*/ 1076325 w 1378744"/>
                <a:gd name="connsiteY78" fmla="*/ 1097756 h 1138237"/>
                <a:gd name="connsiteX79" fmla="*/ 1100138 w 1378744"/>
                <a:gd name="connsiteY79" fmla="*/ 1107281 h 1138237"/>
                <a:gd name="connsiteX80" fmla="*/ 1123950 w 1378744"/>
                <a:gd name="connsiteY80" fmla="*/ 1121568 h 1138237"/>
                <a:gd name="connsiteX81" fmla="*/ 1143000 w 1378744"/>
                <a:gd name="connsiteY81" fmla="*/ 1123950 h 1138237"/>
                <a:gd name="connsiteX82" fmla="*/ 1157288 w 1378744"/>
                <a:gd name="connsiteY82" fmla="*/ 1112043 h 1138237"/>
                <a:gd name="connsiteX83" fmla="*/ 1159669 w 1378744"/>
                <a:gd name="connsiteY83" fmla="*/ 1085850 h 1138237"/>
                <a:gd name="connsiteX84" fmla="*/ 1166813 w 1378744"/>
                <a:gd name="connsiteY84" fmla="*/ 1052512 h 1138237"/>
                <a:gd name="connsiteX85" fmla="*/ 1197769 w 1378744"/>
                <a:gd name="connsiteY85" fmla="*/ 1016793 h 1138237"/>
                <a:gd name="connsiteX86" fmla="*/ 1195388 w 1378744"/>
                <a:gd name="connsiteY86" fmla="*/ 954881 h 1138237"/>
                <a:gd name="connsiteX87" fmla="*/ 1209675 w 1378744"/>
                <a:gd name="connsiteY87" fmla="*/ 945356 h 1138237"/>
                <a:gd name="connsiteX88" fmla="*/ 1235869 w 1378744"/>
                <a:gd name="connsiteY88" fmla="*/ 945356 h 1138237"/>
                <a:gd name="connsiteX89" fmla="*/ 1235869 w 1378744"/>
                <a:gd name="connsiteY89" fmla="*/ 931068 h 1138237"/>
                <a:gd name="connsiteX90" fmla="*/ 1212057 w 1378744"/>
                <a:gd name="connsiteY90" fmla="*/ 912018 h 1138237"/>
                <a:gd name="connsiteX91" fmla="*/ 1195388 w 1378744"/>
                <a:gd name="connsiteY91" fmla="*/ 881062 h 1138237"/>
                <a:gd name="connsiteX92" fmla="*/ 1157288 w 1378744"/>
                <a:gd name="connsiteY92" fmla="*/ 871537 h 1138237"/>
                <a:gd name="connsiteX93" fmla="*/ 1119188 w 1378744"/>
                <a:gd name="connsiteY93" fmla="*/ 859631 h 1138237"/>
                <a:gd name="connsiteX94" fmla="*/ 1119188 w 1378744"/>
                <a:gd name="connsiteY94" fmla="*/ 831056 h 1138237"/>
                <a:gd name="connsiteX95" fmla="*/ 1135857 w 1378744"/>
                <a:gd name="connsiteY95" fmla="*/ 807243 h 1138237"/>
                <a:gd name="connsiteX96" fmla="*/ 1197769 w 1378744"/>
                <a:gd name="connsiteY96" fmla="*/ 759618 h 1138237"/>
                <a:gd name="connsiteX97" fmla="*/ 1247775 w 1378744"/>
                <a:gd name="connsiteY97" fmla="*/ 762000 h 1138237"/>
                <a:gd name="connsiteX98" fmla="*/ 1278732 w 1378744"/>
                <a:gd name="connsiteY98" fmla="*/ 762000 h 1138237"/>
                <a:gd name="connsiteX99" fmla="*/ 1271588 w 1378744"/>
                <a:gd name="connsiteY99" fmla="*/ 735806 h 1138237"/>
                <a:gd name="connsiteX100" fmla="*/ 1378744 w 1378744"/>
                <a:gd name="connsiteY100" fmla="*/ 678656 h 1138237"/>
                <a:gd name="connsiteX101" fmla="*/ 1331119 w 1378744"/>
                <a:gd name="connsiteY101" fmla="*/ 552450 h 1138237"/>
                <a:gd name="connsiteX102" fmla="*/ 1278732 w 1378744"/>
                <a:gd name="connsiteY102" fmla="*/ 514350 h 1138237"/>
                <a:gd name="connsiteX103" fmla="*/ 1252538 w 1378744"/>
                <a:gd name="connsiteY103" fmla="*/ 431006 h 1138237"/>
                <a:gd name="connsiteX104" fmla="*/ 1181100 w 1378744"/>
                <a:gd name="connsiteY104" fmla="*/ 431006 h 1138237"/>
                <a:gd name="connsiteX105" fmla="*/ 1166813 w 1378744"/>
                <a:gd name="connsiteY105" fmla="*/ 395287 h 1138237"/>
                <a:gd name="connsiteX106" fmla="*/ 1107282 w 1378744"/>
                <a:gd name="connsiteY106" fmla="*/ 421481 h 1138237"/>
                <a:gd name="connsiteX107" fmla="*/ 1054894 w 1378744"/>
                <a:gd name="connsiteY107" fmla="*/ 414337 h 1138237"/>
                <a:gd name="connsiteX108" fmla="*/ 1028700 w 1378744"/>
                <a:gd name="connsiteY108" fmla="*/ 371475 h 1138237"/>
                <a:gd name="connsiteX109" fmla="*/ 1023938 w 1378744"/>
                <a:gd name="connsiteY109" fmla="*/ 288131 h 1138237"/>
                <a:gd name="connsiteX110" fmla="*/ 1012032 w 1378744"/>
                <a:gd name="connsiteY110" fmla="*/ 269081 h 1138237"/>
                <a:gd name="connsiteX111" fmla="*/ 1012032 w 1378744"/>
                <a:gd name="connsiteY111" fmla="*/ 211931 h 1138237"/>
                <a:gd name="connsiteX112" fmla="*/ 959644 w 1378744"/>
                <a:gd name="connsiteY112" fmla="*/ 190500 h 1138237"/>
                <a:gd name="connsiteX113" fmla="*/ 914400 w 1378744"/>
                <a:gd name="connsiteY113" fmla="*/ 111918 h 1138237"/>
                <a:gd name="connsiteX114" fmla="*/ 854869 w 1378744"/>
                <a:gd name="connsiteY114" fmla="*/ 76200 h 1138237"/>
                <a:gd name="connsiteX115" fmla="*/ 873919 w 1378744"/>
                <a:gd name="connsiteY115" fmla="*/ 16668 h 1138237"/>
                <a:gd name="connsiteX116" fmla="*/ 783432 w 1378744"/>
                <a:gd name="connsiteY116" fmla="*/ 0 h 1138237"/>
                <a:gd name="connsiteX0" fmla="*/ 783432 w 1378744"/>
                <a:gd name="connsiteY0" fmla="*/ 0 h 1138237"/>
                <a:gd name="connsiteX1" fmla="*/ 738188 w 1378744"/>
                <a:gd name="connsiteY1" fmla="*/ 26193 h 1138237"/>
                <a:gd name="connsiteX2" fmla="*/ 685800 w 1378744"/>
                <a:gd name="connsiteY2" fmla="*/ 28575 h 1138237"/>
                <a:gd name="connsiteX3" fmla="*/ 635794 w 1378744"/>
                <a:gd name="connsiteY3" fmla="*/ 73818 h 1138237"/>
                <a:gd name="connsiteX4" fmla="*/ 633413 w 1378744"/>
                <a:gd name="connsiteY4" fmla="*/ 114300 h 1138237"/>
                <a:gd name="connsiteX5" fmla="*/ 561975 w 1378744"/>
                <a:gd name="connsiteY5" fmla="*/ 190500 h 1138237"/>
                <a:gd name="connsiteX6" fmla="*/ 519113 w 1378744"/>
                <a:gd name="connsiteY6" fmla="*/ 214312 h 1138237"/>
                <a:gd name="connsiteX7" fmla="*/ 485775 w 1378744"/>
                <a:gd name="connsiteY7" fmla="*/ 252412 h 1138237"/>
                <a:gd name="connsiteX8" fmla="*/ 461963 w 1378744"/>
                <a:gd name="connsiteY8" fmla="*/ 273843 h 1138237"/>
                <a:gd name="connsiteX9" fmla="*/ 423863 w 1378744"/>
                <a:gd name="connsiteY9" fmla="*/ 333375 h 1138237"/>
                <a:gd name="connsiteX10" fmla="*/ 378619 w 1378744"/>
                <a:gd name="connsiteY10" fmla="*/ 357187 h 1138237"/>
                <a:gd name="connsiteX11" fmla="*/ 292894 w 1378744"/>
                <a:gd name="connsiteY11" fmla="*/ 376237 h 1138237"/>
                <a:gd name="connsiteX12" fmla="*/ 264319 w 1378744"/>
                <a:gd name="connsiteY12" fmla="*/ 373856 h 1138237"/>
                <a:gd name="connsiteX13" fmla="*/ 240507 w 1378744"/>
                <a:gd name="connsiteY13" fmla="*/ 359568 h 1138237"/>
                <a:gd name="connsiteX14" fmla="*/ 226219 w 1378744"/>
                <a:gd name="connsiteY14" fmla="*/ 338137 h 1138237"/>
                <a:gd name="connsiteX15" fmla="*/ 219075 w 1378744"/>
                <a:gd name="connsiteY15" fmla="*/ 311943 h 1138237"/>
                <a:gd name="connsiteX16" fmla="*/ 204788 w 1378744"/>
                <a:gd name="connsiteY16" fmla="*/ 309562 h 1138237"/>
                <a:gd name="connsiteX17" fmla="*/ 188119 w 1378744"/>
                <a:gd name="connsiteY17" fmla="*/ 304800 h 1138237"/>
                <a:gd name="connsiteX18" fmla="*/ 173832 w 1378744"/>
                <a:gd name="connsiteY18" fmla="*/ 302418 h 1138237"/>
                <a:gd name="connsiteX19" fmla="*/ 128588 w 1378744"/>
                <a:gd name="connsiteY19" fmla="*/ 352425 h 1138237"/>
                <a:gd name="connsiteX20" fmla="*/ 97632 w 1378744"/>
                <a:gd name="connsiteY20" fmla="*/ 371475 h 1138237"/>
                <a:gd name="connsiteX21" fmla="*/ 80963 w 1378744"/>
                <a:gd name="connsiteY21" fmla="*/ 390525 h 1138237"/>
                <a:gd name="connsiteX22" fmla="*/ 66675 w 1378744"/>
                <a:gd name="connsiteY22" fmla="*/ 435768 h 1138237"/>
                <a:gd name="connsiteX23" fmla="*/ 54769 w 1378744"/>
                <a:gd name="connsiteY23" fmla="*/ 447675 h 1138237"/>
                <a:gd name="connsiteX24" fmla="*/ 9525 w 1378744"/>
                <a:gd name="connsiteY24" fmla="*/ 466725 h 1138237"/>
                <a:gd name="connsiteX25" fmla="*/ 2382 w 1378744"/>
                <a:gd name="connsiteY25" fmla="*/ 481012 h 1138237"/>
                <a:gd name="connsiteX26" fmla="*/ 4763 w 1378744"/>
                <a:gd name="connsiteY26" fmla="*/ 533400 h 1138237"/>
                <a:gd name="connsiteX27" fmla="*/ 0 w 1378744"/>
                <a:gd name="connsiteY27" fmla="*/ 545306 h 1138237"/>
                <a:gd name="connsiteX28" fmla="*/ 73819 w 1378744"/>
                <a:gd name="connsiteY28" fmla="*/ 588168 h 1138237"/>
                <a:gd name="connsiteX29" fmla="*/ 90488 w 1378744"/>
                <a:gd name="connsiteY29" fmla="*/ 628650 h 1138237"/>
                <a:gd name="connsiteX30" fmla="*/ 83344 w 1378744"/>
                <a:gd name="connsiteY30" fmla="*/ 654843 h 1138237"/>
                <a:gd name="connsiteX31" fmla="*/ 73819 w 1378744"/>
                <a:gd name="connsiteY31" fmla="*/ 697706 h 1138237"/>
                <a:gd name="connsiteX32" fmla="*/ 78582 w 1378744"/>
                <a:gd name="connsiteY32" fmla="*/ 726281 h 1138237"/>
                <a:gd name="connsiteX33" fmla="*/ 95250 w 1378744"/>
                <a:gd name="connsiteY33" fmla="*/ 738187 h 1138237"/>
                <a:gd name="connsiteX34" fmla="*/ 116682 w 1378744"/>
                <a:gd name="connsiteY34" fmla="*/ 735806 h 1138237"/>
                <a:gd name="connsiteX35" fmla="*/ 123825 w 1378744"/>
                <a:gd name="connsiteY35" fmla="*/ 762000 h 1138237"/>
                <a:gd name="connsiteX36" fmla="*/ 126207 w 1378744"/>
                <a:gd name="connsiteY36" fmla="*/ 783431 h 1138237"/>
                <a:gd name="connsiteX37" fmla="*/ 152400 w 1378744"/>
                <a:gd name="connsiteY37" fmla="*/ 812006 h 1138237"/>
                <a:gd name="connsiteX38" fmla="*/ 164307 w 1378744"/>
                <a:gd name="connsiteY38" fmla="*/ 823912 h 1138237"/>
                <a:gd name="connsiteX39" fmla="*/ 173832 w 1378744"/>
                <a:gd name="connsiteY39" fmla="*/ 850106 h 1138237"/>
                <a:gd name="connsiteX40" fmla="*/ 169069 w 1378744"/>
                <a:gd name="connsiteY40" fmla="*/ 878681 h 1138237"/>
                <a:gd name="connsiteX41" fmla="*/ 176213 w 1378744"/>
                <a:gd name="connsiteY41" fmla="*/ 897731 h 1138237"/>
                <a:gd name="connsiteX42" fmla="*/ 200025 w 1378744"/>
                <a:gd name="connsiteY42" fmla="*/ 916781 h 1138237"/>
                <a:gd name="connsiteX43" fmla="*/ 226219 w 1378744"/>
                <a:gd name="connsiteY43" fmla="*/ 916781 h 1138237"/>
                <a:gd name="connsiteX44" fmla="*/ 300038 w 1378744"/>
                <a:gd name="connsiteY44" fmla="*/ 921543 h 1138237"/>
                <a:gd name="connsiteX45" fmla="*/ 395288 w 1378744"/>
                <a:gd name="connsiteY45" fmla="*/ 952500 h 1138237"/>
                <a:gd name="connsiteX46" fmla="*/ 414338 w 1378744"/>
                <a:gd name="connsiteY46" fmla="*/ 988218 h 1138237"/>
                <a:gd name="connsiteX47" fmla="*/ 435769 w 1378744"/>
                <a:gd name="connsiteY47" fmla="*/ 992981 h 1138237"/>
                <a:gd name="connsiteX48" fmla="*/ 464344 w 1378744"/>
                <a:gd name="connsiteY48" fmla="*/ 995362 h 1138237"/>
                <a:gd name="connsiteX49" fmla="*/ 507207 w 1378744"/>
                <a:gd name="connsiteY49" fmla="*/ 1026318 h 1138237"/>
                <a:gd name="connsiteX50" fmla="*/ 521494 w 1378744"/>
                <a:gd name="connsiteY50" fmla="*/ 1069181 h 1138237"/>
                <a:gd name="connsiteX51" fmla="*/ 545307 w 1378744"/>
                <a:gd name="connsiteY51" fmla="*/ 1107281 h 1138237"/>
                <a:gd name="connsiteX52" fmla="*/ 573882 w 1378744"/>
                <a:gd name="connsiteY52" fmla="*/ 1121568 h 1138237"/>
                <a:gd name="connsiteX53" fmla="*/ 585788 w 1378744"/>
                <a:gd name="connsiteY53" fmla="*/ 1131093 h 1138237"/>
                <a:gd name="connsiteX54" fmla="*/ 638175 w 1378744"/>
                <a:gd name="connsiteY54" fmla="*/ 1131093 h 1138237"/>
                <a:gd name="connsiteX55" fmla="*/ 814388 w 1378744"/>
                <a:gd name="connsiteY55" fmla="*/ 1138237 h 1138237"/>
                <a:gd name="connsiteX56" fmla="*/ 828675 w 1378744"/>
                <a:gd name="connsiteY56" fmla="*/ 1109662 h 1138237"/>
                <a:gd name="connsiteX57" fmla="*/ 833438 w 1378744"/>
                <a:gd name="connsiteY57" fmla="*/ 1085850 h 1138237"/>
                <a:gd name="connsiteX58" fmla="*/ 797719 w 1378744"/>
                <a:gd name="connsiteY58" fmla="*/ 1059656 h 1138237"/>
                <a:gd name="connsiteX59" fmla="*/ 790575 w 1378744"/>
                <a:gd name="connsiteY59" fmla="*/ 1038225 h 1138237"/>
                <a:gd name="connsiteX60" fmla="*/ 790575 w 1378744"/>
                <a:gd name="connsiteY60" fmla="*/ 1021556 h 1138237"/>
                <a:gd name="connsiteX61" fmla="*/ 845344 w 1378744"/>
                <a:gd name="connsiteY61" fmla="*/ 952500 h 1138237"/>
                <a:gd name="connsiteX62" fmla="*/ 845344 w 1378744"/>
                <a:gd name="connsiteY62" fmla="*/ 952500 h 1138237"/>
                <a:gd name="connsiteX63" fmla="*/ 888207 w 1378744"/>
                <a:gd name="connsiteY63" fmla="*/ 966787 h 1138237"/>
                <a:gd name="connsiteX64" fmla="*/ 907257 w 1378744"/>
                <a:gd name="connsiteY64" fmla="*/ 981075 h 1138237"/>
                <a:gd name="connsiteX65" fmla="*/ 938213 w 1378744"/>
                <a:gd name="connsiteY65" fmla="*/ 990600 h 1138237"/>
                <a:gd name="connsiteX66" fmla="*/ 964407 w 1378744"/>
                <a:gd name="connsiteY66" fmla="*/ 985837 h 1138237"/>
                <a:gd name="connsiteX67" fmla="*/ 985838 w 1378744"/>
                <a:gd name="connsiteY67" fmla="*/ 985837 h 1138237"/>
                <a:gd name="connsiteX68" fmla="*/ 995363 w 1378744"/>
                <a:gd name="connsiteY68" fmla="*/ 995362 h 1138237"/>
                <a:gd name="connsiteX69" fmla="*/ 978694 w 1378744"/>
                <a:gd name="connsiteY69" fmla="*/ 1012031 h 1138237"/>
                <a:gd name="connsiteX70" fmla="*/ 969169 w 1378744"/>
                <a:gd name="connsiteY70" fmla="*/ 1031081 h 1138237"/>
                <a:gd name="connsiteX71" fmla="*/ 954882 w 1378744"/>
                <a:gd name="connsiteY71" fmla="*/ 1054893 h 1138237"/>
                <a:gd name="connsiteX72" fmla="*/ 950119 w 1378744"/>
                <a:gd name="connsiteY72" fmla="*/ 1083468 h 1138237"/>
                <a:gd name="connsiteX73" fmla="*/ 962025 w 1378744"/>
                <a:gd name="connsiteY73" fmla="*/ 1107281 h 1138237"/>
                <a:gd name="connsiteX74" fmla="*/ 983457 w 1378744"/>
                <a:gd name="connsiteY74" fmla="*/ 1131093 h 1138237"/>
                <a:gd name="connsiteX75" fmla="*/ 1002507 w 1378744"/>
                <a:gd name="connsiteY75" fmla="*/ 1133475 h 1138237"/>
                <a:gd name="connsiteX76" fmla="*/ 1028700 w 1378744"/>
                <a:gd name="connsiteY76" fmla="*/ 1126331 h 1138237"/>
                <a:gd name="connsiteX77" fmla="*/ 1031082 w 1378744"/>
                <a:gd name="connsiteY77" fmla="*/ 1097756 h 1138237"/>
                <a:gd name="connsiteX78" fmla="*/ 1057275 w 1378744"/>
                <a:gd name="connsiteY78" fmla="*/ 1085850 h 1138237"/>
                <a:gd name="connsiteX79" fmla="*/ 1076325 w 1378744"/>
                <a:gd name="connsiteY79" fmla="*/ 1097756 h 1138237"/>
                <a:gd name="connsiteX80" fmla="*/ 1100138 w 1378744"/>
                <a:gd name="connsiteY80" fmla="*/ 1107281 h 1138237"/>
                <a:gd name="connsiteX81" fmla="*/ 1123950 w 1378744"/>
                <a:gd name="connsiteY81" fmla="*/ 1121568 h 1138237"/>
                <a:gd name="connsiteX82" fmla="*/ 1143000 w 1378744"/>
                <a:gd name="connsiteY82" fmla="*/ 1123950 h 1138237"/>
                <a:gd name="connsiteX83" fmla="*/ 1157288 w 1378744"/>
                <a:gd name="connsiteY83" fmla="*/ 1112043 h 1138237"/>
                <a:gd name="connsiteX84" fmla="*/ 1159669 w 1378744"/>
                <a:gd name="connsiteY84" fmla="*/ 1085850 h 1138237"/>
                <a:gd name="connsiteX85" fmla="*/ 1166813 w 1378744"/>
                <a:gd name="connsiteY85" fmla="*/ 1052512 h 1138237"/>
                <a:gd name="connsiteX86" fmla="*/ 1197769 w 1378744"/>
                <a:gd name="connsiteY86" fmla="*/ 1016793 h 1138237"/>
                <a:gd name="connsiteX87" fmla="*/ 1195388 w 1378744"/>
                <a:gd name="connsiteY87" fmla="*/ 954881 h 1138237"/>
                <a:gd name="connsiteX88" fmla="*/ 1209675 w 1378744"/>
                <a:gd name="connsiteY88" fmla="*/ 945356 h 1138237"/>
                <a:gd name="connsiteX89" fmla="*/ 1235869 w 1378744"/>
                <a:gd name="connsiteY89" fmla="*/ 945356 h 1138237"/>
                <a:gd name="connsiteX90" fmla="*/ 1235869 w 1378744"/>
                <a:gd name="connsiteY90" fmla="*/ 931068 h 1138237"/>
                <a:gd name="connsiteX91" fmla="*/ 1212057 w 1378744"/>
                <a:gd name="connsiteY91" fmla="*/ 912018 h 1138237"/>
                <a:gd name="connsiteX92" fmla="*/ 1195388 w 1378744"/>
                <a:gd name="connsiteY92" fmla="*/ 881062 h 1138237"/>
                <a:gd name="connsiteX93" fmla="*/ 1157288 w 1378744"/>
                <a:gd name="connsiteY93" fmla="*/ 871537 h 1138237"/>
                <a:gd name="connsiteX94" fmla="*/ 1119188 w 1378744"/>
                <a:gd name="connsiteY94" fmla="*/ 859631 h 1138237"/>
                <a:gd name="connsiteX95" fmla="*/ 1119188 w 1378744"/>
                <a:gd name="connsiteY95" fmla="*/ 831056 h 1138237"/>
                <a:gd name="connsiteX96" fmla="*/ 1135857 w 1378744"/>
                <a:gd name="connsiteY96" fmla="*/ 807243 h 1138237"/>
                <a:gd name="connsiteX97" fmla="*/ 1197769 w 1378744"/>
                <a:gd name="connsiteY97" fmla="*/ 759618 h 1138237"/>
                <a:gd name="connsiteX98" fmla="*/ 1247775 w 1378744"/>
                <a:gd name="connsiteY98" fmla="*/ 762000 h 1138237"/>
                <a:gd name="connsiteX99" fmla="*/ 1278732 w 1378744"/>
                <a:gd name="connsiteY99" fmla="*/ 762000 h 1138237"/>
                <a:gd name="connsiteX100" fmla="*/ 1271588 w 1378744"/>
                <a:gd name="connsiteY100" fmla="*/ 735806 h 1138237"/>
                <a:gd name="connsiteX101" fmla="*/ 1378744 w 1378744"/>
                <a:gd name="connsiteY101" fmla="*/ 678656 h 1138237"/>
                <a:gd name="connsiteX102" fmla="*/ 1331119 w 1378744"/>
                <a:gd name="connsiteY102" fmla="*/ 552450 h 1138237"/>
                <a:gd name="connsiteX103" fmla="*/ 1278732 w 1378744"/>
                <a:gd name="connsiteY103" fmla="*/ 514350 h 1138237"/>
                <a:gd name="connsiteX104" fmla="*/ 1252538 w 1378744"/>
                <a:gd name="connsiteY104" fmla="*/ 431006 h 1138237"/>
                <a:gd name="connsiteX105" fmla="*/ 1181100 w 1378744"/>
                <a:gd name="connsiteY105" fmla="*/ 431006 h 1138237"/>
                <a:gd name="connsiteX106" fmla="*/ 1166813 w 1378744"/>
                <a:gd name="connsiteY106" fmla="*/ 395287 h 1138237"/>
                <a:gd name="connsiteX107" fmla="*/ 1107282 w 1378744"/>
                <a:gd name="connsiteY107" fmla="*/ 421481 h 1138237"/>
                <a:gd name="connsiteX108" fmla="*/ 1054894 w 1378744"/>
                <a:gd name="connsiteY108" fmla="*/ 414337 h 1138237"/>
                <a:gd name="connsiteX109" fmla="*/ 1028700 w 1378744"/>
                <a:gd name="connsiteY109" fmla="*/ 371475 h 1138237"/>
                <a:gd name="connsiteX110" fmla="*/ 1023938 w 1378744"/>
                <a:gd name="connsiteY110" fmla="*/ 288131 h 1138237"/>
                <a:gd name="connsiteX111" fmla="*/ 1012032 w 1378744"/>
                <a:gd name="connsiteY111" fmla="*/ 269081 h 1138237"/>
                <a:gd name="connsiteX112" fmla="*/ 1012032 w 1378744"/>
                <a:gd name="connsiteY112" fmla="*/ 211931 h 1138237"/>
                <a:gd name="connsiteX113" fmla="*/ 959644 w 1378744"/>
                <a:gd name="connsiteY113" fmla="*/ 190500 h 1138237"/>
                <a:gd name="connsiteX114" fmla="*/ 914400 w 1378744"/>
                <a:gd name="connsiteY114" fmla="*/ 111918 h 1138237"/>
                <a:gd name="connsiteX115" fmla="*/ 854869 w 1378744"/>
                <a:gd name="connsiteY115" fmla="*/ 76200 h 1138237"/>
                <a:gd name="connsiteX116" fmla="*/ 873919 w 1378744"/>
                <a:gd name="connsiteY116" fmla="*/ 16668 h 1138237"/>
                <a:gd name="connsiteX117" fmla="*/ 783432 w 1378744"/>
                <a:gd name="connsiteY117" fmla="*/ 0 h 1138237"/>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814388 w 1378744"/>
                <a:gd name="connsiteY55" fmla="*/ 1138237 h 1181100"/>
                <a:gd name="connsiteX56" fmla="*/ 828675 w 1378744"/>
                <a:gd name="connsiteY56" fmla="*/ 1109662 h 1181100"/>
                <a:gd name="connsiteX57" fmla="*/ 833438 w 1378744"/>
                <a:gd name="connsiteY57" fmla="*/ 1085850 h 1181100"/>
                <a:gd name="connsiteX58" fmla="*/ 797719 w 1378744"/>
                <a:gd name="connsiteY58" fmla="*/ 1059656 h 1181100"/>
                <a:gd name="connsiteX59" fmla="*/ 790575 w 1378744"/>
                <a:gd name="connsiteY59" fmla="*/ 1038225 h 1181100"/>
                <a:gd name="connsiteX60" fmla="*/ 790575 w 1378744"/>
                <a:gd name="connsiteY60" fmla="*/ 1021556 h 1181100"/>
                <a:gd name="connsiteX61" fmla="*/ 845344 w 1378744"/>
                <a:gd name="connsiteY61" fmla="*/ 952500 h 1181100"/>
                <a:gd name="connsiteX62" fmla="*/ 845344 w 1378744"/>
                <a:gd name="connsiteY62" fmla="*/ 952500 h 1181100"/>
                <a:gd name="connsiteX63" fmla="*/ 888207 w 1378744"/>
                <a:gd name="connsiteY63" fmla="*/ 966787 h 1181100"/>
                <a:gd name="connsiteX64" fmla="*/ 907257 w 1378744"/>
                <a:gd name="connsiteY64" fmla="*/ 981075 h 1181100"/>
                <a:gd name="connsiteX65" fmla="*/ 938213 w 1378744"/>
                <a:gd name="connsiteY65" fmla="*/ 990600 h 1181100"/>
                <a:gd name="connsiteX66" fmla="*/ 964407 w 1378744"/>
                <a:gd name="connsiteY66" fmla="*/ 985837 h 1181100"/>
                <a:gd name="connsiteX67" fmla="*/ 985838 w 1378744"/>
                <a:gd name="connsiteY67" fmla="*/ 985837 h 1181100"/>
                <a:gd name="connsiteX68" fmla="*/ 995363 w 1378744"/>
                <a:gd name="connsiteY68" fmla="*/ 995362 h 1181100"/>
                <a:gd name="connsiteX69" fmla="*/ 978694 w 1378744"/>
                <a:gd name="connsiteY69" fmla="*/ 1012031 h 1181100"/>
                <a:gd name="connsiteX70" fmla="*/ 969169 w 1378744"/>
                <a:gd name="connsiteY70" fmla="*/ 1031081 h 1181100"/>
                <a:gd name="connsiteX71" fmla="*/ 954882 w 1378744"/>
                <a:gd name="connsiteY71" fmla="*/ 1054893 h 1181100"/>
                <a:gd name="connsiteX72" fmla="*/ 950119 w 1378744"/>
                <a:gd name="connsiteY72" fmla="*/ 1083468 h 1181100"/>
                <a:gd name="connsiteX73" fmla="*/ 962025 w 1378744"/>
                <a:gd name="connsiteY73" fmla="*/ 1107281 h 1181100"/>
                <a:gd name="connsiteX74" fmla="*/ 983457 w 1378744"/>
                <a:gd name="connsiteY74" fmla="*/ 1131093 h 1181100"/>
                <a:gd name="connsiteX75" fmla="*/ 1002507 w 1378744"/>
                <a:gd name="connsiteY75" fmla="*/ 1133475 h 1181100"/>
                <a:gd name="connsiteX76" fmla="*/ 1028700 w 1378744"/>
                <a:gd name="connsiteY76" fmla="*/ 1126331 h 1181100"/>
                <a:gd name="connsiteX77" fmla="*/ 1031082 w 1378744"/>
                <a:gd name="connsiteY77" fmla="*/ 1097756 h 1181100"/>
                <a:gd name="connsiteX78" fmla="*/ 1057275 w 1378744"/>
                <a:gd name="connsiteY78" fmla="*/ 1085850 h 1181100"/>
                <a:gd name="connsiteX79" fmla="*/ 1076325 w 1378744"/>
                <a:gd name="connsiteY79" fmla="*/ 1097756 h 1181100"/>
                <a:gd name="connsiteX80" fmla="*/ 1100138 w 1378744"/>
                <a:gd name="connsiteY80" fmla="*/ 1107281 h 1181100"/>
                <a:gd name="connsiteX81" fmla="*/ 1123950 w 1378744"/>
                <a:gd name="connsiteY81" fmla="*/ 1121568 h 1181100"/>
                <a:gd name="connsiteX82" fmla="*/ 1143000 w 1378744"/>
                <a:gd name="connsiteY82" fmla="*/ 1123950 h 1181100"/>
                <a:gd name="connsiteX83" fmla="*/ 1157288 w 1378744"/>
                <a:gd name="connsiteY83" fmla="*/ 1112043 h 1181100"/>
                <a:gd name="connsiteX84" fmla="*/ 1159669 w 1378744"/>
                <a:gd name="connsiteY84" fmla="*/ 1085850 h 1181100"/>
                <a:gd name="connsiteX85" fmla="*/ 1166813 w 1378744"/>
                <a:gd name="connsiteY85" fmla="*/ 1052512 h 1181100"/>
                <a:gd name="connsiteX86" fmla="*/ 1197769 w 1378744"/>
                <a:gd name="connsiteY86" fmla="*/ 1016793 h 1181100"/>
                <a:gd name="connsiteX87" fmla="*/ 1195388 w 1378744"/>
                <a:gd name="connsiteY87" fmla="*/ 954881 h 1181100"/>
                <a:gd name="connsiteX88" fmla="*/ 1209675 w 1378744"/>
                <a:gd name="connsiteY88" fmla="*/ 945356 h 1181100"/>
                <a:gd name="connsiteX89" fmla="*/ 1235869 w 1378744"/>
                <a:gd name="connsiteY89" fmla="*/ 945356 h 1181100"/>
                <a:gd name="connsiteX90" fmla="*/ 1235869 w 1378744"/>
                <a:gd name="connsiteY90" fmla="*/ 931068 h 1181100"/>
                <a:gd name="connsiteX91" fmla="*/ 1212057 w 1378744"/>
                <a:gd name="connsiteY91" fmla="*/ 912018 h 1181100"/>
                <a:gd name="connsiteX92" fmla="*/ 1195388 w 1378744"/>
                <a:gd name="connsiteY92" fmla="*/ 881062 h 1181100"/>
                <a:gd name="connsiteX93" fmla="*/ 1157288 w 1378744"/>
                <a:gd name="connsiteY93" fmla="*/ 871537 h 1181100"/>
                <a:gd name="connsiteX94" fmla="*/ 1119188 w 1378744"/>
                <a:gd name="connsiteY94" fmla="*/ 859631 h 1181100"/>
                <a:gd name="connsiteX95" fmla="*/ 1119188 w 1378744"/>
                <a:gd name="connsiteY95" fmla="*/ 831056 h 1181100"/>
                <a:gd name="connsiteX96" fmla="*/ 1135857 w 1378744"/>
                <a:gd name="connsiteY96" fmla="*/ 807243 h 1181100"/>
                <a:gd name="connsiteX97" fmla="*/ 1197769 w 1378744"/>
                <a:gd name="connsiteY97" fmla="*/ 759618 h 1181100"/>
                <a:gd name="connsiteX98" fmla="*/ 1247775 w 1378744"/>
                <a:gd name="connsiteY98" fmla="*/ 762000 h 1181100"/>
                <a:gd name="connsiteX99" fmla="*/ 1278732 w 1378744"/>
                <a:gd name="connsiteY99" fmla="*/ 762000 h 1181100"/>
                <a:gd name="connsiteX100" fmla="*/ 1271588 w 1378744"/>
                <a:gd name="connsiteY100" fmla="*/ 735806 h 1181100"/>
                <a:gd name="connsiteX101" fmla="*/ 1378744 w 1378744"/>
                <a:gd name="connsiteY101" fmla="*/ 678656 h 1181100"/>
                <a:gd name="connsiteX102" fmla="*/ 1331119 w 1378744"/>
                <a:gd name="connsiteY102" fmla="*/ 552450 h 1181100"/>
                <a:gd name="connsiteX103" fmla="*/ 1278732 w 1378744"/>
                <a:gd name="connsiteY103" fmla="*/ 514350 h 1181100"/>
                <a:gd name="connsiteX104" fmla="*/ 1252538 w 1378744"/>
                <a:gd name="connsiteY104" fmla="*/ 431006 h 1181100"/>
                <a:gd name="connsiteX105" fmla="*/ 1181100 w 1378744"/>
                <a:gd name="connsiteY105" fmla="*/ 431006 h 1181100"/>
                <a:gd name="connsiteX106" fmla="*/ 1166813 w 1378744"/>
                <a:gd name="connsiteY106" fmla="*/ 395287 h 1181100"/>
                <a:gd name="connsiteX107" fmla="*/ 1107282 w 1378744"/>
                <a:gd name="connsiteY107" fmla="*/ 421481 h 1181100"/>
                <a:gd name="connsiteX108" fmla="*/ 1054894 w 1378744"/>
                <a:gd name="connsiteY108" fmla="*/ 414337 h 1181100"/>
                <a:gd name="connsiteX109" fmla="*/ 1028700 w 1378744"/>
                <a:gd name="connsiteY109" fmla="*/ 371475 h 1181100"/>
                <a:gd name="connsiteX110" fmla="*/ 1023938 w 1378744"/>
                <a:gd name="connsiteY110" fmla="*/ 288131 h 1181100"/>
                <a:gd name="connsiteX111" fmla="*/ 1012032 w 1378744"/>
                <a:gd name="connsiteY111" fmla="*/ 269081 h 1181100"/>
                <a:gd name="connsiteX112" fmla="*/ 1012032 w 1378744"/>
                <a:gd name="connsiteY112" fmla="*/ 211931 h 1181100"/>
                <a:gd name="connsiteX113" fmla="*/ 959644 w 1378744"/>
                <a:gd name="connsiteY113" fmla="*/ 190500 h 1181100"/>
                <a:gd name="connsiteX114" fmla="*/ 914400 w 1378744"/>
                <a:gd name="connsiteY114" fmla="*/ 111918 h 1181100"/>
                <a:gd name="connsiteX115" fmla="*/ 854869 w 1378744"/>
                <a:gd name="connsiteY115" fmla="*/ 76200 h 1181100"/>
                <a:gd name="connsiteX116" fmla="*/ 873919 w 1378744"/>
                <a:gd name="connsiteY116" fmla="*/ 16668 h 1181100"/>
                <a:gd name="connsiteX117" fmla="*/ 783432 w 1378744"/>
                <a:gd name="connsiteY117" fmla="*/ 0 h 1181100"/>
                <a:gd name="connsiteX0" fmla="*/ 783432 w 1378744"/>
                <a:gd name="connsiteY0" fmla="*/ 0 h 1181100"/>
                <a:gd name="connsiteX1" fmla="*/ 738188 w 1378744"/>
                <a:gd name="connsiteY1" fmla="*/ 26193 h 1181100"/>
                <a:gd name="connsiteX2" fmla="*/ 685800 w 1378744"/>
                <a:gd name="connsiteY2" fmla="*/ 28575 h 1181100"/>
                <a:gd name="connsiteX3" fmla="*/ 635794 w 1378744"/>
                <a:gd name="connsiteY3" fmla="*/ 73818 h 1181100"/>
                <a:gd name="connsiteX4" fmla="*/ 633413 w 1378744"/>
                <a:gd name="connsiteY4" fmla="*/ 114300 h 1181100"/>
                <a:gd name="connsiteX5" fmla="*/ 561975 w 1378744"/>
                <a:gd name="connsiteY5" fmla="*/ 190500 h 1181100"/>
                <a:gd name="connsiteX6" fmla="*/ 519113 w 1378744"/>
                <a:gd name="connsiteY6" fmla="*/ 214312 h 1181100"/>
                <a:gd name="connsiteX7" fmla="*/ 485775 w 1378744"/>
                <a:gd name="connsiteY7" fmla="*/ 252412 h 1181100"/>
                <a:gd name="connsiteX8" fmla="*/ 461963 w 1378744"/>
                <a:gd name="connsiteY8" fmla="*/ 273843 h 1181100"/>
                <a:gd name="connsiteX9" fmla="*/ 423863 w 1378744"/>
                <a:gd name="connsiteY9" fmla="*/ 333375 h 1181100"/>
                <a:gd name="connsiteX10" fmla="*/ 378619 w 1378744"/>
                <a:gd name="connsiteY10" fmla="*/ 357187 h 1181100"/>
                <a:gd name="connsiteX11" fmla="*/ 292894 w 1378744"/>
                <a:gd name="connsiteY11" fmla="*/ 376237 h 1181100"/>
                <a:gd name="connsiteX12" fmla="*/ 264319 w 1378744"/>
                <a:gd name="connsiteY12" fmla="*/ 373856 h 1181100"/>
                <a:gd name="connsiteX13" fmla="*/ 240507 w 1378744"/>
                <a:gd name="connsiteY13" fmla="*/ 359568 h 1181100"/>
                <a:gd name="connsiteX14" fmla="*/ 226219 w 1378744"/>
                <a:gd name="connsiteY14" fmla="*/ 338137 h 1181100"/>
                <a:gd name="connsiteX15" fmla="*/ 219075 w 1378744"/>
                <a:gd name="connsiteY15" fmla="*/ 311943 h 1181100"/>
                <a:gd name="connsiteX16" fmla="*/ 204788 w 1378744"/>
                <a:gd name="connsiteY16" fmla="*/ 309562 h 1181100"/>
                <a:gd name="connsiteX17" fmla="*/ 188119 w 1378744"/>
                <a:gd name="connsiteY17" fmla="*/ 304800 h 1181100"/>
                <a:gd name="connsiteX18" fmla="*/ 173832 w 1378744"/>
                <a:gd name="connsiteY18" fmla="*/ 302418 h 1181100"/>
                <a:gd name="connsiteX19" fmla="*/ 128588 w 1378744"/>
                <a:gd name="connsiteY19" fmla="*/ 352425 h 1181100"/>
                <a:gd name="connsiteX20" fmla="*/ 97632 w 1378744"/>
                <a:gd name="connsiteY20" fmla="*/ 371475 h 1181100"/>
                <a:gd name="connsiteX21" fmla="*/ 80963 w 1378744"/>
                <a:gd name="connsiteY21" fmla="*/ 390525 h 1181100"/>
                <a:gd name="connsiteX22" fmla="*/ 66675 w 1378744"/>
                <a:gd name="connsiteY22" fmla="*/ 435768 h 1181100"/>
                <a:gd name="connsiteX23" fmla="*/ 54769 w 1378744"/>
                <a:gd name="connsiteY23" fmla="*/ 447675 h 1181100"/>
                <a:gd name="connsiteX24" fmla="*/ 9525 w 1378744"/>
                <a:gd name="connsiteY24" fmla="*/ 466725 h 1181100"/>
                <a:gd name="connsiteX25" fmla="*/ 2382 w 1378744"/>
                <a:gd name="connsiteY25" fmla="*/ 481012 h 1181100"/>
                <a:gd name="connsiteX26" fmla="*/ 4763 w 1378744"/>
                <a:gd name="connsiteY26" fmla="*/ 533400 h 1181100"/>
                <a:gd name="connsiteX27" fmla="*/ 0 w 1378744"/>
                <a:gd name="connsiteY27" fmla="*/ 545306 h 1181100"/>
                <a:gd name="connsiteX28" fmla="*/ 73819 w 1378744"/>
                <a:gd name="connsiteY28" fmla="*/ 588168 h 1181100"/>
                <a:gd name="connsiteX29" fmla="*/ 90488 w 1378744"/>
                <a:gd name="connsiteY29" fmla="*/ 628650 h 1181100"/>
                <a:gd name="connsiteX30" fmla="*/ 83344 w 1378744"/>
                <a:gd name="connsiteY30" fmla="*/ 654843 h 1181100"/>
                <a:gd name="connsiteX31" fmla="*/ 73819 w 1378744"/>
                <a:gd name="connsiteY31" fmla="*/ 697706 h 1181100"/>
                <a:gd name="connsiteX32" fmla="*/ 78582 w 1378744"/>
                <a:gd name="connsiteY32" fmla="*/ 726281 h 1181100"/>
                <a:gd name="connsiteX33" fmla="*/ 95250 w 1378744"/>
                <a:gd name="connsiteY33" fmla="*/ 738187 h 1181100"/>
                <a:gd name="connsiteX34" fmla="*/ 116682 w 1378744"/>
                <a:gd name="connsiteY34" fmla="*/ 735806 h 1181100"/>
                <a:gd name="connsiteX35" fmla="*/ 123825 w 1378744"/>
                <a:gd name="connsiteY35" fmla="*/ 762000 h 1181100"/>
                <a:gd name="connsiteX36" fmla="*/ 126207 w 1378744"/>
                <a:gd name="connsiteY36" fmla="*/ 783431 h 1181100"/>
                <a:gd name="connsiteX37" fmla="*/ 152400 w 1378744"/>
                <a:gd name="connsiteY37" fmla="*/ 812006 h 1181100"/>
                <a:gd name="connsiteX38" fmla="*/ 164307 w 1378744"/>
                <a:gd name="connsiteY38" fmla="*/ 823912 h 1181100"/>
                <a:gd name="connsiteX39" fmla="*/ 173832 w 1378744"/>
                <a:gd name="connsiteY39" fmla="*/ 850106 h 1181100"/>
                <a:gd name="connsiteX40" fmla="*/ 169069 w 1378744"/>
                <a:gd name="connsiteY40" fmla="*/ 878681 h 1181100"/>
                <a:gd name="connsiteX41" fmla="*/ 176213 w 1378744"/>
                <a:gd name="connsiteY41" fmla="*/ 897731 h 1181100"/>
                <a:gd name="connsiteX42" fmla="*/ 200025 w 1378744"/>
                <a:gd name="connsiteY42" fmla="*/ 916781 h 1181100"/>
                <a:gd name="connsiteX43" fmla="*/ 226219 w 1378744"/>
                <a:gd name="connsiteY43" fmla="*/ 916781 h 1181100"/>
                <a:gd name="connsiteX44" fmla="*/ 300038 w 1378744"/>
                <a:gd name="connsiteY44" fmla="*/ 921543 h 1181100"/>
                <a:gd name="connsiteX45" fmla="*/ 395288 w 1378744"/>
                <a:gd name="connsiteY45" fmla="*/ 952500 h 1181100"/>
                <a:gd name="connsiteX46" fmla="*/ 414338 w 1378744"/>
                <a:gd name="connsiteY46" fmla="*/ 988218 h 1181100"/>
                <a:gd name="connsiteX47" fmla="*/ 435769 w 1378744"/>
                <a:gd name="connsiteY47" fmla="*/ 992981 h 1181100"/>
                <a:gd name="connsiteX48" fmla="*/ 464344 w 1378744"/>
                <a:gd name="connsiteY48" fmla="*/ 995362 h 1181100"/>
                <a:gd name="connsiteX49" fmla="*/ 507207 w 1378744"/>
                <a:gd name="connsiteY49" fmla="*/ 1026318 h 1181100"/>
                <a:gd name="connsiteX50" fmla="*/ 521494 w 1378744"/>
                <a:gd name="connsiteY50" fmla="*/ 1069181 h 1181100"/>
                <a:gd name="connsiteX51" fmla="*/ 545307 w 1378744"/>
                <a:gd name="connsiteY51" fmla="*/ 1107281 h 1181100"/>
                <a:gd name="connsiteX52" fmla="*/ 573882 w 1378744"/>
                <a:gd name="connsiteY52" fmla="*/ 1121568 h 1181100"/>
                <a:gd name="connsiteX53" fmla="*/ 585788 w 1378744"/>
                <a:gd name="connsiteY53" fmla="*/ 1131093 h 1181100"/>
                <a:gd name="connsiteX54" fmla="*/ 597694 w 1378744"/>
                <a:gd name="connsiteY54" fmla="*/ 1181100 h 1181100"/>
                <a:gd name="connsiteX55" fmla="*/ 626269 w 1378744"/>
                <a:gd name="connsiteY55" fmla="*/ 1171574 h 1181100"/>
                <a:gd name="connsiteX56" fmla="*/ 814388 w 1378744"/>
                <a:gd name="connsiteY56" fmla="*/ 1138237 h 1181100"/>
                <a:gd name="connsiteX57" fmla="*/ 828675 w 1378744"/>
                <a:gd name="connsiteY57" fmla="*/ 1109662 h 1181100"/>
                <a:gd name="connsiteX58" fmla="*/ 833438 w 1378744"/>
                <a:gd name="connsiteY58" fmla="*/ 1085850 h 1181100"/>
                <a:gd name="connsiteX59" fmla="*/ 797719 w 1378744"/>
                <a:gd name="connsiteY59" fmla="*/ 1059656 h 1181100"/>
                <a:gd name="connsiteX60" fmla="*/ 790575 w 1378744"/>
                <a:gd name="connsiteY60" fmla="*/ 1038225 h 1181100"/>
                <a:gd name="connsiteX61" fmla="*/ 790575 w 1378744"/>
                <a:gd name="connsiteY61" fmla="*/ 1021556 h 1181100"/>
                <a:gd name="connsiteX62" fmla="*/ 845344 w 1378744"/>
                <a:gd name="connsiteY62" fmla="*/ 952500 h 1181100"/>
                <a:gd name="connsiteX63" fmla="*/ 845344 w 1378744"/>
                <a:gd name="connsiteY63" fmla="*/ 952500 h 1181100"/>
                <a:gd name="connsiteX64" fmla="*/ 888207 w 1378744"/>
                <a:gd name="connsiteY64" fmla="*/ 966787 h 1181100"/>
                <a:gd name="connsiteX65" fmla="*/ 907257 w 1378744"/>
                <a:gd name="connsiteY65" fmla="*/ 981075 h 1181100"/>
                <a:gd name="connsiteX66" fmla="*/ 938213 w 1378744"/>
                <a:gd name="connsiteY66" fmla="*/ 990600 h 1181100"/>
                <a:gd name="connsiteX67" fmla="*/ 964407 w 1378744"/>
                <a:gd name="connsiteY67" fmla="*/ 985837 h 1181100"/>
                <a:gd name="connsiteX68" fmla="*/ 985838 w 1378744"/>
                <a:gd name="connsiteY68" fmla="*/ 985837 h 1181100"/>
                <a:gd name="connsiteX69" fmla="*/ 995363 w 1378744"/>
                <a:gd name="connsiteY69" fmla="*/ 995362 h 1181100"/>
                <a:gd name="connsiteX70" fmla="*/ 978694 w 1378744"/>
                <a:gd name="connsiteY70" fmla="*/ 1012031 h 1181100"/>
                <a:gd name="connsiteX71" fmla="*/ 969169 w 1378744"/>
                <a:gd name="connsiteY71" fmla="*/ 1031081 h 1181100"/>
                <a:gd name="connsiteX72" fmla="*/ 954882 w 1378744"/>
                <a:gd name="connsiteY72" fmla="*/ 1054893 h 1181100"/>
                <a:gd name="connsiteX73" fmla="*/ 950119 w 1378744"/>
                <a:gd name="connsiteY73" fmla="*/ 1083468 h 1181100"/>
                <a:gd name="connsiteX74" fmla="*/ 962025 w 1378744"/>
                <a:gd name="connsiteY74" fmla="*/ 1107281 h 1181100"/>
                <a:gd name="connsiteX75" fmla="*/ 983457 w 1378744"/>
                <a:gd name="connsiteY75" fmla="*/ 1131093 h 1181100"/>
                <a:gd name="connsiteX76" fmla="*/ 1002507 w 1378744"/>
                <a:gd name="connsiteY76" fmla="*/ 1133475 h 1181100"/>
                <a:gd name="connsiteX77" fmla="*/ 1028700 w 1378744"/>
                <a:gd name="connsiteY77" fmla="*/ 1126331 h 1181100"/>
                <a:gd name="connsiteX78" fmla="*/ 1031082 w 1378744"/>
                <a:gd name="connsiteY78" fmla="*/ 1097756 h 1181100"/>
                <a:gd name="connsiteX79" fmla="*/ 1057275 w 1378744"/>
                <a:gd name="connsiteY79" fmla="*/ 1085850 h 1181100"/>
                <a:gd name="connsiteX80" fmla="*/ 1076325 w 1378744"/>
                <a:gd name="connsiteY80" fmla="*/ 1097756 h 1181100"/>
                <a:gd name="connsiteX81" fmla="*/ 1100138 w 1378744"/>
                <a:gd name="connsiteY81" fmla="*/ 1107281 h 1181100"/>
                <a:gd name="connsiteX82" fmla="*/ 1123950 w 1378744"/>
                <a:gd name="connsiteY82" fmla="*/ 1121568 h 1181100"/>
                <a:gd name="connsiteX83" fmla="*/ 1143000 w 1378744"/>
                <a:gd name="connsiteY83" fmla="*/ 1123950 h 1181100"/>
                <a:gd name="connsiteX84" fmla="*/ 1157288 w 1378744"/>
                <a:gd name="connsiteY84" fmla="*/ 1112043 h 1181100"/>
                <a:gd name="connsiteX85" fmla="*/ 1159669 w 1378744"/>
                <a:gd name="connsiteY85" fmla="*/ 1085850 h 1181100"/>
                <a:gd name="connsiteX86" fmla="*/ 1166813 w 1378744"/>
                <a:gd name="connsiteY86" fmla="*/ 1052512 h 1181100"/>
                <a:gd name="connsiteX87" fmla="*/ 1197769 w 1378744"/>
                <a:gd name="connsiteY87" fmla="*/ 1016793 h 1181100"/>
                <a:gd name="connsiteX88" fmla="*/ 1195388 w 1378744"/>
                <a:gd name="connsiteY88" fmla="*/ 954881 h 1181100"/>
                <a:gd name="connsiteX89" fmla="*/ 1209675 w 1378744"/>
                <a:gd name="connsiteY89" fmla="*/ 945356 h 1181100"/>
                <a:gd name="connsiteX90" fmla="*/ 1235869 w 1378744"/>
                <a:gd name="connsiteY90" fmla="*/ 945356 h 1181100"/>
                <a:gd name="connsiteX91" fmla="*/ 1235869 w 1378744"/>
                <a:gd name="connsiteY91" fmla="*/ 931068 h 1181100"/>
                <a:gd name="connsiteX92" fmla="*/ 1212057 w 1378744"/>
                <a:gd name="connsiteY92" fmla="*/ 912018 h 1181100"/>
                <a:gd name="connsiteX93" fmla="*/ 1195388 w 1378744"/>
                <a:gd name="connsiteY93" fmla="*/ 881062 h 1181100"/>
                <a:gd name="connsiteX94" fmla="*/ 1157288 w 1378744"/>
                <a:gd name="connsiteY94" fmla="*/ 871537 h 1181100"/>
                <a:gd name="connsiteX95" fmla="*/ 1119188 w 1378744"/>
                <a:gd name="connsiteY95" fmla="*/ 859631 h 1181100"/>
                <a:gd name="connsiteX96" fmla="*/ 1119188 w 1378744"/>
                <a:gd name="connsiteY96" fmla="*/ 831056 h 1181100"/>
                <a:gd name="connsiteX97" fmla="*/ 1135857 w 1378744"/>
                <a:gd name="connsiteY97" fmla="*/ 807243 h 1181100"/>
                <a:gd name="connsiteX98" fmla="*/ 1197769 w 1378744"/>
                <a:gd name="connsiteY98" fmla="*/ 759618 h 1181100"/>
                <a:gd name="connsiteX99" fmla="*/ 1247775 w 1378744"/>
                <a:gd name="connsiteY99" fmla="*/ 762000 h 1181100"/>
                <a:gd name="connsiteX100" fmla="*/ 1278732 w 1378744"/>
                <a:gd name="connsiteY100" fmla="*/ 762000 h 1181100"/>
                <a:gd name="connsiteX101" fmla="*/ 1271588 w 1378744"/>
                <a:gd name="connsiteY101" fmla="*/ 735806 h 1181100"/>
                <a:gd name="connsiteX102" fmla="*/ 1378744 w 1378744"/>
                <a:gd name="connsiteY102" fmla="*/ 678656 h 1181100"/>
                <a:gd name="connsiteX103" fmla="*/ 1331119 w 1378744"/>
                <a:gd name="connsiteY103" fmla="*/ 552450 h 1181100"/>
                <a:gd name="connsiteX104" fmla="*/ 1278732 w 1378744"/>
                <a:gd name="connsiteY104" fmla="*/ 514350 h 1181100"/>
                <a:gd name="connsiteX105" fmla="*/ 1252538 w 1378744"/>
                <a:gd name="connsiteY105" fmla="*/ 431006 h 1181100"/>
                <a:gd name="connsiteX106" fmla="*/ 1181100 w 1378744"/>
                <a:gd name="connsiteY106" fmla="*/ 431006 h 1181100"/>
                <a:gd name="connsiteX107" fmla="*/ 1166813 w 1378744"/>
                <a:gd name="connsiteY107" fmla="*/ 395287 h 1181100"/>
                <a:gd name="connsiteX108" fmla="*/ 1107282 w 1378744"/>
                <a:gd name="connsiteY108" fmla="*/ 421481 h 1181100"/>
                <a:gd name="connsiteX109" fmla="*/ 1054894 w 1378744"/>
                <a:gd name="connsiteY109" fmla="*/ 414337 h 1181100"/>
                <a:gd name="connsiteX110" fmla="*/ 1028700 w 1378744"/>
                <a:gd name="connsiteY110" fmla="*/ 371475 h 1181100"/>
                <a:gd name="connsiteX111" fmla="*/ 1023938 w 1378744"/>
                <a:gd name="connsiteY111" fmla="*/ 288131 h 1181100"/>
                <a:gd name="connsiteX112" fmla="*/ 1012032 w 1378744"/>
                <a:gd name="connsiteY112" fmla="*/ 269081 h 1181100"/>
                <a:gd name="connsiteX113" fmla="*/ 1012032 w 1378744"/>
                <a:gd name="connsiteY113" fmla="*/ 211931 h 1181100"/>
                <a:gd name="connsiteX114" fmla="*/ 959644 w 1378744"/>
                <a:gd name="connsiteY114" fmla="*/ 190500 h 1181100"/>
                <a:gd name="connsiteX115" fmla="*/ 914400 w 1378744"/>
                <a:gd name="connsiteY115" fmla="*/ 111918 h 1181100"/>
                <a:gd name="connsiteX116" fmla="*/ 854869 w 1378744"/>
                <a:gd name="connsiteY116" fmla="*/ 76200 h 1181100"/>
                <a:gd name="connsiteX117" fmla="*/ 873919 w 1378744"/>
                <a:gd name="connsiteY117" fmla="*/ 16668 h 1181100"/>
                <a:gd name="connsiteX118" fmla="*/ 783432 w 1378744"/>
                <a:gd name="connsiteY118" fmla="*/ 0 h 1181100"/>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814388 w 1378744"/>
                <a:gd name="connsiteY56" fmla="*/ 1138237 h 1250156"/>
                <a:gd name="connsiteX57" fmla="*/ 828675 w 1378744"/>
                <a:gd name="connsiteY57" fmla="*/ 1109662 h 1250156"/>
                <a:gd name="connsiteX58" fmla="*/ 833438 w 1378744"/>
                <a:gd name="connsiteY58" fmla="*/ 1085850 h 1250156"/>
                <a:gd name="connsiteX59" fmla="*/ 797719 w 1378744"/>
                <a:gd name="connsiteY59" fmla="*/ 1059656 h 1250156"/>
                <a:gd name="connsiteX60" fmla="*/ 790575 w 1378744"/>
                <a:gd name="connsiteY60" fmla="*/ 1038225 h 1250156"/>
                <a:gd name="connsiteX61" fmla="*/ 790575 w 1378744"/>
                <a:gd name="connsiteY61" fmla="*/ 1021556 h 1250156"/>
                <a:gd name="connsiteX62" fmla="*/ 845344 w 1378744"/>
                <a:gd name="connsiteY62" fmla="*/ 952500 h 1250156"/>
                <a:gd name="connsiteX63" fmla="*/ 845344 w 1378744"/>
                <a:gd name="connsiteY63" fmla="*/ 952500 h 1250156"/>
                <a:gd name="connsiteX64" fmla="*/ 888207 w 1378744"/>
                <a:gd name="connsiteY64" fmla="*/ 966787 h 1250156"/>
                <a:gd name="connsiteX65" fmla="*/ 907257 w 1378744"/>
                <a:gd name="connsiteY65" fmla="*/ 981075 h 1250156"/>
                <a:gd name="connsiteX66" fmla="*/ 938213 w 1378744"/>
                <a:gd name="connsiteY66" fmla="*/ 990600 h 1250156"/>
                <a:gd name="connsiteX67" fmla="*/ 964407 w 1378744"/>
                <a:gd name="connsiteY67" fmla="*/ 985837 h 1250156"/>
                <a:gd name="connsiteX68" fmla="*/ 985838 w 1378744"/>
                <a:gd name="connsiteY68" fmla="*/ 985837 h 1250156"/>
                <a:gd name="connsiteX69" fmla="*/ 995363 w 1378744"/>
                <a:gd name="connsiteY69" fmla="*/ 995362 h 1250156"/>
                <a:gd name="connsiteX70" fmla="*/ 978694 w 1378744"/>
                <a:gd name="connsiteY70" fmla="*/ 1012031 h 1250156"/>
                <a:gd name="connsiteX71" fmla="*/ 969169 w 1378744"/>
                <a:gd name="connsiteY71" fmla="*/ 1031081 h 1250156"/>
                <a:gd name="connsiteX72" fmla="*/ 954882 w 1378744"/>
                <a:gd name="connsiteY72" fmla="*/ 1054893 h 1250156"/>
                <a:gd name="connsiteX73" fmla="*/ 950119 w 1378744"/>
                <a:gd name="connsiteY73" fmla="*/ 1083468 h 1250156"/>
                <a:gd name="connsiteX74" fmla="*/ 962025 w 1378744"/>
                <a:gd name="connsiteY74" fmla="*/ 1107281 h 1250156"/>
                <a:gd name="connsiteX75" fmla="*/ 983457 w 1378744"/>
                <a:gd name="connsiteY75" fmla="*/ 1131093 h 1250156"/>
                <a:gd name="connsiteX76" fmla="*/ 1002507 w 1378744"/>
                <a:gd name="connsiteY76" fmla="*/ 1133475 h 1250156"/>
                <a:gd name="connsiteX77" fmla="*/ 1028700 w 1378744"/>
                <a:gd name="connsiteY77" fmla="*/ 1126331 h 1250156"/>
                <a:gd name="connsiteX78" fmla="*/ 1031082 w 1378744"/>
                <a:gd name="connsiteY78" fmla="*/ 1097756 h 1250156"/>
                <a:gd name="connsiteX79" fmla="*/ 1057275 w 1378744"/>
                <a:gd name="connsiteY79" fmla="*/ 1085850 h 1250156"/>
                <a:gd name="connsiteX80" fmla="*/ 1076325 w 1378744"/>
                <a:gd name="connsiteY80" fmla="*/ 1097756 h 1250156"/>
                <a:gd name="connsiteX81" fmla="*/ 1100138 w 1378744"/>
                <a:gd name="connsiteY81" fmla="*/ 1107281 h 1250156"/>
                <a:gd name="connsiteX82" fmla="*/ 1123950 w 1378744"/>
                <a:gd name="connsiteY82" fmla="*/ 1121568 h 1250156"/>
                <a:gd name="connsiteX83" fmla="*/ 1143000 w 1378744"/>
                <a:gd name="connsiteY83" fmla="*/ 1123950 h 1250156"/>
                <a:gd name="connsiteX84" fmla="*/ 1157288 w 1378744"/>
                <a:gd name="connsiteY84" fmla="*/ 1112043 h 1250156"/>
                <a:gd name="connsiteX85" fmla="*/ 1159669 w 1378744"/>
                <a:gd name="connsiteY85" fmla="*/ 1085850 h 1250156"/>
                <a:gd name="connsiteX86" fmla="*/ 1166813 w 1378744"/>
                <a:gd name="connsiteY86" fmla="*/ 1052512 h 1250156"/>
                <a:gd name="connsiteX87" fmla="*/ 1197769 w 1378744"/>
                <a:gd name="connsiteY87" fmla="*/ 1016793 h 1250156"/>
                <a:gd name="connsiteX88" fmla="*/ 1195388 w 1378744"/>
                <a:gd name="connsiteY88" fmla="*/ 954881 h 1250156"/>
                <a:gd name="connsiteX89" fmla="*/ 1209675 w 1378744"/>
                <a:gd name="connsiteY89" fmla="*/ 945356 h 1250156"/>
                <a:gd name="connsiteX90" fmla="*/ 1235869 w 1378744"/>
                <a:gd name="connsiteY90" fmla="*/ 945356 h 1250156"/>
                <a:gd name="connsiteX91" fmla="*/ 1235869 w 1378744"/>
                <a:gd name="connsiteY91" fmla="*/ 931068 h 1250156"/>
                <a:gd name="connsiteX92" fmla="*/ 1212057 w 1378744"/>
                <a:gd name="connsiteY92" fmla="*/ 912018 h 1250156"/>
                <a:gd name="connsiteX93" fmla="*/ 1195388 w 1378744"/>
                <a:gd name="connsiteY93" fmla="*/ 881062 h 1250156"/>
                <a:gd name="connsiteX94" fmla="*/ 1157288 w 1378744"/>
                <a:gd name="connsiteY94" fmla="*/ 871537 h 1250156"/>
                <a:gd name="connsiteX95" fmla="*/ 1119188 w 1378744"/>
                <a:gd name="connsiteY95" fmla="*/ 859631 h 1250156"/>
                <a:gd name="connsiteX96" fmla="*/ 1119188 w 1378744"/>
                <a:gd name="connsiteY96" fmla="*/ 831056 h 1250156"/>
                <a:gd name="connsiteX97" fmla="*/ 1135857 w 1378744"/>
                <a:gd name="connsiteY97" fmla="*/ 807243 h 1250156"/>
                <a:gd name="connsiteX98" fmla="*/ 1197769 w 1378744"/>
                <a:gd name="connsiteY98" fmla="*/ 759618 h 1250156"/>
                <a:gd name="connsiteX99" fmla="*/ 1247775 w 1378744"/>
                <a:gd name="connsiteY99" fmla="*/ 762000 h 1250156"/>
                <a:gd name="connsiteX100" fmla="*/ 1278732 w 1378744"/>
                <a:gd name="connsiteY100" fmla="*/ 762000 h 1250156"/>
                <a:gd name="connsiteX101" fmla="*/ 1271588 w 1378744"/>
                <a:gd name="connsiteY101" fmla="*/ 735806 h 1250156"/>
                <a:gd name="connsiteX102" fmla="*/ 1378744 w 1378744"/>
                <a:gd name="connsiteY102" fmla="*/ 678656 h 1250156"/>
                <a:gd name="connsiteX103" fmla="*/ 1331119 w 1378744"/>
                <a:gd name="connsiteY103" fmla="*/ 552450 h 1250156"/>
                <a:gd name="connsiteX104" fmla="*/ 1278732 w 1378744"/>
                <a:gd name="connsiteY104" fmla="*/ 514350 h 1250156"/>
                <a:gd name="connsiteX105" fmla="*/ 1252538 w 1378744"/>
                <a:gd name="connsiteY105" fmla="*/ 431006 h 1250156"/>
                <a:gd name="connsiteX106" fmla="*/ 1181100 w 1378744"/>
                <a:gd name="connsiteY106" fmla="*/ 431006 h 1250156"/>
                <a:gd name="connsiteX107" fmla="*/ 1166813 w 1378744"/>
                <a:gd name="connsiteY107" fmla="*/ 395287 h 1250156"/>
                <a:gd name="connsiteX108" fmla="*/ 1107282 w 1378744"/>
                <a:gd name="connsiteY108" fmla="*/ 421481 h 1250156"/>
                <a:gd name="connsiteX109" fmla="*/ 1054894 w 1378744"/>
                <a:gd name="connsiteY109" fmla="*/ 414337 h 1250156"/>
                <a:gd name="connsiteX110" fmla="*/ 1028700 w 1378744"/>
                <a:gd name="connsiteY110" fmla="*/ 371475 h 1250156"/>
                <a:gd name="connsiteX111" fmla="*/ 1023938 w 1378744"/>
                <a:gd name="connsiteY111" fmla="*/ 288131 h 1250156"/>
                <a:gd name="connsiteX112" fmla="*/ 1012032 w 1378744"/>
                <a:gd name="connsiteY112" fmla="*/ 269081 h 1250156"/>
                <a:gd name="connsiteX113" fmla="*/ 1012032 w 1378744"/>
                <a:gd name="connsiteY113" fmla="*/ 211931 h 1250156"/>
                <a:gd name="connsiteX114" fmla="*/ 959644 w 1378744"/>
                <a:gd name="connsiteY114" fmla="*/ 190500 h 1250156"/>
                <a:gd name="connsiteX115" fmla="*/ 914400 w 1378744"/>
                <a:gd name="connsiteY115" fmla="*/ 111918 h 1250156"/>
                <a:gd name="connsiteX116" fmla="*/ 854869 w 1378744"/>
                <a:gd name="connsiteY116" fmla="*/ 76200 h 1250156"/>
                <a:gd name="connsiteX117" fmla="*/ 873919 w 1378744"/>
                <a:gd name="connsiteY117" fmla="*/ 16668 h 1250156"/>
                <a:gd name="connsiteX118" fmla="*/ 783432 w 1378744"/>
                <a:gd name="connsiteY118" fmla="*/ 0 h 1250156"/>
                <a:gd name="connsiteX0" fmla="*/ 783432 w 1378744"/>
                <a:gd name="connsiteY0" fmla="*/ 0 h 1250156"/>
                <a:gd name="connsiteX1" fmla="*/ 738188 w 1378744"/>
                <a:gd name="connsiteY1" fmla="*/ 26193 h 1250156"/>
                <a:gd name="connsiteX2" fmla="*/ 685800 w 1378744"/>
                <a:gd name="connsiteY2" fmla="*/ 28575 h 1250156"/>
                <a:gd name="connsiteX3" fmla="*/ 635794 w 1378744"/>
                <a:gd name="connsiteY3" fmla="*/ 73818 h 1250156"/>
                <a:gd name="connsiteX4" fmla="*/ 633413 w 1378744"/>
                <a:gd name="connsiteY4" fmla="*/ 114300 h 1250156"/>
                <a:gd name="connsiteX5" fmla="*/ 561975 w 1378744"/>
                <a:gd name="connsiteY5" fmla="*/ 190500 h 1250156"/>
                <a:gd name="connsiteX6" fmla="*/ 519113 w 1378744"/>
                <a:gd name="connsiteY6" fmla="*/ 214312 h 1250156"/>
                <a:gd name="connsiteX7" fmla="*/ 485775 w 1378744"/>
                <a:gd name="connsiteY7" fmla="*/ 252412 h 1250156"/>
                <a:gd name="connsiteX8" fmla="*/ 461963 w 1378744"/>
                <a:gd name="connsiteY8" fmla="*/ 273843 h 1250156"/>
                <a:gd name="connsiteX9" fmla="*/ 423863 w 1378744"/>
                <a:gd name="connsiteY9" fmla="*/ 333375 h 1250156"/>
                <a:gd name="connsiteX10" fmla="*/ 378619 w 1378744"/>
                <a:gd name="connsiteY10" fmla="*/ 357187 h 1250156"/>
                <a:gd name="connsiteX11" fmla="*/ 292894 w 1378744"/>
                <a:gd name="connsiteY11" fmla="*/ 376237 h 1250156"/>
                <a:gd name="connsiteX12" fmla="*/ 264319 w 1378744"/>
                <a:gd name="connsiteY12" fmla="*/ 373856 h 1250156"/>
                <a:gd name="connsiteX13" fmla="*/ 240507 w 1378744"/>
                <a:gd name="connsiteY13" fmla="*/ 359568 h 1250156"/>
                <a:gd name="connsiteX14" fmla="*/ 226219 w 1378744"/>
                <a:gd name="connsiteY14" fmla="*/ 338137 h 1250156"/>
                <a:gd name="connsiteX15" fmla="*/ 219075 w 1378744"/>
                <a:gd name="connsiteY15" fmla="*/ 311943 h 1250156"/>
                <a:gd name="connsiteX16" fmla="*/ 204788 w 1378744"/>
                <a:gd name="connsiteY16" fmla="*/ 309562 h 1250156"/>
                <a:gd name="connsiteX17" fmla="*/ 188119 w 1378744"/>
                <a:gd name="connsiteY17" fmla="*/ 304800 h 1250156"/>
                <a:gd name="connsiteX18" fmla="*/ 173832 w 1378744"/>
                <a:gd name="connsiteY18" fmla="*/ 302418 h 1250156"/>
                <a:gd name="connsiteX19" fmla="*/ 128588 w 1378744"/>
                <a:gd name="connsiteY19" fmla="*/ 352425 h 1250156"/>
                <a:gd name="connsiteX20" fmla="*/ 97632 w 1378744"/>
                <a:gd name="connsiteY20" fmla="*/ 371475 h 1250156"/>
                <a:gd name="connsiteX21" fmla="*/ 80963 w 1378744"/>
                <a:gd name="connsiteY21" fmla="*/ 390525 h 1250156"/>
                <a:gd name="connsiteX22" fmla="*/ 66675 w 1378744"/>
                <a:gd name="connsiteY22" fmla="*/ 435768 h 1250156"/>
                <a:gd name="connsiteX23" fmla="*/ 54769 w 1378744"/>
                <a:gd name="connsiteY23" fmla="*/ 447675 h 1250156"/>
                <a:gd name="connsiteX24" fmla="*/ 9525 w 1378744"/>
                <a:gd name="connsiteY24" fmla="*/ 466725 h 1250156"/>
                <a:gd name="connsiteX25" fmla="*/ 2382 w 1378744"/>
                <a:gd name="connsiteY25" fmla="*/ 481012 h 1250156"/>
                <a:gd name="connsiteX26" fmla="*/ 4763 w 1378744"/>
                <a:gd name="connsiteY26" fmla="*/ 533400 h 1250156"/>
                <a:gd name="connsiteX27" fmla="*/ 0 w 1378744"/>
                <a:gd name="connsiteY27" fmla="*/ 545306 h 1250156"/>
                <a:gd name="connsiteX28" fmla="*/ 73819 w 1378744"/>
                <a:gd name="connsiteY28" fmla="*/ 588168 h 1250156"/>
                <a:gd name="connsiteX29" fmla="*/ 90488 w 1378744"/>
                <a:gd name="connsiteY29" fmla="*/ 628650 h 1250156"/>
                <a:gd name="connsiteX30" fmla="*/ 83344 w 1378744"/>
                <a:gd name="connsiteY30" fmla="*/ 654843 h 1250156"/>
                <a:gd name="connsiteX31" fmla="*/ 73819 w 1378744"/>
                <a:gd name="connsiteY31" fmla="*/ 697706 h 1250156"/>
                <a:gd name="connsiteX32" fmla="*/ 78582 w 1378744"/>
                <a:gd name="connsiteY32" fmla="*/ 726281 h 1250156"/>
                <a:gd name="connsiteX33" fmla="*/ 95250 w 1378744"/>
                <a:gd name="connsiteY33" fmla="*/ 738187 h 1250156"/>
                <a:gd name="connsiteX34" fmla="*/ 116682 w 1378744"/>
                <a:gd name="connsiteY34" fmla="*/ 735806 h 1250156"/>
                <a:gd name="connsiteX35" fmla="*/ 123825 w 1378744"/>
                <a:gd name="connsiteY35" fmla="*/ 762000 h 1250156"/>
                <a:gd name="connsiteX36" fmla="*/ 126207 w 1378744"/>
                <a:gd name="connsiteY36" fmla="*/ 783431 h 1250156"/>
                <a:gd name="connsiteX37" fmla="*/ 152400 w 1378744"/>
                <a:gd name="connsiteY37" fmla="*/ 812006 h 1250156"/>
                <a:gd name="connsiteX38" fmla="*/ 164307 w 1378744"/>
                <a:gd name="connsiteY38" fmla="*/ 823912 h 1250156"/>
                <a:gd name="connsiteX39" fmla="*/ 173832 w 1378744"/>
                <a:gd name="connsiteY39" fmla="*/ 850106 h 1250156"/>
                <a:gd name="connsiteX40" fmla="*/ 169069 w 1378744"/>
                <a:gd name="connsiteY40" fmla="*/ 878681 h 1250156"/>
                <a:gd name="connsiteX41" fmla="*/ 176213 w 1378744"/>
                <a:gd name="connsiteY41" fmla="*/ 897731 h 1250156"/>
                <a:gd name="connsiteX42" fmla="*/ 200025 w 1378744"/>
                <a:gd name="connsiteY42" fmla="*/ 916781 h 1250156"/>
                <a:gd name="connsiteX43" fmla="*/ 226219 w 1378744"/>
                <a:gd name="connsiteY43" fmla="*/ 916781 h 1250156"/>
                <a:gd name="connsiteX44" fmla="*/ 300038 w 1378744"/>
                <a:gd name="connsiteY44" fmla="*/ 921543 h 1250156"/>
                <a:gd name="connsiteX45" fmla="*/ 395288 w 1378744"/>
                <a:gd name="connsiteY45" fmla="*/ 952500 h 1250156"/>
                <a:gd name="connsiteX46" fmla="*/ 414338 w 1378744"/>
                <a:gd name="connsiteY46" fmla="*/ 988218 h 1250156"/>
                <a:gd name="connsiteX47" fmla="*/ 435769 w 1378744"/>
                <a:gd name="connsiteY47" fmla="*/ 992981 h 1250156"/>
                <a:gd name="connsiteX48" fmla="*/ 464344 w 1378744"/>
                <a:gd name="connsiteY48" fmla="*/ 995362 h 1250156"/>
                <a:gd name="connsiteX49" fmla="*/ 507207 w 1378744"/>
                <a:gd name="connsiteY49" fmla="*/ 1026318 h 1250156"/>
                <a:gd name="connsiteX50" fmla="*/ 521494 w 1378744"/>
                <a:gd name="connsiteY50" fmla="*/ 1069181 h 1250156"/>
                <a:gd name="connsiteX51" fmla="*/ 545307 w 1378744"/>
                <a:gd name="connsiteY51" fmla="*/ 1107281 h 1250156"/>
                <a:gd name="connsiteX52" fmla="*/ 573882 w 1378744"/>
                <a:gd name="connsiteY52" fmla="*/ 1121568 h 1250156"/>
                <a:gd name="connsiteX53" fmla="*/ 585788 w 1378744"/>
                <a:gd name="connsiteY53" fmla="*/ 1131093 h 1250156"/>
                <a:gd name="connsiteX54" fmla="*/ 597694 w 1378744"/>
                <a:gd name="connsiteY54" fmla="*/ 1181100 h 1250156"/>
                <a:gd name="connsiteX55" fmla="*/ 633413 w 1378744"/>
                <a:gd name="connsiteY55" fmla="*/ 1250156 h 1250156"/>
                <a:gd name="connsiteX56" fmla="*/ 681038 w 1378744"/>
                <a:gd name="connsiteY56" fmla="*/ 1216817 h 1250156"/>
                <a:gd name="connsiteX57" fmla="*/ 814388 w 1378744"/>
                <a:gd name="connsiteY57" fmla="*/ 1138237 h 1250156"/>
                <a:gd name="connsiteX58" fmla="*/ 828675 w 1378744"/>
                <a:gd name="connsiteY58" fmla="*/ 1109662 h 1250156"/>
                <a:gd name="connsiteX59" fmla="*/ 833438 w 1378744"/>
                <a:gd name="connsiteY59" fmla="*/ 1085850 h 1250156"/>
                <a:gd name="connsiteX60" fmla="*/ 797719 w 1378744"/>
                <a:gd name="connsiteY60" fmla="*/ 1059656 h 1250156"/>
                <a:gd name="connsiteX61" fmla="*/ 790575 w 1378744"/>
                <a:gd name="connsiteY61" fmla="*/ 1038225 h 1250156"/>
                <a:gd name="connsiteX62" fmla="*/ 790575 w 1378744"/>
                <a:gd name="connsiteY62" fmla="*/ 1021556 h 1250156"/>
                <a:gd name="connsiteX63" fmla="*/ 845344 w 1378744"/>
                <a:gd name="connsiteY63" fmla="*/ 952500 h 1250156"/>
                <a:gd name="connsiteX64" fmla="*/ 845344 w 1378744"/>
                <a:gd name="connsiteY64" fmla="*/ 952500 h 1250156"/>
                <a:gd name="connsiteX65" fmla="*/ 888207 w 1378744"/>
                <a:gd name="connsiteY65" fmla="*/ 966787 h 1250156"/>
                <a:gd name="connsiteX66" fmla="*/ 907257 w 1378744"/>
                <a:gd name="connsiteY66" fmla="*/ 981075 h 1250156"/>
                <a:gd name="connsiteX67" fmla="*/ 938213 w 1378744"/>
                <a:gd name="connsiteY67" fmla="*/ 990600 h 1250156"/>
                <a:gd name="connsiteX68" fmla="*/ 964407 w 1378744"/>
                <a:gd name="connsiteY68" fmla="*/ 985837 h 1250156"/>
                <a:gd name="connsiteX69" fmla="*/ 985838 w 1378744"/>
                <a:gd name="connsiteY69" fmla="*/ 985837 h 1250156"/>
                <a:gd name="connsiteX70" fmla="*/ 995363 w 1378744"/>
                <a:gd name="connsiteY70" fmla="*/ 995362 h 1250156"/>
                <a:gd name="connsiteX71" fmla="*/ 978694 w 1378744"/>
                <a:gd name="connsiteY71" fmla="*/ 1012031 h 1250156"/>
                <a:gd name="connsiteX72" fmla="*/ 969169 w 1378744"/>
                <a:gd name="connsiteY72" fmla="*/ 1031081 h 1250156"/>
                <a:gd name="connsiteX73" fmla="*/ 954882 w 1378744"/>
                <a:gd name="connsiteY73" fmla="*/ 1054893 h 1250156"/>
                <a:gd name="connsiteX74" fmla="*/ 950119 w 1378744"/>
                <a:gd name="connsiteY74" fmla="*/ 1083468 h 1250156"/>
                <a:gd name="connsiteX75" fmla="*/ 962025 w 1378744"/>
                <a:gd name="connsiteY75" fmla="*/ 1107281 h 1250156"/>
                <a:gd name="connsiteX76" fmla="*/ 983457 w 1378744"/>
                <a:gd name="connsiteY76" fmla="*/ 1131093 h 1250156"/>
                <a:gd name="connsiteX77" fmla="*/ 1002507 w 1378744"/>
                <a:gd name="connsiteY77" fmla="*/ 1133475 h 1250156"/>
                <a:gd name="connsiteX78" fmla="*/ 1028700 w 1378744"/>
                <a:gd name="connsiteY78" fmla="*/ 1126331 h 1250156"/>
                <a:gd name="connsiteX79" fmla="*/ 1031082 w 1378744"/>
                <a:gd name="connsiteY79" fmla="*/ 1097756 h 1250156"/>
                <a:gd name="connsiteX80" fmla="*/ 1057275 w 1378744"/>
                <a:gd name="connsiteY80" fmla="*/ 1085850 h 1250156"/>
                <a:gd name="connsiteX81" fmla="*/ 1076325 w 1378744"/>
                <a:gd name="connsiteY81" fmla="*/ 1097756 h 1250156"/>
                <a:gd name="connsiteX82" fmla="*/ 1100138 w 1378744"/>
                <a:gd name="connsiteY82" fmla="*/ 1107281 h 1250156"/>
                <a:gd name="connsiteX83" fmla="*/ 1123950 w 1378744"/>
                <a:gd name="connsiteY83" fmla="*/ 1121568 h 1250156"/>
                <a:gd name="connsiteX84" fmla="*/ 1143000 w 1378744"/>
                <a:gd name="connsiteY84" fmla="*/ 1123950 h 1250156"/>
                <a:gd name="connsiteX85" fmla="*/ 1157288 w 1378744"/>
                <a:gd name="connsiteY85" fmla="*/ 1112043 h 1250156"/>
                <a:gd name="connsiteX86" fmla="*/ 1159669 w 1378744"/>
                <a:gd name="connsiteY86" fmla="*/ 1085850 h 1250156"/>
                <a:gd name="connsiteX87" fmla="*/ 1166813 w 1378744"/>
                <a:gd name="connsiteY87" fmla="*/ 1052512 h 1250156"/>
                <a:gd name="connsiteX88" fmla="*/ 1197769 w 1378744"/>
                <a:gd name="connsiteY88" fmla="*/ 1016793 h 1250156"/>
                <a:gd name="connsiteX89" fmla="*/ 1195388 w 1378744"/>
                <a:gd name="connsiteY89" fmla="*/ 954881 h 1250156"/>
                <a:gd name="connsiteX90" fmla="*/ 1209675 w 1378744"/>
                <a:gd name="connsiteY90" fmla="*/ 945356 h 1250156"/>
                <a:gd name="connsiteX91" fmla="*/ 1235869 w 1378744"/>
                <a:gd name="connsiteY91" fmla="*/ 945356 h 1250156"/>
                <a:gd name="connsiteX92" fmla="*/ 1235869 w 1378744"/>
                <a:gd name="connsiteY92" fmla="*/ 931068 h 1250156"/>
                <a:gd name="connsiteX93" fmla="*/ 1212057 w 1378744"/>
                <a:gd name="connsiteY93" fmla="*/ 912018 h 1250156"/>
                <a:gd name="connsiteX94" fmla="*/ 1195388 w 1378744"/>
                <a:gd name="connsiteY94" fmla="*/ 881062 h 1250156"/>
                <a:gd name="connsiteX95" fmla="*/ 1157288 w 1378744"/>
                <a:gd name="connsiteY95" fmla="*/ 871537 h 1250156"/>
                <a:gd name="connsiteX96" fmla="*/ 1119188 w 1378744"/>
                <a:gd name="connsiteY96" fmla="*/ 859631 h 1250156"/>
                <a:gd name="connsiteX97" fmla="*/ 1119188 w 1378744"/>
                <a:gd name="connsiteY97" fmla="*/ 831056 h 1250156"/>
                <a:gd name="connsiteX98" fmla="*/ 1135857 w 1378744"/>
                <a:gd name="connsiteY98" fmla="*/ 807243 h 1250156"/>
                <a:gd name="connsiteX99" fmla="*/ 1197769 w 1378744"/>
                <a:gd name="connsiteY99" fmla="*/ 759618 h 1250156"/>
                <a:gd name="connsiteX100" fmla="*/ 1247775 w 1378744"/>
                <a:gd name="connsiteY100" fmla="*/ 762000 h 1250156"/>
                <a:gd name="connsiteX101" fmla="*/ 1278732 w 1378744"/>
                <a:gd name="connsiteY101" fmla="*/ 762000 h 1250156"/>
                <a:gd name="connsiteX102" fmla="*/ 1271588 w 1378744"/>
                <a:gd name="connsiteY102" fmla="*/ 735806 h 1250156"/>
                <a:gd name="connsiteX103" fmla="*/ 1378744 w 1378744"/>
                <a:gd name="connsiteY103" fmla="*/ 678656 h 1250156"/>
                <a:gd name="connsiteX104" fmla="*/ 1331119 w 1378744"/>
                <a:gd name="connsiteY104" fmla="*/ 552450 h 1250156"/>
                <a:gd name="connsiteX105" fmla="*/ 1278732 w 1378744"/>
                <a:gd name="connsiteY105" fmla="*/ 514350 h 1250156"/>
                <a:gd name="connsiteX106" fmla="*/ 1252538 w 1378744"/>
                <a:gd name="connsiteY106" fmla="*/ 431006 h 1250156"/>
                <a:gd name="connsiteX107" fmla="*/ 1181100 w 1378744"/>
                <a:gd name="connsiteY107" fmla="*/ 431006 h 1250156"/>
                <a:gd name="connsiteX108" fmla="*/ 1166813 w 1378744"/>
                <a:gd name="connsiteY108" fmla="*/ 395287 h 1250156"/>
                <a:gd name="connsiteX109" fmla="*/ 1107282 w 1378744"/>
                <a:gd name="connsiteY109" fmla="*/ 421481 h 1250156"/>
                <a:gd name="connsiteX110" fmla="*/ 1054894 w 1378744"/>
                <a:gd name="connsiteY110" fmla="*/ 414337 h 1250156"/>
                <a:gd name="connsiteX111" fmla="*/ 1028700 w 1378744"/>
                <a:gd name="connsiteY111" fmla="*/ 371475 h 1250156"/>
                <a:gd name="connsiteX112" fmla="*/ 1023938 w 1378744"/>
                <a:gd name="connsiteY112" fmla="*/ 288131 h 1250156"/>
                <a:gd name="connsiteX113" fmla="*/ 1012032 w 1378744"/>
                <a:gd name="connsiteY113" fmla="*/ 269081 h 1250156"/>
                <a:gd name="connsiteX114" fmla="*/ 1012032 w 1378744"/>
                <a:gd name="connsiteY114" fmla="*/ 211931 h 1250156"/>
                <a:gd name="connsiteX115" fmla="*/ 959644 w 1378744"/>
                <a:gd name="connsiteY115" fmla="*/ 190500 h 1250156"/>
                <a:gd name="connsiteX116" fmla="*/ 914400 w 1378744"/>
                <a:gd name="connsiteY116" fmla="*/ 111918 h 1250156"/>
                <a:gd name="connsiteX117" fmla="*/ 854869 w 1378744"/>
                <a:gd name="connsiteY117" fmla="*/ 76200 h 1250156"/>
                <a:gd name="connsiteX118" fmla="*/ 873919 w 1378744"/>
                <a:gd name="connsiteY118" fmla="*/ 16668 h 1250156"/>
                <a:gd name="connsiteX119" fmla="*/ 783432 w 1378744"/>
                <a:gd name="connsiteY119" fmla="*/ 0 h 1250156"/>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814388 w 1378744"/>
                <a:gd name="connsiteY57" fmla="*/ 1138237 h 1278730"/>
                <a:gd name="connsiteX58" fmla="*/ 828675 w 1378744"/>
                <a:gd name="connsiteY58" fmla="*/ 1109662 h 1278730"/>
                <a:gd name="connsiteX59" fmla="*/ 833438 w 1378744"/>
                <a:gd name="connsiteY59" fmla="*/ 1085850 h 1278730"/>
                <a:gd name="connsiteX60" fmla="*/ 797719 w 1378744"/>
                <a:gd name="connsiteY60" fmla="*/ 1059656 h 1278730"/>
                <a:gd name="connsiteX61" fmla="*/ 790575 w 1378744"/>
                <a:gd name="connsiteY61" fmla="*/ 1038225 h 1278730"/>
                <a:gd name="connsiteX62" fmla="*/ 790575 w 1378744"/>
                <a:gd name="connsiteY62" fmla="*/ 1021556 h 1278730"/>
                <a:gd name="connsiteX63" fmla="*/ 845344 w 1378744"/>
                <a:gd name="connsiteY63" fmla="*/ 952500 h 1278730"/>
                <a:gd name="connsiteX64" fmla="*/ 845344 w 1378744"/>
                <a:gd name="connsiteY64" fmla="*/ 952500 h 1278730"/>
                <a:gd name="connsiteX65" fmla="*/ 888207 w 1378744"/>
                <a:gd name="connsiteY65" fmla="*/ 966787 h 1278730"/>
                <a:gd name="connsiteX66" fmla="*/ 907257 w 1378744"/>
                <a:gd name="connsiteY66" fmla="*/ 981075 h 1278730"/>
                <a:gd name="connsiteX67" fmla="*/ 938213 w 1378744"/>
                <a:gd name="connsiteY67" fmla="*/ 990600 h 1278730"/>
                <a:gd name="connsiteX68" fmla="*/ 964407 w 1378744"/>
                <a:gd name="connsiteY68" fmla="*/ 985837 h 1278730"/>
                <a:gd name="connsiteX69" fmla="*/ 985838 w 1378744"/>
                <a:gd name="connsiteY69" fmla="*/ 985837 h 1278730"/>
                <a:gd name="connsiteX70" fmla="*/ 995363 w 1378744"/>
                <a:gd name="connsiteY70" fmla="*/ 995362 h 1278730"/>
                <a:gd name="connsiteX71" fmla="*/ 978694 w 1378744"/>
                <a:gd name="connsiteY71" fmla="*/ 1012031 h 1278730"/>
                <a:gd name="connsiteX72" fmla="*/ 969169 w 1378744"/>
                <a:gd name="connsiteY72" fmla="*/ 1031081 h 1278730"/>
                <a:gd name="connsiteX73" fmla="*/ 954882 w 1378744"/>
                <a:gd name="connsiteY73" fmla="*/ 1054893 h 1278730"/>
                <a:gd name="connsiteX74" fmla="*/ 950119 w 1378744"/>
                <a:gd name="connsiteY74" fmla="*/ 1083468 h 1278730"/>
                <a:gd name="connsiteX75" fmla="*/ 962025 w 1378744"/>
                <a:gd name="connsiteY75" fmla="*/ 1107281 h 1278730"/>
                <a:gd name="connsiteX76" fmla="*/ 983457 w 1378744"/>
                <a:gd name="connsiteY76" fmla="*/ 1131093 h 1278730"/>
                <a:gd name="connsiteX77" fmla="*/ 1002507 w 1378744"/>
                <a:gd name="connsiteY77" fmla="*/ 1133475 h 1278730"/>
                <a:gd name="connsiteX78" fmla="*/ 1028700 w 1378744"/>
                <a:gd name="connsiteY78" fmla="*/ 1126331 h 1278730"/>
                <a:gd name="connsiteX79" fmla="*/ 1031082 w 1378744"/>
                <a:gd name="connsiteY79" fmla="*/ 1097756 h 1278730"/>
                <a:gd name="connsiteX80" fmla="*/ 1057275 w 1378744"/>
                <a:gd name="connsiteY80" fmla="*/ 1085850 h 1278730"/>
                <a:gd name="connsiteX81" fmla="*/ 1076325 w 1378744"/>
                <a:gd name="connsiteY81" fmla="*/ 1097756 h 1278730"/>
                <a:gd name="connsiteX82" fmla="*/ 1100138 w 1378744"/>
                <a:gd name="connsiteY82" fmla="*/ 1107281 h 1278730"/>
                <a:gd name="connsiteX83" fmla="*/ 1123950 w 1378744"/>
                <a:gd name="connsiteY83" fmla="*/ 1121568 h 1278730"/>
                <a:gd name="connsiteX84" fmla="*/ 1143000 w 1378744"/>
                <a:gd name="connsiteY84" fmla="*/ 1123950 h 1278730"/>
                <a:gd name="connsiteX85" fmla="*/ 1157288 w 1378744"/>
                <a:gd name="connsiteY85" fmla="*/ 1112043 h 1278730"/>
                <a:gd name="connsiteX86" fmla="*/ 1159669 w 1378744"/>
                <a:gd name="connsiteY86" fmla="*/ 1085850 h 1278730"/>
                <a:gd name="connsiteX87" fmla="*/ 1166813 w 1378744"/>
                <a:gd name="connsiteY87" fmla="*/ 1052512 h 1278730"/>
                <a:gd name="connsiteX88" fmla="*/ 1197769 w 1378744"/>
                <a:gd name="connsiteY88" fmla="*/ 1016793 h 1278730"/>
                <a:gd name="connsiteX89" fmla="*/ 1195388 w 1378744"/>
                <a:gd name="connsiteY89" fmla="*/ 954881 h 1278730"/>
                <a:gd name="connsiteX90" fmla="*/ 1209675 w 1378744"/>
                <a:gd name="connsiteY90" fmla="*/ 945356 h 1278730"/>
                <a:gd name="connsiteX91" fmla="*/ 1235869 w 1378744"/>
                <a:gd name="connsiteY91" fmla="*/ 945356 h 1278730"/>
                <a:gd name="connsiteX92" fmla="*/ 1235869 w 1378744"/>
                <a:gd name="connsiteY92" fmla="*/ 931068 h 1278730"/>
                <a:gd name="connsiteX93" fmla="*/ 1212057 w 1378744"/>
                <a:gd name="connsiteY93" fmla="*/ 912018 h 1278730"/>
                <a:gd name="connsiteX94" fmla="*/ 1195388 w 1378744"/>
                <a:gd name="connsiteY94" fmla="*/ 881062 h 1278730"/>
                <a:gd name="connsiteX95" fmla="*/ 1157288 w 1378744"/>
                <a:gd name="connsiteY95" fmla="*/ 871537 h 1278730"/>
                <a:gd name="connsiteX96" fmla="*/ 1119188 w 1378744"/>
                <a:gd name="connsiteY96" fmla="*/ 859631 h 1278730"/>
                <a:gd name="connsiteX97" fmla="*/ 1119188 w 1378744"/>
                <a:gd name="connsiteY97" fmla="*/ 831056 h 1278730"/>
                <a:gd name="connsiteX98" fmla="*/ 1135857 w 1378744"/>
                <a:gd name="connsiteY98" fmla="*/ 807243 h 1278730"/>
                <a:gd name="connsiteX99" fmla="*/ 1197769 w 1378744"/>
                <a:gd name="connsiteY99" fmla="*/ 759618 h 1278730"/>
                <a:gd name="connsiteX100" fmla="*/ 1247775 w 1378744"/>
                <a:gd name="connsiteY100" fmla="*/ 762000 h 1278730"/>
                <a:gd name="connsiteX101" fmla="*/ 1278732 w 1378744"/>
                <a:gd name="connsiteY101" fmla="*/ 762000 h 1278730"/>
                <a:gd name="connsiteX102" fmla="*/ 1271588 w 1378744"/>
                <a:gd name="connsiteY102" fmla="*/ 735806 h 1278730"/>
                <a:gd name="connsiteX103" fmla="*/ 1378744 w 1378744"/>
                <a:gd name="connsiteY103" fmla="*/ 678656 h 1278730"/>
                <a:gd name="connsiteX104" fmla="*/ 1331119 w 1378744"/>
                <a:gd name="connsiteY104" fmla="*/ 552450 h 1278730"/>
                <a:gd name="connsiteX105" fmla="*/ 1278732 w 1378744"/>
                <a:gd name="connsiteY105" fmla="*/ 514350 h 1278730"/>
                <a:gd name="connsiteX106" fmla="*/ 1252538 w 1378744"/>
                <a:gd name="connsiteY106" fmla="*/ 431006 h 1278730"/>
                <a:gd name="connsiteX107" fmla="*/ 1181100 w 1378744"/>
                <a:gd name="connsiteY107" fmla="*/ 431006 h 1278730"/>
                <a:gd name="connsiteX108" fmla="*/ 1166813 w 1378744"/>
                <a:gd name="connsiteY108" fmla="*/ 395287 h 1278730"/>
                <a:gd name="connsiteX109" fmla="*/ 1107282 w 1378744"/>
                <a:gd name="connsiteY109" fmla="*/ 421481 h 1278730"/>
                <a:gd name="connsiteX110" fmla="*/ 1054894 w 1378744"/>
                <a:gd name="connsiteY110" fmla="*/ 414337 h 1278730"/>
                <a:gd name="connsiteX111" fmla="*/ 1028700 w 1378744"/>
                <a:gd name="connsiteY111" fmla="*/ 371475 h 1278730"/>
                <a:gd name="connsiteX112" fmla="*/ 1023938 w 1378744"/>
                <a:gd name="connsiteY112" fmla="*/ 288131 h 1278730"/>
                <a:gd name="connsiteX113" fmla="*/ 1012032 w 1378744"/>
                <a:gd name="connsiteY113" fmla="*/ 269081 h 1278730"/>
                <a:gd name="connsiteX114" fmla="*/ 1012032 w 1378744"/>
                <a:gd name="connsiteY114" fmla="*/ 211931 h 1278730"/>
                <a:gd name="connsiteX115" fmla="*/ 959644 w 1378744"/>
                <a:gd name="connsiteY115" fmla="*/ 190500 h 1278730"/>
                <a:gd name="connsiteX116" fmla="*/ 914400 w 1378744"/>
                <a:gd name="connsiteY116" fmla="*/ 111918 h 1278730"/>
                <a:gd name="connsiteX117" fmla="*/ 854869 w 1378744"/>
                <a:gd name="connsiteY117" fmla="*/ 76200 h 1278730"/>
                <a:gd name="connsiteX118" fmla="*/ 873919 w 1378744"/>
                <a:gd name="connsiteY118" fmla="*/ 16668 h 1278730"/>
                <a:gd name="connsiteX119" fmla="*/ 783432 w 1378744"/>
                <a:gd name="connsiteY119" fmla="*/ 0 h 1278730"/>
                <a:gd name="connsiteX0" fmla="*/ 783432 w 1378744"/>
                <a:gd name="connsiteY0" fmla="*/ 0 h 1278730"/>
                <a:gd name="connsiteX1" fmla="*/ 738188 w 1378744"/>
                <a:gd name="connsiteY1" fmla="*/ 26193 h 1278730"/>
                <a:gd name="connsiteX2" fmla="*/ 685800 w 1378744"/>
                <a:gd name="connsiteY2" fmla="*/ 28575 h 1278730"/>
                <a:gd name="connsiteX3" fmla="*/ 635794 w 1378744"/>
                <a:gd name="connsiteY3" fmla="*/ 73818 h 1278730"/>
                <a:gd name="connsiteX4" fmla="*/ 633413 w 1378744"/>
                <a:gd name="connsiteY4" fmla="*/ 114300 h 1278730"/>
                <a:gd name="connsiteX5" fmla="*/ 561975 w 1378744"/>
                <a:gd name="connsiteY5" fmla="*/ 190500 h 1278730"/>
                <a:gd name="connsiteX6" fmla="*/ 519113 w 1378744"/>
                <a:gd name="connsiteY6" fmla="*/ 214312 h 1278730"/>
                <a:gd name="connsiteX7" fmla="*/ 485775 w 1378744"/>
                <a:gd name="connsiteY7" fmla="*/ 252412 h 1278730"/>
                <a:gd name="connsiteX8" fmla="*/ 461963 w 1378744"/>
                <a:gd name="connsiteY8" fmla="*/ 273843 h 1278730"/>
                <a:gd name="connsiteX9" fmla="*/ 423863 w 1378744"/>
                <a:gd name="connsiteY9" fmla="*/ 333375 h 1278730"/>
                <a:gd name="connsiteX10" fmla="*/ 378619 w 1378744"/>
                <a:gd name="connsiteY10" fmla="*/ 357187 h 1278730"/>
                <a:gd name="connsiteX11" fmla="*/ 292894 w 1378744"/>
                <a:gd name="connsiteY11" fmla="*/ 376237 h 1278730"/>
                <a:gd name="connsiteX12" fmla="*/ 264319 w 1378744"/>
                <a:gd name="connsiteY12" fmla="*/ 373856 h 1278730"/>
                <a:gd name="connsiteX13" fmla="*/ 240507 w 1378744"/>
                <a:gd name="connsiteY13" fmla="*/ 359568 h 1278730"/>
                <a:gd name="connsiteX14" fmla="*/ 226219 w 1378744"/>
                <a:gd name="connsiteY14" fmla="*/ 338137 h 1278730"/>
                <a:gd name="connsiteX15" fmla="*/ 219075 w 1378744"/>
                <a:gd name="connsiteY15" fmla="*/ 311943 h 1278730"/>
                <a:gd name="connsiteX16" fmla="*/ 204788 w 1378744"/>
                <a:gd name="connsiteY16" fmla="*/ 309562 h 1278730"/>
                <a:gd name="connsiteX17" fmla="*/ 188119 w 1378744"/>
                <a:gd name="connsiteY17" fmla="*/ 304800 h 1278730"/>
                <a:gd name="connsiteX18" fmla="*/ 173832 w 1378744"/>
                <a:gd name="connsiteY18" fmla="*/ 302418 h 1278730"/>
                <a:gd name="connsiteX19" fmla="*/ 128588 w 1378744"/>
                <a:gd name="connsiteY19" fmla="*/ 352425 h 1278730"/>
                <a:gd name="connsiteX20" fmla="*/ 97632 w 1378744"/>
                <a:gd name="connsiteY20" fmla="*/ 371475 h 1278730"/>
                <a:gd name="connsiteX21" fmla="*/ 80963 w 1378744"/>
                <a:gd name="connsiteY21" fmla="*/ 390525 h 1278730"/>
                <a:gd name="connsiteX22" fmla="*/ 66675 w 1378744"/>
                <a:gd name="connsiteY22" fmla="*/ 435768 h 1278730"/>
                <a:gd name="connsiteX23" fmla="*/ 54769 w 1378744"/>
                <a:gd name="connsiteY23" fmla="*/ 447675 h 1278730"/>
                <a:gd name="connsiteX24" fmla="*/ 9525 w 1378744"/>
                <a:gd name="connsiteY24" fmla="*/ 466725 h 1278730"/>
                <a:gd name="connsiteX25" fmla="*/ 2382 w 1378744"/>
                <a:gd name="connsiteY25" fmla="*/ 481012 h 1278730"/>
                <a:gd name="connsiteX26" fmla="*/ 4763 w 1378744"/>
                <a:gd name="connsiteY26" fmla="*/ 533400 h 1278730"/>
                <a:gd name="connsiteX27" fmla="*/ 0 w 1378744"/>
                <a:gd name="connsiteY27" fmla="*/ 545306 h 1278730"/>
                <a:gd name="connsiteX28" fmla="*/ 73819 w 1378744"/>
                <a:gd name="connsiteY28" fmla="*/ 588168 h 1278730"/>
                <a:gd name="connsiteX29" fmla="*/ 90488 w 1378744"/>
                <a:gd name="connsiteY29" fmla="*/ 628650 h 1278730"/>
                <a:gd name="connsiteX30" fmla="*/ 83344 w 1378744"/>
                <a:gd name="connsiteY30" fmla="*/ 654843 h 1278730"/>
                <a:gd name="connsiteX31" fmla="*/ 73819 w 1378744"/>
                <a:gd name="connsiteY31" fmla="*/ 697706 h 1278730"/>
                <a:gd name="connsiteX32" fmla="*/ 78582 w 1378744"/>
                <a:gd name="connsiteY32" fmla="*/ 726281 h 1278730"/>
                <a:gd name="connsiteX33" fmla="*/ 95250 w 1378744"/>
                <a:gd name="connsiteY33" fmla="*/ 738187 h 1278730"/>
                <a:gd name="connsiteX34" fmla="*/ 116682 w 1378744"/>
                <a:gd name="connsiteY34" fmla="*/ 735806 h 1278730"/>
                <a:gd name="connsiteX35" fmla="*/ 123825 w 1378744"/>
                <a:gd name="connsiteY35" fmla="*/ 762000 h 1278730"/>
                <a:gd name="connsiteX36" fmla="*/ 126207 w 1378744"/>
                <a:gd name="connsiteY36" fmla="*/ 783431 h 1278730"/>
                <a:gd name="connsiteX37" fmla="*/ 152400 w 1378744"/>
                <a:gd name="connsiteY37" fmla="*/ 812006 h 1278730"/>
                <a:gd name="connsiteX38" fmla="*/ 164307 w 1378744"/>
                <a:gd name="connsiteY38" fmla="*/ 823912 h 1278730"/>
                <a:gd name="connsiteX39" fmla="*/ 173832 w 1378744"/>
                <a:gd name="connsiteY39" fmla="*/ 850106 h 1278730"/>
                <a:gd name="connsiteX40" fmla="*/ 169069 w 1378744"/>
                <a:gd name="connsiteY40" fmla="*/ 878681 h 1278730"/>
                <a:gd name="connsiteX41" fmla="*/ 176213 w 1378744"/>
                <a:gd name="connsiteY41" fmla="*/ 897731 h 1278730"/>
                <a:gd name="connsiteX42" fmla="*/ 200025 w 1378744"/>
                <a:gd name="connsiteY42" fmla="*/ 916781 h 1278730"/>
                <a:gd name="connsiteX43" fmla="*/ 226219 w 1378744"/>
                <a:gd name="connsiteY43" fmla="*/ 916781 h 1278730"/>
                <a:gd name="connsiteX44" fmla="*/ 300038 w 1378744"/>
                <a:gd name="connsiteY44" fmla="*/ 921543 h 1278730"/>
                <a:gd name="connsiteX45" fmla="*/ 395288 w 1378744"/>
                <a:gd name="connsiteY45" fmla="*/ 952500 h 1278730"/>
                <a:gd name="connsiteX46" fmla="*/ 414338 w 1378744"/>
                <a:gd name="connsiteY46" fmla="*/ 988218 h 1278730"/>
                <a:gd name="connsiteX47" fmla="*/ 435769 w 1378744"/>
                <a:gd name="connsiteY47" fmla="*/ 992981 h 1278730"/>
                <a:gd name="connsiteX48" fmla="*/ 464344 w 1378744"/>
                <a:gd name="connsiteY48" fmla="*/ 995362 h 1278730"/>
                <a:gd name="connsiteX49" fmla="*/ 507207 w 1378744"/>
                <a:gd name="connsiteY49" fmla="*/ 1026318 h 1278730"/>
                <a:gd name="connsiteX50" fmla="*/ 521494 w 1378744"/>
                <a:gd name="connsiteY50" fmla="*/ 1069181 h 1278730"/>
                <a:gd name="connsiteX51" fmla="*/ 545307 w 1378744"/>
                <a:gd name="connsiteY51" fmla="*/ 1107281 h 1278730"/>
                <a:gd name="connsiteX52" fmla="*/ 573882 w 1378744"/>
                <a:gd name="connsiteY52" fmla="*/ 1121568 h 1278730"/>
                <a:gd name="connsiteX53" fmla="*/ 585788 w 1378744"/>
                <a:gd name="connsiteY53" fmla="*/ 1131093 h 1278730"/>
                <a:gd name="connsiteX54" fmla="*/ 597694 w 1378744"/>
                <a:gd name="connsiteY54" fmla="*/ 1181100 h 1278730"/>
                <a:gd name="connsiteX55" fmla="*/ 633413 w 1378744"/>
                <a:gd name="connsiteY55" fmla="*/ 1250156 h 1278730"/>
                <a:gd name="connsiteX56" fmla="*/ 692944 w 1378744"/>
                <a:gd name="connsiteY56" fmla="*/ 1278730 h 1278730"/>
                <a:gd name="connsiteX57" fmla="*/ 721519 w 1378744"/>
                <a:gd name="connsiteY57" fmla="*/ 1245392 h 1278730"/>
                <a:gd name="connsiteX58" fmla="*/ 814388 w 1378744"/>
                <a:gd name="connsiteY58" fmla="*/ 1138237 h 1278730"/>
                <a:gd name="connsiteX59" fmla="*/ 828675 w 1378744"/>
                <a:gd name="connsiteY59" fmla="*/ 1109662 h 1278730"/>
                <a:gd name="connsiteX60" fmla="*/ 833438 w 1378744"/>
                <a:gd name="connsiteY60" fmla="*/ 1085850 h 1278730"/>
                <a:gd name="connsiteX61" fmla="*/ 797719 w 1378744"/>
                <a:gd name="connsiteY61" fmla="*/ 1059656 h 1278730"/>
                <a:gd name="connsiteX62" fmla="*/ 790575 w 1378744"/>
                <a:gd name="connsiteY62" fmla="*/ 1038225 h 1278730"/>
                <a:gd name="connsiteX63" fmla="*/ 790575 w 1378744"/>
                <a:gd name="connsiteY63" fmla="*/ 1021556 h 1278730"/>
                <a:gd name="connsiteX64" fmla="*/ 845344 w 1378744"/>
                <a:gd name="connsiteY64" fmla="*/ 952500 h 1278730"/>
                <a:gd name="connsiteX65" fmla="*/ 845344 w 1378744"/>
                <a:gd name="connsiteY65" fmla="*/ 952500 h 1278730"/>
                <a:gd name="connsiteX66" fmla="*/ 888207 w 1378744"/>
                <a:gd name="connsiteY66" fmla="*/ 966787 h 1278730"/>
                <a:gd name="connsiteX67" fmla="*/ 907257 w 1378744"/>
                <a:gd name="connsiteY67" fmla="*/ 981075 h 1278730"/>
                <a:gd name="connsiteX68" fmla="*/ 938213 w 1378744"/>
                <a:gd name="connsiteY68" fmla="*/ 990600 h 1278730"/>
                <a:gd name="connsiteX69" fmla="*/ 964407 w 1378744"/>
                <a:gd name="connsiteY69" fmla="*/ 985837 h 1278730"/>
                <a:gd name="connsiteX70" fmla="*/ 985838 w 1378744"/>
                <a:gd name="connsiteY70" fmla="*/ 985837 h 1278730"/>
                <a:gd name="connsiteX71" fmla="*/ 995363 w 1378744"/>
                <a:gd name="connsiteY71" fmla="*/ 995362 h 1278730"/>
                <a:gd name="connsiteX72" fmla="*/ 978694 w 1378744"/>
                <a:gd name="connsiteY72" fmla="*/ 1012031 h 1278730"/>
                <a:gd name="connsiteX73" fmla="*/ 969169 w 1378744"/>
                <a:gd name="connsiteY73" fmla="*/ 1031081 h 1278730"/>
                <a:gd name="connsiteX74" fmla="*/ 954882 w 1378744"/>
                <a:gd name="connsiteY74" fmla="*/ 1054893 h 1278730"/>
                <a:gd name="connsiteX75" fmla="*/ 950119 w 1378744"/>
                <a:gd name="connsiteY75" fmla="*/ 1083468 h 1278730"/>
                <a:gd name="connsiteX76" fmla="*/ 962025 w 1378744"/>
                <a:gd name="connsiteY76" fmla="*/ 1107281 h 1278730"/>
                <a:gd name="connsiteX77" fmla="*/ 983457 w 1378744"/>
                <a:gd name="connsiteY77" fmla="*/ 1131093 h 1278730"/>
                <a:gd name="connsiteX78" fmla="*/ 1002507 w 1378744"/>
                <a:gd name="connsiteY78" fmla="*/ 1133475 h 1278730"/>
                <a:gd name="connsiteX79" fmla="*/ 1028700 w 1378744"/>
                <a:gd name="connsiteY79" fmla="*/ 1126331 h 1278730"/>
                <a:gd name="connsiteX80" fmla="*/ 1031082 w 1378744"/>
                <a:gd name="connsiteY80" fmla="*/ 1097756 h 1278730"/>
                <a:gd name="connsiteX81" fmla="*/ 1057275 w 1378744"/>
                <a:gd name="connsiteY81" fmla="*/ 1085850 h 1278730"/>
                <a:gd name="connsiteX82" fmla="*/ 1076325 w 1378744"/>
                <a:gd name="connsiteY82" fmla="*/ 1097756 h 1278730"/>
                <a:gd name="connsiteX83" fmla="*/ 1100138 w 1378744"/>
                <a:gd name="connsiteY83" fmla="*/ 1107281 h 1278730"/>
                <a:gd name="connsiteX84" fmla="*/ 1123950 w 1378744"/>
                <a:gd name="connsiteY84" fmla="*/ 1121568 h 1278730"/>
                <a:gd name="connsiteX85" fmla="*/ 1143000 w 1378744"/>
                <a:gd name="connsiteY85" fmla="*/ 1123950 h 1278730"/>
                <a:gd name="connsiteX86" fmla="*/ 1157288 w 1378744"/>
                <a:gd name="connsiteY86" fmla="*/ 1112043 h 1278730"/>
                <a:gd name="connsiteX87" fmla="*/ 1159669 w 1378744"/>
                <a:gd name="connsiteY87" fmla="*/ 1085850 h 1278730"/>
                <a:gd name="connsiteX88" fmla="*/ 1166813 w 1378744"/>
                <a:gd name="connsiteY88" fmla="*/ 1052512 h 1278730"/>
                <a:gd name="connsiteX89" fmla="*/ 1197769 w 1378744"/>
                <a:gd name="connsiteY89" fmla="*/ 1016793 h 1278730"/>
                <a:gd name="connsiteX90" fmla="*/ 1195388 w 1378744"/>
                <a:gd name="connsiteY90" fmla="*/ 954881 h 1278730"/>
                <a:gd name="connsiteX91" fmla="*/ 1209675 w 1378744"/>
                <a:gd name="connsiteY91" fmla="*/ 945356 h 1278730"/>
                <a:gd name="connsiteX92" fmla="*/ 1235869 w 1378744"/>
                <a:gd name="connsiteY92" fmla="*/ 945356 h 1278730"/>
                <a:gd name="connsiteX93" fmla="*/ 1235869 w 1378744"/>
                <a:gd name="connsiteY93" fmla="*/ 931068 h 1278730"/>
                <a:gd name="connsiteX94" fmla="*/ 1212057 w 1378744"/>
                <a:gd name="connsiteY94" fmla="*/ 912018 h 1278730"/>
                <a:gd name="connsiteX95" fmla="*/ 1195388 w 1378744"/>
                <a:gd name="connsiteY95" fmla="*/ 881062 h 1278730"/>
                <a:gd name="connsiteX96" fmla="*/ 1157288 w 1378744"/>
                <a:gd name="connsiteY96" fmla="*/ 871537 h 1278730"/>
                <a:gd name="connsiteX97" fmla="*/ 1119188 w 1378744"/>
                <a:gd name="connsiteY97" fmla="*/ 859631 h 1278730"/>
                <a:gd name="connsiteX98" fmla="*/ 1119188 w 1378744"/>
                <a:gd name="connsiteY98" fmla="*/ 831056 h 1278730"/>
                <a:gd name="connsiteX99" fmla="*/ 1135857 w 1378744"/>
                <a:gd name="connsiteY99" fmla="*/ 807243 h 1278730"/>
                <a:gd name="connsiteX100" fmla="*/ 1197769 w 1378744"/>
                <a:gd name="connsiteY100" fmla="*/ 759618 h 1278730"/>
                <a:gd name="connsiteX101" fmla="*/ 1247775 w 1378744"/>
                <a:gd name="connsiteY101" fmla="*/ 762000 h 1278730"/>
                <a:gd name="connsiteX102" fmla="*/ 1278732 w 1378744"/>
                <a:gd name="connsiteY102" fmla="*/ 762000 h 1278730"/>
                <a:gd name="connsiteX103" fmla="*/ 1271588 w 1378744"/>
                <a:gd name="connsiteY103" fmla="*/ 735806 h 1278730"/>
                <a:gd name="connsiteX104" fmla="*/ 1378744 w 1378744"/>
                <a:gd name="connsiteY104" fmla="*/ 678656 h 1278730"/>
                <a:gd name="connsiteX105" fmla="*/ 1331119 w 1378744"/>
                <a:gd name="connsiteY105" fmla="*/ 552450 h 1278730"/>
                <a:gd name="connsiteX106" fmla="*/ 1278732 w 1378744"/>
                <a:gd name="connsiteY106" fmla="*/ 514350 h 1278730"/>
                <a:gd name="connsiteX107" fmla="*/ 1252538 w 1378744"/>
                <a:gd name="connsiteY107" fmla="*/ 431006 h 1278730"/>
                <a:gd name="connsiteX108" fmla="*/ 1181100 w 1378744"/>
                <a:gd name="connsiteY108" fmla="*/ 431006 h 1278730"/>
                <a:gd name="connsiteX109" fmla="*/ 1166813 w 1378744"/>
                <a:gd name="connsiteY109" fmla="*/ 395287 h 1278730"/>
                <a:gd name="connsiteX110" fmla="*/ 1107282 w 1378744"/>
                <a:gd name="connsiteY110" fmla="*/ 421481 h 1278730"/>
                <a:gd name="connsiteX111" fmla="*/ 1054894 w 1378744"/>
                <a:gd name="connsiteY111" fmla="*/ 414337 h 1278730"/>
                <a:gd name="connsiteX112" fmla="*/ 1028700 w 1378744"/>
                <a:gd name="connsiteY112" fmla="*/ 371475 h 1278730"/>
                <a:gd name="connsiteX113" fmla="*/ 1023938 w 1378744"/>
                <a:gd name="connsiteY113" fmla="*/ 288131 h 1278730"/>
                <a:gd name="connsiteX114" fmla="*/ 1012032 w 1378744"/>
                <a:gd name="connsiteY114" fmla="*/ 269081 h 1278730"/>
                <a:gd name="connsiteX115" fmla="*/ 1012032 w 1378744"/>
                <a:gd name="connsiteY115" fmla="*/ 211931 h 1278730"/>
                <a:gd name="connsiteX116" fmla="*/ 959644 w 1378744"/>
                <a:gd name="connsiteY116" fmla="*/ 190500 h 1278730"/>
                <a:gd name="connsiteX117" fmla="*/ 914400 w 1378744"/>
                <a:gd name="connsiteY117" fmla="*/ 111918 h 1278730"/>
                <a:gd name="connsiteX118" fmla="*/ 854869 w 1378744"/>
                <a:gd name="connsiteY118" fmla="*/ 76200 h 1278730"/>
                <a:gd name="connsiteX119" fmla="*/ 873919 w 1378744"/>
                <a:gd name="connsiteY119" fmla="*/ 16668 h 1278730"/>
                <a:gd name="connsiteX120" fmla="*/ 783432 w 1378744"/>
                <a:gd name="connsiteY120" fmla="*/ 0 h 1278730"/>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814388 w 1378744"/>
                <a:gd name="connsiteY58" fmla="*/ 1138237 h 1288255"/>
                <a:gd name="connsiteX59" fmla="*/ 828675 w 1378744"/>
                <a:gd name="connsiteY59" fmla="*/ 1109662 h 1288255"/>
                <a:gd name="connsiteX60" fmla="*/ 833438 w 1378744"/>
                <a:gd name="connsiteY60" fmla="*/ 1085850 h 1288255"/>
                <a:gd name="connsiteX61" fmla="*/ 797719 w 1378744"/>
                <a:gd name="connsiteY61" fmla="*/ 1059656 h 1288255"/>
                <a:gd name="connsiteX62" fmla="*/ 790575 w 1378744"/>
                <a:gd name="connsiteY62" fmla="*/ 1038225 h 1288255"/>
                <a:gd name="connsiteX63" fmla="*/ 790575 w 1378744"/>
                <a:gd name="connsiteY63" fmla="*/ 1021556 h 1288255"/>
                <a:gd name="connsiteX64" fmla="*/ 845344 w 1378744"/>
                <a:gd name="connsiteY64" fmla="*/ 952500 h 1288255"/>
                <a:gd name="connsiteX65" fmla="*/ 845344 w 1378744"/>
                <a:gd name="connsiteY65" fmla="*/ 952500 h 1288255"/>
                <a:gd name="connsiteX66" fmla="*/ 888207 w 1378744"/>
                <a:gd name="connsiteY66" fmla="*/ 966787 h 1288255"/>
                <a:gd name="connsiteX67" fmla="*/ 907257 w 1378744"/>
                <a:gd name="connsiteY67" fmla="*/ 981075 h 1288255"/>
                <a:gd name="connsiteX68" fmla="*/ 938213 w 1378744"/>
                <a:gd name="connsiteY68" fmla="*/ 990600 h 1288255"/>
                <a:gd name="connsiteX69" fmla="*/ 964407 w 1378744"/>
                <a:gd name="connsiteY69" fmla="*/ 985837 h 1288255"/>
                <a:gd name="connsiteX70" fmla="*/ 985838 w 1378744"/>
                <a:gd name="connsiteY70" fmla="*/ 985837 h 1288255"/>
                <a:gd name="connsiteX71" fmla="*/ 995363 w 1378744"/>
                <a:gd name="connsiteY71" fmla="*/ 995362 h 1288255"/>
                <a:gd name="connsiteX72" fmla="*/ 978694 w 1378744"/>
                <a:gd name="connsiteY72" fmla="*/ 1012031 h 1288255"/>
                <a:gd name="connsiteX73" fmla="*/ 969169 w 1378744"/>
                <a:gd name="connsiteY73" fmla="*/ 1031081 h 1288255"/>
                <a:gd name="connsiteX74" fmla="*/ 954882 w 1378744"/>
                <a:gd name="connsiteY74" fmla="*/ 1054893 h 1288255"/>
                <a:gd name="connsiteX75" fmla="*/ 950119 w 1378744"/>
                <a:gd name="connsiteY75" fmla="*/ 1083468 h 1288255"/>
                <a:gd name="connsiteX76" fmla="*/ 962025 w 1378744"/>
                <a:gd name="connsiteY76" fmla="*/ 1107281 h 1288255"/>
                <a:gd name="connsiteX77" fmla="*/ 983457 w 1378744"/>
                <a:gd name="connsiteY77" fmla="*/ 1131093 h 1288255"/>
                <a:gd name="connsiteX78" fmla="*/ 1002507 w 1378744"/>
                <a:gd name="connsiteY78" fmla="*/ 1133475 h 1288255"/>
                <a:gd name="connsiteX79" fmla="*/ 1028700 w 1378744"/>
                <a:gd name="connsiteY79" fmla="*/ 1126331 h 1288255"/>
                <a:gd name="connsiteX80" fmla="*/ 1031082 w 1378744"/>
                <a:gd name="connsiteY80" fmla="*/ 1097756 h 1288255"/>
                <a:gd name="connsiteX81" fmla="*/ 1057275 w 1378744"/>
                <a:gd name="connsiteY81" fmla="*/ 1085850 h 1288255"/>
                <a:gd name="connsiteX82" fmla="*/ 1076325 w 1378744"/>
                <a:gd name="connsiteY82" fmla="*/ 1097756 h 1288255"/>
                <a:gd name="connsiteX83" fmla="*/ 1100138 w 1378744"/>
                <a:gd name="connsiteY83" fmla="*/ 1107281 h 1288255"/>
                <a:gd name="connsiteX84" fmla="*/ 1123950 w 1378744"/>
                <a:gd name="connsiteY84" fmla="*/ 1121568 h 1288255"/>
                <a:gd name="connsiteX85" fmla="*/ 1143000 w 1378744"/>
                <a:gd name="connsiteY85" fmla="*/ 1123950 h 1288255"/>
                <a:gd name="connsiteX86" fmla="*/ 1157288 w 1378744"/>
                <a:gd name="connsiteY86" fmla="*/ 1112043 h 1288255"/>
                <a:gd name="connsiteX87" fmla="*/ 1159669 w 1378744"/>
                <a:gd name="connsiteY87" fmla="*/ 1085850 h 1288255"/>
                <a:gd name="connsiteX88" fmla="*/ 1166813 w 1378744"/>
                <a:gd name="connsiteY88" fmla="*/ 1052512 h 1288255"/>
                <a:gd name="connsiteX89" fmla="*/ 1197769 w 1378744"/>
                <a:gd name="connsiteY89" fmla="*/ 1016793 h 1288255"/>
                <a:gd name="connsiteX90" fmla="*/ 1195388 w 1378744"/>
                <a:gd name="connsiteY90" fmla="*/ 954881 h 1288255"/>
                <a:gd name="connsiteX91" fmla="*/ 1209675 w 1378744"/>
                <a:gd name="connsiteY91" fmla="*/ 945356 h 1288255"/>
                <a:gd name="connsiteX92" fmla="*/ 1235869 w 1378744"/>
                <a:gd name="connsiteY92" fmla="*/ 945356 h 1288255"/>
                <a:gd name="connsiteX93" fmla="*/ 1235869 w 1378744"/>
                <a:gd name="connsiteY93" fmla="*/ 931068 h 1288255"/>
                <a:gd name="connsiteX94" fmla="*/ 1212057 w 1378744"/>
                <a:gd name="connsiteY94" fmla="*/ 912018 h 1288255"/>
                <a:gd name="connsiteX95" fmla="*/ 1195388 w 1378744"/>
                <a:gd name="connsiteY95" fmla="*/ 881062 h 1288255"/>
                <a:gd name="connsiteX96" fmla="*/ 1157288 w 1378744"/>
                <a:gd name="connsiteY96" fmla="*/ 871537 h 1288255"/>
                <a:gd name="connsiteX97" fmla="*/ 1119188 w 1378744"/>
                <a:gd name="connsiteY97" fmla="*/ 859631 h 1288255"/>
                <a:gd name="connsiteX98" fmla="*/ 1119188 w 1378744"/>
                <a:gd name="connsiteY98" fmla="*/ 831056 h 1288255"/>
                <a:gd name="connsiteX99" fmla="*/ 1135857 w 1378744"/>
                <a:gd name="connsiteY99" fmla="*/ 807243 h 1288255"/>
                <a:gd name="connsiteX100" fmla="*/ 1197769 w 1378744"/>
                <a:gd name="connsiteY100" fmla="*/ 759618 h 1288255"/>
                <a:gd name="connsiteX101" fmla="*/ 1247775 w 1378744"/>
                <a:gd name="connsiteY101" fmla="*/ 762000 h 1288255"/>
                <a:gd name="connsiteX102" fmla="*/ 1278732 w 1378744"/>
                <a:gd name="connsiteY102" fmla="*/ 762000 h 1288255"/>
                <a:gd name="connsiteX103" fmla="*/ 1271588 w 1378744"/>
                <a:gd name="connsiteY103" fmla="*/ 735806 h 1288255"/>
                <a:gd name="connsiteX104" fmla="*/ 1378744 w 1378744"/>
                <a:gd name="connsiteY104" fmla="*/ 678656 h 1288255"/>
                <a:gd name="connsiteX105" fmla="*/ 1331119 w 1378744"/>
                <a:gd name="connsiteY105" fmla="*/ 552450 h 1288255"/>
                <a:gd name="connsiteX106" fmla="*/ 1278732 w 1378744"/>
                <a:gd name="connsiteY106" fmla="*/ 514350 h 1288255"/>
                <a:gd name="connsiteX107" fmla="*/ 1252538 w 1378744"/>
                <a:gd name="connsiteY107" fmla="*/ 431006 h 1288255"/>
                <a:gd name="connsiteX108" fmla="*/ 1181100 w 1378744"/>
                <a:gd name="connsiteY108" fmla="*/ 431006 h 1288255"/>
                <a:gd name="connsiteX109" fmla="*/ 1166813 w 1378744"/>
                <a:gd name="connsiteY109" fmla="*/ 395287 h 1288255"/>
                <a:gd name="connsiteX110" fmla="*/ 1107282 w 1378744"/>
                <a:gd name="connsiteY110" fmla="*/ 421481 h 1288255"/>
                <a:gd name="connsiteX111" fmla="*/ 1054894 w 1378744"/>
                <a:gd name="connsiteY111" fmla="*/ 414337 h 1288255"/>
                <a:gd name="connsiteX112" fmla="*/ 1028700 w 1378744"/>
                <a:gd name="connsiteY112" fmla="*/ 371475 h 1288255"/>
                <a:gd name="connsiteX113" fmla="*/ 1023938 w 1378744"/>
                <a:gd name="connsiteY113" fmla="*/ 288131 h 1288255"/>
                <a:gd name="connsiteX114" fmla="*/ 1012032 w 1378744"/>
                <a:gd name="connsiteY114" fmla="*/ 269081 h 1288255"/>
                <a:gd name="connsiteX115" fmla="*/ 1012032 w 1378744"/>
                <a:gd name="connsiteY115" fmla="*/ 211931 h 1288255"/>
                <a:gd name="connsiteX116" fmla="*/ 959644 w 1378744"/>
                <a:gd name="connsiteY116" fmla="*/ 190500 h 1288255"/>
                <a:gd name="connsiteX117" fmla="*/ 914400 w 1378744"/>
                <a:gd name="connsiteY117" fmla="*/ 111918 h 1288255"/>
                <a:gd name="connsiteX118" fmla="*/ 854869 w 1378744"/>
                <a:gd name="connsiteY118" fmla="*/ 76200 h 1288255"/>
                <a:gd name="connsiteX119" fmla="*/ 873919 w 1378744"/>
                <a:gd name="connsiteY119" fmla="*/ 16668 h 1288255"/>
                <a:gd name="connsiteX120" fmla="*/ 783432 w 1378744"/>
                <a:gd name="connsiteY120"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47713 w 1378744"/>
                <a:gd name="connsiteY58" fmla="*/ 1257299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814388 w 1378744"/>
                <a:gd name="connsiteY59" fmla="*/ 1138237 h 1288255"/>
                <a:gd name="connsiteX60" fmla="*/ 828675 w 1378744"/>
                <a:gd name="connsiteY60" fmla="*/ 1109662 h 1288255"/>
                <a:gd name="connsiteX61" fmla="*/ 833438 w 1378744"/>
                <a:gd name="connsiteY61" fmla="*/ 1085850 h 1288255"/>
                <a:gd name="connsiteX62" fmla="*/ 797719 w 1378744"/>
                <a:gd name="connsiteY62" fmla="*/ 1059656 h 1288255"/>
                <a:gd name="connsiteX63" fmla="*/ 790575 w 1378744"/>
                <a:gd name="connsiteY63" fmla="*/ 1038225 h 1288255"/>
                <a:gd name="connsiteX64" fmla="*/ 790575 w 1378744"/>
                <a:gd name="connsiteY64" fmla="*/ 1021556 h 1288255"/>
                <a:gd name="connsiteX65" fmla="*/ 845344 w 1378744"/>
                <a:gd name="connsiteY65" fmla="*/ 952500 h 1288255"/>
                <a:gd name="connsiteX66" fmla="*/ 845344 w 1378744"/>
                <a:gd name="connsiteY66" fmla="*/ 952500 h 1288255"/>
                <a:gd name="connsiteX67" fmla="*/ 888207 w 1378744"/>
                <a:gd name="connsiteY67" fmla="*/ 966787 h 1288255"/>
                <a:gd name="connsiteX68" fmla="*/ 907257 w 1378744"/>
                <a:gd name="connsiteY68" fmla="*/ 981075 h 1288255"/>
                <a:gd name="connsiteX69" fmla="*/ 938213 w 1378744"/>
                <a:gd name="connsiteY69" fmla="*/ 990600 h 1288255"/>
                <a:gd name="connsiteX70" fmla="*/ 964407 w 1378744"/>
                <a:gd name="connsiteY70" fmla="*/ 985837 h 1288255"/>
                <a:gd name="connsiteX71" fmla="*/ 985838 w 1378744"/>
                <a:gd name="connsiteY71" fmla="*/ 985837 h 1288255"/>
                <a:gd name="connsiteX72" fmla="*/ 995363 w 1378744"/>
                <a:gd name="connsiteY72" fmla="*/ 995362 h 1288255"/>
                <a:gd name="connsiteX73" fmla="*/ 978694 w 1378744"/>
                <a:gd name="connsiteY73" fmla="*/ 1012031 h 1288255"/>
                <a:gd name="connsiteX74" fmla="*/ 969169 w 1378744"/>
                <a:gd name="connsiteY74" fmla="*/ 1031081 h 1288255"/>
                <a:gd name="connsiteX75" fmla="*/ 954882 w 1378744"/>
                <a:gd name="connsiteY75" fmla="*/ 1054893 h 1288255"/>
                <a:gd name="connsiteX76" fmla="*/ 950119 w 1378744"/>
                <a:gd name="connsiteY76" fmla="*/ 1083468 h 1288255"/>
                <a:gd name="connsiteX77" fmla="*/ 962025 w 1378744"/>
                <a:gd name="connsiteY77" fmla="*/ 1107281 h 1288255"/>
                <a:gd name="connsiteX78" fmla="*/ 983457 w 1378744"/>
                <a:gd name="connsiteY78" fmla="*/ 1131093 h 1288255"/>
                <a:gd name="connsiteX79" fmla="*/ 1002507 w 1378744"/>
                <a:gd name="connsiteY79" fmla="*/ 1133475 h 1288255"/>
                <a:gd name="connsiteX80" fmla="*/ 1028700 w 1378744"/>
                <a:gd name="connsiteY80" fmla="*/ 1126331 h 1288255"/>
                <a:gd name="connsiteX81" fmla="*/ 1031082 w 1378744"/>
                <a:gd name="connsiteY81" fmla="*/ 1097756 h 1288255"/>
                <a:gd name="connsiteX82" fmla="*/ 1057275 w 1378744"/>
                <a:gd name="connsiteY82" fmla="*/ 1085850 h 1288255"/>
                <a:gd name="connsiteX83" fmla="*/ 1076325 w 1378744"/>
                <a:gd name="connsiteY83" fmla="*/ 1097756 h 1288255"/>
                <a:gd name="connsiteX84" fmla="*/ 1100138 w 1378744"/>
                <a:gd name="connsiteY84" fmla="*/ 1107281 h 1288255"/>
                <a:gd name="connsiteX85" fmla="*/ 1123950 w 1378744"/>
                <a:gd name="connsiteY85" fmla="*/ 1121568 h 1288255"/>
                <a:gd name="connsiteX86" fmla="*/ 1143000 w 1378744"/>
                <a:gd name="connsiteY86" fmla="*/ 1123950 h 1288255"/>
                <a:gd name="connsiteX87" fmla="*/ 1157288 w 1378744"/>
                <a:gd name="connsiteY87" fmla="*/ 1112043 h 1288255"/>
                <a:gd name="connsiteX88" fmla="*/ 1159669 w 1378744"/>
                <a:gd name="connsiteY88" fmla="*/ 1085850 h 1288255"/>
                <a:gd name="connsiteX89" fmla="*/ 1166813 w 1378744"/>
                <a:gd name="connsiteY89" fmla="*/ 1052512 h 1288255"/>
                <a:gd name="connsiteX90" fmla="*/ 1197769 w 1378744"/>
                <a:gd name="connsiteY90" fmla="*/ 1016793 h 1288255"/>
                <a:gd name="connsiteX91" fmla="*/ 1195388 w 1378744"/>
                <a:gd name="connsiteY91" fmla="*/ 954881 h 1288255"/>
                <a:gd name="connsiteX92" fmla="*/ 1209675 w 1378744"/>
                <a:gd name="connsiteY92" fmla="*/ 945356 h 1288255"/>
                <a:gd name="connsiteX93" fmla="*/ 1235869 w 1378744"/>
                <a:gd name="connsiteY93" fmla="*/ 945356 h 1288255"/>
                <a:gd name="connsiteX94" fmla="*/ 1235869 w 1378744"/>
                <a:gd name="connsiteY94" fmla="*/ 931068 h 1288255"/>
                <a:gd name="connsiteX95" fmla="*/ 1212057 w 1378744"/>
                <a:gd name="connsiteY95" fmla="*/ 912018 h 1288255"/>
                <a:gd name="connsiteX96" fmla="*/ 1195388 w 1378744"/>
                <a:gd name="connsiteY96" fmla="*/ 881062 h 1288255"/>
                <a:gd name="connsiteX97" fmla="*/ 1157288 w 1378744"/>
                <a:gd name="connsiteY97" fmla="*/ 871537 h 1288255"/>
                <a:gd name="connsiteX98" fmla="*/ 1119188 w 1378744"/>
                <a:gd name="connsiteY98" fmla="*/ 859631 h 1288255"/>
                <a:gd name="connsiteX99" fmla="*/ 1119188 w 1378744"/>
                <a:gd name="connsiteY99" fmla="*/ 831056 h 1288255"/>
                <a:gd name="connsiteX100" fmla="*/ 1135857 w 1378744"/>
                <a:gd name="connsiteY100" fmla="*/ 807243 h 1288255"/>
                <a:gd name="connsiteX101" fmla="*/ 1197769 w 1378744"/>
                <a:gd name="connsiteY101" fmla="*/ 759618 h 1288255"/>
                <a:gd name="connsiteX102" fmla="*/ 1247775 w 1378744"/>
                <a:gd name="connsiteY102" fmla="*/ 762000 h 1288255"/>
                <a:gd name="connsiteX103" fmla="*/ 1278732 w 1378744"/>
                <a:gd name="connsiteY103" fmla="*/ 762000 h 1288255"/>
                <a:gd name="connsiteX104" fmla="*/ 1271588 w 1378744"/>
                <a:gd name="connsiteY104" fmla="*/ 735806 h 1288255"/>
                <a:gd name="connsiteX105" fmla="*/ 1378744 w 1378744"/>
                <a:gd name="connsiteY105" fmla="*/ 678656 h 1288255"/>
                <a:gd name="connsiteX106" fmla="*/ 1331119 w 1378744"/>
                <a:gd name="connsiteY106" fmla="*/ 552450 h 1288255"/>
                <a:gd name="connsiteX107" fmla="*/ 1278732 w 1378744"/>
                <a:gd name="connsiteY107" fmla="*/ 514350 h 1288255"/>
                <a:gd name="connsiteX108" fmla="*/ 1252538 w 1378744"/>
                <a:gd name="connsiteY108" fmla="*/ 431006 h 1288255"/>
                <a:gd name="connsiteX109" fmla="*/ 1181100 w 1378744"/>
                <a:gd name="connsiteY109" fmla="*/ 431006 h 1288255"/>
                <a:gd name="connsiteX110" fmla="*/ 1166813 w 1378744"/>
                <a:gd name="connsiteY110" fmla="*/ 395287 h 1288255"/>
                <a:gd name="connsiteX111" fmla="*/ 1107282 w 1378744"/>
                <a:gd name="connsiteY111" fmla="*/ 421481 h 1288255"/>
                <a:gd name="connsiteX112" fmla="*/ 1054894 w 1378744"/>
                <a:gd name="connsiteY112" fmla="*/ 414337 h 1288255"/>
                <a:gd name="connsiteX113" fmla="*/ 1028700 w 1378744"/>
                <a:gd name="connsiteY113" fmla="*/ 371475 h 1288255"/>
                <a:gd name="connsiteX114" fmla="*/ 1023938 w 1378744"/>
                <a:gd name="connsiteY114" fmla="*/ 288131 h 1288255"/>
                <a:gd name="connsiteX115" fmla="*/ 1012032 w 1378744"/>
                <a:gd name="connsiteY115" fmla="*/ 269081 h 1288255"/>
                <a:gd name="connsiteX116" fmla="*/ 1012032 w 1378744"/>
                <a:gd name="connsiteY116" fmla="*/ 211931 h 1288255"/>
                <a:gd name="connsiteX117" fmla="*/ 959644 w 1378744"/>
                <a:gd name="connsiteY117" fmla="*/ 190500 h 1288255"/>
                <a:gd name="connsiteX118" fmla="*/ 914400 w 1378744"/>
                <a:gd name="connsiteY118" fmla="*/ 111918 h 1288255"/>
                <a:gd name="connsiteX119" fmla="*/ 854869 w 1378744"/>
                <a:gd name="connsiteY119" fmla="*/ 76200 h 1288255"/>
                <a:gd name="connsiteX120" fmla="*/ 873919 w 1378744"/>
                <a:gd name="connsiteY120" fmla="*/ 16668 h 1288255"/>
                <a:gd name="connsiteX121" fmla="*/ 783432 w 1378744"/>
                <a:gd name="connsiteY121"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81050 w 1378744"/>
                <a:gd name="connsiteY59" fmla="*/ 1240630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828675 w 1378744"/>
                <a:gd name="connsiteY61" fmla="*/ 1109662 h 1288255"/>
                <a:gd name="connsiteX62" fmla="*/ 833438 w 1378744"/>
                <a:gd name="connsiteY62" fmla="*/ 1085850 h 1288255"/>
                <a:gd name="connsiteX63" fmla="*/ 797719 w 1378744"/>
                <a:gd name="connsiteY63" fmla="*/ 1059656 h 1288255"/>
                <a:gd name="connsiteX64" fmla="*/ 790575 w 1378744"/>
                <a:gd name="connsiteY64" fmla="*/ 1038225 h 1288255"/>
                <a:gd name="connsiteX65" fmla="*/ 790575 w 1378744"/>
                <a:gd name="connsiteY65" fmla="*/ 1021556 h 1288255"/>
                <a:gd name="connsiteX66" fmla="*/ 845344 w 1378744"/>
                <a:gd name="connsiteY66" fmla="*/ 952500 h 1288255"/>
                <a:gd name="connsiteX67" fmla="*/ 845344 w 1378744"/>
                <a:gd name="connsiteY67" fmla="*/ 952500 h 1288255"/>
                <a:gd name="connsiteX68" fmla="*/ 888207 w 1378744"/>
                <a:gd name="connsiteY68" fmla="*/ 966787 h 1288255"/>
                <a:gd name="connsiteX69" fmla="*/ 907257 w 1378744"/>
                <a:gd name="connsiteY69" fmla="*/ 981075 h 1288255"/>
                <a:gd name="connsiteX70" fmla="*/ 938213 w 1378744"/>
                <a:gd name="connsiteY70" fmla="*/ 990600 h 1288255"/>
                <a:gd name="connsiteX71" fmla="*/ 964407 w 1378744"/>
                <a:gd name="connsiteY71" fmla="*/ 985837 h 1288255"/>
                <a:gd name="connsiteX72" fmla="*/ 985838 w 1378744"/>
                <a:gd name="connsiteY72" fmla="*/ 985837 h 1288255"/>
                <a:gd name="connsiteX73" fmla="*/ 995363 w 1378744"/>
                <a:gd name="connsiteY73" fmla="*/ 995362 h 1288255"/>
                <a:gd name="connsiteX74" fmla="*/ 978694 w 1378744"/>
                <a:gd name="connsiteY74" fmla="*/ 1012031 h 1288255"/>
                <a:gd name="connsiteX75" fmla="*/ 969169 w 1378744"/>
                <a:gd name="connsiteY75" fmla="*/ 1031081 h 1288255"/>
                <a:gd name="connsiteX76" fmla="*/ 954882 w 1378744"/>
                <a:gd name="connsiteY76" fmla="*/ 1054893 h 1288255"/>
                <a:gd name="connsiteX77" fmla="*/ 950119 w 1378744"/>
                <a:gd name="connsiteY77" fmla="*/ 1083468 h 1288255"/>
                <a:gd name="connsiteX78" fmla="*/ 962025 w 1378744"/>
                <a:gd name="connsiteY78" fmla="*/ 1107281 h 1288255"/>
                <a:gd name="connsiteX79" fmla="*/ 983457 w 1378744"/>
                <a:gd name="connsiteY79" fmla="*/ 1131093 h 1288255"/>
                <a:gd name="connsiteX80" fmla="*/ 1002507 w 1378744"/>
                <a:gd name="connsiteY80" fmla="*/ 1133475 h 1288255"/>
                <a:gd name="connsiteX81" fmla="*/ 1028700 w 1378744"/>
                <a:gd name="connsiteY81" fmla="*/ 1126331 h 1288255"/>
                <a:gd name="connsiteX82" fmla="*/ 1031082 w 1378744"/>
                <a:gd name="connsiteY82" fmla="*/ 1097756 h 1288255"/>
                <a:gd name="connsiteX83" fmla="*/ 1057275 w 1378744"/>
                <a:gd name="connsiteY83" fmla="*/ 1085850 h 1288255"/>
                <a:gd name="connsiteX84" fmla="*/ 1076325 w 1378744"/>
                <a:gd name="connsiteY84" fmla="*/ 1097756 h 1288255"/>
                <a:gd name="connsiteX85" fmla="*/ 1100138 w 1378744"/>
                <a:gd name="connsiteY85" fmla="*/ 1107281 h 1288255"/>
                <a:gd name="connsiteX86" fmla="*/ 1123950 w 1378744"/>
                <a:gd name="connsiteY86" fmla="*/ 1121568 h 1288255"/>
                <a:gd name="connsiteX87" fmla="*/ 1143000 w 1378744"/>
                <a:gd name="connsiteY87" fmla="*/ 1123950 h 1288255"/>
                <a:gd name="connsiteX88" fmla="*/ 1157288 w 1378744"/>
                <a:gd name="connsiteY88" fmla="*/ 1112043 h 1288255"/>
                <a:gd name="connsiteX89" fmla="*/ 1159669 w 1378744"/>
                <a:gd name="connsiteY89" fmla="*/ 1085850 h 1288255"/>
                <a:gd name="connsiteX90" fmla="*/ 1166813 w 1378744"/>
                <a:gd name="connsiteY90" fmla="*/ 1052512 h 1288255"/>
                <a:gd name="connsiteX91" fmla="*/ 1197769 w 1378744"/>
                <a:gd name="connsiteY91" fmla="*/ 1016793 h 1288255"/>
                <a:gd name="connsiteX92" fmla="*/ 1195388 w 1378744"/>
                <a:gd name="connsiteY92" fmla="*/ 954881 h 1288255"/>
                <a:gd name="connsiteX93" fmla="*/ 1209675 w 1378744"/>
                <a:gd name="connsiteY93" fmla="*/ 945356 h 1288255"/>
                <a:gd name="connsiteX94" fmla="*/ 1235869 w 1378744"/>
                <a:gd name="connsiteY94" fmla="*/ 945356 h 1288255"/>
                <a:gd name="connsiteX95" fmla="*/ 1235869 w 1378744"/>
                <a:gd name="connsiteY95" fmla="*/ 931068 h 1288255"/>
                <a:gd name="connsiteX96" fmla="*/ 1212057 w 1378744"/>
                <a:gd name="connsiteY96" fmla="*/ 912018 h 1288255"/>
                <a:gd name="connsiteX97" fmla="*/ 1195388 w 1378744"/>
                <a:gd name="connsiteY97" fmla="*/ 881062 h 1288255"/>
                <a:gd name="connsiteX98" fmla="*/ 1157288 w 1378744"/>
                <a:gd name="connsiteY98" fmla="*/ 871537 h 1288255"/>
                <a:gd name="connsiteX99" fmla="*/ 1119188 w 1378744"/>
                <a:gd name="connsiteY99" fmla="*/ 859631 h 1288255"/>
                <a:gd name="connsiteX100" fmla="*/ 1119188 w 1378744"/>
                <a:gd name="connsiteY100" fmla="*/ 831056 h 1288255"/>
                <a:gd name="connsiteX101" fmla="*/ 1135857 w 1378744"/>
                <a:gd name="connsiteY101" fmla="*/ 807243 h 1288255"/>
                <a:gd name="connsiteX102" fmla="*/ 1197769 w 1378744"/>
                <a:gd name="connsiteY102" fmla="*/ 759618 h 1288255"/>
                <a:gd name="connsiteX103" fmla="*/ 1247775 w 1378744"/>
                <a:gd name="connsiteY103" fmla="*/ 762000 h 1288255"/>
                <a:gd name="connsiteX104" fmla="*/ 1278732 w 1378744"/>
                <a:gd name="connsiteY104" fmla="*/ 762000 h 1288255"/>
                <a:gd name="connsiteX105" fmla="*/ 1271588 w 1378744"/>
                <a:gd name="connsiteY105" fmla="*/ 735806 h 1288255"/>
                <a:gd name="connsiteX106" fmla="*/ 1378744 w 1378744"/>
                <a:gd name="connsiteY106" fmla="*/ 678656 h 1288255"/>
                <a:gd name="connsiteX107" fmla="*/ 1331119 w 1378744"/>
                <a:gd name="connsiteY107" fmla="*/ 552450 h 1288255"/>
                <a:gd name="connsiteX108" fmla="*/ 1278732 w 1378744"/>
                <a:gd name="connsiteY108" fmla="*/ 514350 h 1288255"/>
                <a:gd name="connsiteX109" fmla="*/ 1252538 w 1378744"/>
                <a:gd name="connsiteY109" fmla="*/ 431006 h 1288255"/>
                <a:gd name="connsiteX110" fmla="*/ 1181100 w 1378744"/>
                <a:gd name="connsiteY110" fmla="*/ 431006 h 1288255"/>
                <a:gd name="connsiteX111" fmla="*/ 1166813 w 1378744"/>
                <a:gd name="connsiteY111" fmla="*/ 395287 h 1288255"/>
                <a:gd name="connsiteX112" fmla="*/ 1107282 w 1378744"/>
                <a:gd name="connsiteY112" fmla="*/ 421481 h 1288255"/>
                <a:gd name="connsiteX113" fmla="*/ 1054894 w 1378744"/>
                <a:gd name="connsiteY113" fmla="*/ 414337 h 1288255"/>
                <a:gd name="connsiteX114" fmla="*/ 1028700 w 1378744"/>
                <a:gd name="connsiteY114" fmla="*/ 371475 h 1288255"/>
                <a:gd name="connsiteX115" fmla="*/ 1023938 w 1378744"/>
                <a:gd name="connsiteY115" fmla="*/ 288131 h 1288255"/>
                <a:gd name="connsiteX116" fmla="*/ 1012032 w 1378744"/>
                <a:gd name="connsiteY116" fmla="*/ 269081 h 1288255"/>
                <a:gd name="connsiteX117" fmla="*/ 1012032 w 1378744"/>
                <a:gd name="connsiteY117" fmla="*/ 211931 h 1288255"/>
                <a:gd name="connsiteX118" fmla="*/ 959644 w 1378744"/>
                <a:gd name="connsiteY118" fmla="*/ 190500 h 1288255"/>
                <a:gd name="connsiteX119" fmla="*/ 914400 w 1378744"/>
                <a:gd name="connsiteY119" fmla="*/ 111918 h 1288255"/>
                <a:gd name="connsiteX120" fmla="*/ 854869 w 1378744"/>
                <a:gd name="connsiteY120" fmla="*/ 76200 h 1288255"/>
                <a:gd name="connsiteX121" fmla="*/ 873919 w 1378744"/>
                <a:gd name="connsiteY121" fmla="*/ 16668 h 1288255"/>
                <a:gd name="connsiteX122" fmla="*/ 783432 w 1378744"/>
                <a:gd name="connsiteY122"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88194 w 1378744"/>
                <a:gd name="connsiteY61" fmla="*/ 119300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12007 w 1378744"/>
                <a:gd name="connsiteY63" fmla="*/ 11715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14388 w 1378744"/>
                <a:gd name="connsiteY60" fmla="*/ 1138237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800101 w 1378744"/>
                <a:gd name="connsiteY60" fmla="*/ 1142999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28675 w 1378744"/>
                <a:gd name="connsiteY62" fmla="*/ 1109662 h 1288255"/>
                <a:gd name="connsiteX63" fmla="*/ 809625 w 1378744"/>
                <a:gd name="connsiteY63" fmla="*/ 1197768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33438 w 1378744"/>
                <a:gd name="connsiteY63" fmla="*/ 1085850 h 1288255"/>
                <a:gd name="connsiteX64" fmla="*/ 797719 w 1378744"/>
                <a:gd name="connsiteY64" fmla="*/ 1059656 h 1288255"/>
                <a:gd name="connsiteX65" fmla="*/ 790575 w 1378744"/>
                <a:gd name="connsiteY65" fmla="*/ 1038225 h 1288255"/>
                <a:gd name="connsiteX66" fmla="*/ 790575 w 1378744"/>
                <a:gd name="connsiteY66" fmla="*/ 1021556 h 1288255"/>
                <a:gd name="connsiteX67" fmla="*/ 845344 w 1378744"/>
                <a:gd name="connsiteY67" fmla="*/ 952500 h 1288255"/>
                <a:gd name="connsiteX68" fmla="*/ 845344 w 1378744"/>
                <a:gd name="connsiteY68" fmla="*/ 952500 h 1288255"/>
                <a:gd name="connsiteX69" fmla="*/ 888207 w 1378744"/>
                <a:gd name="connsiteY69" fmla="*/ 966787 h 1288255"/>
                <a:gd name="connsiteX70" fmla="*/ 907257 w 1378744"/>
                <a:gd name="connsiteY70" fmla="*/ 981075 h 1288255"/>
                <a:gd name="connsiteX71" fmla="*/ 938213 w 1378744"/>
                <a:gd name="connsiteY71" fmla="*/ 990600 h 1288255"/>
                <a:gd name="connsiteX72" fmla="*/ 964407 w 1378744"/>
                <a:gd name="connsiteY72" fmla="*/ 985837 h 1288255"/>
                <a:gd name="connsiteX73" fmla="*/ 985838 w 1378744"/>
                <a:gd name="connsiteY73" fmla="*/ 985837 h 1288255"/>
                <a:gd name="connsiteX74" fmla="*/ 995363 w 1378744"/>
                <a:gd name="connsiteY74" fmla="*/ 995362 h 1288255"/>
                <a:gd name="connsiteX75" fmla="*/ 978694 w 1378744"/>
                <a:gd name="connsiteY75" fmla="*/ 1012031 h 1288255"/>
                <a:gd name="connsiteX76" fmla="*/ 969169 w 1378744"/>
                <a:gd name="connsiteY76" fmla="*/ 1031081 h 1288255"/>
                <a:gd name="connsiteX77" fmla="*/ 954882 w 1378744"/>
                <a:gd name="connsiteY77" fmla="*/ 1054893 h 1288255"/>
                <a:gd name="connsiteX78" fmla="*/ 950119 w 1378744"/>
                <a:gd name="connsiteY78" fmla="*/ 1083468 h 1288255"/>
                <a:gd name="connsiteX79" fmla="*/ 962025 w 1378744"/>
                <a:gd name="connsiteY79" fmla="*/ 1107281 h 1288255"/>
                <a:gd name="connsiteX80" fmla="*/ 983457 w 1378744"/>
                <a:gd name="connsiteY80" fmla="*/ 1131093 h 1288255"/>
                <a:gd name="connsiteX81" fmla="*/ 1002507 w 1378744"/>
                <a:gd name="connsiteY81" fmla="*/ 1133475 h 1288255"/>
                <a:gd name="connsiteX82" fmla="*/ 1028700 w 1378744"/>
                <a:gd name="connsiteY82" fmla="*/ 1126331 h 1288255"/>
                <a:gd name="connsiteX83" fmla="*/ 1031082 w 1378744"/>
                <a:gd name="connsiteY83" fmla="*/ 1097756 h 1288255"/>
                <a:gd name="connsiteX84" fmla="*/ 1057275 w 1378744"/>
                <a:gd name="connsiteY84" fmla="*/ 1085850 h 1288255"/>
                <a:gd name="connsiteX85" fmla="*/ 1076325 w 1378744"/>
                <a:gd name="connsiteY85" fmla="*/ 1097756 h 1288255"/>
                <a:gd name="connsiteX86" fmla="*/ 1100138 w 1378744"/>
                <a:gd name="connsiteY86" fmla="*/ 1107281 h 1288255"/>
                <a:gd name="connsiteX87" fmla="*/ 1123950 w 1378744"/>
                <a:gd name="connsiteY87" fmla="*/ 1121568 h 1288255"/>
                <a:gd name="connsiteX88" fmla="*/ 1143000 w 1378744"/>
                <a:gd name="connsiteY88" fmla="*/ 1123950 h 1288255"/>
                <a:gd name="connsiteX89" fmla="*/ 1157288 w 1378744"/>
                <a:gd name="connsiteY89" fmla="*/ 1112043 h 1288255"/>
                <a:gd name="connsiteX90" fmla="*/ 1159669 w 1378744"/>
                <a:gd name="connsiteY90" fmla="*/ 1085850 h 1288255"/>
                <a:gd name="connsiteX91" fmla="*/ 1166813 w 1378744"/>
                <a:gd name="connsiteY91" fmla="*/ 1052512 h 1288255"/>
                <a:gd name="connsiteX92" fmla="*/ 1197769 w 1378744"/>
                <a:gd name="connsiteY92" fmla="*/ 1016793 h 1288255"/>
                <a:gd name="connsiteX93" fmla="*/ 1195388 w 1378744"/>
                <a:gd name="connsiteY93" fmla="*/ 954881 h 1288255"/>
                <a:gd name="connsiteX94" fmla="*/ 1209675 w 1378744"/>
                <a:gd name="connsiteY94" fmla="*/ 945356 h 1288255"/>
                <a:gd name="connsiteX95" fmla="*/ 1235869 w 1378744"/>
                <a:gd name="connsiteY95" fmla="*/ 945356 h 1288255"/>
                <a:gd name="connsiteX96" fmla="*/ 1235869 w 1378744"/>
                <a:gd name="connsiteY96" fmla="*/ 931068 h 1288255"/>
                <a:gd name="connsiteX97" fmla="*/ 1212057 w 1378744"/>
                <a:gd name="connsiteY97" fmla="*/ 912018 h 1288255"/>
                <a:gd name="connsiteX98" fmla="*/ 1195388 w 1378744"/>
                <a:gd name="connsiteY98" fmla="*/ 881062 h 1288255"/>
                <a:gd name="connsiteX99" fmla="*/ 1157288 w 1378744"/>
                <a:gd name="connsiteY99" fmla="*/ 871537 h 1288255"/>
                <a:gd name="connsiteX100" fmla="*/ 1119188 w 1378744"/>
                <a:gd name="connsiteY100" fmla="*/ 859631 h 1288255"/>
                <a:gd name="connsiteX101" fmla="*/ 1119188 w 1378744"/>
                <a:gd name="connsiteY101" fmla="*/ 831056 h 1288255"/>
                <a:gd name="connsiteX102" fmla="*/ 1135857 w 1378744"/>
                <a:gd name="connsiteY102" fmla="*/ 807243 h 1288255"/>
                <a:gd name="connsiteX103" fmla="*/ 1197769 w 1378744"/>
                <a:gd name="connsiteY103" fmla="*/ 759618 h 1288255"/>
                <a:gd name="connsiteX104" fmla="*/ 1247775 w 1378744"/>
                <a:gd name="connsiteY104" fmla="*/ 762000 h 1288255"/>
                <a:gd name="connsiteX105" fmla="*/ 1278732 w 1378744"/>
                <a:gd name="connsiteY105" fmla="*/ 762000 h 1288255"/>
                <a:gd name="connsiteX106" fmla="*/ 1271588 w 1378744"/>
                <a:gd name="connsiteY106" fmla="*/ 735806 h 1288255"/>
                <a:gd name="connsiteX107" fmla="*/ 1378744 w 1378744"/>
                <a:gd name="connsiteY107" fmla="*/ 678656 h 1288255"/>
                <a:gd name="connsiteX108" fmla="*/ 1331119 w 1378744"/>
                <a:gd name="connsiteY108" fmla="*/ 552450 h 1288255"/>
                <a:gd name="connsiteX109" fmla="*/ 1278732 w 1378744"/>
                <a:gd name="connsiteY109" fmla="*/ 514350 h 1288255"/>
                <a:gd name="connsiteX110" fmla="*/ 1252538 w 1378744"/>
                <a:gd name="connsiteY110" fmla="*/ 431006 h 1288255"/>
                <a:gd name="connsiteX111" fmla="*/ 1181100 w 1378744"/>
                <a:gd name="connsiteY111" fmla="*/ 431006 h 1288255"/>
                <a:gd name="connsiteX112" fmla="*/ 1166813 w 1378744"/>
                <a:gd name="connsiteY112" fmla="*/ 395287 h 1288255"/>
                <a:gd name="connsiteX113" fmla="*/ 1107282 w 1378744"/>
                <a:gd name="connsiteY113" fmla="*/ 421481 h 1288255"/>
                <a:gd name="connsiteX114" fmla="*/ 1054894 w 1378744"/>
                <a:gd name="connsiteY114" fmla="*/ 414337 h 1288255"/>
                <a:gd name="connsiteX115" fmla="*/ 1028700 w 1378744"/>
                <a:gd name="connsiteY115" fmla="*/ 371475 h 1288255"/>
                <a:gd name="connsiteX116" fmla="*/ 1023938 w 1378744"/>
                <a:gd name="connsiteY116" fmla="*/ 288131 h 1288255"/>
                <a:gd name="connsiteX117" fmla="*/ 1012032 w 1378744"/>
                <a:gd name="connsiteY117" fmla="*/ 269081 h 1288255"/>
                <a:gd name="connsiteX118" fmla="*/ 1012032 w 1378744"/>
                <a:gd name="connsiteY118" fmla="*/ 211931 h 1288255"/>
                <a:gd name="connsiteX119" fmla="*/ 959644 w 1378744"/>
                <a:gd name="connsiteY119" fmla="*/ 190500 h 1288255"/>
                <a:gd name="connsiteX120" fmla="*/ 914400 w 1378744"/>
                <a:gd name="connsiteY120" fmla="*/ 111918 h 1288255"/>
                <a:gd name="connsiteX121" fmla="*/ 854869 w 1378744"/>
                <a:gd name="connsiteY121" fmla="*/ 76200 h 1288255"/>
                <a:gd name="connsiteX122" fmla="*/ 873919 w 1378744"/>
                <a:gd name="connsiteY122" fmla="*/ 16668 h 1288255"/>
                <a:gd name="connsiteX123" fmla="*/ 783432 w 1378744"/>
                <a:gd name="connsiteY123"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1532 w 1378744"/>
                <a:gd name="connsiteY63" fmla="*/ 1133474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 name="connsiteX0" fmla="*/ 783432 w 1378744"/>
                <a:gd name="connsiteY0" fmla="*/ 0 h 1288255"/>
                <a:gd name="connsiteX1" fmla="*/ 738188 w 1378744"/>
                <a:gd name="connsiteY1" fmla="*/ 26193 h 1288255"/>
                <a:gd name="connsiteX2" fmla="*/ 685800 w 1378744"/>
                <a:gd name="connsiteY2" fmla="*/ 28575 h 1288255"/>
                <a:gd name="connsiteX3" fmla="*/ 635794 w 1378744"/>
                <a:gd name="connsiteY3" fmla="*/ 73818 h 1288255"/>
                <a:gd name="connsiteX4" fmla="*/ 633413 w 1378744"/>
                <a:gd name="connsiteY4" fmla="*/ 114300 h 1288255"/>
                <a:gd name="connsiteX5" fmla="*/ 561975 w 1378744"/>
                <a:gd name="connsiteY5" fmla="*/ 190500 h 1288255"/>
                <a:gd name="connsiteX6" fmla="*/ 519113 w 1378744"/>
                <a:gd name="connsiteY6" fmla="*/ 214312 h 1288255"/>
                <a:gd name="connsiteX7" fmla="*/ 485775 w 1378744"/>
                <a:gd name="connsiteY7" fmla="*/ 252412 h 1288255"/>
                <a:gd name="connsiteX8" fmla="*/ 461963 w 1378744"/>
                <a:gd name="connsiteY8" fmla="*/ 273843 h 1288255"/>
                <a:gd name="connsiteX9" fmla="*/ 423863 w 1378744"/>
                <a:gd name="connsiteY9" fmla="*/ 333375 h 1288255"/>
                <a:gd name="connsiteX10" fmla="*/ 378619 w 1378744"/>
                <a:gd name="connsiteY10" fmla="*/ 357187 h 1288255"/>
                <a:gd name="connsiteX11" fmla="*/ 292894 w 1378744"/>
                <a:gd name="connsiteY11" fmla="*/ 376237 h 1288255"/>
                <a:gd name="connsiteX12" fmla="*/ 264319 w 1378744"/>
                <a:gd name="connsiteY12" fmla="*/ 373856 h 1288255"/>
                <a:gd name="connsiteX13" fmla="*/ 240507 w 1378744"/>
                <a:gd name="connsiteY13" fmla="*/ 359568 h 1288255"/>
                <a:gd name="connsiteX14" fmla="*/ 226219 w 1378744"/>
                <a:gd name="connsiteY14" fmla="*/ 338137 h 1288255"/>
                <a:gd name="connsiteX15" fmla="*/ 219075 w 1378744"/>
                <a:gd name="connsiteY15" fmla="*/ 311943 h 1288255"/>
                <a:gd name="connsiteX16" fmla="*/ 204788 w 1378744"/>
                <a:gd name="connsiteY16" fmla="*/ 309562 h 1288255"/>
                <a:gd name="connsiteX17" fmla="*/ 188119 w 1378744"/>
                <a:gd name="connsiteY17" fmla="*/ 304800 h 1288255"/>
                <a:gd name="connsiteX18" fmla="*/ 173832 w 1378744"/>
                <a:gd name="connsiteY18" fmla="*/ 302418 h 1288255"/>
                <a:gd name="connsiteX19" fmla="*/ 128588 w 1378744"/>
                <a:gd name="connsiteY19" fmla="*/ 352425 h 1288255"/>
                <a:gd name="connsiteX20" fmla="*/ 97632 w 1378744"/>
                <a:gd name="connsiteY20" fmla="*/ 371475 h 1288255"/>
                <a:gd name="connsiteX21" fmla="*/ 80963 w 1378744"/>
                <a:gd name="connsiteY21" fmla="*/ 390525 h 1288255"/>
                <a:gd name="connsiteX22" fmla="*/ 66675 w 1378744"/>
                <a:gd name="connsiteY22" fmla="*/ 435768 h 1288255"/>
                <a:gd name="connsiteX23" fmla="*/ 54769 w 1378744"/>
                <a:gd name="connsiteY23" fmla="*/ 447675 h 1288255"/>
                <a:gd name="connsiteX24" fmla="*/ 9525 w 1378744"/>
                <a:gd name="connsiteY24" fmla="*/ 466725 h 1288255"/>
                <a:gd name="connsiteX25" fmla="*/ 2382 w 1378744"/>
                <a:gd name="connsiteY25" fmla="*/ 481012 h 1288255"/>
                <a:gd name="connsiteX26" fmla="*/ 4763 w 1378744"/>
                <a:gd name="connsiteY26" fmla="*/ 533400 h 1288255"/>
                <a:gd name="connsiteX27" fmla="*/ 0 w 1378744"/>
                <a:gd name="connsiteY27" fmla="*/ 545306 h 1288255"/>
                <a:gd name="connsiteX28" fmla="*/ 73819 w 1378744"/>
                <a:gd name="connsiteY28" fmla="*/ 588168 h 1288255"/>
                <a:gd name="connsiteX29" fmla="*/ 90488 w 1378744"/>
                <a:gd name="connsiteY29" fmla="*/ 628650 h 1288255"/>
                <a:gd name="connsiteX30" fmla="*/ 83344 w 1378744"/>
                <a:gd name="connsiteY30" fmla="*/ 654843 h 1288255"/>
                <a:gd name="connsiteX31" fmla="*/ 73819 w 1378744"/>
                <a:gd name="connsiteY31" fmla="*/ 697706 h 1288255"/>
                <a:gd name="connsiteX32" fmla="*/ 78582 w 1378744"/>
                <a:gd name="connsiteY32" fmla="*/ 726281 h 1288255"/>
                <a:gd name="connsiteX33" fmla="*/ 95250 w 1378744"/>
                <a:gd name="connsiteY33" fmla="*/ 738187 h 1288255"/>
                <a:gd name="connsiteX34" fmla="*/ 116682 w 1378744"/>
                <a:gd name="connsiteY34" fmla="*/ 735806 h 1288255"/>
                <a:gd name="connsiteX35" fmla="*/ 123825 w 1378744"/>
                <a:gd name="connsiteY35" fmla="*/ 762000 h 1288255"/>
                <a:gd name="connsiteX36" fmla="*/ 126207 w 1378744"/>
                <a:gd name="connsiteY36" fmla="*/ 783431 h 1288255"/>
                <a:gd name="connsiteX37" fmla="*/ 152400 w 1378744"/>
                <a:gd name="connsiteY37" fmla="*/ 812006 h 1288255"/>
                <a:gd name="connsiteX38" fmla="*/ 164307 w 1378744"/>
                <a:gd name="connsiteY38" fmla="*/ 823912 h 1288255"/>
                <a:gd name="connsiteX39" fmla="*/ 173832 w 1378744"/>
                <a:gd name="connsiteY39" fmla="*/ 850106 h 1288255"/>
                <a:gd name="connsiteX40" fmla="*/ 169069 w 1378744"/>
                <a:gd name="connsiteY40" fmla="*/ 878681 h 1288255"/>
                <a:gd name="connsiteX41" fmla="*/ 176213 w 1378744"/>
                <a:gd name="connsiteY41" fmla="*/ 897731 h 1288255"/>
                <a:gd name="connsiteX42" fmla="*/ 200025 w 1378744"/>
                <a:gd name="connsiteY42" fmla="*/ 916781 h 1288255"/>
                <a:gd name="connsiteX43" fmla="*/ 226219 w 1378744"/>
                <a:gd name="connsiteY43" fmla="*/ 916781 h 1288255"/>
                <a:gd name="connsiteX44" fmla="*/ 300038 w 1378744"/>
                <a:gd name="connsiteY44" fmla="*/ 921543 h 1288255"/>
                <a:gd name="connsiteX45" fmla="*/ 395288 w 1378744"/>
                <a:gd name="connsiteY45" fmla="*/ 952500 h 1288255"/>
                <a:gd name="connsiteX46" fmla="*/ 414338 w 1378744"/>
                <a:gd name="connsiteY46" fmla="*/ 988218 h 1288255"/>
                <a:gd name="connsiteX47" fmla="*/ 435769 w 1378744"/>
                <a:gd name="connsiteY47" fmla="*/ 992981 h 1288255"/>
                <a:gd name="connsiteX48" fmla="*/ 464344 w 1378744"/>
                <a:gd name="connsiteY48" fmla="*/ 995362 h 1288255"/>
                <a:gd name="connsiteX49" fmla="*/ 507207 w 1378744"/>
                <a:gd name="connsiteY49" fmla="*/ 1026318 h 1288255"/>
                <a:gd name="connsiteX50" fmla="*/ 521494 w 1378744"/>
                <a:gd name="connsiteY50" fmla="*/ 1069181 h 1288255"/>
                <a:gd name="connsiteX51" fmla="*/ 545307 w 1378744"/>
                <a:gd name="connsiteY51" fmla="*/ 1107281 h 1288255"/>
                <a:gd name="connsiteX52" fmla="*/ 573882 w 1378744"/>
                <a:gd name="connsiteY52" fmla="*/ 1121568 h 1288255"/>
                <a:gd name="connsiteX53" fmla="*/ 585788 w 1378744"/>
                <a:gd name="connsiteY53" fmla="*/ 1131093 h 1288255"/>
                <a:gd name="connsiteX54" fmla="*/ 597694 w 1378744"/>
                <a:gd name="connsiteY54" fmla="*/ 1181100 h 1288255"/>
                <a:gd name="connsiteX55" fmla="*/ 633413 w 1378744"/>
                <a:gd name="connsiteY55" fmla="*/ 1250156 h 1288255"/>
                <a:gd name="connsiteX56" fmla="*/ 692944 w 1378744"/>
                <a:gd name="connsiteY56" fmla="*/ 1278730 h 1288255"/>
                <a:gd name="connsiteX57" fmla="*/ 728663 w 1378744"/>
                <a:gd name="connsiteY57" fmla="*/ 1288255 h 1288255"/>
                <a:gd name="connsiteX58" fmla="*/ 771525 w 1378744"/>
                <a:gd name="connsiteY58" fmla="*/ 1269205 h 1288255"/>
                <a:gd name="connsiteX59" fmla="*/ 771525 w 1378744"/>
                <a:gd name="connsiteY59" fmla="*/ 1235868 h 1288255"/>
                <a:gd name="connsiteX60" fmla="*/ 795338 w 1378744"/>
                <a:gd name="connsiteY60" fmla="*/ 1209674 h 1288255"/>
                <a:gd name="connsiteX61" fmla="*/ 795337 w 1378744"/>
                <a:gd name="connsiteY61" fmla="*/ 1212055 h 1288255"/>
                <a:gd name="connsiteX62" fmla="*/ 809625 w 1378744"/>
                <a:gd name="connsiteY62" fmla="*/ 1197768 h 1288255"/>
                <a:gd name="connsiteX63" fmla="*/ 823914 w 1378744"/>
                <a:gd name="connsiteY63" fmla="*/ 1147762 h 1288255"/>
                <a:gd name="connsiteX64" fmla="*/ 833438 w 1378744"/>
                <a:gd name="connsiteY64" fmla="*/ 1085850 h 1288255"/>
                <a:gd name="connsiteX65" fmla="*/ 797719 w 1378744"/>
                <a:gd name="connsiteY65" fmla="*/ 1059656 h 1288255"/>
                <a:gd name="connsiteX66" fmla="*/ 790575 w 1378744"/>
                <a:gd name="connsiteY66" fmla="*/ 1038225 h 1288255"/>
                <a:gd name="connsiteX67" fmla="*/ 790575 w 1378744"/>
                <a:gd name="connsiteY67" fmla="*/ 1021556 h 1288255"/>
                <a:gd name="connsiteX68" fmla="*/ 845344 w 1378744"/>
                <a:gd name="connsiteY68" fmla="*/ 952500 h 1288255"/>
                <a:gd name="connsiteX69" fmla="*/ 845344 w 1378744"/>
                <a:gd name="connsiteY69" fmla="*/ 952500 h 1288255"/>
                <a:gd name="connsiteX70" fmla="*/ 888207 w 1378744"/>
                <a:gd name="connsiteY70" fmla="*/ 966787 h 1288255"/>
                <a:gd name="connsiteX71" fmla="*/ 907257 w 1378744"/>
                <a:gd name="connsiteY71" fmla="*/ 981075 h 1288255"/>
                <a:gd name="connsiteX72" fmla="*/ 938213 w 1378744"/>
                <a:gd name="connsiteY72" fmla="*/ 990600 h 1288255"/>
                <a:gd name="connsiteX73" fmla="*/ 964407 w 1378744"/>
                <a:gd name="connsiteY73" fmla="*/ 985837 h 1288255"/>
                <a:gd name="connsiteX74" fmla="*/ 985838 w 1378744"/>
                <a:gd name="connsiteY74" fmla="*/ 985837 h 1288255"/>
                <a:gd name="connsiteX75" fmla="*/ 995363 w 1378744"/>
                <a:gd name="connsiteY75" fmla="*/ 995362 h 1288255"/>
                <a:gd name="connsiteX76" fmla="*/ 978694 w 1378744"/>
                <a:gd name="connsiteY76" fmla="*/ 1012031 h 1288255"/>
                <a:gd name="connsiteX77" fmla="*/ 969169 w 1378744"/>
                <a:gd name="connsiteY77" fmla="*/ 1031081 h 1288255"/>
                <a:gd name="connsiteX78" fmla="*/ 954882 w 1378744"/>
                <a:gd name="connsiteY78" fmla="*/ 1054893 h 1288255"/>
                <a:gd name="connsiteX79" fmla="*/ 950119 w 1378744"/>
                <a:gd name="connsiteY79" fmla="*/ 1083468 h 1288255"/>
                <a:gd name="connsiteX80" fmla="*/ 962025 w 1378744"/>
                <a:gd name="connsiteY80" fmla="*/ 1107281 h 1288255"/>
                <a:gd name="connsiteX81" fmla="*/ 983457 w 1378744"/>
                <a:gd name="connsiteY81" fmla="*/ 1131093 h 1288255"/>
                <a:gd name="connsiteX82" fmla="*/ 1002507 w 1378744"/>
                <a:gd name="connsiteY82" fmla="*/ 1133475 h 1288255"/>
                <a:gd name="connsiteX83" fmla="*/ 1028700 w 1378744"/>
                <a:gd name="connsiteY83" fmla="*/ 1126331 h 1288255"/>
                <a:gd name="connsiteX84" fmla="*/ 1031082 w 1378744"/>
                <a:gd name="connsiteY84" fmla="*/ 1097756 h 1288255"/>
                <a:gd name="connsiteX85" fmla="*/ 1057275 w 1378744"/>
                <a:gd name="connsiteY85" fmla="*/ 1085850 h 1288255"/>
                <a:gd name="connsiteX86" fmla="*/ 1076325 w 1378744"/>
                <a:gd name="connsiteY86" fmla="*/ 1097756 h 1288255"/>
                <a:gd name="connsiteX87" fmla="*/ 1100138 w 1378744"/>
                <a:gd name="connsiteY87" fmla="*/ 1107281 h 1288255"/>
                <a:gd name="connsiteX88" fmla="*/ 1123950 w 1378744"/>
                <a:gd name="connsiteY88" fmla="*/ 1121568 h 1288255"/>
                <a:gd name="connsiteX89" fmla="*/ 1143000 w 1378744"/>
                <a:gd name="connsiteY89" fmla="*/ 1123950 h 1288255"/>
                <a:gd name="connsiteX90" fmla="*/ 1157288 w 1378744"/>
                <a:gd name="connsiteY90" fmla="*/ 1112043 h 1288255"/>
                <a:gd name="connsiteX91" fmla="*/ 1159669 w 1378744"/>
                <a:gd name="connsiteY91" fmla="*/ 1085850 h 1288255"/>
                <a:gd name="connsiteX92" fmla="*/ 1166813 w 1378744"/>
                <a:gd name="connsiteY92" fmla="*/ 1052512 h 1288255"/>
                <a:gd name="connsiteX93" fmla="*/ 1197769 w 1378744"/>
                <a:gd name="connsiteY93" fmla="*/ 1016793 h 1288255"/>
                <a:gd name="connsiteX94" fmla="*/ 1195388 w 1378744"/>
                <a:gd name="connsiteY94" fmla="*/ 954881 h 1288255"/>
                <a:gd name="connsiteX95" fmla="*/ 1209675 w 1378744"/>
                <a:gd name="connsiteY95" fmla="*/ 945356 h 1288255"/>
                <a:gd name="connsiteX96" fmla="*/ 1235869 w 1378744"/>
                <a:gd name="connsiteY96" fmla="*/ 945356 h 1288255"/>
                <a:gd name="connsiteX97" fmla="*/ 1235869 w 1378744"/>
                <a:gd name="connsiteY97" fmla="*/ 931068 h 1288255"/>
                <a:gd name="connsiteX98" fmla="*/ 1212057 w 1378744"/>
                <a:gd name="connsiteY98" fmla="*/ 912018 h 1288255"/>
                <a:gd name="connsiteX99" fmla="*/ 1195388 w 1378744"/>
                <a:gd name="connsiteY99" fmla="*/ 881062 h 1288255"/>
                <a:gd name="connsiteX100" fmla="*/ 1157288 w 1378744"/>
                <a:gd name="connsiteY100" fmla="*/ 871537 h 1288255"/>
                <a:gd name="connsiteX101" fmla="*/ 1119188 w 1378744"/>
                <a:gd name="connsiteY101" fmla="*/ 859631 h 1288255"/>
                <a:gd name="connsiteX102" fmla="*/ 1119188 w 1378744"/>
                <a:gd name="connsiteY102" fmla="*/ 831056 h 1288255"/>
                <a:gd name="connsiteX103" fmla="*/ 1135857 w 1378744"/>
                <a:gd name="connsiteY103" fmla="*/ 807243 h 1288255"/>
                <a:gd name="connsiteX104" fmla="*/ 1197769 w 1378744"/>
                <a:gd name="connsiteY104" fmla="*/ 759618 h 1288255"/>
                <a:gd name="connsiteX105" fmla="*/ 1247775 w 1378744"/>
                <a:gd name="connsiteY105" fmla="*/ 762000 h 1288255"/>
                <a:gd name="connsiteX106" fmla="*/ 1278732 w 1378744"/>
                <a:gd name="connsiteY106" fmla="*/ 762000 h 1288255"/>
                <a:gd name="connsiteX107" fmla="*/ 1271588 w 1378744"/>
                <a:gd name="connsiteY107" fmla="*/ 735806 h 1288255"/>
                <a:gd name="connsiteX108" fmla="*/ 1378744 w 1378744"/>
                <a:gd name="connsiteY108" fmla="*/ 678656 h 1288255"/>
                <a:gd name="connsiteX109" fmla="*/ 1331119 w 1378744"/>
                <a:gd name="connsiteY109" fmla="*/ 552450 h 1288255"/>
                <a:gd name="connsiteX110" fmla="*/ 1278732 w 1378744"/>
                <a:gd name="connsiteY110" fmla="*/ 514350 h 1288255"/>
                <a:gd name="connsiteX111" fmla="*/ 1252538 w 1378744"/>
                <a:gd name="connsiteY111" fmla="*/ 431006 h 1288255"/>
                <a:gd name="connsiteX112" fmla="*/ 1181100 w 1378744"/>
                <a:gd name="connsiteY112" fmla="*/ 431006 h 1288255"/>
                <a:gd name="connsiteX113" fmla="*/ 1166813 w 1378744"/>
                <a:gd name="connsiteY113" fmla="*/ 395287 h 1288255"/>
                <a:gd name="connsiteX114" fmla="*/ 1107282 w 1378744"/>
                <a:gd name="connsiteY114" fmla="*/ 421481 h 1288255"/>
                <a:gd name="connsiteX115" fmla="*/ 1054894 w 1378744"/>
                <a:gd name="connsiteY115" fmla="*/ 414337 h 1288255"/>
                <a:gd name="connsiteX116" fmla="*/ 1028700 w 1378744"/>
                <a:gd name="connsiteY116" fmla="*/ 371475 h 1288255"/>
                <a:gd name="connsiteX117" fmla="*/ 1023938 w 1378744"/>
                <a:gd name="connsiteY117" fmla="*/ 288131 h 1288255"/>
                <a:gd name="connsiteX118" fmla="*/ 1012032 w 1378744"/>
                <a:gd name="connsiteY118" fmla="*/ 269081 h 1288255"/>
                <a:gd name="connsiteX119" fmla="*/ 1012032 w 1378744"/>
                <a:gd name="connsiteY119" fmla="*/ 211931 h 1288255"/>
                <a:gd name="connsiteX120" fmla="*/ 959644 w 1378744"/>
                <a:gd name="connsiteY120" fmla="*/ 190500 h 1288255"/>
                <a:gd name="connsiteX121" fmla="*/ 914400 w 1378744"/>
                <a:gd name="connsiteY121" fmla="*/ 111918 h 1288255"/>
                <a:gd name="connsiteX122" fmla="*/ 854869 w 1378744"/>
                <a:gd name="connsiteY122" fmla="*/ 76200 h 1288255"/>
                <a:gd name="connsiteX123" fmla="*/ 873919 w 1378744"/>
                <a:gd name="connsiteY123" fmla="*/ 16668 h 1288255"/>
                <a:gd name="connsiteX124" fmla="*/ 783432 w 1378744"/>
                <a:gd name="connsiteY124" fmla="*/ 0 h 128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378744" h="1288255">
                  <a:moveTo>
                    <a:pt x="783432" y="0"/>
                  </a:moveTo>
                  <a:lnTo>
                    <a:pt x="738188" y="26193"/>
                  </a:lnTo>
                  <a:lnTo>
                    <a:pt x="685800" y="28575"/>
                  </a:lnTo>
                  <a:lnTo>
                    <a:pt x="635794" y="73818"/>
                  </a:lnTo>
                  <a:lnTo>
                    <a:pt x="633413" y="114300"/>
                  </a:lnTo>
                  <a:lnTo>
                    <a:pt x="561975" y="190500"/>
                  </a:lnTo>
                  <a:lnTo>
                    <a:pt x="519113" y="214312"/>
                  </a:lnTo>
                  <a:lnTo>
                    <a:pt x="485775" y="252412"/>
                  </a:lnTo>
                  <a:lnTo>
                    <a:pt x="461963" y="273843"/>
                  </a:lnTo>
                  <a:lnTo>
                    <a:pt x="423863" y="333375"/>
                  </a:lnTo>
                  <a:lnTo>
                    <a:pt x="378619" y="357187"/>
                  </a:lnTo>
                  <a:lnTo>
                    <a:pt x="292894" y="376237"/>
                  </a:lnTo>
                  <a:lnTo>
                    <a:pt x="264319" y="373856"/>
                  </a:lnTo>
                  <a:lnTo>
                    <a:pt x="240507" y="359568"/>
                  </a:lnTo>
                  <a:lnTo>
                    <a:pt x="226219" y="338137"/>
                  </a:lnTo>
                  <a:lnTo>
                    <a:pt x="219075" y="311943"/>
                  </a:lnTo>
                  <a:lnTo>
                    <a:pt x="204788" y="309562"/>
                  </a:lnTo>
                  <a:lnTo>
                    <a:pt x="188119" y="304800"/>
                  </a:lnTo>
                  <a:lnTo>
                    <a:pt x="173832" y="302418"/>
                  </a:lnTo>
                  <a:lnTo>
                    <a:pt x="128588" y="352425"/>
                  </a:lnTo>
                  <a:lnTo>
                    <a:pt x="97632" y="371475"/>
                  </a:lnTo>
                  <a:lnTo>
                    <a:pt x="80963" y="390525"/>
                  </a:lnTo>
                  <a:lnTo>
                    <a:pt x="66675" y="435768"/>
                  </a:lnTo>
                  <a:lnTo>
                    <a:pt x="54769" y="447675"/>
                  </a:lnTo>
                  <a:lnTo>
                    <a:pt x="9525" y="466725"/>
                  </a:lnTo>
                  <a:lnTo>
                    <a:pt x="2382" y="481012"/>
                  </a:lnTo>
                  <a:lnTo>
                    <a:pt x="4763" y="533400"/>
                  </a:lnTo>
                  <a:lnTo>
                    <a:pt x="0" y="545306"/>
                  </a:lnTo>
                  <a:lnTo>
                    <a:pt x="73819" y="588168"/>
                  </a:lnTo>
                  <a:lnTo>
                    <a:pt x="90488" y="628650"/>
                  </a:lnTo>
                  <a:lnTo>
                    <a:pt x="83344" y="654843"/>
                  </a:lnTo>
                  <a:lnTo>
                    <a:pt x="73819" y="697706"/>
                  </a:lnTo>
                  <a:lnTo>
                    <a:pt x="78582" y="726281"/>
                  </a:lnTo>
                  <a:lnTo>
                    <a:pt x="95250" y="738187"/>
                  </a:lnTo>
                  <a:lnTo>
                    <a:pt x="116682" y="735806"/>
                  </a:lnTo>
                  <a:lnTo>
                    <a:pt x="123825" y="762000"/>
                  </a:lnTo>
                  <a:lnTo>
                    <a:pt x="126207" y="783431"/>
                  </a:lnTo>
                  <a:lnTo>
                    <a:pt x="152400" y="812006"/>
                  </a:lnTo>
                  <a:lnTo>
                    <a:pt x="164307" y="823912"/>
                  </a:lnTo>
                  <a:lnTo>
                    <a:pt x="173832" y="850106"/>
                  </a:lnTo>
                  <a:lnTo>
                    <a:pt x="169069" y="878681"/>
                  </a:lnTo>
                  <a:lnTo>
                    <a:pt x="176213" y="897731"/>
                  </a:lnTo>
                  <a:lnTo>
                    <a:pt x="200025" y="916781"/>
                  </a:lnTo>
                  <a:lnTo>
                    <a:pt x="226219" y="916781"/>
                  </a:lnTo>
                  <a:lnTo>
                    <a:pt x="300038" y="921543"/>
                  </a:lnTo>
                  <a:lnTo>
                    <a:pt x="395288" y="952500"/>
                  </a:lnTo>
                  <a:lnTo>
                    <a:pt x="414338" y="988218"/>
                  </a:lnTo>
                  <a:lnTo>
                    <a:pt x="435769" y="992981"/>
                  </a:lnTo>
                  <a:lnTo>
                    <a:pt x="464344" y="995362"/>
                  </a:lnTo>
                  <a:lnTo>
                    <a:pt x="507207" y="1026318"/>
                  </a:lnTo>
                  <a:lnTo>
                    <a:pt x="521494" y="1069181"/>
                  </a:lnTo>
                  <a:lnTo>
                    <a:pt x="545307" y="1107281"/>
                  </a:lnTo>
                  <a:lnTo>
                    <a:pt x="573882" y="1121568"/>
                  </a:lnTo>
                  <a:lnTo>
                    <a:pt x="585788" y="1131093"/>
                  </a:lnTo>
                  <a:lnTo>
                    <a:pt x="597694" y="1181100"/>
                  </a:lnTo>
                  <a:lnTo>
                    <a:pt x="633413" y="1250156"/>
                  </a:lnTo>
                  <a:lnTo>
                    <a:pt x="692944" y="1278730"/>
                  </a:lnTo>
                  <a:lnTo>
                    <a:pt x="728663" y="1288255"/>
                  </a:lnTo>
                  <a:lnTo>
                    <a:pt x="771525" y="1269205"/>
                  </a:lnTo>
                  <a:lnTo>
                    <a:pt x="771525" y="1235868"/>
                  </a:lnTo>
                  <a:lnTo>
                    <a:pt x="795338" y="1209674"/>
                  </a:lnTo>
                  <a:cubicBezTo>
                    <a:pt x="795338" y="1210468"/>
                    <a:pt x="795337" y="1211261"/>
                    <a:pt x="795337" y="1212055"/>
                  </a:cubicBezTo>
                  <a:lnTo>
                    <a:pt x="809625" y="1197768"/>
                  </a:lnTo>
                  <a:lnTo>
                    <a:pt x="823914" y="1147762"/>
                  </a:lnTo>
                  <a:lnTo>
                    <a:pt x="833438" y="1085850"/>
                  </a:lnTo>
                  <a:lnTo>
                    <a:pt x="797719" y="1059656"/>
                  </a:lnTo>
                  <a:lnTo>
                    <a:pt x="790575" y="1038225"/>
                  </a:lnTo>
                  <a:lnTo>
                    <a:pt x="790575" y="1021556"/>
                  </a:lnTo>
                  <a:lnTo>
                    <a:pt x="845344" y="952500"/>
                  </a:lnTo>
                  <a:lnTo>
                    <a:pt x="845344" y="952500"/>
                  </a:lnTo>
                  <a:lnTo>
                    <a:pt x="888207" y="966787"/>
                  </a:lnTo>
                  <a:lnTo>
                    <a:pt x="907257" y="981075"/>
                  </a:lnTo>
                  <a:lnTo>
                    <a:pt x="938213" y="990600"/>
                  </a:lnTo>
                  <a:lnTo>
                    <a:pt x="964407" y="985837"/>
                  </a:lnTo>
                  <a:lnTo>
                    <a:pt x="985838" y="985837"/>
                  </a:lnTo>
                  <a:lnTo>
                    <a:pt x="995363" y="995362"/>
                  </a:lnTo>
                  <a:lnTo>
                    <a:pt x="978694" y="1012031"/>
                  </a:lnTo>
                  <a:lnTo>
                    <a:pt x="969169" y="1031081"/>
                  </a:lnTo>
                  <a:lnTo>
                    <a:pt x="954882" y="1054893"/>
                  </a:lnTo>
                  <a:lnTo>
                    <a:pt x="950119" y="1083468"/>
                  </a:lnTo>
                  <a:lnTo>
                    <a:pt x="962025" y="1107281"/>
                  </a:lnTo>
                  <a:lnTo>
                    <a:pt x="983457" y="1131093"/>
                  </a:lnTo>
                  <a:lnTo>
                    <a:pt x="1002507" y="1133475"/>
                  </a:lnTo>
                  <a:lnTo>
                    <a:pt x="1028700" y="1126331"/>
                  </a:lnTo>
                  <a:lnTo>
                    <a:pt x="1031082" y="1097756"/>
                  </a:lnTo>
                  <a:lnTo>
                    <a:pt x="1057275" y="1085850"/>
                  </a:lnTo>
                  <a:lnTo>
                    <a:pt x="1076325" y="1097756"/>
                  </a:lnTo>
                  <a:lnTo>
                    <a:pt x="1100138" y="1107281"/>
                  </a:lnTo>
                  <a:lnTo>
                    <a:pt x="1123950" y="1121568"/>
                  </a:lnTo>
                  <a:lnTo>
                    <a:pt x="1143000" y="1123950"/>
                  </a:lnTo>
                  <a:lnTo>
                    <a:pt x="1157288" y="1112043"/>
                  </a:lnTo>
                  <a:lnTo>
                    <a:pt x="1159669" y="1085850"/>
                  </a:lnTo>
                  <a:lnTo>
                    <a:pt x="1166813" y="1052512"/>
                  </a:lnTo>
                  <a:lnTo>
                    <a:pt x="1197769" y="1016793"/>
                  </a:lnTo>
                  <a:cubicBezTo>
                    <a:pt x="1196975" y="996156"/>
                    <a:pt x="1196182" y="975518"/>
                    <a:pt x="1195388" y="954881"/>
                  </a:cubicBezTo>
                  <a:lnTo>
                    <a:pt x="1209675" y="945356"/>
                  </a:lnTo>
                  <a:lnTo>
                    <a:pt x="1235869" y="945356"/>
                  </a:lnTo>
                  <a:lnTo>
                    <a:pt x="1235869" y="931068"/>
                  </a:lnTo>
                  <a:lnTo>
                    <a:pt x="1212057" y="912018"/>
                  </a:lnTo>
                  <a:lnTo>
                    <a:pt x="1195388" y="881062"/>
                  </a:lnTo>
                  <a:lnTo>
                    <a:pt x="1157288" y="871537"/>
                  </a:lnTo>
                  <a:lnTo>
                    <a:pt x="1119188" y="859631"/>
                  </a:lnTo>
                  <a:lnTo>
                    <a:pt x="1119188" y="831056"/>
                  </a:lnTo>
                  <a:lnTo>
                    <a:pt x="1135857" y="807243"/>
                  </a:lnTo>
                  <a:lnTo>
                    <a:pt x="1197769" y="759618"/>
                  </a:lnTo>
                  <a:lnTo>
                    <a:pt x="1247775" y="762000"/>
                  </a:lnTo>
                  <a:lnTo>
                    <a:pt x="1278732" y="762000"/>
                  </a:lnTo>
                  <a:lnTo>
                    <a:pt x="1271588" y="735806"/>
                  </a:lnTo>
                  <a:lnTo>
                    <a:pt x="1378744" y="678656"/>
                  </a:lnTo>
                  <a:lnTo>
                    <a:pt x="1331119" y="552450"/>
                  </a:lnTo>
                  <a:lnTo>
                    <a:pt x="1278732" y="514350"/>
                  </a:lnTo>
                  <a:lnTo>
                    <a:pt x="1252538" y="431006"/>
                  </a:lnTo>
                  <a:lnTo>
                    <a:pt x="1181100" y="431006"/>
                  </a:lnTo>
                  <a:lnTo>
                    <a:pt x="1166813" y="395287"/>
                  </a:lnTo>
                  <a:lnTo>
                    <a:pt x="1107282" y="421481"/>
                  </a:lnTo>
                  <a:lnTo>
                    <a:pt x="1054894" y="414337"/>
                  </a:lnTo>
                  <a:lnTo>
                    <a:pt x="1028700" y="371475"/>
                  </a:lnTo>
                  <a:lnTo>
                    <a:pt x="1023938" y="288131"/>
                  </a:lnTo>
                  <a:lnTo>
                    <a:pt x="1012032" y="269081"/>
                  </a:lnTo>
                  <a:lnTo>
                    <a:pt x="1012032" y="211931"/>
                  </a:lnTo>
                  <a:lnTo>
                    <a:pt x="959644" y="190500"/>
                  </a:lnTo>
                  <a:lnTo>
                    <a:pt x="914400" y="111918"/>
                  </a:lnTo>
                  <a:lnTo>
                    <a:pt x="854869" y="76200"/>
                  </a:lnTo>
                  <a:lnTo>
                    <a:pt x="873919" y="16668"/>
                  </a:lnTo>
                  <a:lnTo>
                    <a:pt x="783432" y="0"/>
                  </a:lnTo>
                  <a:close/>
                </a:path>
              </a:pathLst>
            </a:custGeom>
            <a:pattFill prst="pct5">
              <a:fgClr>
                <a:schemeClr val="bg1">
                  <a:lumMod val="85000"/>
                </a:schemeClr>
              </a:fgClr>
              <a:bgClr>
                <a:srgbClr val="3399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74" name="Freeform 73"/>
            <p:cNvSpPr/>
            <p:nvPr/>
          </p:nvSpPr>
          <p:spPr>
            <a:xfrm>
              <a:off x="1536700" y="2303463"/>
              <a:ext cx="1584325" cy="1038225"/>
            </a:xfrm>
            <a:custGeom>
              <a:avLst/>
              <a:gdLst>
                <a:gd name="connsiteX0" fmla="*/ 33338 w 1583531"/>
                <a:gd name="connsiteY0" fmla="*/ 840582 h 1038225"/>
                <a:gd name="connsiteX1" fmla="*/ 116681 w 1583531"/>
                <a:gd name="connsiteY1" fmla="*/ 862013 h 1038225"/>
                <a:gd name="connsiteX2" fmla="*/ 126206 w 1583531"/>
                <a:gd name="connsiteY2" fmla="*/ 878682 h 1038225"/>
                <a:gd name="connsiteX3" fmla="*/ 123825 w 1583531"/>
                <a:gd name="connsiteY3" fmla="*/ 935832 h 1038225"/>
                <a:gd name="connsiteX4" fmla="*/ 130969 w 1583531"/>
                <a:gd name="connsiteY4" fmla="*/ 942975 h 1038225"/>
                <a:gd name="connsiteX5" fmla="*/ 188119 w 1583531"/>
                <a:gd name="connsiteY5" fmla="*/ 964407 h 1038225"/>
                <a:gd name="connsiteX6" fmla="*/ 204788 w 1583531"/>
                <a:gd name="connsiteY6" fmla="*/ 997744 h 1038225"/>
                <a:gd name="connsiteX7" fmla="*/ 228600 w 1583531"/>
                <a:gd name="connsiteY7" fmla="*/ 1002507 h 1038225"/>
                <a:gd name="connsiteX8" fmla="*/ 250031 w 1583531"/>
                <a:gd name="connsiteY8" fmla="*/ 990600 h 1038225"/>
                <a:gd name="connsiteX9" fmla="*/ 278606 w 1583531"/>
                <a:gd name="connsiteY9" fmla="*/ 973932 h 1038225"/>
                <a:gd name="connsiteX10" fmla="*/ 300038 w 1583531"/>
                <a:gd name="connsiteY10" fmla="*/ 981075 h 1038225"/>
                <a:gd name="connsiteX11" fmla="*/ 316706 w 1583531"/>
                <a:gd name="connsiteY11" fmla="*/ 1004888 h 1038225"/>
                <a:gd name="connsiteX12" fmla="*/ 326231 w 1583531"/>
                <a:gd name="connsiteY12" fmla="*/ 1023938 h 1038225"/>
                <a:gd name="connsiteX13" fmla="*/ 347663 w 1583531"/>
                <a:gd name="connsiteY13" fmla="*/ 1035844 h 1038225"/>
                <a:gd name="connsiteX14" fmla="*/ 402431 w 1583531"/>
                <a:gd name="connsiteY14" fmla="*/ 1038225 h 1038225"/>
                <a:gd name="connsiteX15" fmla="*/ 407194 w 1583531"/>
                <a:gd name="connsiteY15" fmla="*/ 1014413 h 1038225"/>
                <a:gd name="connsiteX16" fmla="*/ 411956 w 1583531"/>
                <a:gd name="connsiteY16" fmla="*/ 985838 h 1038225"/>
                <a:gd name="connsiteX17" fmla="*/ 428625 w 1583531"/>
                <a:gd name="connsiteY17" fmla="*/ 959644 h 1038225"/>
                <a:gd name="connsiteX18" fmla="*/ 535781 w 1583531"/>
                <a:gd name="connsiteY18" fmla="*/ 912019 h 1038225"/>
                <a:gd name="connsiteX19" fmla="*/ 557213 w 1583531"/>
                <a:gd name="connsiteY19" fmla="*/ 931069 h 1038225"/>
                <a:gd name="connsiteX20" fmla="*/ 566738 w 1583531"/>
                <a:gd name="connsiteY20" fmla="*/ 1004888 h 1038225"/>
                <a:gd name="connsiteX21" fmla="*/ 631031 w 1583531"/>
                <a:gd name="connsiteY21" fmla="*/ 1019175 h 1038225"/>
                <a:gd name="connsiteX22" fmla="*/ 669131 w 1583531"/>
                <a:gd name="connsiteY22" fmla="*/ 1019175 h 1038225"/>
                <a:gd name="connsiteX23" fmla="*/ 700088 w 1583531"/>
                <a:gd name="connsiteY23" fmla="*/ 995363 h 1038225"/>
                <a:gd name="connsiteX24" fmla="*/ 750094 w 1583531"/>
                <a:gd name="connsiteY24" fmla="*/ 978694 h 1038225"/>
                <a:gd name="connsiteX25" fmla="*/ 771525 w 1583531"/>
                <a:gd name="connsiteY25" fmla="*/ 985838 h 1038225"/>
                <a:gd name="connsiteX26" fmla="*/ 812006 w 1583531"/>
                <a:gd name="connsiteY26" fmla="*/ 1028700 h 1038225"/>
                <a:gd name="connsiteX27" fmla="*/ 826294 w 1583531"/>
                <a:gd name="connsiteY27" fmla="*/ 1028700 h 1038225"/>
                <a:gd name="connsiteX28" fmla="*/ 850106 w 1583531"/>
                <a:gd name="connsiteY28" fmla="*/ 992982 h 1038225"/>
                <a:gd name="connsiteX29" fmla="*/ 871538 w 1583531"/>
                <a:gd name="connsiteY29" fmla="*/ 966788 h 1038225"/>
                <a:gd name="connsiteX30" fmla="*/ 902494 w 1583531"/>
                <a:gd name="connsiteY30" fmla="*/ 959644 h 1038225"/>
                <a:gd name="connsiteX31" fmla="*/ 928688 w 1583531"/>
                <a:gd name="connsiteY31" fmla="*/ 964407 h 1038225"/>
                <a:gd name="connsiteX32" fmla="*/ 981075 w 1583531"/>
                <a:gd name="connsiteY32" fmla="*/ 995363 h 1038225"/>
                <a:gd name="connsiteX33" fmla="*/ 1047750 w 1583531"/>
                <a:gd name="connsiteY33" fmla="*/ 995363 h 1038225"/>
                <a:gd name="connsiteX34" fmla="*/ 1100138 w 1583531"/>
                <a:gd name="connsiteY34" fmla="*/ 1012032 h 1038225"/>
                <a:gd name="connsiteX35" fmla="*/ 1202531 w 1583531"/>
                <a:gd name="connsiteY35" fmla="*/ 862013 h 1038225"/>
                <a:gd name="connsiteX36" fmla="*/ 1243013 w 1583531"/>
                <a:gd name="connsiteY36" fmla="*/ 876300 h 1038225"/>
                <a:gd name="connsiteX37" fmla="*/ 1331119 w 1583531"/>
                <a:gd name="connsiteY37" fmla="*/ 752475 h 1038225"/>
                <a:gd name="connsiteX38" fmla="*/ 1269206 w 1583531"/>
                <a:gd name="connsiteY38" fmla="*/ 695325 h 1038225"/>
                <a:gd name="connsiteX39" fmla="*/ 1269206 w 1583531"/>
                <a:gd name="connsiteY39" fmla="*/ 685800 h 1038225"/>
                <a:gd name="connsiteX40" fmla="*/ 1364456 w 1583531"/>
                <a:gd name="connsiteY40" fmla="*/ 683419 h 1038225"/>
                <a:gd name="connsiteX41" fmla="*/ 1407319 w 1583531"/>
                <a:gd name="connsiteY41" fmla="*/ 700088 h 1038225"/>
                <a:gd name="connsiteX42" fmla="*/ 1431131 w 1583531"/>
                <a:gd name="connsiteY42" fmla="*/ 657225 h 1038225"/>
                <a:gd name="connsiteX43" fmla="*/ 1531144 w 1583531"/>
                <a:gd name="connsiteY43" fmla="*/ 623888 h 1038225"/>
                <a:gd name="connsiteX44" fmla="*/ 1578769 w 1583531"/>
                <a:gd name="connsiteY44" fmla="*/ 588169 h 1038225"/>
                <a:gd name="connsiteX45" fmla="*/ 1583531 w 1583531"/>
                <a:gd name="connsiteY45" fmla="*/ 564357 h 1038225"/>
                <a:gd name="connsiteX46" fmla="*/ 1564481 w 1583531"/>
                <a:gd name="connsiteY46" fmla="*/ 557213 h 1038225"/>
                <a:gd name="connsiteX47" fmla="*/ 1547813 w 1583531"/>
                <a:gd name="connsiteY47" fmla="*/ 466725 h 1038225"/>
                <a:gd name="connsiteX48" fmla="*/ 1519238 w 1583531"/>
                <a:gd name="connsiteY48" fmla="*/ 433388 h 1038225"/>
                <a:gd name="connsiteX49" fmla="*/ 1443038 w 1583531"/>
                <a:gd name="connsiteY49" fmla="*/ 426244 h 1038225"/>
                <a:gd name="connsiteX50" fmla="*/ 1431131 w 1583531"/>
                <a:gd name="connsiteY50" fmla="*/ 404813 h 1038225"/>
                <a:gd name="connsiteX51" fmla="*/ 1412081 w 1583531"/>
                <a:gd name="connsiteY51" fmla="*/ 388144 h 1038225"/>
                <a:gd name="connsiteX52" fmla="*/ 1373981 w 1583531"/>
                <a:gd name="connsiteY52" fmla="*/ 385763 h 1038225"/>
                <a:gd name="connsiteX53" fmla="*/ 1323975 w 1583531"/>
                <a:gd name="connsiteY53" fmla="*/ 342900 h 1038225"/>
                <a:gd name="connsiteX54" fmla="*/ 1276350 w 1583531"/>
                <a:gd name="connsiteY54" fmla="*/ 383382 h 1038225"/>
                <a:gd name="connsiteX55" fmla="*/ 1252538 w 1583531"/>
                <a:gd name="connsiteY55" fmla="*/ 383382 h 1038225"/>
                <a:gd name="connsiteX56" fmla="*/ 1219200 w 1583531"/>
                <a:gd name="connsiteY56" fmla="*/ 340519 h 1038225"/>
                <a:gd name="connsiteX57" fmla="*/ 1171575 w 1583531"/>
                <a:gd name="connsiteY57" fmla="*/ 340519 h 1038225"/>
                <a:gd name="connsiteX58" fmla="*/ 1135856 w 1583531"/>
                <a:gd name="connsiteY58" fmla="*/ 311944 h 1038225"/>
                <a:gd name="connsiteX59" fmla="*/ 1095375 w 1583531"/>
                <a:gd name="connsiteY59" fmla="*/ 319088 h 1038225"/>
                <a:gd name="connsiteX60" fmla="*/ 992981 w 1583531"/>
                <a:gd name="connsiteY60" fmla="*/ 309563 h 1038225"/>
                <a:gd name="connsiteX61" fmla="*/ 940594 w 1583531"/>
                <a:gd name="connsiteY61" fmla="*/ 326232 h 1038225"/>
                <a:gd name="connsiteX62" fmla="*/ 919163 w 1583531"/>
                <a:gd name="connsiteY62" fmla="*/ 304800 h 1038225"/>
                <a:gd name="connsiteX63" fmla="*/ 904875 w 1583531"/>
                <a:gd name="connsiteY63" fmla="*/ 302419 h 1038225"/>
                <a:gd name="connsiteX64" fmla="*/ 900113 w 1583531"/>
                <a:gd name="connsiteY64" fmla="*/ 269082 h 1038225"/>
                <a:gd name="connsiteX65" fmla="*/ 895350 w 1583531"/>
                <a:gd name="connsiteY65" fmla="*/ 261938 h 1038225"/>
                <a:gd name="connsiteX66" fmla="*/ 845344 w 1583531"/>
                <a:gd name="connsiteY66" fmla="*/ 297657 h 1038225"/>
                <a:gd name="connsiteX67" fmla="*/ 833438 w 1583531"/>
                <a:gd name="connsiteY67" fmla="*/ 345282 h 1038225"/>
                <a:gd name="connsiteX68" fmla="*/ 850106 w 1583531"/>
                <a:gd name="connsiteY68" fmla="*/ 369094 h 1038225"/>
                <a:gd name="connsiteX69" fmla="*/ 850106 w 1583531"/>
                <a:gd name="connsiteY69" fmla="*/ 438150 h 1038225"/>
                <a:gd name="connsiteX70" fmla="*/ 876300 w 1583531"/>
                <a:gd name="connsiteY70" fmla="*/ 450057 h 1038225"/>
                <a:gd name="connsiteX71" fmla="*/ 881063 w 1583531"/>
                <a:gd name="connsiteY71" fmla="*/ 469107 h 1038225"/>
                <a:gd name="connsiteX72" fmla="*/ 864394 w 1583531"/>
                <a:gd name="connsiteY72" fmla="*/ 495300 h 1038225"/>
                <a:gd name="connsiteX73" fmla="*/ 842963 w 1583531"/>
                <a:gd name="connsiteY73" fmla="*/ 495300 h 1038225"/>
                <a:gd name="connsiteX74" fmla="*/ 821531 w 1583531"/>
                <a:gd name="connsiteY74" fmla="*/ 447675 h 1038225"/>
                <a:gd name="connsiteX75" fmla="*/ 778669 w 1583531"/>
                <a:gd name="connsiteY75" fmla="*/ 433388 h 1038225"/>
                <a:gd name="connsiteX76" fmla="*/ 771525 w 1583531"/>
                <a:gd name="connsiteY76" fmla="*/ 414338 h 1038225"/>
                <a:gd name="connsiteX77" fmla="*/ 807244 w 1583531"/>
                <a:gd name="connsiteY77" fmla="*/ 340519 h 1038225"/>
                <a:gd name="connsiteX78" fmla="*/ 826294 w 1583531"/>
                <a:gd name="connsiteY78" fmla="*/ 269082 h 1038225"/>
                <a:gd name="connsiteX79" fmla="*/ 842963 w 1583531"/>
                <a:gd name="connsiteY79" fmla="*/ 259557 h 1038225"/>
                <a:gd name="connsiteX80" fmla="*/ 883444 w 1583531"/>
                <a:gd name="connsiteY80" fmla="*/ 192882 h 1038225"/>
                <a:gd name="connsiteX81" fmla="*/ 931069 w 1583531"/>
                <a:gd name="connsiteY81" fmla="*/ 171450 h 1038225"/>
                <a:gd name="connsiteX82" fmla="*/ 935831 w 1583531"/>
                <a:gd name="connsiteY82" fmla="*/ 140494 h 1038225"/>
                <a:gd name="connsiteX83" fmla="*/ 950119 w 1583531"/>
                <a:gd name="connsiteY83" fmla="*/ 123825 h 1038225"/>
                <a:gd name="connsiteX84" fmla="*/ 945356 w 1583531"/>
                <a:gd name="connsiteY84" fmla="*/ 83344 h 1038225"/>
                <a:gd name="connsiteX85" fmla="*/ 890588 w 1583531"/>
                <a:gd name="connsiteY85" fmla="*/ 69057 h 1038225"/>
                <a:gd name="connsiteX86" fmla="*/ 864394 w 1583531"/>
                <a:gd name="connsiteY86" fmla="*/ 38100 h 1038225"/>
                <a:gd name="connsiteX87" fmla="*/ 792956 w 1583531"/>
                <a:gd name="connsiteY87" fmla="*/ 33338 h 1038225"/>
                <a:gd name="connsiteX88" fmla="*/ 759619 w 1583531"/>
                <a:gd name="connsiteY88" fmla="*/ 0 h 1038225"/>
                <a:gd name="connsiteX89" fmla="*/ 757238 w 1583531"/>
                <a:gd name="connsiteY89" fmla="*/ 30957 h 1038225"/>
                <a:gd name="connsiteX90" fmla="*/ 745331 w 1583531"/>
                <a:gd name="connsiteY90" fmla="*/ 52388 h 1038225"/>
                <a:gd name="connsiteX91" fmla="*/ 635794 w 1583531"/>
                <a:gd name="connsiteY91" fmla="*/ 114300 h 1038225"/>
                <a:gd name="connsiteX92" fmla="*/ 642938 w 1583531"/>
                <a:gd name="connsiteY92" fmla="*/ 135732 h 1038225"/>
                <a:gd name="connsiteX93" fmla="*/ 561975 w 1583531"/>
                <a:gd name="connsiteY93" fmla="*/ 138113 h 1038225"/>
                <a:gd name="connsiteX94" fmla="*/ 495300 w 1583531"/>
                <a:gd name="connsiteY94" fmla="*/ 185738 h 1038225"/>
                <a:gd name="connsiteX95" fmla="*/ 483394 w 1583531"/>
                <a:gd name="connsiteY95" fmla="*/ 202407 h 1038225"/>
                <a:gd name="connsiteX96" fmla="*/ 485775 w 1583531"/>
                <a:gd name="connsiteY96" fmla="*/ 233363 h 1038225"/>
                <a:gd name="connsiteX97" fmla="*/ 552450 w 1583531"/>
                <a:gd name="connsiteY97" fmla="*/ 257175 h 1038225"/>
                <a:gd name="connsiteX98" fmla="*/ 571500 w 1583531"/>
                <a:gd name="connsiteY98" fmla="*/ 283369 h 1038225"/>
                <a:gd name="connsiteX99" fmla="*/ 597694 w 1583531"/>
                <a:gd name="connsiteY99" fmla="*/ 307182 h 1038225"/>
                <a:gd name="connsiteX100" fmla="*/ 597694 w 1583531"/>
                <a:gd name="connsiteY100" fmla="*/ 321469 h 1038225"/>
                <a:gd name="connsiteX101" fmla="*/ 573881 w 1583531"/>
                <a:gd name="connsiteY101" fmla="*/ 321469 h 1038225"/>
                <a:gd name="connsiteX102" fmla="*/ 566738 w 1583531"/>
                <a:gd name="connsiteY102" fmla="*/ 330994 h 1038225"/>
                <a:gd name="connsiteX103" fmla="*/ 557213 w 1583531"/>
                <a:gd name="connsiteY103" fmla="*/ 400050 h 1038225"/>
                <a:gd name="connsiteX104" fmla="*/ 538163 w 1583531"/>
                <a:gd name="connsiteY104" fmla="*/ 426244 h 1038225"/>
                <a:gd name="connsiteX105" fmla="*/ 523875 w 1583531"/>
                <a:gd name="connsiteY105" fmla="*/ 490538 h 1038225"/>
                <a:gd name="connsiteX106" fmla="*/ 495300 w 1583531"/>
                <a:gd name="connsiteY106" fmla="*/ 500063 h 1038225"/>
                <a:gd name="connsiteX107" fmla="*/ 454819 w 1583531"/>
                <a:gd name="connsiteY107" fmla="*/ 481013 h 1038225"/>
                <a:gd name="connsiteX108" fmla="*/ 428625 w 1583531"/>
                <a:gd name="connsiteY108" fmla="*/ 471488 h 1038225"/>
                <a:gd name="connsiteX109" fmla="*/ 428625 w 1583531"/>
                <a:gd name="connsiteY109" fmla="*/ 471488 h 1038225"/>
                <a:gd name="connsiteX110" fmla="*/ 392906 w 1583531"/>
                <a:gd name="connsiteY110" fmla="*/ 478632 h 1038225"/>
                <a:gd name="connsiteX111" fmla="*/ 388144 w 1583531"/>
                <a:gd name="connsiteY111" fmla="*/ 502444 h 1038225"/>
                <a:gd name="connsiteX112" fmla="*/ 352425 w 1583531"/>
                <a:gd name="connsiteY112" fmla="*/ 507207 h 1038225"/>
                <a:gd name="connsiteX113" fmla="*/ 319088 w 1583531"/>
                <a:gd name="connsiteY113" fmla="*/ 466725 h 1038225"/>
                <a:gd name="connsiteX114" fmla="*/ 316706 w 1583531"/>
                <a:gd name="connsiteY114" fmla="*/ 442913 h 1038225"/>
                <a:gd name="connsiteX115" fmla="*/ 326231 w 1583531"/>
                <a:gd name="connsiteY115" fmla="*/ 407194 h 1038225"/>
                <a:gd name="connsiteX116" fmla="*/ 345281 w 1583531"/>
                <a:gd name="connsiteY116" fmla="*/ 383382 h 1038225"/>
                <a:gd name="connsiteX117" fmla="*/ 359569 w 1583531"/>
                <a:gd name="connsiteY117" fmla="*/ 369094 h 1038225"/>
                <a:gd name="connsiteX118" fmla="*/ 345281 w 1583531"/>
                <a:gd name="connsiteY118" fmla="*/ 357188 h 1038225"/>
                <a:gd name="connsiteX119" fmla="*/ 302419 w 1583531"/>
                <a:gd name="connsiteY119" fmla="*/ 366713 h 1038225"/>
                <a:gd name="connsiteX120" fmla="*/ 266700 w 1583531"/>
                <a:gd name="connsiteY120" fmla="*/ 352425 h 1038225"/>
                <a:gd name="connsiteX121" fmla="*/ 242888 w 1583531"/>
                <a:gd name="connsiteY121" fmla="*/ 342900 h 1038225"/>
                <a:gd name="connsiteX122" fmla="*/ 211931 w 1583531"/>
                <a:gd name="connsiteY122" fmla="*/ 328613 h 1038225"/>
                <a:gd name="connsiteX123" fmla="*/ 154781 w 1583531"/>
                <a:gd name="connsiteY123" fmla="*/ 392907 h 1038225"/>
                <a:gd name="connsiteX124" fmla="*/ 157163 w 1583531"/>
                <a:gd name="connsiteY124" fmla="*/ 435769 h 1038225"/>
                <a:gd name="connsiteX125" fmla="*/ 190500 w 1583531"/>
                <a:gd name="connsiteY125" fmla="*/ 466725 h 1038225"/>
                <a:gd name="connsiteX126" fmla="*/ 169069 w 1583531"/>
                <a:gd name="connsiteY126" fmla="*/ 578644 h 1038225"/>
                <a:gd name="connsiteX127" fmla="*/ 138113 w 1583531"/>
                <a:gd name="connsiteY127" fmla="*/ 604838 h 1038225"/>
                <a:gd name="connsiteX128" fmla="*/ 130969 w 1583531"/>
                <a:gd name="connsiteY128" fmla="*/ 650082 h 1038225"/>
                <a:gd name="connsiteX129" fmla="*/ 85725 w 1583531"/>
                <a:gd name="connsiteY129" fmla="*/ 661988 h 1038225"/>
                <a:gd name="connsiteX130" fmla="*/ 80963 w 1583531"/>
                <a:gd name="connsiteY130" fmla="*/ 688182 h 1038225"/>
                <a:gd name="connsiteX131" fmla="*/ 11906 w 1583531"/>
                <a:gd name="connsiteY131" fmla="*/ 721519 h 1038225"/>
                <a:gd name="connsiteX132" fmla="*/ 0 w 1583531"/>
                <a:gd name="connsiteY132" fmla="*/ 738188 h 1038225"/>
                <a:gd name="connsiteX133" fmla="*/ 16669 w 1583531"/>
                <a:gd name="connsiteY133" fmla="*/ 771525 h 1038225"/>
                <a:gd name="connsiteX134" fmla="*/ 33338 w 1583531"/>
                <a:gd name="connsiteY134" fmla="*/ 840582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583531" h="1038225">
                  <a:moveTo>
                    <a:pt x="33338" y="840582"/>
                  </a:moveTo>
                  <a:lnTo>
                    <a:pt x="116681" y="862013"/>
                  </a:lnTo>
                  <a:lnTo>
                    <a:pt x="126206" y="878682"/>
                  </a:lnTo>
                  <a:cubicBezTo>
                    <a:pt x="125412" y="897732"/>
                    <a:pt x="124619" y="916782"/>
                    <a:pt x="123825" y="935832"/>
                  </a:cubicBezTo>
                  <a:lnTo>
                    <a:pt x="130969" y="942975"/>
                  </a:lnTo>
                  <a:lnTo>
                    <a:pt x="188119" y="964407"/>
                  </a:lnTo>
                  <a:lnTo>
                    <a:pt x="204788" y="997744"/>
                  </a:lnTo>
                  <a:lnTo>
                    <a:pt x="228600" y="1002507"/>
                  </a:lnTo>
                  <a:lnTo>
                    <a:pt x="250031" y="990600"/>
                  </a:lnTo>
                  <a:lnTo>
                    <a:pt x="278606" y="973932"/>
                  </a:lnTo>
                  <a:lnTo>
                    <a:pt x="300038" y="981075"/>
                  </a:lnTo>
                  <a:lnTo>
                    <a:pt x="316706" y="1004888"/>
                  </a:lnTo>
                  <a:lnTo>
                    <a:pt x="326231" y="1023938"/>
                  </a:lnTo>
                  <a:lnTo>
                    <a:pt x="347663" y="1035844"/>
                  </a:lnTo>
                  <a:lnTo>
                    <a:pt x="402431" y="1038225"/>
                  </a:lnTo>
                  <a:lnTo>
                    <a:pt x="407194" y="1014413"/>
                  </a:lnTo>
                  <a:lnTo>
                    <a:pt x="411956" y="985838"/>
                  </a:lnTo>
                  <a:lnTo>
                    <a:pt x="428625" y="959644"/>
                  </a:lnTo>
                  <a:lnTo>
                    <a:pt x="535781" y="912019"/>
                  </a:lnTo>
                  <a:lnTo>
                    <a:pt x="557213" y="931069"/>
                  </a:lnTo>
                  <a:lnTo>
                    <a:pt x="566738" y="1004888"/>
                  </a:lnTo>
                  <a:lnTo>
                    <a:pt x="631031" y="1019175"/>
                  </a:lnTo>
                  <a:lnTo>
                    <a:pt x="669131" y="1019175"/>
                  </a:lnTo>
                  <a:lnTo>
                    <a:pt x="700088" y="995363"/>
                  </a:lnTo>
                  <a:lnTo>
                    <a:pt x="750094" y="978694"/>
                  </a:lnTo>
                  <a:lnTo>
                    <a:pt x="771525" y="985838"/>
                  </a:lnTo>
                  <a:lnTo>
                    <a:pt x="812006" y="1028700"/>
                  </a:lnTo>
                  <a:lnTo>
                    <a:pt x="826294" y="1028700"/>
                  </a:lnTo>
                  <a:lnTo>
                    <a:pt x="850106" y="992982"/>
                  </a:lnTo>
                  <a:lnTo>
                    <a:pt x="871538" y="966788"/>
                  </a:lnTo>
                  <a:lnTo>
                    <a:pt x="902494" y="959644"/>
                  </a:lnTo>
                  <a:lnTo>
                    <a:pt x="928688" y="964407"/>
                  </a:lnTo>
                  <a:lnTo>
                    <a:pt x="981075" y="995363"/>
                  </a:lnTo>
                  <a:lnTo>
                    <a:pt x="1047750" y="995363"/>
                  </a:lnTo>
                  <a:lnTo>
                    <a:pt x="1100138" y="1012032"/>
                  </a:lnTo>
                  <a:lnTo>
                    <a:pt x="1202531" y="862013"/>
                  </a:lnTo>
                  <a:lnTo>
                    <a:pt x="1243013" y="876300"/>
                  </a:lnTo>
                  <a:lnTo>
                    <a:pt x="1331119" y="752475"/>
                  </a:lnTo>
                  <a:lnTo>
                    <a:pt x="1269206" y="695325"/>
                  </a:lnTo>
                  <a:lnTo>
                    <a:pt x="1269206" y="685800"/>
                  </a:lnTo>
                  <a:lnTo>
                    <a:pt x="1364456" y="683419"/>
                  </a:lnTo>
                  <a:lnTo>
                    <a:pt x="1407319" y="700088"/>
                  </a:lnTo>
                  <a:lnTo>
                    <a:pt x="1431131" y="657225"/>
                  </a:lnTo>
                  <a:lnTo>
                    <a:pt x="1531144" y="623888"/>
                  </a:lnTo>
                  <a:lnTo>
                    <a:pt x="1578769" y="588169"/>
                  </a:lnTo>
                  <a:lnTo>
                    <a:pt x="1583531" y="564357"/>
                  </a:lnTo>
                  <a:lnTo>
                    <a:pt x="1564481" y="557213"/>
                  </a:lnTo>
                  <a:lnTo>
                    <a:pt x="1547813" y="466725"/>
                  </a:lnTo>
                  <a:lnTo>
                    <a:pt x="1519238" y="433388"/>
                  </a:lnTo>
                  <a:lnTo>
                    <a:pt x="1443038" y="426244"/>
                  </a:lnTo>
                  <a:lnTo>
                    <a:pt x="1431131" y="404813"/>
                  </a:lnTo>
                  <a:lnTo>
                    <a:pt x="1412081" y="388144"/>
                  </a:lnTo>
                  <a:lnTo>
                    <a:pt x="1373981" y="385763"/>
                  </a:lnTo>
                  <a:lnTo>
                    <a:pt x="1323975" y="342900"/>
                  </a:lnTo>
                  <a:lnTo>
                    <a:pt x="1276350" y="383382"/>
                  </a:lnTo>
                  <a:lnTo>
                    <a:pt x="1252538" y="383382"/>
                  </a:lnTo>
                  <a:lnTo>
                    <a:pt x="1219200" y="340519"/>
                  </a:lnTo>
                  <a:lnTo>
                    <a:pt x="1171575" y="340519"/>
                  </a:lnTo>
                  <a:lnTo>
                    <a:pt x="1135856" y="311944"/>
                  </a:lnTo>
                  <a:lnTo>
                    <a:pt x="1095375" y="319088"/>
                  </a:lnTo>
                  <a:lnTo>
                    <a:pt x="992981" y="309563"/>
                  </a:lnTo>
                  <a:lnTo>
                    <a:pt x="940594" y="326232"/>
                  </a:lnTo>
                  <a:lnTo>
                    <a:pt x="919163" y="304800"/>
                  </a:lnTo>
                  <a:lnTo>
                    <a:pt x="904875" y="302419"/>
                  </a:lnTo>
                  <a:lnTo>
                    <a:pt x="900113" y="269082"/>
                  </a:lnTo>
                  <a:lnTo>
                    <a:pt x="895350" y="261938"/>
                  </a:lnTo>
                  <a:lnTo>
                    <a:pt x="845344" y="297657"/>
                  </a:lnTo>
                  <a:lnTo>
                    <a:pt x="833438" y="345282"/>
                  </a:lnTo>
                  <a:lnTo>
                    <a:pt x="850106" y="369094"/>
                  </a:lnTo>
                  <a:lnTo>
                    <a:pt x="850106" y="438150"/>
                  </a:lnTo>
                  <a:lnTo>
                    <a:pt x="876300" y="450057"/>
                  </a:lnTo>
                  <a:lnTo>
                    <a:pt x="881063" y="469107"/>
                  </a:lnTo>
                  <a:lnTo>
                    <a:pt x="864394" y="495300"/>
                  </a:lnTo>
                  <a:lnTo>
                    <a:pt x="842963" y="495300"/>
                  </a:lnTo>
                  <a:lnTo>
                    <a:pt x="821531" y="447675"/>
                  </a:lnTo>
                  <a:lnTo>
                    <a:pt x="778669" y="433388"/>
                  </a:lnTo>
                  <a:lnTo>
                    <a:pt x="771525" y="414338"/>
                  </a:lnTo>
                  <a:lnTo>
                    <a:pt x="807244" y="340519"/>
                  </a:lnTo>
                  <a:lnTo>
                    <a:pt x="826294" y="269082"/>
                  </a:lnTo>
                  <a:lnTo>
                    <a:pt x="842963" y="259557"/>
                  </a:lnTo>
                  <a:lnTo>
                    <a:pt x="883444" y="192882"/>
                  </a:lnTo>
                  <a:lnTo>
                    <a:pt x="931069" y="171450"/>
                  </a:lnTo>
                  <a:lnTo>
                    <a:pt x="935831" y="140494"/>
                  </a:lnTo>
                  <a:lnTo>
                    <a:pt x="950119" y="123825"/>
                  </a:lnTo>
                  <a:lnTo>
                    <a:pt x="945356" y="83344"/>
                  </a:lnTo>
                  <a:lnTo>
                    <a:pt x="890588" y="69057"/>
                  </a:lnTo>
                  <a:lnTo>
                    <a:pt x="864394" y="38100"/>
                  </a:lnTo>
                  <a:lnTo>
                    <a:pt x="792956" y="33338"/>
                  </a:lnTo>
                  <a:lnTo>
                    <a:pt x="759619" y="0"/>
                  </a:lnTo>
                  <a:lnTo>
                    <a:pt x="757238" y="30957"/>
                  </a:lnTo>
                  <a:lnTo>
                    <a:pt x="745331" y="52388"/>
                  </a:lnTo>
                  <a:lnTo>
                    <a:pt x="635794" y="114300"/>
                  </a:lnTo>
                  <a:lnTo>
                    <a:pt x="642938" y="135732"/>
                  </a:lnTo>
                  <a:lnTo>
                    <a:pt x="561975" y="138113"/>
                  </a:lnTo>
                  <a:lnTo>
                    <a:pt x="495300" y="185738"/>
                  </a:lnTo>
                  <a:lnTo>
                    <a:pt x="483394" y="202407"/>
                  </a:lnTo>
                  <a:lnTo>
                    <a:pt x="485775" y="233363"/>
                  </a:lnTo>
                  <a:lnTo>
                    <a:pt x="552450" y="257175"/>
                  </a:lnTo>
                  <a:lnTo>
                    <a:pt x="571500" y="283369"/>
                  </a:lnTo>
                  <a:lnTo>
                    <a:pt x="597694" y="307182"/>
                  </a:lnTo>
                  <a:lnTo>
                    <a:pt x="597694" y="321469"/>
                  </a:lnTo>
                  <a:lnTo>
                    <a:pt x="573881" y="321469"/>
                  </a:lnTo>
                  <a:lnTo>
                    <a:pt x="566738" y="330994"/>
                  </a:lnTo>
                  <a:lnTo>
                    <a:pt x="557213" y="400050"/>
                  </a:lnTo>
                  <a:lnTo>
                    <a:pt x="538163" y="426244"/>
                  </a:lnTo>
                  <a:lnTo>
                    <a:pt x="523875" y="490538"/>
                  </a:lnTo>
                  <a:lnTo>
                    <a:pt x="495300" y="500063"/>
                  </a:lnTo>
                  <a:lnTo>
                    <a:pt x="454819" y="481013"/>
                  </a:lnTo>
                  <a:lnTo>
                    <a:pt x="428625" y="471488"/>
                  </a:lnTo>
                  <a:lnTo>
                    <a:pt x="428625" y="471488"/>
                  </a:lnTo>
                  <a:lnTo>
                    <a:pt x="392906" y="478632"/>
                  </a:lnTo>
                  <a:lnTo>
                    <a:pt x="388144" y="502444"/>
                  </a:lnTo>
                  <a:lnTo>
                    <a:pt x="352425" y="507207"/>
                  </a:lnTo>
                  <a:lnTo>
                    <a:pt x="319088" y="466725"/>
                  </a:lnTo>
                  <a:lnTo>
                    <a:pt x="316706" y="442913"/>
                  </a:lnTo>
                  <a:lnTo>
                    <a:pt x="326231" y="407194"/>
                  </a:lnTo>
                  <a:lnTo>
                    <a:pt x="345281" y="383382"/>
                  </a:lnTo>
                  <a:lnTo>
                    <a:pt x="359569" y="369094"/>
                  </a:lnTo>
                  <a:lnTo>
                    <a:pt x="345281" y="357188"/>
                  </a:lnTo>
                  <a:lnTo>
                    <a:pt x="302419" y="366713"/>
                  </a:lnTo>
                  <a:lnTo>
                    <a:pt x="266700" y="352425"/>
                  </a:lnTo>
                  <a:lnTo>
                    <a:pt x="242888" y="342900"/>
                  </a:lnTo>
                  <a:lnTo>
                    <a:pt x="211931" y="328613"/>
                  </a:lnTo>
                  <a:lnTo>
                    <a:pt x="154781" y="392907"/>
                  </a:lnTo>
                  <a:lnTo>
                    <a:pt x="157163" y="435769"/>
                  </a:lnTo>
                  <a:lnTo>
                    <a:pt x="190500" y="466725"/>
                  </a:lnTo>
                  <a:lnTo>
                    <a:pt x="169069" y="578644"/>
                  </a:lnTo>
                  <a:lnTo>
                    <a:pt x="138113" y="604838"/>
                  </a:lnTo>
                  <a:lnTo>
                    <a:pt x="130969" y="650082"/>
                  </a:lnTo>
                  <a:lnTo>
                    <a:pt x="85725" y="661988"/>
                  </a:lnTo>
                  <a:lnTo>
                    <a:pt x="80963" y="688182"/>
                  </a:lnTo>
                  <a:lnTo>
                    <a:pt x="11906" y="721519"/>
                  </a:lnTo>
                  <a:lnTo>
                    <a:pt x="0" y="738188"/>
                  </a:lnTo>
                  <a:lnTo>
                    <a:pt x="16669" y="771525"/>
                  </a:lnTo>
                  <a:lnTo>
                    <a:pt x="33338" y="840582"/>
                  </a:lnTo>
                  <a:close/>
                </a:path>
              </a:pathLst>
            </a:custGeom>
            <a:pattFill prst="ltDnDiag">
              <a:fgClr>
                <a:schemeClr val="bg1">
                  <a:lumMod val="95000"/>
                </a:schemeClr>
              </a:fgClr>
              <a:bgClr>
                <a:srgbClr val="99CC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5" name="Freeform 74"/>
            <p:cNvSpPr/>
            <p:nvPr/>
          </p:nvSpPr>
          <p:spPr>
            <a:xfrm>
              <a:off x="3213100" y="2227263"/>
              <a:ext cx="766763" cy="592138"/>
            </a:xfrm>
            <a:custGeom>
              <a:avLst/>
              <a:gdLst>
                <a:gd name="connsiteX0" fmla="*/ 0 w 766763"/>
                <a:gd name="connsiteY0" fmla="*/ 559594 h 592932"/>
                <a:gd name="connsiteX1" fmla="*/ 97631 w 766763"/>
                <a:gd name="connsiteY1" fmla="*/ 564357 h 592932"/>
                <a:gd name="connsiteX2" fmla="*/ 111919 w 766763"/>
                <a:gd name="connsiteY2" fmla="*/ 573882 h 592932"/>
                <a:gd name="connsiteX3" fmla="*/ 123825 w 766763"/>
                <a:gd name="connsiteY3" fmla="*/ 571500 h 592932"/>
                <a:gd name="connsiteX4" fmla="*/ 154781 w 766763"/>
                <a:gd name="connsiteY4" fmla="*/ 592932 h 592932"/>
                <a:gd name="connsiteX5" fmla="*/ 192881 w 766763"/>
                <a:gd name="connsiteY5" fmla="*/ 566738 h 592932"/>
                <a:gd name="connsiteX6" fmla="*/ 192881 w 766763"/>
                <a:gd name="connsiteY6" fmla="*/ 566738 h 592932"/>
                <a:gd name="connsiteX7" fmla="*/ 269081 w 766763"/>
                <a:gd name="connsiteY7" fmla="*/ 588169 h 592932"/>
                <a:gd name="connsiteX8" fmla="*/ 290513 w 766763"/>
                <a:gd name="connsiteY8" fmla="*/ 550069 h 592932"/>
                <a:gd name="connsiteX9" fmla="*/ 350044 w 766763"/>
                <a:gd name="connsiteY9" fmla="*/ 550069 h 592932"/>
                <a:gd name="connsiteX10" fmla="*/ 385763 w 766763"/>
                <a:gd name="connsiteY10" fmla="*/ 523875 h 592932"/>
                <a:gd name="connsiteX11" fmla="*/ 414338 w 766763"/>
                <a:gd name="connsiteY11" fmla="*/ 521494 h 592932"/>
                <a:gd name="connsiteX12" fmla="*/ 464344 w 766763"/>
                <a:gd name="connsiteY12" fmla="*/ 540544 h 592932"/>
                <a:gd name="connsiteX13" fmla="*/ 497681 w 766763"/>
                <a:gd name="connsiteY13" fmla="*/ 561975 h 592932"/>
                <a:gd name="connsiteX14" fmla="*/ 550069 w 766763"/>
                <a:gd name="connsiteY14" fmla="*/ 528638 h 592932"/>
                <a:gd name="connsiteX15" fmla="*/ 590550 w 766763"/>
                <a:gd name="connsiteY15" fmla="*/ 533400 h 592932"/>
                <a:gd name="connsiteX16" fmla="*/ 604838 w 766763"/>
                <a:gd name="connsiteY16" fmla="*/ 464344 h 592932"/>
                <a:gd name="connsiteX17" fmla="*/ 602456 w 766763"/>
                <a:gd name="connsiteY17" fmla="*/ 445294 h 592932"/>
                <a:gd name="connsiteX18" fmla="*/ 688181 w 766763"/>
                <a:gd name="connsiteY18" fmla="*/ 395288 h 592932"/>
                <a:gd name="connsiteX19" fmla="*/ 702469 w 766763"/>
                <a:gd name="connsiteY19" fmla="*/ 381000 h 592932"/>
                <a:gd name="connsiteX20" fmla="*/ 762000 w 766763"/>
                <a:gd name="connsiteY20" fmla="*/ 361950 h 592932"/>
                <a:gd name="connsiteX21" fmla="*/ 762000 w 766763"/>
                <a:gd name="connsiteY21" fmla="*/ 316707 h 592932"/>
                <a:gd name="connsiteX22" fmla="*/ 733425 w 766763"/>
                <a:gd name="connsiteY22" fmla="*/ 307182 h 592932"/>
                <a:gd name="connsiteX23" fmla="*/ 719138 w 766763"/>
                <a:gd name="connsiteY23" fmla="*/ 283369 h 592932"/>
                <a:gd name="connsiteX24" fmla="*/ 726281 w 766763"/>
                <a:gd name="connsiteY24" fmla="*/ 254794 h 592932"/>
                <a:gd name="connsiteX25" fmla="*/ 762000 w 766763"/>
                <a:gd name="connsiteY25" fmla="*/ 245269 h 592932"/>
                <a:gd name="connsiteX26" fmla="*/ 766763 w 766763"/>
                <a:gd name="connsiteY26" fmla="*/ 223838 h 592932"/>
                <a:gd name="connsiteX27" fmla="*/ 754856 w 766763"/>
                <a:gd name="connsiteY27" fmla="*/ 214313 h 592932"/>
                <a:gd name="connsiteX28" fmla="*/ 754856 w 766763"/>
                <a:gd name="connsiteY28" fmla="*/ 183357 h 592932"/>
                <a:gd name="connsiteX29" fmla="*/ 650081 w 766763"/>
                <a:gd name="connsiteY29" fmla="*/ 214313 h 592932"/>
                <a:gd name="connsiteX30" fmla="*/ 631031 w 766763"/>
                <a:gd name="connsiteY30" fmla="*/ 214313 h 592932"/>
                <a:gd name="connsiteX31" fmla="*/ 592931 w 766763"/>
                <a:gd name="connsiteY31" fmla="*/ 180975 h 592932"/>
                <a:gd name="connsiteX32" fmla="*/ 561975 w 766763"/>
                <a:gd name="connsiteY32" fmla="*/ 188119 h 592932"/>
                <a:gd name="connsiteX33" fmla="*/ 540544 w 766763"/>
                <a:gd name="connsiteY33" fmla="*/ 202407 h 592932"/>
                <a:gd name="connsiteX34" fmla="*/ 509588 w 766763"/>
                <a:gd name="connsiteY34" fmla="*/ 195263 h 592932"/>
                <a:gd name="connsiteX35" fmla="*/ 473869 w 766763"/>
                <a:gd name="connsiteY35" fmla="*/ 190500 h 592932"/>
                <a:gd name="connsiteX36" fmla="*/ 414338 w 766763"/>
                <a:gd name="connsiteY36" fmla="*/ 185738 h 592932"/>
                <a:gd name="connsiteX37" fmla="*/ 392906 w 766763"/>
                <a:gd name="connsiteY37" fmla="*/ 154782 h 592932"/>
                <a:gd name="connsiteX38" fmla="*/ 371475 w 766763"/>
                <a:gd name="connsiteY38" fmla="*/ 126207 h 592932"/>
                <a:gd name="connsiteX39" fmla="*/ 342900 w 766763"/>
                <a:gd name="connsiteY39" fmla="*/ 126207 h 592932"/>
                <a:gd name="connsiteX40" fmla="*/ 311944 w 766763"/>
                <a:gd name="connsiteY40" fmla="*/ 142875 h 592932"/>
                <a:gd name="connsiteX41" fmla="*/ 283369 w 766763"/>
                <a:gd name="connsiteY41" fmla="*/ 135732 h 592932"/>
                <a:gd name="connsiteX42" fmla="*/ 259556 w 766763"/>
                <a:gd name="connsiteY42" fmla="*/ 97632 h 592932"/>
                <a:gd name="connsiteX43" fmla="*/ 233363 w 766763"/>
                <a:gd name="connsiteY43" fmla="*/ 76200 h 592932"/>
                <a:gd name="connsiteX44" fmla="*/ 221456 w 766763"/>
                <a:gd name="connsiteY44" fmla="*/ 73819 h 592932"/>
                <a:gd name="connsiteX45" fmla="*/ 180975 w 766763"/>
                <a:gd name="connsiteY45" fmla="*/ 21432 h 592932"/>
                <a:gd name="connsiteX46" fmla="*/ 159544 w 766763"/>
                <a:gd name="connsiteY46" fmla="*/ 0 h 592932"/>
                <a:gd name="connsiteX47" fmla="*/ 107156 w 766763"/>
                <a:gd name="connsiteY47" fmla="*/ 2382 h 592932"/>
                <a:gd name="connsiteX48" fmla="*/ 83344 w 766763"/>
                <a:gd name="connsiteY48" fmla="*/ 42863 h 592932"/>
                <a:gd name="connsiteX49" fmla="*/ 85725 w 766763"/>
                <a:gd name="connsiteY49" fmla="*/ 69057 h 592932"/>
                <a:gd name="connsiteX50" fmla="*/ 104775 w 766763"/>
                <a:gd name="connsiteY50" fmla="*/ 90488 h 592932"/>
                <a:gd name="connsiteX51" fmla="*/ 116681 w 766763"/>
                <a:gd name="connsiteY51" fmla="*/ 102394 h 592932"/>
                <a:gd name="connsiteX52" fmla="*/ 145256 w 766763"/>
                <a:gd name="connsiteY52" fmla="*/ 109538 h 592932"/>
                <a:gd name="connsiteX53" fmla="*/ 161925 w 766763"/>
                <a:gd name="connsiteY53" fmla="*/ 121444 h 592932"/>
                <a:gd name="connsiteX54" fmla="*/ 159544 w 766763"/>
                <a:gd name="connsiteY54" fmla="*/ 138113 h 592932"/>
                <a:gd name="connsiteX55" fmla="*/ 104775 w 766763"/>
                <a:gd name="connsiteY55" fmla="*/ 200025 h 592932"/>
                <a:gd name="connsiteX56" fmla="*/ 107156 w 766763"/>
                <a:gd name="connsiteY56" fmla="*/ 245269 h 592932"/>
                <a:gd name="connsiteX57" fmla="*/ 140494 w 766763"/>
                <a:gd name="connsiteY57" fmla="*/ 300038 h 592932"/>
                <a:gd name="connsiteX58" fmla="*/ 166688 w 766763"/>
                <a:gd name="connsiteY58" fmla="*/ 338138 h 592932"/>
                <a:gd name="connsiteX59" fmla="*/ 133350 w 766763"/>
                <a:gd name="connsiteY59" fmla="*/ 381000 h 592932"/>
                <a:gd name="connsiteX60" fmla="*/ 80963 w 766763"/>
                <a:gd name="connsiteY60" fmla="*/ 359569 h 592932"/>
                <a:gd name="connsiteX61" fmla="*/ 50006 w 766763"/>
                <a:gd name="connsiteY61" fmla="*/ 404813 h 592932"/>
                <a:gd name="connsiteX62" fmla="*/ 19050 w 766763"/>
                <a:gd name="connsiteY62" fmla="*/ 421482 h 592932"/>
                <a:gd name="connsiteX63" fmla="*/ 4763 w 766763"/>
                <a:gd name="connsiteY63" fmla="*/ 457200 h 592932"/>
                <a:gd name="connsiteX64" fmla="*/ 0 w 766763"/>
                <a:gd name="connsiteY64" fmla="*/ 559594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6763" h="592932">
                  <a:moveTo>
                    <a:pt x="0" y="559594"/>
                  </a:moveTo>
                  <a:lnTo>
                    <a:pt x="97631" y="564357"/>
                  </a:lnTo>
                  <a:lnTo>
                    <a:pt x="111919" y="573882"/>
                  </a:lnTo>
                  <a:lnTo>
                    <a:pt x="123825" y="571500"/>
                  </a:lnTo>
                  <a:lnTo>
                    <a:pt x="154781" y="592932"/>
                  </a:lnTo>
                  <a:lnTo>
                    <a:pt x="192881" y="566738"/>
                  </a:lnTo>
                  <a:lnTo>
                    <a:pt x="192881" y="566738"/>
                  </a:lnTo>
                  <a:lnTo>
                    <a:pt x="269081" y="588169"/>
                  </a:lnTo>
                  <a:lnTo>
                    <a:pt x="290513" y="550069"/>
                  </a:lnTo>
                  <a:lnTo>
                    <a:pt x="350044" y="550069"/>
                  </a:lnTo>
                  <a:lnTo>
                    <a:pt x="385763" y="523875"/>
                  </a:lnTo>
                  <a:lnTo>
                    <a:pt x="414338" y="521494"/>
                  </a:lnTo>
                  <a:lnTo>
                    <a:pt x="464344" y="540544"/>
                  </a:lnTo>
                  <a:lnTo>
                    <a:pt x="497681" y="561975"/>
                  </a:lnTo>
                  <a:lnTo>
                    <a:pt x="550069" y="528638"/>
                  </a:lnTo>
                  <a:lnTo>
                    <a:pt x="590550" y="533400"/>
                  </a:lnTo>
                  <a:lnTo>
                    <a:pt x="604838" y="464344"/>
                  </a:lnTo>
                  <a:lnTo>
                    <a:pt x="602456" y="445294"/>
                  </a:lnTo>
                  <a:lnTo>
                    <a:pt x="688181" y="395288"/>
                  </a:lnTo>
                  <a:lnTo>
                    <a:pt x="702469" y="381000"/>
                  </a:lnTo>
                  <a:lnTo>
                    <a:pt x="762000" y="361950"/>
                  </a:lnTo>
                  <a:lnTo>
                    <a:pt x="762000" y="316707"/>
                  </a:lnTo>
                  <a:lnTo>
                    <a:pt x="733425" y="307182"/>
                  </a:lnTo>
                  <a:lnTo>
                    <a:pt x="719138" y="283369"/>
                  </a:lnTo>
                  <a:lnTo>
                    <a:pt x="726281" y="254794"/>
                  </a:lnTo>
                  <a:lnTo>
                    <a:pt x="762000" y="245269"/>
                  </a:lnTo>
                  <a:lnTo>
                    <a:pt x="766763" y="223838"/>
                  </a:lnTo>
                  <a:lnTo>
                    <a:pt x="754856" y="214313"/>
                  </a:lnTo>
                  <a:lnTo>
                    <a:pt x="754856" y="183357"/>
                  </a:lnTo>
                  <a:lnTo>
                    <a:pt x="650081" y="214313"/>
                  </a:lnTo>
                  <a:lnTo>
                    <a:pt x="631031" y="214313"/>
                  </a:lnTo>
                  <a:lnTo>
                    <a:pt x="592931" y="180975"/>
                  </a:lnTo>
                  <a:lnTo>
                    <a:pt x="561975" y="188119"/>
                  </a:lnTo>
                  <a:lnTo>
                    <a:pt x="540544" y="202407"/>
                  </a:lnTo>
                  <a:lnTo>
                    <a:pt x="509588" y="195263"/>
                  </a:lnTo>
                  <a:lnTo>
                    <a:pt x="473869" y="190500"/>
                  </a:lnTo>
                  <a:lnTo>
                    <a:pt x="414338" y="185738"/>
                  </a:lnTo>
                  <a:lnTo>
                    <a:pt x="392906" y="154782"/>
                  </a:lnTo>
                  <a:lnTo>
                    <a:pt x="371475" y="126207"/>
                  </a:lnTo>
                  <a:lnTo>
                    <a:pt x="342900" y="126207"/>
                  </a:lnTo>
                  <a:lnTo>
                    <a:pt x="311944" y="142875"/>
                  </a:lnTo>
                  <a:lnTo>
                    <a:pt x="283369" y="135732"/>
                  </a:lnTo>
                  <a:lnTo>
                    <a:pt x="259556" y="97632"/>
                  </a:lnTo>
                  <a:lnTo>
                    <a:pt x="233363" y="76200"/>
                  </a:lnTo>
                  <a:lnTo>
                    <a:pt x="221456" y="73819"/>
                  </a:lnTo>
                  <a:lnTo>
                    <a:pt x="180975" y="21432"/>
                  </a:lnTo>
                  <a:lnTo>
                    <a:pt x="159544" y="0"/>
                  </a:lnTo>
                  <a:lnTo>
                    <a:pt x="107156" y="2382"/>
                  </a:lnTo>
                  <a:lnTo>
                    <a:pt x="83344" y="42863"/>
                  </a:lnTo>
                  <a:lnTo>
                    <a:pt x="85725" y="69057"/>
                  </a:lnTo>
                  <a:lnTo>
                    <a:pt x="104775" y="90488"/>
                  </a:lnTo>
                  <a:lnTo>
                    <a:pt x="116681" y="102394"/>
                  </a:lnTo>
                  <a:lnTo>
                    <a:pt x="145256" y="109538"/>
                  </a:lnTo>
                  <a:lnTo>
                    <a:pt x="161925" y="121444"/>
                  </a:lnTo>
                  <a:lnTo>
                    <a:pt x="159544" y="138113"/>
                  </a:lnTo>
                  <a:lnTo>
                    <a:pt x="104775" y="200025"/>
                  </a:lnTo>
                  <a:lnTo>
                    <a:pt x="107156" y="245269"/>
                  </a:lnTo>
                  <a:lnTo>
                    <a:pt x="140494" y="300038"/>
                  </a:lnTo>
                  <a:lnTo>
                    <a:pt x="166688" y="338138"/>
                  </a:lnTo>
                  <a:lnTo>
                    <a:pt x="133350" y="381000"/>
                  </a:lnTo>
                  <a:lnTo>
                    <a:pt x="80963" y="359569"/>
                  </a:lnTo>
                  <a:lnTo>
                    <a:pt x="50006" y="404813"/>
                  </a:lnTo>
                  <a:lnTo>
                    <a:pt x="19050" y="421482"/>
                  </a:lnTo>
                  <a:lnTo>
                    <a:pt x="4763" y="457200"/>
                  </a:lnTo>
                  <a:lnTo>
                    <a:pt x="0" y="559594"/>
                  </a:lnTo>
                  <a:close/>
                </a:path>
              </a:pathLst>
            </a:custGeom>
            <a:solidFill>
              <a:srgbClr val="00800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6" name="Freeform 75"/>
            <p:cNvSpPr/>
            <p:nvPr/>
          </p:nvSpPr>
          <p:spPr>
            <a:xfrm>
              <a:off x="3997325" y="2124076"/>
              <a:ext cx="128588" cy="190500"/>
            </a:xfrm>
            <a:custGeom>
              <a:avLst/>
              <a:gdLst>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5250 w 128588"/>
                <a:gd name="connsiteY8" fmla="*/ 142875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3356"/>
                <a:gd name="connsiteX1" fmla="*/ 16669 w 128588"/>
                <a:gd name="connsiteY1" fmla="*/ 71437 h 183356"/>
                <a:gd name="connsiteX2" fmla="*/ 16669 w 128588"/>
                <a:gd name="connsiteY2" fmla="*/ 95250 h 183356"/>
                <a:gd name="connsiteX3" fmla="*/ 4763 w 128588"/>
                <a:gd name="connsiteY3" fmla="*/ 114300 h 183356"/>
                <a:gd name="connsiteX4" fmla="*/ 0 w 128588"/>
                <a:gd name="connsiteY4" fmla="*/ 169068 h 183356"/>
                <a:gd name="connsiteX5" fmla="*/ 26194 w 128588"/>
                <a:gd name="connsiteY5" fmla="*/ 183356 h 183356"/>
                <a:gd name="connsiteX6" fmla="*/ 61913 w 128588"/>
                <a:gd name="connsiteY6" fmla="*/ 178593 h 183356"/>
                <a:gd name="connsiteX7" fmla="*/ 61913 w 128588"/>
                <a:gd name="connsiteY7" fmla="*/ 178593 h 183356"/>
                <a:gd name="connsiteX8" fmla="*/ 90488 w 128588"/>
                <a:gd name="connsiteY8" fmla="*/ 171450 h 183356"/>
                <a:gd name="connsiteX9" fmla="*/ 128588 w 128588"/>
                <a:gd name="connsiteY9" fmla="*/ 107156 h 183356"/>
                <a:gd name="connsiteX10" fmla="*/ 119063 w 128588"/>
                <a:gd name="connsiteY10" fmla="*/ 85725 h 183356"/>
                <a:gd name="connsiteX11" fmla="*/ 114300 w 128588"/>
                <a:gd name="connsiteY11" fmla="*/ 28575 h 183356"/>
                <a:gd name="connsiteX12" fmla="*/ 88107 w 128588"/>
                <a:gd name="connsiteY12" fmla="*/ 7143 h 183356"/>
                <a:gd name="connsiteX13" fmla="*/ 54769 w 128588"/>
                <a:gd name="connsiteY13" fmla="*/ 0 h 183356"/>
                <a:gd name="connsiteX14" fmla="*/ 2382 w 128588"/>
                <a:gd name="connsiteY14" fmla="*/ 11906 h 183356"/>
                <a:gd name="connsiteX0" fmla="*/ 2382 w 128588"/>
                <a:gd name="connsiteY0" fmla="*/ 11906 h 188118"/>
                <a:gd name="connsiteX1" fmla="*/ 16669 w 128588"/>
                <a:gd name="connsiteY1" fmla="*/ 71437 h 188118"/>
                <a:gd name="connsiteX2" fmla="*/ 16669 w 128588"/>
                <a:gd name="connsiteY2" fmla="*/ 95250 h 188118"/>
                <a:gd name="connsiteX3" fmla="*/ 4763 w 128588"/>
                <a:gd name="connsiteY3" fmla="*/ 114300 h 188118"/>
                <a:gd name="connsiteX4" fmla="*/ 0 w 128588"/>
                <a:gd name="connsiteY4" fmla="*/ 169068 h 188118"/>
                <a:gd name="connsiteX5" fmla="*/ 26194 w 128588"/>
                <a:gd name="connsiteY5" fmla="*/ 183356 h 188118"/>
                <a:gd name="connsiteX6" fmla="*/ 61913 w 128588"/>
                <a:gd name="connsiteY6" fmla="*/ 178593 h 188118"/>
                <a:gd name="connsiteX7" fmla="*/ 66675 w 128588"/>
                <a:gd name="connsiteY7" fmla="*/ 188118 h 188118"/>
                <a:gd name="connsiteX8" fmla="*/ 90488 w 128588"/>
                <a:gd name="connsiteY8" fmla="*/ 171450 h 188118"/>
                <a:gd name="connsiteX9" fmla="*/ 128588 w 128588"/>
                <a:gd name="connsiteY9" fmla="*/ 107156 h 188118"/>
                <a:gd name="connsiteX10" fmla="*/ 119063 w 128588"/>
                <a:gd name="connsiteY10" fmla="*/ 85725 h 188118"/>
                <a:gd name="connsiteX11" fmla="*/ 114300 w 128588"/>
                <a:gd name="connsiteY11" fmla="*/ 28575 h 188118"/>
                <a:gd name="connsiteX12" fmla="*/ 88107 w 128588"/>
                <a:gd name="connsiteY12" fmla="*/ 7143 h 188118"/>
                <a:gd name="connsiteX13" fmla="*/ 54769 w 128588"/>
                <a:gd name="connsiteY13" fmla="*/ 0 h 188118"/>
                <a:gd name="connsiteX14" fmla="*/ 2382 w 128588"/>
                <a:gd name="connsiteY14" fmla="*/ 11906 h 188118"/>
                <a:gd name="connsiteX0" fmla="*/ 2382 w 128588"/>
                <a:gd name="connsiteY0" fmla="*/ 11906 h 190940"/>
                <a:gd name="connsiteX1" fmla="*/ 16669 w 128588"/>
                <a:gd name="connsiteY1" fmla="*/ 71437 h 190940"/>
                <a:gd name="connsiteX2" fmla="*/ 16669 w 128588"/>
                <a:gd name="connsiteY2" fmla="*/ 95250 h 190940"/>
                <a:gd name="connsiteX3" fmla="*/ 4763 w 128588"/>
                <a:gd name="connsiteY3" fmla="*/ 114300 h 190940"/>
                <a:gd name="connsiteX4" fmla="*/ 0 w 128588"/>
                <a:gd name="connsiteY4" fmla="*/ 169068 h 190940"/>
                <a:gd name="connsiteX5" fmla="*/ 26194 w 128588"/>
                <a:gd name="connsiteY5" fmla="*/ 183356 h 190940"/>
                <a:gd name="connsiteX6" fmla="*/ 57151 w 128588"/>
                <a:gd name="connsiteY6" fmla="*/ 190499 h 190940"/>
                <a:gd name="connsiteX7" fmla="*/ 66675 w 128588"/>
                <a:gd name="connsiteY7" fmla="*/ 188118 h 190940"/>
                <a:gd name="connsiteX8" fmla="*/ 90488 w 128588"/>
                <a:gd name="connsiteY8" fmla="*/ 171450 h 190940"/>
                <a:gd name="connsiteX9" fmla="*/ 128588 w 128588"/>
                <a:gd name="connsiteY9" fmla="*/ 107156 h 190940"/>
                <a:gd name="connsiteX10" fmla="*/ 119063 w 128588"/>
                <a:gd name="connsiteY10" fmla="*/ 85725 h 190940"/>
                <a:gd name="connsiteX11" fmla="*/ 114300 w 128588"/>
                <a:gd name="connsiteY11" fmla="*/ 28575 h 190940"/>
                <a:gd name="connsiteX12" fmla="*/ 88107 w 128588"/>
                <a:gd name="connsiteY12" fmla="*/ 7143 h 190940"/>
                <a:gd name="connsiteX13" fmla="*/ 54769 w 128588"/>
                <a:gd name="connsiteY13" fmla="*/ 0 h 190940"/>
                <a:gd name="connsiteX14" fmla="*/ 2382 w 128588"/>
                <a:gd name="connsiteY14" fmla="*/ 11906 h 1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190940">
                  <a:moveTo>
                    <a:pt x="2382" y="11906"/>
                  </a:moveTo>
                  <a:lnTo>
                    <a:pt x="16669" y="71437"/>
                  </a:lnTo>
                  <a:lnTo>
                    <a:pt x="16669" y="95250"/>
                  </a:lnTo>
                  <a:lnTo>
                    <a:pt x="4763" y="114300"/>
                  </a:lnTo>
                  <a:lnTo>
                    <a:pt x="0" y="169068"/>
                  </a:lnTo>
                  <a:lnTo>
                    <a:pt x="26194" y="183356"/>
                  </a:lnTo>
                  <a:cubicBezTo>
                    <a:pt x="38100" y="181768"/>
                    <a:pt x="50404" y="189705"/>
                    <a:pt x="57151" y="190499"/>
                  </a:cubicBezTo>
                  <a:cubicBezTo>
                    <a:pt x="63898" y="191293"/>
                    <a:pt x="61119" y="191293"/>
                    <a:pt x="66675" y="188118"/>
                  </a:cubicBezTo>
                  <a:cubicBezTo>
                    <a:pt x="72231" y="184943"/>
                    <a:pt x="80169" y="184944"/>
                    <a:pt x="90488" y="171450"/>
                  </a:cubicBezTo>
                  <a:cubicBezTo>
                    <a:pt x="100807" y="157956"/>
                    <a:pt x="115888" y="128587"/>
                    <a:pt x="128588" y="107156"/>
                  </a:cubicBezTo>
                  <a:lnTo>
                    <a:pt x="119063" y="85725"/>
                  </a:lnTo>
                  <a:lnTo>
                    <a:pt x="114300" y="28575"/>
                  </a:lnTo>
                  <a:lnTo>
                    <a:pt x="88107" y="7143"/>
                  </a:lnTo>
                  <a:lnTo>
                    <a:pt x="54769" y="0"/>
                  </a:lnTo>
                  <a:lnTo>
                    <a:pt x="2382" y="11906"/>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7" name="Freeform 76"/>
            <p:cNvSpPr/>
            <p:nvPr/>
          </p:nvSpPr>
          <p:spPr>
            <a:xfrm>
              <a:off x="3587750" y="2227263"/>
              <a:ext cx="763588" cy="1087438"/>
            </a:xfrm>
            <a:custGeom>
              <a:avLst/>
              <a:gdLst>
                <a:gd name="connsiteX0" fmla="*/ 319088 w 764382"/>
                <a:gd name="connsiteY0" fmla="*/ 392907 h 1088232"/>
                <a:gd name="connsiteX1" fmla="*/ 350044 w 764382"/>
                <a:gd name="connsiteY1" fmla="*/ 466725 h 1088232"/>
                <a:gd name="connsiteX2" fmla="*/ 340519 w 764382"/>
                <a:gd name="connsiteY2" fmla="*/ 509588 h 1088232"/>
                <a:gd name="connsiteX3" fmla="*/ 333375 w 764382"/>
                <a:gd name="connsiteY3" fmla="*/ 559594 h 1088232"/>
                <a:gd name="connsiteX4" fmla="*/ 247650 w 764382"/>
                <a:gd name="connsiteY4" fmla="*/ 633413 h 1088232"/>
                <a:gd name="connsiteX5" fmla="*/ 238125 w 764382"/>
                <a:gd name="connsiteY5" fmla="*/ 690563 h 1088232"/>
                <a:gd name="connsiteX6" fmla="*/ 135732 w 764382"/>
                <a:gd name="connsiteY6" fmla="*/ 711994 h 1088232"/>
                <a:gd name="connsiteX7" fmla="*/ 116682 w 764382"/>
                <a:gd name="connsiteY7" fmla="*/ 738188 h 1088232"/>
                <a:gd name="connsiteX8" fmla="*/ 30957 w 764382"/>
                <a:gd name="connsiteY8" fmla="*/ 707232 h 1088232"/>
                <a:gd name="connsiteX9" fmla="*/ 16669 w 764382"/>
                <a:gd name="connsiteY9" fmla="*/ 707232 h 1088232"/>
                <a:gd name="connsiteX10" fmla="*/ 7144 w 764382"/>
                <a:gd name="connsiteY10" fmla="*/ 735807 h 1088232"/>
                <a:gd name="connsiteX11" fmla="*/ 0 w 764382"/>
                <a:gd name="connsiteY11" fmla="*/ 752475 h 1088232"/>
                <a:gd name="connsiteX12" fmla="*/ 26194 w 764382"/>
                <a:gd name="connsiteY12" fmla="*/ 781050 h 1088232"/>
                <a:gd name="connsiteX13" fmla="*/ 45244 w 764382"/>
                <a:gd name="connsiteY13" fmla="*/ 778669 h 1088232"/>
                <a:gd name="connsiteX14" fmla="*/ 52388 w 764382"/>
                <a:gd name="connsiteY14" fmla="*/ 819150 h 1088232"/>
                <a:gd name="connsiteX15" fmla="*/ 66675 w 764382"/>
                <a:gd name="connsiteY15" fmla="*/ 840582 h 1088232"/>
                <a:gd name="connsiteX16" fmla="*/ 92869 w 764382"/>
                <a:gd name="connsiteY16" fmla="*/ 831057 h 1088232"/>
                <a:gd name="connsiteX17" fmla="*/ 109538 w 764382"/>
                <a:gd name="connsiteY17" fmla="*/ 819150 h 1088232"/>
                <a:gd name="connsiteX18" fmla="*/ 133350 w 764382"/>
                <a:gd name="connsiteY18" fmla="*/ 819150 h 1088232"/>
                <a:gd name="connsiteX19" fmla="*/ 142875 w 764382"/>
                <a:gd name="connsiteY19" fmla="*/ 912019 h 1088232"/>
                <a:gd name="connsiteX20" fmla="*/ 171450 w 764382"/>
                <a:gd name="connsiteY20" fmla="*/ 933450 h 1088232"/>
                <a:gd name="connsiteX21" fmla="*/ 180975 w 764382"/>
                <a:gd name="connsiteY21" fmla="*/ 966788 h 1088232"/>
                <a:gd name="connsiteX22" fmla="*/ 221457 w 764382"/>
                <a:gd name="connsiteY22" fmla="*/ 992982 h 1088232"/>
                <a:gd name="connsiteX23" fmla="*/ 254794 w 764382"/>
                <a:gd name="connsiteY23" fmla="*/ 1035844 h 1088232"/>
                <a:gd name="connsiteX24" fmla="*/ 280988 w 764382"/>
                <a:gd name="connsiteY24" fmla="*/ 1054894 h 1088232"/>
                <a:gd name="connsiteX25" fmla="*/ 307182 w 764382"/>
                <a:gd name="connsiteY25" fmla="*/ 1081088 h 1088232"/>
                <a:gd name="connsiteX26" fmla="*/ 319088 w 764382"/>
                <a:gd name="connsiteY26" fmla="*/ 1088232 h 1088232"/>
                <a:gd name="connsiteX27" fmla="*/ 347663 w 764382"/>
                <a:gd name="connsiteY27" fmla="*/ 1076325 h 1088232"/>
                <a:gd name="connsiteX28" fmla="*/ 357188 w 764382"/>
                <a:gd name="connsiteY28" fmla="*/ 1050132 h 1088232"/>
                <a:gd name="connsiteX29" fmla="*/ 392907 w 764382"/>
                <a:gd name="connsiteY29" fmla="*/ 1033463 h 1088232"/>
                <a:gd name="connsiteX30" fmla="*/ 414338 w 764382"/>
                <a:gd name="connsiteY30" fmla="*/ 1033463 h 1088232"/>
                <a:gd name="connsiteX31" fmla="*/ 438150 w 764382"/>
                <a:gd name="connsiteY31" fmla="*/ 1045369 h 1088232"/>
                <a:gd name="connsiteX32" fmla="*/ 461963 w 764382"/>
                <a:gd name="connsiteY32" fmla="*/ 1073944 h 1088232"/>
                <a:gd name="connsiteX33" fmla="*/ 461963 w 764382"/>
                <a:gd name="connsiteY33" fmla="*/ 1073944 h 1088232"/>
                <a:gd name="connsiteX34" fmla="*/ 511969 w 764382"/>
                <a:gd name="connsiteY34" fmla="*/ 1033463 h 1088232"/>
                <a:gd name="connsiteX35" fmla="*/ 547688 w 764382"/>
                <a:gd name="connsiteY35" fmla="*/ 1033463 h 1088232"/>
                <a:gd name="connsiteX36" fmla="*/ 585788 w 764382"/>
                <a:gd name="connsiteY36" fmla="*/ 1012032 h 1088232"/>
                <a:gd name="connsiteX37" fmla="*/ 583407 w 764382"/>
                <a:gd name="connsiteY37" fmla="*/ 964407 h 1088232"/>
                <a:gd name="connsiteX38" fmla="*/ 578644 w 764382"/>
                <a:gd name="connsiteY38" fmla="*/ 947738 h 1088232"/>
                <a:gd name="connsiteX39" fmla="*/ 583407 w 764382"/>
                <a:gd name="connsiteY39" fmla="*/ 902494 h 1088232"/>
                <a:gd name="connsiteX40" fmla="*/ 581025 w 764382"/>
                <a:gd name="connsiteY40" fmla="*/ 842963 h 1088232"/>
                <a:gd name="connsiteX41" fmla="*/ 573882 w 764382"/>
                <a:gd name="connsiteY41" fmla="*/ 812007 h 1088232"/>
                <a:gd name="connsiteX42" fmla="*/ 542925 w 764382"/>
                <a:gd name="connsiteY42" fmla="*/ 778669 h 1088232"/>
                <a:gd name="connsiteX43" fmla="*/ 526257 w 764382"/>
                <a:gd name="connsiteY43" fmla="*/ 762000 h 1088232"/>
                <a:gd name="connsiteX44" fmla="*/ 531019 w 764382"/>
                <a:gd name="connsiteY44" fmla="*/ 742950 h 1088232"/>
                <a:gd name="connsiteX45" fmla="*/ 526257 w 764382"/>
                <a:gd name="connsiteY45" fmla="*/ 726282 h 1088232"/>
                <a:gd name="connsiteX46" fmla="*/ 519113 w 764382"/>
                <a:gd name="connsiteY46" fmla="*/ 700088 h 1088232"/>
                <a:gd name="connsiteX47" fmla="*/ 531019 w 764382"/>
                <a:gd name="connsiteY47" fmla="*/ 673894 h 1088232"/>
                <a:gd name="connsiteX48" fmla="*/ 542925 w 764382"/>
                <a:gd name="connsiteY48" fmla="*/ 659607 h 1088232"/>
                <a:gd name="connsiteX49" fmla="*/ 528638 w 764382"/>
                <a:gd name="connsiteY49" fmla="*/ 640557 h 1088232"/>
                <a:gd name="connsiteX50" fmla="*/ 519113 w 764382"/>
                <a:gd name="connsiteY50" fmla="*/ 616744 h 1088232"/>
                <a:gd name="connsiteX51" fmla="*/ 502444 w 764382"/>
                <a:gd name="connsiteY51" fmla="*/ 611982 h 1088232"/>
                <a:gd name="connsiteX52" fmla="*/ 488157 w 764382"/>
                <a:gd name="connsiteY52" fmla="*/ 604838 h 1088232"/>
                <a:gd name="connsiteX53" fmla="*/ 481013 w 764382"/>
                <a:gd name="connsiteY53" fmla="*/ 607219 h 1088232"/>
                <a:gd name="connsiteX54" fmla="*/ 464344 w 764382"/>
                <a:gd name="connsiteY54" fmla="*/ 557213 h 1088232"/>
                <a:gd name="connsiteX55" fmla="*/ 450057 w 764382"/>
                <a:gd name="connsiteY55" fmla="*/ 540544 h 1088232"/>
                <a:gd name="connsiteX56" fmla="*/ 445294 w 764382"/>
                <a:gd name="connsiteY56" fmla="*/ 492919 h 1088232"/>
                <a:gd name="connsiteX57" fmla="*/ 464344 w 764382"/>
                <a:gd name="connsiteY57" fmla="*/ 473869 h 1088232"/>
                <a:gd name="connsiteX58" fmla="*/ 476250 w 764382"/>
                <a:gd name="connsiteY58" fmla="*/ 438150 h 1088232"/>
                <a:gd name="connsiteX59" fmla="*/ 528638 w 764382"/>
                <a:gd name="connsiteY59" fmla="*/ 428625 h 1088232"/>
                <a:gd name="connsiteX60" fmla="*/ 557213 w 764382"/>
                <a:gd name="connsiteY60" fmla="*/ 426244 h 1088232"/>
                <a:gd name="connsiteX61" fmla="*/ 559594 w 764382"/>
                <a:gd name="connsiteY61" fmla="*/ 395288 h 1088232"/>
                <a:gd name="connsiteX62" fmla="*/ 540544 w 764382"/>
                <a:gd name="connsiteY62" fmla="*/ 364332 h 1088232"/>
                <a:gd name="connsiteX63" fmla="*/ 521494 w 764382"/>
                <a:gd name="connsiteY63" fmla="*/ 364332 h 1088232"/>
                <a:gd name="connsiteX64" fmla="*/ 497682 w 764382"/>
                <a:gd name="connsiteY64" fmla="*/ 335757 h 1088232"/>
                <a:gd name="connsiteX65" fmla="*/ 461963 w 764382"/>
                <a:gd name="connsiteY65" fmla="*/ 323850 h 1088232"/>
                <a:gd name="connsiteX66" fmla="*/ 433388 w 764382"/>
                <a:gd name="connsiteY66" fmla="*/ 319088 h 1088232"/>
                <a:gd name="connsiteX67" fmla="*/ 445294 w 764382"/>
                <a:gd name="connsiteY67" fmla="*/ 278607 h 1088232"/>
                <a:gd name="connsiteX68" fmla="*/ 442913 w 764382"/>
                <a:gd name="connsiteY68" fmla="*/ 250032 h 1088232"/>
                <a:gd name="connsiteX69" fmla="*/ 457200 w 764382"/>
                <a:gd name="connsiteY69" fmla="*/ 202407 h 1088232"/>
                <a:gd name="connsiteX70" fmla="*/ 500063 w 764382"/>
                <a:gd name="connsiteY70" fmla="*/ 200025 h 1088232"/>
                <a:gd name="connsiteX71" fmla="*/ 531019 w 764382"/>
                <a:gd name="connsiteY71" fmla="*/ 216694 h 1088232"/>
                <a:gd name="connsiteX72" fmla="*/ 578644 w 764382"/>
                <a:gd name="connsiteY72" fmla="*/ 233363 h 1088232"/>
                <a:gd name="connsiteX73" fmla="*/ 604838 w 764382"/>
                <a:gd name="connsiteY73" fmla="*/ 252413 h 1088232"/>
                <a:gd name="connsiteX74" fmla="*/ 614363 w 764382"/>
                <a:gd name="connsiteY74" fmla="*/ 271463 h 1088232"/>
                <a:gd name="connsiteX75" fmla="*/ 626269 w 764382"/>
                <a:gd name="connsiteY75" fmla="*/ 280988 h 1088232"/>
                <a:gd name="connsiteX76" fmla="*/ 650082 w 764382"/>
                <a:gd name="connsiteY76" fmla="*/ 271463 h 1088232"/>
                <a:gd name="connsiteX77" fmla="*/ 671513 w 764382"/>
                <a:gd name="connsiteY77" fmla="*/ 259557 h 1088232"/>
                <a:gd name="connsiteX78" fmla="*/ 683419 w 764382"/>
                <a:gd name="connsiteY78" fmla="*/ 230982 h 1088232"/>
                <a:gd name="connsiteX79" fmla="*/ 697707 w 764382"/>
                <a:gd name="connsiteY79" fmla="*/ 204788 h 1088232"/>
                <a:gd name="connsiteX80" fmla="*/ 716757 w 764382"/>
                <a:gd name="connsiteY80" fmla="*/ 166688 h 1088232"/>
                <a:gd name="connsiteX81" fmla="*/ 719138 w 764382"/>
                <a:gd name="connsiteY81" fmla="*/ 150019 h 1088232"/>
                <a:gd name="connsiteX82" fmla="*/ 750094 w 764382"/>
                <a:gd name="connsiteY82" fmla="*/ 140494 h 1088232"/>
                <a:gd name="connsiteX83" fmla="*/ 764382 w 764382"/>
                <a:gd name="connsiteY83" fmla="*/ 119063 h 1088232"/>
                <a:gd name="connsiteX84" fmla="*/ 759619 w 764382"/>
                <a:gd name="connsiteY84" fmla="*/ 102394 h 1088232"/>
                <a:gd name="connsiteX85" fmla="*/ 728663 w 764382"/>
                <a:gd name="connsiteY85" fmla="*/ 100013 h 1088232"/>
                <a:gd name="connsiteX86" fmla="*/ 704850 w 764382"/>
                <a:gd name="connsiteY86" fmla="*/ 107157 h 1088232"/>
                <a:gd name="connsiteX87" fmla="*/ 695325 w 764382"/>
                <a:gd name="connsiteY87" fmla="*/ 126207 h 1088232"/>
                <a:gd name="connsiteX88" fmla="*/ 661988 w 764382"/>
                <a:gd name="connsiteY88" fmla="*/ 121444 h 1088232"/>
                <a:gd name="connsiteX89" fmla="*/ 633413 w 764382"/>
                <a:gd name="connsiteY89" fmla="*/ 114300 h 1088232"/>
                <a:gd name="connsiteX90" fmla="*/ 602457 w 764382"/>
                <a:gd name="connsiteY90" fmla="*/ 102394 h 1088232"/>
                <a:gd name="connsiteX91" fmla="*/ 581025 w 764382"/>
                <a:gd name="connsiteY91" fmla="*/ 83344 h 1088232"/>
                <a:gd name="connsiteX92" fmla="*/ 569119 w 764382"/>
                <a:gd name="connsiteY92" fmla="*/ 50007 h 1088232"/>
                <a:gd name="connsiteX93" fmla="*/ 559594 w 764382"/>
                <a:gd name="connsiteY93" fmla="*/ 16669 h 1088232"/>
                <a:gd name="connsiteX94" fmla="*/ 550069 w 764382"/>
                <a:gd name="connsiteY94" fmla="*/ 0 h 1088232"/>
                <a:gd name="connsiteX95" fmla="*/ 535782 w 764382"/>
                <a:gd name="connsiteY95" fmla="*/ 9525 h 1088232"/>
                <a:gd name="connsiteX96" fmla="*/ 481013 w 764382"/>
                <a:gd name="connsiteY96" fmla="*/ 83344 h 1088232"/>
                <a:gd name="connsiteX97" fmla="*/ 433388 w 764382"/>
                <a:gd name="connsiteY97" fmla="*/ 80963 h 1088232"/>
                <a:gd name="connsiteX98" fmla="*/ 414338 w 764382"/>
                <a:gd name="connsiteY98" fmla="*/ 71438 h 1088232"/>
                <a:gd name="connsiteX99" fmla="*/ 404813 w 764382"/>
                <a:gd name="connsiteY99" fmla="*/ 61913 h 1088232"/>
                <a:gd name="connsiteX100" fmla="*/ 411957 w 764382"/>
                <a:gd name="connsiteY100" fmla="*/ 107157 h 1088232"/>
                <a:gd name="connsiteX101" fmla="*/ 421482 w 764382"/>
                <a:gd name="connsiteY101" fmla="*/ 130969 h 1088232"/>
                <a:gd name="connsiteX102" fmla="*/ 421482 w 764382"/>
                <a:gd name="connsiteY102" fmla="*/ 159544 h 1088232"/>
                <a:gd name="connsiteX103" fmla="*/ 411957 w 764382"/>
                <a:gd name="connsiteY103" fmla="*/ 180975 h 1088232"/>
                <a:gd name="connsiteX104" fmla="*/ 383382 w 764382"/>
                <a:gd name="connsiteY104" fmla="*/ 192882 h 1088232"/>
                <a:gd name="connsiteX105" fmla="*/ 388144 w 764382"/>
                <a:gd name="connsiteY105" fmla="*/ 221457 h 1088232"/>
                <a:gd name="connsiteX106" fmla="*/ 385763 w 764382"/>
                <a:gd name="connsiteY106" fmla="*/ 238125 h 1088232"/>
                <a:gd name="connsiteX107" fmla="*/ 376238 w 764382"/>
                <a:gd name="connsiteY107" fmla="*/ 254794 h 1088232"/>
                <a:gd name="connsiteX108" fmla="*/ 350044 w 764382"/>
                <a:gd name="connsiteY108" fmla="*/ 264319 h 1088232"/>
                <a:gd name="connsiteX109" fmla="*/ 347663 w 764382"/>
                <a:gd name="connsiteY109" fmla="*/ 292894 h 1088232"/>
                <a:gd name="connsiteX110" fmla="*/ 347663 w 764382"/>
                <a:gd name="connsiteY110" fmla="*/ 292894 h 1088232"/>
                <a:gd name="connsiteX111" fmla="*/ 385763 w 764382"/>
                <a:gd name="connsiteY111" fmla="*/ 314325 h 1088232"/>
                <a:gd name="connsiteX112" fmla="*/ 385763 w 764382"/>
                <a:gd name="connsiteY112" fmla="*/ 359569 h 1088232"/>
                <a:gd name="connsiteX113" fmla="*/ 319088 w 764382"/>
                <a:gd name="connsiteY113" fmla="*/ 392907 h 10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64382" h="1088232">
                  <a:moveTo>
                    <a:pt x="319088" y="392907"/>
                  </a:moveTo>
                  <a:lnTo>
                    <a:pt x="350044" y="466725"/>
                  </a:lnTo>
                  <a:lnTo>
                    <a:pt x="340519" y="509588"/>
                  </a:lnTo>
                  <a:lnTo>
                    <a:pt x="333375" y="559594"/>
                  </a:lnTo>
                  <a:lnTo>
                    <a:pt x="247650" y="633413"/>
                  </a:lnTo>
                  <a:lnTo>
                    <a:pt x="238125" y="690563"/>
                  </a:lnTo>
                  <a:lnTo>
                    <a:pt x="135732" y="711994"/>
                  </a:lnTo>
                  <a:lnTo>
                    <a:pt x="116682" y="738188"/>
                  </a:lnTo>
                  <a:lnTo>
                    <a:pt x="30957" y="707232"/>
                  </a:lnTo>
                  <a:lnTo>
                    <a:pt x="16669" y="707232"/>
                  </a:lnTo>
                  <a:lnTo>
                    <a:pt x="7144" y="735807"/>
                  </a:lnTo>
                  <a:lnTo>
                    <a:pt x="0" y="752475"/>
                  </a:lnTo>
                  <a:lnTo>
                    <a:pt x="26194" y="781050"/>
                  </a:lnTo>
                  <a:lnTo>
                    <a:pt x="45244" y="778669"/>
                  </a:lnTo>
                  <a:lnTo>
                    <a:pt x="52388" y="819150"/>
                  </a:lnTo>
                  <a:lnTo>
                    <a:pt x="66675" y="840582"/>
                  </a:lnTo>
                  <a:lnTo>
                    <a:pt x="92869" y="831057"/>
                  </a:lnTo>
                  <a:lnTo>
                    <a:pt x="109538" y="819150"/>
                  </a:lnTo>
                  <a:lnTo>
                    <a:pt x="133350" y="819150"/>
                  </a:lnTo>
                  <a:lnTo>
                    <a:pt x="142875" y="912019"/>
                  </a:lnTo>
                  <a:lnTo>
                    <a:pt x="171450" y="933450"/>
                  </a:lnTo>
                  <a:lnTo>
                    <a:pt x="180975" y="966788"/>
                  </a:lnTo>
                  <a:lnTo>
                    <a:pt x="221457" y="992982"/>
                  </a:lnTo>
                  <a:lnTo>
                    <a:pt x="254794" y="1035844"/>
                  </a:lnTo>
                  <a:lnTo>
                    <a:pt x="280988" y="1054894"/>
                  </a:lnTo>
                  <a:lnTo>
                    <a:pt x="307182" y="1081088"/>
                  </a:lnTo>
                  <a:lnTo>
                    <a:pt x="319088" y="1088232"/>
                  </a:lnTo>
                  <a:lnTo>
                    <a:pt x="347663" y="1076325"/>
                  </a:lnTo>
                  <a:lnTo>
                    <a:pt x="357188" y="1050132"/>
                  </a:lnTo>
                  <a:lnTo>
                    <a:pt x="392907" y="1033463"/>
                  </a:lnTo>
                  <a:lnTo>
                    <a:pt x="414338" y="1033463"/>
                  </a:lnTo>
                  <a:lnTo>
                    <a:pt x="438150" y="1045369"/>
                  </a:lnTo>
                  <a:lnTo>
                    <a:pt x="461963" y="1073944"/>
                  </a:lnTo>
                  <a:lnTo>
                    <a:pt x="461963" y="1073944"/>
                  </a:lnTo>
                  <a:lnTo>
                    <a:pt x="511969" y="1033463"/>
                  </a:lnTo>
                  <a:lnTo>
                    <a:pt x="547688" y="1033463"/>
                  </a:lnTo>
                  <a:lnTo>
                    <a:pt x="585788" y="1012032"/>
                  </a:lnTo>
                  <a:lnTo>
                    <a:pt x="583407" y="964407"/>
                  </a:lnTo>
                  <a:lnTo>
                    <a:pt x="578644" y="947738"/>
                  </a:lnTo>
                  <a:lnTo>
                    <a:pt x="583407" y="902494"/>
                  </a:lnTo>
                  <a:lnTo>
                    <a:pt x="581025" y="842963"/>
                  </a:lnTo>
                  <a:lnTo>
                    <a:pt x="573882" y="812007"/>
                  </a:lnTo>
                  <a:lnTo>
                    <a:pt x="542925" y="778669"/>
                  </a:lnTo>
                  <a:lnTo>
                    <a:pt x="526257" y="762000"/>
                  </a:lnTo>
                  <a:lnTo>
                    <a:pt x="531019" y="742950"/>
                  </a:lnTo>
                  <a:lnTo>
                    <a:pt x="526257" y="726282"/>
                  </a:lnTo>
                  <a:lnTo>
                    <a:pt x="519113" y="700088"/>
                  </a:lnTo>
                  <a:lnTo>
                    <a:pt x="531019" y="673894"/>
                  </a:lnTo>
                  <a:lnTo>
                    <a:pt x="542925" y="659607"/>
                  </a:lnTo>
                  <a:lnTo>
                    <a:pt x="528638" y="640557"/>
                  </a:lnTo>
                  <a:lnTo>
                    <a:pt x="519113" y="616744"/>
                  </a:lnTo>
                  <a:lnTo>
                    <a:pt x="502444" y="611982"/>
                  </a:lnTo>
                  <a:lnTo>
                    <a:pt x="488157" y="604838"/>
                  </a:lnTo>
                  <a:lnTo>
                    <a:pt x="481013" y="607219"/>
                  </a:lnTo>
                  <a:lnTo>
                    <a:pt x="464344" y="557213"/>
                  </a:lnTo>
                  <a:lnTo>
                    <a:pt x="450057" y="540544"/>
                  </a:lnTo>
                  <a:lnTo>
                    <a:pt x="445294" y="492919"/>
                  </a:lnTo>
                  <a:lnTo>
                    <a:pt x="464344" y="473869"/>
                  </a:lnTo>
                  <a:lnTo>
                    <a:pt x="476250" y="438150"/>
                  </a:lnTo>
                  <a:lnTo>
                    <a:pt x="528638" y="428625"/>
                  </a:lnTo>
                  <a:lnTo>
                    <a:pt x="557213" y="426244"/>
                  </a:lnTo>
                  <a:lnTo>
                    <a:pt x="559594" y="395288"/>
                  </a:lnTo>
                  <a:lnTo>
                    <a:pt x="540544" y="364332"/>
                  </a:lnTo>
                  <a:lnTo>
                    <a:pt x="521494" y="364332"/>
                  </a:lnTo>
                  <a:lnTo>
                    <a:pt x="497682" y="335757"/>
                  </a:lnTo>
                  <a:lnTo>
                    <a:pt x="461963" y="323850"/>
                  </a:lnTo>
                  <a:lnTo>
                    <a:pt x="433388" y="319088"/>
                  </a:lnTo>
                  <a:lnTo>
                    <a:pt x="445294" y="278607"/>
                  </a:lnTo>
                  <a:lnTo>
                    <a:pt x="442913" y="250032"/>
                  </a:lnTo>
                  <a:lnTo>
                    <a:pt x="457200" y="202407"/>
                  </a:lnTo>
                  <a:lnTo>
                    <a:pt x="500063" y="200025"/>
                  </a:lnTo>
                  <a:lnTo>
                    <a:pt x="531019" y="216694"/>
                  </a:lnTo>
                  <a:lnTo>
                    <a:pt x="578644" y="233363"/>
                  </a:lnTo>
                  <a:lnTo>
                    <a:pt x="604838" y="252413"/>
                  </a:lnTo>
                  <a:lnTo>
                    <a:pt x="614363" y="271463"/>
                  </a:lnTo>
                  <a:lnTo>
                    <a:pt x="626269" y="280988"/>
                  </a:lnTo>
                  <a:lnTo>
                    <a:pt x="650082" y="271463"/>
                  </a:lnTo>
                  <a:lnTo>
                    <a:pt x="671513" y="259557"/>
                  </a:lnTo>
                  <a:lnTo>
                    <a:pt x="683419" y="230982"/>
                  </a:lnTo>
                  <a:lnTo>
                    <a:pt x="697707" y="204788"/>
                  </a:lnTo>
                  <a:lnTo>
                    <a:pt x="716757" y="166688"/>
                  </a:lnTo>
                  <a:lnTo>
                    <a:pt x="719138" y="150019"/>
                  </a:lnTo>
                  <a:lnTo>
                    <a:pt x="750094" y="140494"/>
                  </a:lnTo>
                  <a:lnTo>
                    <a:pt x="764382" y="119063"/>
                  </a:lnTo>
                  <a:lnTo>
                    <a:pt x="759619" y="102394"/>
                  </a:lnTo>
                  <a:lnTo>
                    <a:pt x="728663" y="100013"/>
                  </a:lnTo>
                  <a:lnTo>
                    <a:pt x="704850" y="107157"/>
                  </a:lnTo>
                  <a:lnTo>
                    <a:pt x="695325" y="126207"/>
                  </a:lnTo>
                  <a:lnTo>
                    <a:pt x="661988" y="121444"/>
                  </a:lnTo>
                  <a:lnTo>
                    <a:pt x="633413" y="114300"/>
                  </a:lnTo>
                  <a:lnTo>
                    <a:pt x="602457" y="102394"/>
                  </a:lnTo>
                  <a:lnTo>
                    <a:pt x="581025" y="83344"/>
                  </a:lnTo>
                  <a:lnTo>
                    <a:pt x="569119" y="50007"/>
                  </a:lnTo>
                  <a:lnTo>
                    <a:pt x="559594" y="16669"/>
                  </a:lnTo>
                  <a:lnTo>
                    <a:pt x="550069" y="0"/>
                  </a:lnTo>
                  <a:lnTo>
                    <a:pt x="535782" y="9525"/>
                  </a:lnTo>
                  <a:lnTo>
                    <a:pt x="481013" y="83344"/>
                  </a:lnTo>
                  <a:lnTo>
                    <a:pt x="433388" y="80963"/>
                  </a:lnTo>
                  <a:lnTo>
                    <a:pt x="414338" y="71438"/>
                  </a:lnTo>
                  <a:lnTo>
                    <a:pt x="404813" y="61913"/>
                  </a:lnTo>
                  <a:lnTo>
                    <a:pt x="411957" y="107157"/>
                  </a:lnTo>
                  <a:lnTo>
                    <a:pt x="421482" y="130969"/>
                  </a:lnTo>
                  <a:lnTo>
                    <a:pt x="421482" y="159544"/>
                  </a:lnTo>
                  <a:lnTo>
                    <a:pt x="411957" y="180975"/>
                  </a:lnTo>
                  <a:lnTo>
                    <a:pt x="383382" y="192882"/>
                  </a:lnTo>
                  <a:lnTo>
                    <a:pt x="388144" y="221457"/>
                  </a:lnTo>
                  <a:lnTo>
                    <a:pt x="385763" y="238125"/>
                  </a:lnTo>
                  <a:lnTo>
                    <a:pt x="376238" y="254794"/>
                  </a:lnTo>
                  <a:lnTo>
                    <a:pt x="350044" y="264319"/>
                  </a:lnTo>
                  <a:lnTo>
                    <a:pt x="347663" y="292894"/>
                  </a:lnTo>
                  <a:lnTo>
                    <a:pt x="347663" y="292894"/>
                  </a:lnTo>
                  <a:lnTo>
                    <a:pt x="385763" y="314325"/>
                  </a:lnTo>
                  <a:lnTo>
                    <a:pt x="385763" y="359569"/>
                  </a:lnTo>
                  <a:lnTo>
                    <a:pt x="319088" y="392907"/>
                  </a:lnTo>
                  <a:close/>
                </a:path>
              </a:pathLst>
            </a:custGeom>
            <a:pattFill prst="pct5">
              <a:fgClr>
                <a:schemeClr val="bg1">
                  <a:lumMod val="95000"/>
                </a:schemeClr>
              </a:fgClr>
              <a:bgClr>
                <a:srgbClr val="0000FF"/>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8" name="Freeform 77"/>
            <p:cNvSpPr/>
            <p:nvPr/>
          </p:nvSpPr>
          <p:spPr>
            <a:xfrm>
              <a:off x="644525" y="2598738"/>
              <a:ext cx="973138" cy="863600"/>
            </a:xfrm>
            <a:custGeom>
              <a:avLst/>
              <a:gdLst>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590550 w 973932"/>
                <a:gd name="connsiteY64" fmla="*/ 533400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 name="connsiteX0" fmla="*/ 461963 w 973932"/>
                <a:gd name="connsiteY0" fmla="*/ 0 h 864394"/>
                <a:gd name="connsiteX1" fmla="*/ 454819 w 973932"/>
                <a:gd name="connsiteY1" fmla="*/ 71438 h 864394"/>
                <a:gd name="connsiteX2" fmla="*/ 411957 w 973932"/>
                <a:gd name="connsiteY2" fmla="*/ 78582 h 864394"/>
                <a:gd name="connsiteX3" fmla="*/ 395288 w 973932"/>
                <a:gd name="connsiteY3" fmla="*/ 66675 h 864394"/>
                <a:gd name="connsiteX4" fmla="*/ 359569 w 973932"/>
                <a:gd name="connsiteY4" fmla="*/ 64294 h 864394"/>
                <a:gd name="connsiteX5" fmla="*/ 333375 w 973932"/>
                <a:gd name="connsiteY5" fmla="*/ 64294 h 864394"/>
                <a:gd name="connsiteX6" fmla="*/ 304800 w 973932"/>
                <a:gd name="connsiteY6" fmla="*/ 76200 h 864394"/>
                <a:gd name="connsiteX7" fmla="*/ 271463 w 973932"/>
                <a:gd name="connsiteY7" fmla="*/ 100013 h 864394"/>
                <a:gd name="connsiteX8" fmla="*/ 214313 w 973932"/>
                <a:gd name="connsiteY8" fmla="*/ 59532 h 864394"/>
                <a:gd name="connsiteX9" fmla="*/ 142875 w 973932"/>
                <a:gd name="connsiteY9" fmla="*/ 61913 h 864394"/>
                <a:gd name="connsiteX10" fmla="*/ 92869 w 973932"/>
                <a:gd name="connsiteY10" fmla="*/ 50007 h 864394"/>
                <a:gd name="connsiteX11" fmla="*/ 33338 w 973932"/>
                <a:gd name="connsiteY11" fmla="*/ 97632 h 864394"/>
                <a:gd name="connsiteX12" fmla="*/ 4763 w 973932"/>
                <a:gd name="connsiteY12" fmla="*/ 121444 h 864394"/>
                <a:gd name="connsiteX13" fmla="*/ 0 w 973932"/>
                <a:gd name="connsiteY13" fmla="*/ 147638 h 864394"/>
                <a:gd name="connsiteX14" fmla="*/ 47625 w 973932"/>
                <a:gd name="connsiteY14" fmla="*/ 200025 h 864394"/>
                <a:gd name="connsiteX15" fmla="*/ 66675 w 973932"/>
                <a:gd name="connsiteY15" fmla="*/ 271463 h 864394"/>
                <a:gd name="connsiteX16" fmla="*/ 102394 w 973932"/>
                <a:gd name="connsiteY16" fmla="*/ 300038 h 864394"/>
                <a:gd name="connsiteX17" fmla="*/ 130969 w 973932"/>
                <a:gd name="connsiteY17" fmla="*/ 319088 h 864394"/>
                <a:gd name="connsiteX18" fmla="*/ 166688 w 973932"/>
                <a:gd name="connsiteY18" fmla="*/ 333375 h 864394"/>
                <a:gd name="connsiteX19" fmla="*/ 192882 w 973932"/>
                <a:gd name="connsiteY19" fmla="*/ 338138 h 864394"/>
                <a:gd name="connsiteX20" fmla="*/ 228600 w 973932"/>
                <a:gd name="connsiteY20" fmla="*/ 326232 h 864394"/>
                <a:gd name="connsiteX21" fmla="*/ 252413 w 973932"/>
                <a:gd name="connsiteY21" fmla="*/ 316707 h 864394"/>
                <a:gd name="connsiteX22" fmla="*/ 271463 w 973932"/>
                <a:gd name="connsiteY22" fmla="*/ 304800 h 864394"/>
                <a:gd name="connsiteX23" fmla="*/ 300038 w 973932"/>
                <a:gd name="connsiteY23" fmla="*/ 288132 h 864394"/>
                <a:gd name="connsiteX24" fmla="*/ 321469 w 973932"/>
                <a:gd name="connsiteY24" fmla="*/ 309563 h 864394"/>
                <a:gd name="connsiteX25" fmla="*/ 319088 w 973932"/>
                <a:gd name="connsiteY25" fmla="*/ 342900 h 864394"/>
                <a:gd name="connsiteX26" fmla="*/ 300038 w 973932"/>
                <a:gd name="connsiteY26" fmla="*/ 381000 h 864394"/>
                <a:gd name="connsiteX27" fmla="*/ 271463 w 973932"/>
                <a:gd name="connsiteY27" fmla="*/ 411957 h 864394"/>
                <a:gd name="connsiteX28" fmla="*/ 238125 w 973932"/>
                <a:gd name="connsiteY28" fmla="*/ 423863 h 864394"/>
                <a:gd name="connsiteX29" fmla="*/ 211932 w 973932"/>
                <a:gd name="connsiteY29" fmla="*/ 431007 h 864394"/>
                <a:gd name="connsiteX30" fmla="*/ 161925 w 973932"/>
                <a:gd name="connsiteY30" fmla="*/ 433388 h 864394"/>
                <a:gd name="connsiteX31" fmla="*/ 123825 w 973932"/>
                <a:gd name="connsiteY31" fmla="*/ 416719 h 864394"/>
                <a:gd name="connsiteX32" fmla="*/ 123825 w 973932"/>
                <a:gd name="connsiteY32" fmla="*/ 395288 h 864394"/>
                <a:gd name="connsiteX33" fmla="*/ 107157 w 973932"/>
                <a:gd name="connsiteY33" fmla="*/ 376238 h 864394"/>
                <a:gd name="connsiteX34" fmla="*/ 107157 w 973932"/>
                <a:gd name="connsiteY34" fmla="*/ 376238 h 864394"/>
                <a:gd name="connsiteX35" fmla="*/ 78582 w 973932"/>
                <a:gd name="connsiteY35" fmla="*/ 416719 h 864394"/>
                <a:gd name="connsiteX36" fmla="*/ 66675 w 973932"/>
                <a:gd name="connsiteY36" fmla="*/ 461963 h 864394"/>
                <a:gd name="connsiteX37" fmla="*/ 88107 w 973932"/>
                <a:gd name="connsiteY37" fmla="*/ 481013 h 864394"/>
                <a:gd name="connsiteX38" fmla="*/ 109538 w 973932"/>
                <a:gd name="connsiteY38" fmla="*/ 511969 h 864394"/>
                <a:gd name="connsiteX39" fmla="*/ 140494 w 973932"/>
                <a:gd name="connsiteY39" fmla="*/ 533400 h 864394"/>
                <a:gd name="connsiteX40" fmla="*/ 145257 w 973932"/>
                <a:gd name="connsiteY40" fmla="*/ 557213 h 864394"/>
                <a:gd name="connsiteX41" fmla="*/ 152400 w 973932"/>
                <a:gd name="connsiteY41" fmla="*/ 566738 h 864394"/>
                <a:gd name="connsiteX42" fmla="*/ 180975 w 973932"/>
                <a:gd name="connsiteY42" fmla="*/ 595313 h 864394"/>
                <a:gd name="connsiteX43" fmla="*/ 188119 w 973932"/>
                <a:gd name="connsiteY43" fmla="*/ 661988 h 864394"/>
                <a:gd name="connsiteX44" fmla="*/ 209550 w 973932"/>
                <a:gd name="connsiteY44" fmla="*/ 681038 h 864394"/>
                <a:gd name="connsiteX45" fmla="*/ 233363 w 973932"/>
                <a:gd name="connsiteY45" fmla="*/ 688182 h 864394"/>
                <a:gd name="connsiteX46" fmla="*/ 252413 w 973932"/>
                <a:gd name="connsiteY46" fmla="*/ 702469 h 864394"/>
                <a:gd name="connsiteX47" fmla="*/ 278607 w 973932"/>
                <a:gd name="connsiteY47" fmla="*/ 721519 h 864394"/>
                <a:gd name="connsiteX48" fmla="*/ 307182 w 973932"/>
                <a:gd name="connsiteY48" fmla="*/ 766763 h 864394"/>
                <a:gd name="connsiteX49" fmla="*/ 340519 w 973932"/>
                <a:gd name="connsiteY49" fmla="*/ 773907 h 864394"/>
                <a:gd name="connsiteX50" fmla="*/ 359569 w 973932"/>
                <a:gd name="connsiteY50" fmla="*/ 759619 h 864394"/>
                <a:gd name="connsiteX51" fmla="*/ 357188 w 973932"/>
                <a:gd name="connsiteY51" fmla="*/ 738188 h 864394"/>
                <a:gd name="connsiteX52" fmla="*/ 364332 w 973932"/>
                <a:gd name="connsiteY52" fmla="*/ 716757 h 864394"/>
                <a:gd name="connsiteX53" fmla="*/ 383382 w 973932"/>
                <a:gd name="connsiteY53" fmla="*/ 711994 h 864394"/>
                <a:gd name="connsiteX54" fmla="*/ 404813 w 973932"/>
                <a:gd name="connsiteY54" fmla="*/ 721519 h 864394"/>
                <a:gd name="connsiteX55" fmla="*/ 431007 w 973932"/>
                <a:gd name="connsiteY55" fmla="*/ 733425 h 864394"/>
                <a:gd name="connsiteX56" fmla="*/ 454819 w 973932"/>
                <a:gd name="connsiteY56" fmla="*/ 740569 h 864394"/>
                <a:gd name="connsiteX57" fmla="*/ 476250 w 973932"/>
                <a:gd name="connsiteY57" fmla="*/ 728663 h 864394"/>
                <a:gd name="connsiteX58" fmla="*/ 490538 w 973932"/>
                <a:gd name="connsiteY58" fmla="*/ 704850 h 864394"/>
                <a:gd name="connsiteX59" fmla="*/ 523875 w 973932"/>
                <a:gd name="connsiteY59" fmla="*/ 683419 h 864394"/>
                <a:gd name="connsiteX60" fmla="*/ 557213 w 973932"/>
                <a:gd name="connsiteY60" fmla="*/ 685800 h 864394"/>
                <a:gd name="connsiteX61" fmla="*/ 576263 w 973932"/>
                <a:gd name="connsiteY61" fmla="*/ 664369 h 864394"/>
                <a:gd name="connsiteX62" fmla="*/ 585788 w 973932"/>
                <a:gd name="connsiteY62" fmla="*/ 626269 h 864394"/>
                <a:gd name="connsiteX63" fmla="*/ 578644 w 973932"/>
                <a:gd name="connsiteY63" fmla="*/ 585788 h 864394"/>
                <a:gd name="connsiteX64" fmla="*/ 602457 w 973932"/>
                <a:gd name="connsiteY64" fmla="*/ 535781 h 864394"/>
                <a:gd name="connsiteX65" fmla="*/ 590550 w 973932"/>
                <a:gd name="connsiteY65" fmla="*/ 490538 h 864394"/>
                <a:gd name="connsiteX66" fmla="*/ 621507 w 973932"/>
                <a:gd name="connsiteY66" fmla="*/ 473869 h 864394"/>
                <a:gd name="connsiteX67" fmla="*/ 650082 w 973932"/>
                <a:gd name="connsiteY67" fmla="*/ 492919 h 864394"/>
                <a:gd name="connsiteX68" fmla="*/ 652463 w 973932"/>
                <a:gd name="connsiteY68" fmla="*/ 523875 h 864394"/>
                <a:gd name="connsiteX69" fmla="*/ 645319 w 973932"/>
                <a:gd name="connsiteY69" fmla="*/ 550069 h 864394"/>
                <a:gd name="connsiteX70" fmla="*/ 645319 w 973932"/>
                <a:gd name="connsiteY70" fmla="*/ 581025 h 864394"/>
                <a:gd name="connsiteX71" fmla="*/ 666750 w 973932"/>
                <a:gd name="connsiteY71" fmla="*/ 602457 h 864394"/>
                <a:gd name="connsiteX72" fmla="*/ 669132 w 973932"/>
                <a:gd name="connsiteY72" fmla="*/ 654844 h 864394"/>
                <a:gd name="connsiteX73" fmla="*/ 645319 w 973932"/>
                <a:gd name="connsiteY73" fmla="*/ 709613 h 864394"/>
                <a:gd name="connsiteX74" fmla="*/ 642938 w 973932"/>
                <a:gd name="connsiteY74" fmla="*/ 771525 h 864394"/>
                <a:gd name="connsiteX75" fmla="*/ 640557 w 973932"/>
                <a:gd name="connsiteY75" fmla="*/ 795338 h 864394"/>
                <a:gd name="connsiteX76" fmla="*/ 640557 w 973932"/>
                <a:gd name="connsiteY76" fmla="*/ 814388 h 864394"/>
                <a:gd name="connsiteX77" fmla="*/ 621507 w 973932"/>
                <a:gd name="connsiteY77" fmla="*/ 826294 h 864394"/>
                <a:gd name="connsiteX78" fmla="*/ 623888 w 973932"/>
                <a:gd name="connsiteY78" fmla="*/ 845344 h 864394"/>
                <a:gd name="connsiteX79" fmla="*/ 640557 w 973932"/>
                <a:gd name="connsiteY79" fmla="*/ 857250 h 864394"/>
                <a:gd name="connsiteX80" fmla="*/ 659607 w 973932"/>
                <a:gd name="connsiteY80" fmla="*/ 850107 h 864394"/>
                <a:gd name="connsiteX81" fmla="*/ 678657 w 973932"/>
                <a:gd name="connsiteY81" fmla="*/ 857250 h 864394"/>
                <a:gd name="connsiteX82" fmla="*/ 702469 w 973932"/>
                <a:gd name="connsiteY82" fmla="*/ 862013 h 864394"/>
                <a:gd name="connsiteX83" fmla="*/ 726282 w 973932"/>
                <a:gd name="connsiteY83" fmla="*/ 864394 h 864394"/>
                <a:gd name="connsiteX84" fmla="*/ 752475 w 973932"/>
                <a:gd name="connsiteY84" fmla="*/ 852488 h 864394"/>
                <a:gd name="connsiteX85" fmla="*/ 766763 w 973932"/>
                <a:gd name="connsiteY85" fmla="*/ 823913 h 864394"/>
                <a:gd name="connsiteX86" fmla="*/ 773907 w 973932"/>
                <a:gd name="connsiteY86" fmla="*/ 792957 h 864394"/>
                <a:gd name="connsiteX87" fmla="*/ 766763 w 973932"/>
                <a:gd name="connsiteY87" fmla="*/ 769144 h 864394"/>
                <a:gd name="connsiteX88" fmla="*/ 795338 w 973932"/>
                <a:gd name="connsiteY88" fmla="*/ 764382 h 864394"/>
                <a:gd name="connsiteX89" fmla="*/ 831057 w 973932"/>
                <a:gd name="connsiteY89" fmla="*/ 709613 h 864394"/>
                <a:gd name="connsiteX90" fmla="*/ 890588 w 973932"/>
                <a:gd name="connsiteY90" fmla="*/ 688182 h 864394"/>
                <a:gd name="connsiteX91" fmla="*/ 902494 w 973932"/>
                <a:gd name="connsiteY91" fmla="*/ 661988 h 864394"/>
                <a:gd name="connsiteX92" fmla="*/ 902494 w 973932"/>
                <a:gd name="connsiteY92" fmla="*/ 661988 h 864394"/>
                <a:gd name="connsiteX93" fmla="*/ 864394 w 973932"/>
                <a:gd name="connsiteY93" fmla="*/ 645319 h 864394"/>
                <a:gd name="connsiteX94" fmla="*/ 845344 w 973932"/>
                <a:gd name="connsiteY94" fmla="*/ 600075 h 864394"/>
                <a:gd name="connsiteX95" fmla="*/ 881063 w 973932"/>
                <a:gd name="connsiteY95" fmla="*/ 581025 h 864394"/>
                <a:gd name="connsiteX96" fmla="*/ 921544 w 973932"/>
                <a:gd name="connsiteY96" fmla="*/ 538163 h 864394"/>
                <a:gd name="connsiteX97" fmla="*/ 912019 w 973932"/>
                <a:gd name="connsiteY97" fmla="*/ 492919 h 864394"/>
                <a:gd name="connsiteX98" fmla="*/ 907257 w 973932"/>
                <a:gd name="connsiteY98" fmla="*/ 466725 h 864394"/>
                <a:gd name="connsiteX99" fmla="*/ 892969 w 973932"/>
                <a:gd name="connsiteY99" fmla="*/ 442913 h 864394"/>
                <a:gd name="connsiteX100" fmla="*/ 907257 w 973932"/>
                <a:gd name="connsiteY100" fmla="*/ 421482 h 864394"/>
                <a:gd name="connsiteX101" fmla="*/ 935832 w 973932"/>
                <a:gd name="connsiteY101" fmla="*/ 411957 h 864394"/>
                <a:gd name="connsiteX102" fmla="*/ 962025 w 973932"/>
                <a:gd name="connsiteY102" fmla="*/ 402432 h 864394"/>
                <a:gd name="connsiteX103" fmla="*/ 973932 w 973932"/>
                <a:gd name="connsiteY103" fmla="*/ 395288 h 864394"/>
                <a:gd name="connsiteX104" fmla="*/ 973932 w 973932"/>
                <a:gd name="connsiteY104" fmla="*/ 361950 h 864394"/>
                <a:gd name="connsiteX105" fmla="*/ 892969 w 973932"/>
                <a:gd name="connsiteY105" fmla="*/ 328613 h 864394"/>
                <a:gd name="connsiteX106" fmla="*/ 854869 w 973932"/>
                <a:gd name="connsiteY106" fmla="*/ 257175 h 864394"/>
                <a:gd name="connsiteX107" fmla="*/ 840582 w 973932"/>
                <a:gd name="connsiteY107" fmla="*/ 204788 h 864394"/>
                <a:gd name="connsiteX108" fmla="*/ 804863 w 973932"/>
                <a:gd name="connsiteY108" fmla="*/ 190500 h 864394"/>
                <a:gd name="connsiteX109" fmla="*/ 785813 w 973932"/>
                <a:gd name="connsiteY109" fmla="*/ 164307 h 864394"/>
                <a:gd name="connsiteX110" fmla="*/ 769144 w 973932"/>
                <a:gd name="connsiteY110" fmla="*/ 102394 h 864394"/>
                <a:gd name="connsiteX111" fmla="*/ 726282 w 973932"/>
                <a:gd name="connsiteY111" fmla="*/ 76200 h 864394"/>
                <a:gd name="connsiteX112" fmla="*/ 669132 w 973932"/>
                <a:gd name="connsiteY112" fmla="*/ 71438 h 864394"/>
                <a:gd name="connsiteX113" fmla="*/ 650082 w 973932"/>
                <a:gd name="connsiteY113" fmla="*/ 30957 h 864394"/>
                <a:gd name="connsiteX114" fmla="*/ 559594 w 973932"/>
                <a:gd name="connsiteY114" fmla="*/ 4763 h 864394"/>
                <a:gd name="connsiteX115" fmla="*/ 461963 w 973932"/>
                <a:gd name="connsiteY115" fmla="*/ 0 h 8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73932" h="864394">
                  <a:moveTo>
                    <a:pt x="461963" y="0"/>
                  </a:moveTo>
                  <a:lnTo>
                    <a:pt x="454819" y="71438"/>
                  </a:lnTo>
                  <a:lnTo>
                    <a:pt x="411957" y="78582"/>
                  </a:lnTo>
                  <a:lnTo>
                    <a:pt x="395288" y="66675"/>
                  </a:lnTo>
                  <a:lnTo>
                    <a:pt x="359569" y="64294"/>
                  </a:lnTo>
                  <a:lnTo>
                    <a:pt x="333375" y="64294"/>
                  </a:lnTo>
                  <a:lnTo>
                    <a:pt x="304800" y="76200"/>
                  </a:lnTo>
                  <a:lnTo>
                    <a:pt x="271463" y="100013"/>
                  </a:lnTo>
                  <a:lnTo>
                    <a:pt x="214313" y="59532"/>
                  </a:lnTo>
                  <a:lnTo>
                    <a:pt x="142875" y="61913"/>
                  </a:lnTo>
                  <a:lnTo>
                    <a:pt x="92869" y="50007"/>
                  </a:lnTo>
                  <a:lnTo>
                    <a:pt x="33338" y="97632"/>
                  </a:lnTo>
                  <a:lnTo>
                    <a:pt x="4763" y="121444"/>
                  </a:lnTo>
                  <a:lnTo>
                    <a:pt x="0" y="147638"/>
                  </a:lnTo>
                  <a:lnTo>
                    <a:pt x="47625" y="200025"/>
                  </a:lnTo>
                  <a:lnTo>
                    <a:pt x="66675" y="271463"/>
                  </a:lnTo>
                  <a:lnTo>
                    <a:pt x="102394" y="300038"/>
                  </a:lnTo>
                  <a:lnTo>
                    <a:pt x="130969" y="319088"/>
                  </a:lnTo>
                  <a:lnTo>
                    <a:pt x="166688" y="333375"/>
                  </a:lnTo>
                  <a:lnTo>
                    <a:pt x="192882" y="338138"/>
                  </a:lnTo>
                  <a:lnTo>
                    <a:pt x="228600" y="326232"/>
                  </a:lnTo>
                  <a:lnTo>
                    <a:pt x="252413" y="316707"/>
                  </a:lnTo>
                  <a:lnTo>
                    <a:pt x="271463" y="304800"/>
                  </a:lnTo>
                  <a:lnTo>
                    <a:pt x="300038" y="288132"/>
                  </a:lnTo>
                  <a:lnTo>
                    <a:pt x="321469" y="309563"/>
                  </a:lnTo>
                  <a:lnTo>
                    <a:pt x="319088" y="342900"/>
                  </a:lnTo>
                  <a:lnTo>
                    <a:pt x="300038" y="381000"/>
                  </a:lnTo>
                  <a:lnTo>
                    <a:pt x="271463" y="411957"/>
                  </a:lnTo>
                  <a:lnTo>
                    <a:pt x="238125" y="423863"/>
                  </a:lnTo>
                  <a:lnTo>
                    <a:pt x="211932" y="431007"/>
                  </a:lnTo>
                  <a:lnTo>
                    <a:pt x="161925" y="433388"/>
                  </a:lnTo>
                  <a:lnTo>
                    <a:pt x="123825" y="416719"/>
                  </a:lnTo>
                  <a:lnTo>
                    <a:pt x="123825" y="395288"/>
                  </a:lnTo>
                  <a:lnTo>
                    <a:pt x="107157" y="376238"/>
                  </a:lnTo>
                  <a:lnTo>
                    <a:pt x="107157" y="376238"/>
                  </a:lnTo>
                  <a:lnTo>
                    <a:pt x="78582" y="416719"/>
                  </a:lnTo>
                  <a:lnTo>
                    <a:pt x="66675" y="461963"/>
                  </a:lnTo>
                  <a:lnTo>
                    <a:pt x="88107" y="481013"/>
                  </a:lnTo>
                  <a:lnTo>
                    <a:pt x="109538" y="511969"/>
                  </a:lnTo>
                  <a:lnTo>
                    <a:pt x="140494" y="533400"/>
                  </a:lnTo>
                  <a:lnTo>
                    <a:pt x="145257" y="557213"/>
                  </a:lnTo>
                  <a:lnTo>
                    <a:pt x="152400" y="566738"/>
                  </a:lnTo>
                  <a:lnTo>
                    <a:pt x="180975" y="595313"/>
                  </a:lnTo>
                  <a:lnTo>
                    <a:pt x="188119" y="661988"/>
                  </a:lnTo>
                  <a:lnTo>
                    <a:pt x="209550" y="681038"/>
                  </a:lnTo>
                  <a:lnTo>
                    <a:pt x="233363" y="688182"/>
                  </a:lnTo>
                  <a:lnTo>
                    <a:pt x="252413" y="702469"/>
                  </a:lnTo>
                  <a:lnTo>
                    <a:pt x="278607" y="721519"/>
                  </a:lnTo>
                  <a:lnTo>
                    <a:pt x="307182" y="766763"/>
                  </a:lnTo>
                  <a:lnTo>
                    <a:pt x="340519" y="773907"/>
                  </a:lnTo>
                  <a:lnTo>
                    <a:pt x="359569" y="759619"/>
                  </a:lnTo>
                  <a:lnTo>
                    <a:pt x="357188" y="738188"/>
                  </a:lnTo>
                  <a:lnTo>
                    <a:pt x="364332" y="716757"/>
                  </a:lnTo>
                  <a:lnTo>
                    <a:pt x="383382" y="711994"/>
                  </a:lnTo>
                  <a:lnTo>
                    <a:pt x="404813" y="721519"/>
                  </a:lnTo>
                  <a:lnTo>
                    <a:pt x="431007" y="733425"/>
                  </a:lnTo>
                  <a:lnTo>
                    <a:pt x="454819" y="740569"/>
                  </a:lnTo>
                  <a:lnTo>
                    <a:pt x="476250" y="728663"/>
                  </a:lnTo>
                  <a:lnTo>
                    <a:pt x="490538" y="704850"/>
                  </a:lnTo>
                  <a:lnTo>
                    <a:pt x="523875" y="683419"/>
                  </a:lnTo>
                  <a:lnTo>
                    <a:pt x="557213" y="685800"/>
                  </a:lnTo>
                  <a:lnTo>
                    <a:pt x="576263" y="664369"/>
                  </a:lnTo>
                  <a:lnTo>
                    <a:pt x="585788" y="626269"/>
                  </a:lnTo>
                  <a:lnTo>
                    <a:pt x="578644" y="585788"/>
                  </a:lnTo>
                  <a:lnTo>
                    <a:pt x="602457" y="535781"/>
                  </a:lnTo>
                  <a:lnTo>
                    <a:pt x="590550" y="490538"/>
                  </a:lnTo>
                  <a:lnTo>
                    <a:pt x="621507" y="473869"/>
                  </a:lnTo>
                  <a:lnTo>
                    <a:pt x="650082" y="492919"/>
                  </a:lnTo>
                  <a:lnTo>
                    <a:pt x="652463" y="523875"/>
                  </a:lnTo>
                  <a:lnTo>
                    <a:pt x="645319" y="550069"/>
                  </a:lnTo>
                  <a:lnTo>
                    <a:pt x="645319" y="581025"/>
                  </a:lnTo>
                  <a:lnTo>
                    <a:pt x="666750" y="602457"/>
                  </a:lnTo>
                  <a:lnTo>
                    <a:pt x="669132" y="654844"/>
                  </a:lnTo>
                  <a:lnTo>
                    <a:pt x="645319" y="709613"/>
                  </a:lnTo>
                  <a:cubicBezTo>
                    <a:pt x="644525" y="730250"/>
                    <a:pt x="643732" y="750888"/>
                    <a:pt x="642938" y="771525"/>
                  </a:cubicBezTo>
                  <a:lnTo>
                    <a:pt x="640557" y="795338"/>
                  </a:lnTo>
                  <a:lnTo>
                    <a:pt x="640557" y="814388"/>
                  </a:lnTo>
                  <a:lnTo>
                    <a:pt x="621507" y="826294"/>
                  </a:lnTo>
                  <a:lnTo>
                    <a:pt x="623888" y="845344"/>
                  </a:lnTo>
                  <a:lnTo>
                    <a:pt x="640557" y="857250"/>
                  </a:lnTo>
                  <a:lnTo>
                    <a:pt x="659607" y="850107"/>
                  </a:lnTo>
                  <a:lnTo>
                    <a:pt x="678657" y="857250"/>
                  </a:lnTo>
                  <a:lnTo>
                    <a:pt x="702469" y="862013"/>
                  </a:lnTo>
                  <a:lnTo>
                    <a:pt x="726282" y="864394"/>
                  </a:lnTo>
                  <a:lnTo>
                    <a:pt x="752475" y="852488"/>
                  </a:lnTo>
                  <a:lnTo>
                    <a:pt x="766763" y="823913"/>
                  </a:lnTo>
                  <a:lnTo>
                    <a:pt x="773907" y="792957"/>
                  </a:lnTo>
                  <a:lnTo>
                    <a:pt x="766763" y="769144"/>
                  </a:lnTo>
                  <a:lnTo>
                    <a:pt x="795338" y="764382"/>
                  </a:lnTo>
                  <a:lnTo>
                    <a:pt x="831057" y="709613"/>
                  </a:lnTo>
                  <a:lnTo>
                    <a:pt x="890588" y="688182"/>
                  </a:lnTo>
                  <a:lnTo>
                    <a:pt x="902494" y="661988"/>
                  </a:lnTo>
                  <a:lnTo>
                    <a:pt x="902494" y="661988"/>
                  </a:lnTo>
                  <a:lnTo>
                    <a:pt x="864394" y="645319"/>
                  </a:lnTo>
                  <a:lnTo>
                    <a:pt x="845344" y="600075"/>
                  </a:lnTo>
                  <a:lnTo>
                    <a:pt x="881063" y="581025"/>
                  </a:lnTo>
                  <a:lnTo>
                    <a:pt x="921544" y="538163"/>
                  </a:lnTo>
                  <a:lnTo>
                    <a:pt x="912019" y="492919"/>
                  </a:lnTo>
                  <a:lnTo>
                    <a:pt x="907257" y="466725"/>
                  </a:lnTo>
                  <a:lnTo>
                    <a:pt x="892969" y="442913"/>
                  </a:lnTo>
                  <a:lnTo>
                    <a:pt x="907257" y="421482"/>
                  </a:lnTo>
                  <a:lnTo>
                    <a:pt x="935832" y="411957"/>
                  </a:lnTo>
                  <a:lnTo>
                    <a:pt x="962025" y="402432"/>
                  </a:lnTo>
                  <a:lnTo>
                    <a:pt x="973932" y="395288"/>
                  </a:lnTo>
                  <a:lnTo>
                    <a:pt x="973932" y="361950"/>
                  </a:lnTo>
                  <a:lnTo>
                    <a:pt x="892969" y="328613"/>
                  </a:lnTo>
                  <a:lnTo>
                    <a:pt x="854869" y="257175"/>
                  </a:lnTo>
                  <a:lnTo>
                    <a:pt x="840582" y="204788"/>
                  </a:lnTo>
                  <a:lnTo>
                    <a:pt x="804863" y="190500"/>
                  </a:lnTo>
                  <a:lnTo>
                    <a:pt x="785813" y="164307"/>
                  </a:lnTo>
                  <a:lnTo>
                    <a:pt x="769144" y="102394"/>
                  </a:lnTo>
                  <a:lnTo>
                    <a:pt x="726282" y="76200"/>
                  </a:lnTo>
                  <a:lnTo>
                    <a:pt x="669132" y="71438"/>
                  </a:lnTo>
                  <a:lnTo>
                    <a:pt x="650082" y="30957"/>
                  </a:lnTo>
                  <a:lnTo>
                    <a:pt x="559594" y="4763"/>
                  </a:lnTo>
                  <a:lnTo>
                    <a:pt x="461963" y="0"/>
                  </a:lnTo>
                  <a:close/>
                </a:path>
              </a:pathLst>
            </a:custGeom>
            <a:solidFill>
              <a:srgbClr val="FFFF66"/>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79" name="Freeform 78"/>
            <p:cNvSpPr/>
            <p:nvPr/>
          </p:nvSpPr>
          <p:spPr>
            <a:xfrm>
              <a:off x="1317625" y="4313237"/>
              <a:ext cx="117475" cy="157163"/>
            </a:xfrm>
            <a:custGeom>
              <a:avLst/>
              <a:gdLst>
                <a:gd name="connsiteX0" fmla="*/ 0 w 116681"/>
                <a:gd name="connsiteY0" fmla="*/ 0 h 157163"/>
                <a:gd name="connsiteX1" fmla="*/ 38100 w 116681"/>
                <a:gd name="connsiteY1" fmla="*/ 97632 h 157163"/>
                <a:gd name="connsiteX2" fmla="*/ 90488 w 116681"/>
                <a:gd name="connsiteY2" fmla="*/ 157163 h 157163"/>
                <a:gd name="connsiteX3" fmla="*/ 109538 w 116681"/>
                <a:gd name="connsiteY3" fmla="*/ 121444 h 157163"/>
                <a:gd name="connsiteX4" fmla="*/ 116681 w 116681"/>
                <a:gd name="connsiteY4" fmla="*/ 97632 h 157163"/>
                <a:gd name="connsiteX5" fmla="*/ 111919 w 116681"/>
                <a:gd name="connsiteY5" fmla="*/ 50007 h 157163"/>
                <a:gd name="connsiteX6" fmla="*/ 0 w 116681"/>
                <a:gd name="connsiteY6"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157163">
                  <a:moveTo>
                    <a:pt x="0" y="0"/>
                  </a:moveTo>
                  <a:lnTo>
                    <a:pt x="38100" y="97632"/>
                  </a:lnTo>
                  <a:lnTo>
                    <a:pt x="90488" y="157163"/>
                  </a:lnTo>
                  <a:lnTo>
                    <a:pt x="109538" y="121444"/>
                  </a:lnTo>
                  <a:lnTo>
                    <a:pt x="116681" y="97632"/>
                  </a:lnTo>
                  <a:lnTo>
                    <a:pt x="111919" y="50007"/>
                  </a:lnTo>
                  <a:lnTo>
                    <a:pt x="0"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0" name="Freeform 79"/>
            <p:cNvSpPr/>
            <p:nvPr/>
          </p:nvSpPr>
          <p:spPr>
            <a:xfrm>
              <a:off x="1401763" y="3865562"/>
              <a:ext cx="782637" cy="1276350"/>
            </a:xfrm>
            <a:custGeom>
              <a:avLst/>
              <a:gdLst>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604837 w 783431"/>
                <a:gd name="connsiteY11" fmla="*/ 1085850 h 1090613"/>
                <a:gd name="connsiteX12" fmla="*/ 585787 w 783431"/>
                <a:gd name="connsiteY12" fmla="*/ 1035844 h 1090613"/>
                <a:gd name="connsiteX13" fmla="*/ 607219 w 783431"/>
                <a:gd name="connsiteY13" fmla="*/ 1021557 h 1090613"/>
                <a:gd name="connsiteX14" fmla="*/ 645319 w 783431"/>
                <a:gd name="connsiteY14" fmla="*/ 1016794 h 1090613"/>
                <a:gd name="connsiteX15" fmla="*/ 685800 w 783431"/>
                <a:gd name="connsiteY15" fmla="*/ 997744 h 1090613"/>
                <a:gd name="connsiteX16" fmla="*/ 716756 w 783431"/>
                <a:gd name="connsiteY16" fmla="*/ 1002507 h 1090613"/>
                <a:gd name="connsiteX17" fmla="*/ 738187 w 783431"/>
                <a:gd name="connsiteY17" fmla="*/ 969169 h 1090613"/>
                <a:gd name="connsiteX18" fmla="*/ 783431 w 783431"/>
                <a:gd name="connsiteY18" fmla="*/ 933450 h 1090613"/>
                <a:gd name="connsiteX19" fmla="*/ 776287 w 783431"/>
                <a:gd name="connsiteY19" fmla="*/ 907257 h 1090613"/>
                <a:gd name="connsiteX20" fmla="*/ 752475 w 783431"/>
                <a:gd name="connsiteY20" fmla="*/ 888207 h 1090613"/>
                <a:gd name="connsiteX21" fmla="*/ 752475 w 783431"/>
                <a:gd name="connsiteY21" fmla="*/ 864394 h 1090613"/>
                <a:gd name="connsiteX22" fmla="*/ 728662 w 783431"/>
                <a:gd name="connsiteY22" fmla="*/ 852488 h 1090613"/>
                <a:gd name="connsiteX23" fmla="*/ 711994 w 783431"/>
                <a:gd name="connsiteY23" fmla="*/ 802482 h 1090613"/>
                <a:gd name="connsiteX24" fmla="*/ 688181 w 783431"/>
                <a:gd name="connsiteY24" fmla="*/ 814388 h 1090613"/>
                <a:gd name="connsiteX25" fmla="*/ 659606 w 783431"/>
                <a:gd name="connsiteY25" fmla="*/ 814388 h 1090613"/>
                <a:gd name="connsiteX26" fmla="*/ 647700 w 783431"/>
                <a:gd name="connsiteY26" fmla="*/ 847725 h 1090613"/>
                <a:gd name="connsiteX27" fmla="*/ 623887 w 783431"/>
                <a:gd name="connsiteY27" fmla="*/ 847725 h 1090613"/>
                <a:gd name="connsiteX28" fmla="*/ 576262 w 783431"/>
                <a:gd name="connsiteY28" fmla="*/ 828675 h 1090613"/>
                <a:gd name="connsiteX29" fmla="*/ 554831 w 783431"/>
                <a:gd name="connsiteY29" fmla="*/ 816769 h 1090613"/>
                <a:gd name="connsiteX30" fmla="*/ 547687 w 783431"/>
                <a:gd name="connsiteY30" fmla="*/ 783432 h 1090613"/>
                <a:gd name="connsiteX31" fmla="*/ 561975 w 783431"/>
                <a:gd name="connsiteY31" fmla="*/ 754857 h 1090613"/>
                <a:gd name="connsiteX32" fmla="*/ 533400 w 783431"/>
                <a:gd name="connsiteY32" fmla="*/ 733425 h 1090613"/>
                <a:gd name="connsiteX33" fmla="*/ 509587 w 783431"/>
                <a:gd name="connsiteY33" fmla="*/ 711994 h 1090613"/>
                <a:gd name="connsiteX34" fmla="*/ 473869 w 783431"/>
                <a:gd name="connsiteY34" fmla="*/ 711994 h 1090613"/>
                <a:gd name="connsiteX35" fmla="*/ 435769 w 783431"/>
                <a:gd name="connsiteY35" fmla="*/ 711994 h 1090613"/>
                <a:gd name="connsiteX36" fmla="*/ 438150 w 783431"/>
                <a:gd name="connsiteY36" fmla="*/ 669132 h 1090613"/>
                <a:gd name="connsiteX37" fmla="*/ 428625 w 783431"/>
                <a:gd name="connsiteY37" fmla="*/ 642938 h 1090613"/>
                <a:gd name="connsiteX38" fmla="*/ 423862 w 783431"/>
                <a:gd name="connsiteY38" fmla="*/ 607219 h 1090613"/>
                <a:gd name="connsiteX39" fmla="*/ 426244 w 783431"/>
                <a:gd name="connsiteY39" fmla="*/ 578644 h 1090613"/>
                <a:gd name="connsiteX40" fmla="*/ 440531 w 783431"/>
                <a:gd name="connsiteY40" fmla="*/ 566738 h 1090613"/>
                <a:gd name="connsiteX41" fmla="*/ 450056 w 783431"/>
                <a:gd name="connsiteY41" fmla="*/ 535782 h 1090613"/>
                <a:gd name="connsiteX42" fmla="*/ 457200 w 783431"/>
                <a:gd name="connsiteY42" fmla="*/ 519113 h 1090613"/>
                <a:gd name="connsiteX43" fmla="*/ 481012 w 783431"/>
                <a:gd name="connsiteY43" fmla="*/ 526257 h 1090613"/>
                <a:gd name="connsiteX44" fmla="*/ 495300 w 783431"/>
                <a:gd name="connsiteY44" fmla="*/ 576263 h 1090613"/>
                <a:gd name="connsiteX45" fmla="*/ 507206 w 783431"/>
                <a:gd name="connsiteY45" fmla="*/ 581025 h 1090613"/>
                <a:gd name="connsiteX46" fmla="*/ 526256 w 783431"/>
                <a:gd name="connsiteY46" fmla="*/ 583407 h 1090613"/>
                <a:gd name="connsiteX47" fmla="*/ 554831 w 783431"/>
                <a:gd name="connsiteY47" fmla="*/ 583407 h 1090613"/>
                <a:gd name="connsiteX48" fmla="*/ 557212 w 783431"/>
                <a:gd name="connsiteY48" fmla="*/ 547688 h 1090613"/>
                <a:gd name="connsiteX49" fmla="*/ 545306 w 783431"/>
                <a:gd name="connsiteY49" fmla="*/ 502444 h 1090613"/>
                <a:gd name="connsiteX50" fmla="*/ 545306 w 783431"/>
                <a:gd name="connsiteY50" fmla="*/ 476250 h 1090613"/>
                <a:gd name="connsiteX51" fmla="*/ 581025 w 783431"/>
                <a:gd name="connsiteY51" fmla="*/ 454819 h 1090613"/>
                <a:gd name="connsiteX52" fmla="*/ 604837 w 783431"/>
                <a:gd name="connsiteY52" fmla="*/ 435769 h 1090613"/>
                <a:gd name="connsiteX53" fmla="*/ 640556 w 783431"/>
                <a:gd name="connsiteY53" fmla="*/ 414338 h 1090613"/>
                <a:gd name="connsiteX54" fmla="*/ 645319 w 783431"/>
                <a:gd name="connsiteY54" fmla="*/ 395288 h 1090613"/>
                <a:gd name="connsiteX55" fmla="*/ 633412 w 783431"/>
                <a:gd name="connsiteY55" fmla="*/ 371475 h 1090613"/>
                <a:gd name="connsiteX56" fmla="*/ 614362 w 783431"/>
                <a:gd name="connsiteY56" fmla="*/ 369094 h 1090613"/>
                <a:gd name="connsiteX57" fmla="*/ 609600 w 783431"/>
                <a:gd name="connsiteY57" fmla="*/ 366713 h 1090613"/>
                <a:gd name="connsiteX58" fmla="*/ 597694 w 783431"/>
                <a:gd name="connsiteY58" fmla="*/ 357188 h 1090613"/>
                <a:gd name="connsiteX59" fmla="*/ 611981 w 783431"/>
                <a:gd name="connsiteY59" fmla="*/ 345282 h 1090613"/>
                <a:gd name="connsiteX60" fmla="*/ 652462 w 783431"/>
                <a:gd name="connsiteY60" fmla="*/ 316707 h 1090613"/>
                <a:gd name="connsiteX61" fmla="*/ 678656 w 783431"/>
                <a:gd name="connsiteY61" fmla="*/ 264319 h 1090613"/>
                <a:gd name="connsiteX62" fmla="*/ 666750 w 783431"/>
                <a:gd name="connsiteY62" fmla="*/ 242888 h 1090613"/>
                <a:gd name="connsiteX63" fmla="*/ 638175 w 783431"/>
                <a:gd name="connsiteY63" fmla="*/ 219075 h 1090613"/>
                <a:gd name="connsiteX64" fmla="*/ 642937 w 783431"/>
                <a:gd name="connsiteY64" fmla="*/ 180975 h 1090613"/>
                <a:gd name="connsiteX65" fmla="*/ 673894 w 783431"/>
                <a:gd name="connsiteY65" fmla="*/ 171450 h 1090613"/>
                <a:gd name="connsiteX66" fmla="*/ 700087 w 783431"/>
                <a:gd name="connsiteY66" fmla="*/ 142875 h 1090613"/>
                <a:gd name="connsiteX67" fmla="*/ 700087 w 783431"/>
                <a:gd name="connsiteY67" fmla="*/ 111919 h 1090613"/>
                <a:gd name="connsiteX68" fmla="*/ 666750 w 783431"/>
                <a:gd name="connsiteY68" fmla="*/ 107157 h 1090613"/>
                <a:gd name="connsiteX69" fmla="*/ 645319 w 783431"/>
                <a:gd name="connsiteY69" fmla="*/ 102394 h 1090613"/>
                <a:gd name="connsiteX70" fmla="*/ 645319 w 783431"/>
                <a:gd name="connsiteY70" fmla="*/ 102394 h 1090613"/>
                <a:gd name="connsiteX71" fmla="*/ 678656 w 783431"/>
                <a:gd name="connsiteY71" fmla="*/ 69057 h 1090613"/>
                <a:gd name="connsiteX72" fmla="*/ 685800 w 783431"/>
                <a:gd name="connsiteY72" fmla="*/ 40482 h 1090613"/>
                <a:gd name="connsiteX73" fmla="*/ 678656 w 783431"/>
                <a:gd name="connsiteY73" fmla="*/ 21432 h 1090613"/>
                <a:gd name="connsiteX74" fmla="*/ 695325 w 783431"/>
                <a:gd name="connsiteY74" fmla="*/ 2382 h 1090613"/>
                <a:gd name="connsiteX75" fmla="*/ 628650 w 783431"/>
                <a:gd name="connsiteY75" fmla="*/ 0 h 1090613"/>
                <a:gd name="connsiteX76" fmla="*/ 552450 w 783431"/>
                <a:gd name="connsiteY76" fmla="*/ 52388 h 1090613"/>
                <a:gd name="connsiteX77" fmla="*/ 538162 w 783431"/>
                <a:gd name="connsiteY77" fmla="*/ 90488 h 1090613"/>
                <a:gd name="connsiteX78" fmla="*/ 445294 w 783431"/>
                <a:gd name="connsiteY78" fmla="*/ 126207 h 1090613"/>
                <a:gd name="connsiteX79" fmla="*/ 397669 w 783431"/>
                <a:gd name="connsiteY79" fmla="*/ 159544 h 1090613"/>
                <a:gd name="connsiteX80" fmla="*/ 376237 w 783431"/>
                <a:gd name="connsiteY80" fmla="*/ 190500 h 1090613"/>
                <a:gd name="connsiteX81" fmla="*/ 350044 w 783431"/>
                <a:gd name="connsiteY81" fmla="*/ 140494 h 1090613"/>
                <a:gd name="connsiteX82" fmla="*/ 316706 w 783431"/>
                <a:gd name="connsiteY82" fmla="*/ 140494 h 1090613"/>
                <a:gd name="connsiteX83" fmla="*/ 304800 w 783431"/>
                <a:gd name="connsiteY83" fmla="*/ 166688 h 1090613"/>
                <a:gd name="connsiteX84" fmla="*/ 280987 w 783431"/>
                <a:gd name="connsiteY84" fmla="*/ 230982 h 1090613"/>
                <a:gd name="connsiteX85" fmla="*/ 154781 w 783431"/>
                <a:gd name="connsiteY85" fmla="*/ 223838 h 1090613"/>
                <a:gd name="connsiteX86" fmla="*/ 140494 w 783431"/>
                <a:gd name="connsiteY86" fmla="*/ 245269 h 1090613"/>
                <a:gd name="connsiteX87" fmla="*/ 138112 w 783431"/>
                <a:gd name="connsiteY87" fmla="*/ 280988 h 1090613"/>
                <a:gd name="connsiteX88" fmla="*/ 66675 w 783431"/>
                <a:gd name="connsiteY88" fmla="*/ 309563 h 1090613"/>
                <a:gd name="connsiteX89" fmla="*/ 54769 w 783431"/>
                <a:gd name="connsiteY89" fmla="*/ 323850 h 1090613"/>
                <a:gd name="connsiteX90" fmla="*/ 66675 w 783431"/>
                <a:gd name="connsiteY90" fmla="*/ 381000 h 1090613"/>
                <a:gd name="connsiteX91" fmla="*/ 19050 w 783431"/>
                <a:gd name="connsiteY91" fmla="*/ 423863 h 1090613"/>
                <a:gd name="connsiteX92" fmla="*/ 26194 w 783431"/>
                <a:gd name="connsiteY92" fmla="*/ 490538 h 1090613"/>
                <a:gd name="connsiteX93" fmla="*/ 33337 w 783431"/>
                <a:gd name="connsiteY93" fmla="*/ 554832 h 1090613"/>
                <a:gd name="connsiteX94" fmla="*/ 0 w 783431"/>
                <a:gd name="connsiteY94" fmla="*/ 614363 h 1090613"/>
                <a:gd name="connsiteX0" fmla="*/ 0 w 783431"/>
                <a:gd name="connsiteY0" fmla="*/ 614363 h 1090613"/>
                <a:gd name="connsiteX1" fmla="*/ 21431 w 783431"/>
                <a:gd name="connsiteY1" fmla="*/ 661988 h 1090613"/>
                <a:gd name="connsiteX2" fmla="*/ 28575 w 783431"/>
                <a:gd name="connsiteY2" fmla="*/ 742950 h 1090613"/>
                <a:gd name="connsiteX3" fmla="*/ 76200 w 783431"/>
                <a:gd name="connsiteY3" fmla="*/ 814388 h 1090613"/>
                <a:gd name="connsiteX4" fmla="*/ 102394 w 783431"/>
                <a:gd name="connsiteY4" fmla="*/ 919163 h 1090613"/>
                <a:gd name="connsiteX5" fmla="*/ 116681 w 783431"/>
                <a:gd name="connsiteY5" fmla="*/ 947738 h 1090613"/>
                <a:gd name="connsiteX6" fmla="*/ 130969 w 783431"/>
                <a:gd name="connsiteY6" fmla="*/ 995363 h 1090613"/>
                <a:gd name="connsiteX7" fmla="*/ 150019 w 783431"/>
                <a:gd name="connsiteY7" fmla="*/ 1023938 h 1090613"/>
                <a:gd name="connsiteX8" fmla="*/ 159544 w 783431"/>
                <a:gd name="connsiteY8" fmla="*/ 1042988 h 1090613"/>
                <a:gd name="connsiteX9" fmla="*/ 197644 w 783431"/>
                <a:gd name="connsiteY9" fmla="*/ 1069182 h 1090613"/>
                <a:gd name="connsiteX10" fmla="*/ 245269 w 783431"/>
                <a:gd name="connsiteY10" fmla="*/ 1090613 h 1090613"/>
                <a:gd name="connsiteX11" fmla="*/ 319087 w 783431"/>
                <a:gd name="connsiteY11" fmla="*/ 1090613 h 1090613"/>
                <a:gd name="connsiteX12" fmla="*/ 604837 w 783431"/>
                <a:gd name="connsiteY12" fmla="*/ 1085850 h 1090613"/>
                <a:gd name="connsiteX13" fmla="*/ 585787 w 783431"/>
                <a:gd name="connsiteY13" fmla="*/ 1035844 h 1090613"/>
                <a:gd name="connsiteX14" fmla="*/ 607219 w 783431"/>
                <a:gd name="connsiteY14" fmla="*/ 1021557 h 1090613"/>
                <a:gd name="connsiteX15" fmla="*/ 645319 w 783431"/>
                <a:gd name="connsiteY15" fmla="*/ 1016794 h 1090613"/>
                <a:gd name="connsiteX16" fmla="*/ 685800 w 783431"/>
                <a:gd name="connsiteY16" fmla="*/ 997744 h 1090613"/>
                <a:gd name="connsiteX17" fmla="*/ 716756 w 783431"/>
                <a:gd name="connsiteY17" fmla="*/ 1002507 h 1090613"/>
                <a:gd name="connsiteX18" fmla="*/ 738187 w 783431"/>
                <a:gd name="connsiteY18" fmla="*/ 969169 h 1090613"/>
                <a:gd name="connsiteX19" fmla="*/ 783431 w 783431"/>
                <a:gd name="connsiteY19" fmla="*/ 933450 h 1090613"/>
                <a:gd name="connsiteX20" fmla="*/ 776287 w 783431"/>
                <a:gd name="connsiteY20" fmla="*/ 907257 h 1090613"/>
                <a:gd name="connsiteX21" fmla="*/ 752475 w 783431"/>
                <a:gd name="connsiteY21" fmla="*/ 888207 h 1090613"/>
                <a:gd name="connsiteX22" fmla="*/ 752475 w 783431"/>
                <a:gd name="connsiteY22" fmla="*/ 864394 h 1090613"/>
                <a:gd name="connsiteX23" fmla="*/ 728662 w 783431"/>
                <a:gd name="connsiteY23" fmla="*/ 852488 h 1090613"/>
                <a:gd name="connsiteX24" fmla="*/ 711994 w 783431"/>
                <a:gd name="connsiteY24" fmla="*/ 802482 h 1090613"/>
                <a:gd name="connsiteX25" fmla="*/ 688181 w 783431"/>
                <a:gd name="connsiteY25" fmla="*/ 814388 h 1090613"/>
                <a:gd name="connsiteX26" fmla="*/ 659606 w 783431"/>
                <a:gd name="connsiteY26" fmla="*/ 814388 h 1090613"/>
                <a:gd name="connsiteX27" fmla="*/ 647700 w 783431"/>
                <a:gd name="connsiteY27" fmla="*/ 847725 h 1090613"/>
                <a:gd name="connsiteX28" fmla="*/ 623887 w 783431"/>
                <a:gd name="connsiteY28" fmla="*/ 847725 h 1090613"/>
                <a:gd name="connsiteX29" fmla="*/ 576262 w 783431"/>
                <a:gd name="connsiteY29" fmla="*/ 828675 h 1090613"/>
                <a:gd name="connsiteX30" fmla="*/ 554831 w 783431"/>
                <a:gd name="connsiteY30" fmla="*/ 816769 h 1090613"/>
                <a:gd name="connsiteX31" fmla="*/ 547687 w 783431"/>
                <a:gd name="connsiteY31" fmla="*/ 783432 h 1090613"/>
                <a:gd name="connsiteX32" fmla="*/ 561975 w 783431"/>
                <a:gd name="connsiteY32" fmla="*/ 754857 h 1090613"/>
                <a:gd name="connsiteX33" fmla="*/ 533400 w 783431"/>
                <a:gd name="connsiteY33" fmla="*/ 733425 h 1090613"/>
                <a:gd name="connsiteX34" fmla="*/ 509587 w 783431"/>
                <a:gd name="connsiteY34" fmla="*/ 711994 h 1090613"/>
                <a:gd name="connsiteX35" fmla="*/ 473869 w 783431"/>
                <a:gd name="connsiteY35" fmla="*/ 711994 h 1090613"/>
                <a:gd name="connsiteX36" fmla="*/ 435769 w 783431"/>
                <a:gd name="connsiteY36" fmla="*/ 711994 h 1090613"/>
                <a:gd name="connsiteX37" fmla="*/ 438150 w 783431"/>
                <a:gd name="connsiteY37" fmla="*/ 669132 h 1090613"/>
                <a:gd name="connsiteX38" fmla="*/ 428625 w 783431"/>
                <a:gd name="connsiteY38" fmla="*/ 642938 h 1090613"/>
                <a:gd name="connsiteX39" fmla="*/ 423862 w 783431"/>
                <a:gd name="connsiteY39" fmla="*/ 607219 h 1090613"/>
                <a:gd name="connsiteX40" fmla="*/ 426244 w 783431"/>
                <a:gd name="connsiteY40" fmla="*/ 578644 h 1090613"/>
                <a:gd name="connsiteX41" fmla="*/ 440531 w 783431"/>
                <a:gd name="connsiteY41" fmla="*/ 566738 h 1090613"/>
                <a:gd name="connsiteX42" fmla="*/ 450056 w 783431"/>
                <a:gd name="connsiteY42" fmla="*/ 535782 h 1090613"/>
                <a:gd name="connsiteX43" fmla="*/ 457200 w 783431"/>
                <a:gd name="connsiteY43" fmla="*/ 519113 h 1090613"/>
                <a:gd name="connsiteX44" fmla="*/ 481012 w 783431"/>
                <a:gd name="connsiteY44" fmla="*/ 526257 h 1090613"/>
                <a:gd name="connsiteX45" fmla="*/ 495300 w 783431"/>
                <a:gd name="connsiteY45" fmla="*/ 576263 h 1090613"/>
                <a:gd name="connsiteX46" fmla="*/ 507206 w 783431"/>
                <a:gd name="connsiteY46" fmla="*/ 581025 h 1090613"/>
                <a:gd name="connsiteX47" fmla="*/ 526256 w 783431"/>
                <a:gd name="connsiteY47" fmla="*/ 583407 h 1090613"/>
                <a:gd name="connsiteX48" fmla="*/ 554831 w 783431"/>
                <a:gd name="connsiteY48" fmla="*/ 583407 h 1090613"/>
                <a:gd name="connsiteX49" fmla="*/ 557212 w 783431"/>
                <a:gd name="connsiteY49" fmla="*/ 547688 h 1090613"/>
                <a:gd name="connsiteX50" fmla="*/ 545306 w 783431"/>
                <a:gd name="connsiteY50" fmla="*/ 502444 h 1090613"/>
                <a:gd name="connsiteX51" fmla="*/ 545306 w 783431"/>
                <a:gd name="connsiteY51" fmla="*/ 476250 h 1090613"/>
                <a:gd name="connsiteX52" fmla="*/ 581025 w 783431"/>
                <a:gd name="connsiteY52" fmla="*/ 454819 h 1090613"/>
                <a:gd name="connsiteX53" fmla="*/ 604837 w 783431"/>
                <a:gd name="connsiteY53" fmla="*/ 435769 h 1090613"/>
                <a:gd name="connsiteX54" fmla="*/ 640556 w 783431"/>
                <a:gd name="connsiteY54" fmla="*/ 414338 h 1090613"/>
                <a:gd name="connsiteX55" fmla="*/ 645319 w 783431"/>
                <a:gd name="connsiteY55" fmla="*/ 395288 h 1090613"/>
                <a:gd name="connsiteX56" fmla="*/ 633412 w 783431"/>
                <a:gd name="connsiteY56" fmla="*/ 371475 h 1090613"/>
                <a:gd name="connsiteX57" fmla="*/ 614362 w 783431"/>
                <a:gd name="connsiteY57" fmla="*/ 369094 h 1090613"/>
                <a:gd name="connsiteX58" fmla="*/ 609600 w 783431"/>
                <a:gd name="connsiteY58" fmla="*/ 366713 h 1090613"/>
                <a:gd name="connsiteX59" fmla="*/ 597694 w 783431"/>
                <a:gd name="connsiteY59" fmla="*/ 357188 h 1090613"/>
                <a:gd name="connsiteX60" fmla="*/ 611981 w 783431"/>
                <a:gd name="connsiteY60" fmla="*/ 345282 h 1090613"/>
                <a:gd name="connsiteX61" fmla="*/ 652462 w 783431"/>
                <a:gd name="connsiteY61" fmla="*/ 316707 h 1090613"/>
                <a:gd name="connsiteX62" fmla="*/ 678656 w 783431"/>
                <a:gd name="connsiteY62" fmla="*/ 264319 h 1090613"/>
                <a:gd name="connsiteX63" fmla="*/ 666750 w 783431"/>
                <a:gd name="connsiteY63" fmla="*/ 242888 h 1090613"/>
                <a:gd name="connsiteX64" fmla="*/ 638175 w 783431"/>
                <a:gd name="connsiteY64" fmla="*/ 219075 h 1090613"/>
                <a:gd name="connsiteX65" fmla="*/ 642937 w 783431"/>
                <a:gd name="connsiteY65" fmla="*/ 180975 h 1090613"/>
                <a:gd name="connsiteX66" fmla="*/ 673894 w 783431"/>
                <a:gd name="connsiteY66" fmla="*/ 171450 h 1090613"/>
                <a:gd name="connsiteX67" fmla="*/ 700087 w 783431"/>
                <a:gd name="connsiteY67" fmla="*/ 142875 h 1090613"/>
                <a:gd name="connsiteX68" fmla="*/ 700087 w 783431"/>
                <a:gd name="connsiteY68" fmla="*/ 111919 h 1090613"/>
                <a:gd name="connsiteX69" fmla="*/ 666750 w 783431"/>
                <a:gd name="connsiteY69" fmla="*/ 107157 h 1090613"/>
                <a:gd name="connsiteX70" fmla="*/ 645319 w 783431"/>
                <a:gd name="connsiteY70" fmla="*/ 102394 h 1090613"/>
                <a:gd name="connsiteX71" fmla="*/ 645319 w 783431"/>
                <a:gd name="connsiteY71" fmla="*/ 102394 h 1090613"/>
                <a:gd name="connsiteX72" fmla="*/ 678656 w 783431"/>
                <a:gd name="connsiteY72" fmla="*/ 69057 h 1090613"/>
                <a:gd name="connsiteX73" fmla="*/ 685800 w 783431"/>
                <a:gd name="connsiteY73" fmla="*/ 40482 h 1090613"/>
                <a:gd name="connsiteX74" fmla="*/ 678656 w 783431"/>
                <a:gd name="connsiteY74" fmla="*/ 21432 h 1090613"/>
                <a:gd name="connsiteX75" fmla="*/ 695325 w 783431"/>
                <a:gd name="connsiteY75" fmla="*/ 2382 h 1090613"/>
                <a:gd name="connsiteX76" fmla="*/ 628650 w 783431"/>
                <a:gd name="connsiteY76" fmla="*/ 0 h 1090613"/>
                <a:gd name="connsiteX77" fmla="*/ 552450 w 783431"/>
                <a:gd name="connsiteY77" fmla="*/ 52388 h 1090613"/>
                <a:gd name="connsiteX78" fmla="*/ 538162 w 783431"/>
                <a:gd name="connsiteY78" fmla="*/ 90488 h 1090613"/>
                <a:gd name="connsiteX79" fmla="*/ 445294 w 783431"/>
                <a:gd name="connsiteY79" fmla="*/ 126207 h 1090613"/>
                <a:gd name="connsiteX80" fmla="*/ 397669 w 783431"/>
                <a:gd name="connsiteY80" fmla="*/ 159544 h 1090613"/>
                <a:gd name="connsiteX81" fmla="*/ 376237 w 783431"/>
                <a:gd name="connsiteY81" fmla="*/ 190500 h 1090613"/>
                <a:gd name="connsiteX82" fmla="*/ 350044 w 783431"/>
                <a:gd name="connsiteY82" fmla="*/ 140494 h 1090613"/>
                <a:gd name="connsiteX83" fmla="*/ 316706 w 783431"/>
                <a:gd name="connsiteY83" fmla="*/ 140494 h 1090613"/>
                <a:gd name="connsiteX84" fmla="*/ 304800 w 783431"/>
                <a:gd name="connsiteY84" fmla="*/ 166688 h 1090613"/>
                <a:gd name="connsiteX85" fmla="*/ 280987 w 783431"/>
                <a:gd name="connsiteY85" fmla="*/ 230982 h 1090613"/>
                <a:gd name="connsiteX86" fmla="*/ 154781 w 783431"/>
                <a:gd name="connsiteY86" fmla="*/ 223838 h 1090613"/>
                <a:gd name="connsiteX87" fmla="*/ 140494 w 783431"/>
                <a:gd name="connsiteY87" fmla="*/ 245269 h 1090613"/>
                <a:gd name="connsiteX88" fmla="*/ 138112 w 783431"/>
                <a:gd name="connsiteY88" fmla="*/ 280988 h 1090613"/>
                <a:gd name="connsiteX89" fmla="*/ 66675 w 783431"/>
                <a:gd name="connsiteY89" fmla="*/ 309563 h 1090613"/>
                <a:gd name="connsiteX90" fmla="*/ 54769 w 783431"/>
                <a:gd name="connsiteY90" fmla="*/ 323850 h 1090613"/>
                <a:gd name="connsiteX91" fmla="*/ 66675 w 783431"/>
                <a:gd name="connsiteY91" fmla="*/ 381000 h 1090613"/>
                <a:gd name="connsiteX92" fmla="*/ 19050 w 783431"/>
                <a:gd name="connsiteY92" fmla="*/ 423863 h 1090613"/>
                <a:gd name="connsiteX93" fmla="*/ 26194 w 783431"/>
                <a:gd name="connsiteY93" fmla="*/ 490538 h 1090613"/>
                <a:gd name="connsiteX94" fmla="*/ 33337 w 783431"/>
                <a:gd name="connsiteY94" fmla="*/ 554832 h 1090613"/>
                <a:gd name="connsiteX95" fmla="*/ 0 w 783431"/>
                <a:gd name="connsiteY95" fmla="*/ 614363 h 1090613"/>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604837 w 783431"/>
                <a:gd name="connsiteY12" fmla="*/ 1085850 h 1131094"/>
                <a:gd name="connsiteX13" fmla="*/ 585787 w 783431"/>
                <a:gd name="connsiteY13" fmla="*/ 1035844 h 1131094"/>
                <a:gd name="connsiteX14" fmla="*/ 607219 w 783431"/>
                <a:gd name="connsiteY14" fmla="*/ 1021557 h 1131094"/>
                <a:gd name="connsiteX15" fmla="*/ 645319 w 783431"/>
                <a:gd name="connsiteY15" fmla="*/ 1016794 h 1131094"/>
                <a:gd name="connsiteX16" fmla="*/ 685800 w 783431"/>
                <a:gd name="connsiteY16" fmla="*/ 997744 h 1131094"/>
                <a:gd name="connsiteX17" fmla="*/ 716756 w 783431"/>
                <a:gd name="connsiteY17" fmla="*/ 1002507 h 1131094"/>
                <a:gd name="connsiteX18" fmla="*/ 738187 w 783431"/>
                <a:gd name="connsiteY18" fmla="*/ 969169 h 1131094"/>
                <a:gd name="connsiteX19" fmla="*/ 783431 w 783431"/>
                <a:gd name="connsiteY19" fmla="*/ 933450 h 1131094"/>
                <a:gd name="connsiteX20" fmla="*/ 776287 w 783431"/>
                <a:gd name="connsiteY20" fmla="*/ 907257 h 1131094"/>
                <a:gd name="connsiteX21" fmla="*/ 752475 w 783431"/>
                <a:gd name="connsiteY21" fmla="*/ 888207 h 1131094"/>
                <a:gd name="connsiteX22" fmla="*/ 752475 w 783431"/>
                <a:gd name="connsiteY22" fmla="*/ 864394 h 1131094"/>
                <a:gd name="connsiteX23" fmla="*/ 728662 w 783431"/>
                <a:gd name="connsiteY23" fmla="*/ 852488 h 1131094"/>
                <a:gd name="connsiteX24" fmla="*/ 711994 w 783431"/>
                <a:gd name="connsiteY24" fmla="*/ 802482 h 1131094"/>
                <a:gd name="connsiteX25" fmla="*/ 688181 w 783431"/>
                <a:gd name="connsiteY25" fmla="*/ 814388 h 1131094"/>
                <a:gd name="connsiteX26" fmla="*/ 659606 w 783431"/>
                <a:gd name="connsiteY26" fmla="*/ 814388 h 1131094"/>
                <a:gd name="connsiteX27" fmla="*/ 647700 w 783431"/>
                <a:gd name="connsiteY27" fmla="*/ 847725 h 1131094"/>
                <a:gd name="connsiteX28" fmla="*/ 623887 w 783431"/>
                <a:gd name="connsiteY28" fmla="*/ 847725 h 1131094"/>
                <a:gd name="connsiteX29" fmla="*/ 576262 w 783431"/>
                <a:gd name="connsiteY29" fmla="*/ 828675 h 1131094"/>
                <a:gd name="connsiteX30" fmla="*/ 554831 w 783431"/>
                <a:gd name="connsiteY30" fmla="*/ 816769 h 1131094"/>
                <a:gd name="connsiteX31" fmla="*/ 547687 w 783431"/>
                <a:gd name="connsiteY31" fmla="*/ 783432 h 1131094"/>
                <a:gd name="connsiteX32" fmla="*/ 561975 w 783431"/>
                <a:gd name="connsiteY32" fmla="*/ 754857 h 1131094"/>
                <a:gd name="connsiteX33" fmla="*/ 533400 w 783431"/>
                <a:gd name="connsiteY33" fmla="*/ 733425 h 1131094"/>
                <a:gd name="connsiteX34" fmla="*/ 509587 w 783431"/>
                <a:gd name="connsiteY34" fmla="*/ 711994 h 1131094"/>
                <a:gd name="connsiteX35" fmla="*/ 473869 w 783431"/>
                <a:gd name="connsiteY35" fmla="*/ 711994 h 1131094"/>
                <a:gd name="connsiteX36" fmla="*/ 435769 w 783431"/>
                <a:gd name="connsiteY36" fmla="*/ 711994 h 1131094"/>
                <a:gd name="connsiteX37" fmla="*/ 438150 w 783431"/>
                <a:gd name="connsiteY37" fmla="*/ 669132 h 1131094"/>
                <a:gd name="connsiteX38" fmla="*/ 428625 w 783431"/>
                <a:gd name="connsiteY38" fmla="*/ 642938 h 1131094"/>
                <a:gd name="connsiteX39" fmla="*/ 423862 w 783431"/>
                <a:gd name="connsiteY39" fmla="*/ 607219 h 1131094"/>
                <a:gd name="connsiteX40" fmla="*/ 426244 w 783431"/>
                <a:gd name="connsiteY40" fmla="*/ 578644 h 1131094"/>
                <a:gd name="connsiteX41" fmla="*/ 440531 w 783431"/>
                <a:gd name="connsiteY41" fmla="*/ 566738 h 1131094"/>
                <a:gd name="connsiteX42" fmla="*/ 450056 w 783431"/>
                <a:gd name="connsiteY42" fmla="*/ 535782 h 1131094"/>
                <a:gd name="connsiteX43" fmla="*/ 457200 w 783431"/>
                <a:gd name="connsiteY43" fmla="*/ 519113 h 1131094"/>
                <a:gd name="connsiteX44" fmla="*/ 481012 w 783431"/>
                <a:gd name="connsiteY44" fmla="*/ 526257 h 1131094"/>
                <a:gd name="connsiteX45" fmla="*/ 495300 w 783431"/>
                <a:gd name="connsiteY45" fmla="*/ 576263 h 1131094"/>
                <a:gd name="connsiteX46" fmla="*/ 507206 w 783431"/>
                <a:gd name="connsiteY46" fmla="*/ 581025 h 1131094"/>
                <a:gd name="connsiteX47" fmla="*/ 526256 w 783431"/>
                <a:gd name="connsiteY47" fmla="*/ 583407 h 1131094"/>
                <a:gd name="connsiteX48" fmla="*/ 554831 w 783431"/>
                <a:gd name="connsiteY48" fmla="*/ 583407 h 1131094"/>
                <a:gd name="connsiteX49" fmla="*/ 557212 w 783431"/>
                <a:gd name="connsiteY49" fmla="*/ 547688 h 1131094"/>
                <a:gd name="connsiteX50" fmla="*/ 545306 w 783431"/>
                <a:gd name="connsiteY50" fmla="*/ 502444 h 1131094"/>
                <a:gd name="connsiteX51" fmla="*/ 545306 w 783431"/>
                <a:gd name="connsiteY51" fmla="*/ 476250 h 1131094"/>
                <a:gd name="connsiteX52" fmla="*/ 581025 w 783431"/>
                <a:gd name="connsiteY52" fmla="*/ 454819 h 1131094"/>
                <a:gd name="connsiteX53" fmla="*/ 604837 w 783431"/>
                <a:gd name="connsiteY53" fmla="*/ 435769 h 1131094"/>
                <a:gd name="connsiteX54" fmla="*/ 640556 w 783431"/>
                <a:gd name="connsiteY54" fmla="*/ 414338 h 1131094"/>
                <a:gd name="connsiteX55" fmla="*/ 645319 w 783431"/>
                <a:gd name="connsiteY55" fmla="*/ 395288 h 1131094"/>
                <a:gd name="connsiteX56" fmla="*/ 633412 w 783431"/>
                <a:gd name="connsiteY56" fmla="*/ 371475 h 1131094"/>
                <a:gd name="connsiteX57" fmla="*/ 614362 w 783431"/>
                <a:gd name="connsiteY57" fmla="*/ 369094 h 1131094"/>
                <a:gd name="connsiteX58" fmla="*/ 609600 w 783431"/>
                <a:gd name="connsiteY58" fmla="*/ 366713 h 1131094"/>
                <a:gd name="connsiteX59" fmla="*/ 597694 w 783431"/>
                <a:gd name="connsiteY59" fmla="*/ 357188 h 1131094"/>
                <a:gd name="connsiteX60" fmla="*/ 611981 w 783431"/>
                <a:gd name="connsiteY60" fmla="*/ 345282 h 1131094"/>
                <a:gd name="connsiteX61" fmla="*/ 652462 w 783431"/>
                <a:gd name="connsiteY61" fmla="*/ 316707 h 1131094"/>
                <a:gd name="connsiteX62" fmla="*/ 678656 w 783431"/>
                <a:gd name="connsiteY62" fmla="*/ 264319 h 1131094"/>
                <a:gd name="connsiteX63" fmla="*/ 666750 w 783431"/>
                <a:gd name="connsiteY63" fmla="*/ 242888 h 1131094"/>
                <a:gd name="connsiteX64" fmla="*/ 638175 w 783431"/>
                <a:gd name="connsiteY64" fmla="*/ 219075 h 1131094"/>
                <a:gd name="connsiteX65" fmla="*/ 642937 w 783431"/>
                <a:gd name="connsiteY65" fmla="*/ 180975 h 1131094"/>
                <a:gd name="connsiteX66" fmla="*/ 673894 w 783431"/>
                <a:gd name="connsiteY66" fmla="*/ 171450 h 1131094"/>
                <a:gd name="connsiteX67" fmla="*/ 700087 w 783431"/>
                <a:gd name="connsiteY67" fmla="*/ 142875 h 1131094"/>
                <a:gd name="connsiteX68" fmla="*/ 700087 w 783431"/>
                <a:gd name="connsiteY68" fmla="*/ 111919 h 1131094"/>
                <a:gd name="connsiteX69" fmla="*/ 666750 w 783431"/>
                <a:gd name="connsiteY69" fmla="*/ 107157 h 1131094"/>
                <a:gd name="connsiteX70" fmla="*/ 645319 w 783431"/>
                <a:gd name="connsiteY70" fmla="*/ 102394 h 1131094"/>
                <a:gd name="connsiteX71" fmla="*/ 645319 w 783431"/>
                <a:gd name="connsiteY71" fmla="*/ 102394 h 1131094"/>
                <a:gd name="connsiteX72" fmla="*/ 678656 w 783431"/>
                <a:gd name="connsiteY72" fmla="*/ 69057 h 1131094"/>
                <a:gd name="connsiteX73" fmla="*/ 685800 w 783431"/>
                <a:gd name="connsiteY73" fmla="*/ 40482 h 1131094"/>
                <a:gd name="connsiteX74" fmla="*/ 678656 w 783431"/>
                <a:gd name="connsiteY74" fmla="*/ 21432 h 1131094"/>
                <a:gd name="connsiteX75" fmla="*/ 695325 w 783431"/>
                <a:gd name="connsiteY75" fmla="*/ 2382 h 1131094"/>
                <a:gd name="connsiteX76" fmla="*/ 628650 w 783431"/>
                <a:gd name="connsiteY76" fmla="*/ 0 h 1131094"/>
                <a:gd name="connsiteX77" fmla="*/ 552450 w 783431"/>
                <a:gd name="connsiteY77" fmla="*/ 52388 h 1131094"/>
                <a:gd name="connsiteX78" fmla="*/ 538162 w 783431"/>
                <a:gd name="connsiteY78" fmla="*/ 90488 h 1131094"/>
                <a:gd name="connsiteX79" fmla="*/ 445294 w 783431"/>
                <a:gd name="connsiteY79" fmla="*/ 126207 h 1131094"/>
                <a:gd name="connsiteX80" fmla="*/ 397669 w 783431"/>
                <a:gd name="connsiteY80" fmla="*/ 159544 h 1131094"/>
                <a:gd name="connsiteX81" fmla="*/ 376237 w 783431"/>
                <a:gd name="connsiteY81" fmla="*/ 190500 h 1131094"/>
                <a:gd name="connsiteX82" fmla="*/ 350044 w 783431"/>
                <a:gd name="connsiteY82" fmla="*/ 140494 h 1131094"/>
                <a:gd name="connsiteX83" fmla="*/ 316706 w 783431"/>
                <a:gd name="connsiteY83" fmla="*/ 140494 h 1131094"/>
                <a:gd name="connsiteX84" fmla="*/ 304800 w 783431"/>
                <a:gd name="connsiteY84" fmla="*/ 166688 h 1131094"/>
                <a:gd name="connsiteX85" fmla="*/ 280987 w 783431"/>
                <a:gd name="connsiteY85" fmla="*/ 230982 h 1131094"/>
                <a:gd name="connsiteX86" fmla="*/ 154781 w 783431"/>
                <a:gd name="connsiteY86" fmla="*/ 223838 h 1131094"/>
                <a:gd name="connsiteX87" fmla="*/ 140494 w 783431"/>
                <a:gd name="connsiteY87" fmla="*/ 245269 h 1131094"/>
                <a:gd name="connsiteX88" fmla="*/ 138112 w 783431"/>
                <a:gd name="connsiteY88" fmla="*/ 280988 h 1131094"/>
                <a:gd name="connsiteX89" fmla="*/ 66675 w 783431"/>
                <a:gd name="connsiteY89" fmla="*/ 309563 h 1131094"/>
                <a:gd name="connsiteX90" fmla="*/ 54769 w 783431"/>
                <a:gd name="connsiteY90" fmla="*/ 323850 h 1131094"/>
                <a:gd name="connsiteX91" fmla="*/ 66675 w 783431"/>
                <a:gd name="connsiteY91" fmla="*/ 381000 h 1131094"/>
                <a:gd name="connsiteX92" fmla="*/ 19050 w 783431"/>
                <a:gd name="connsiteY92" fmla="*/ 423863 h 1131094"/>
                <a:gd name="connsiteX93" fmla="*/ 26194 w 783431"/>
                <a:gd name="connsiteY93" fmla="*/ 490538 h 1131094"/>
                <a:gd name="connsiteX94" fmla="*/ 33337 w 783431"/>
                <a:gd name="connsiteY94" fmla="*/ 554832 h 1131094"/>
                <a:gd name="connsiteX95" fmla="*/ 0 w 783431"/>
                <a:gd name="connsiteY95" fmla="*/ 614363 h 1131094"/>
                <a:gd name="connsiteX0" fmla="*/ 0 w 783431"/>
                <a:gd name="connsiteY0" fmla="*/ 614363 h 1131094"/>
                <a:gd name="connsiteX1" fmla="*/ 21431 w 783431"/>
                <a:gd name="connsiteY1" fmla="*/ 661988 h 1131094"/>
                <a:gd name="connsiteX2" fmla="*/ 28575 w 783431"/>
                <a:gd name="connsiteY2" fmla="*/ 742950 h 1131094"/>
                <a:gd name="connsiteX3" fmla="*/ 76200 w 783431"/>
                <a:gd name="connsiteY3" fmla="*/ 814388 h 1131094"/>
                <a:gd name="connsiteX4" fmla="*/ 102394 w 783431"/>
                <a:gd name="connsiteY4" fmla="*/ 919163 h 1131094"/>
                <a:gd name="connsiteX5" fmla="*/ 116681 w 783431"/>
                <a:gd name="connsiteY5" fmla="*/ 947738 h 1131094"/>
                <a:gd name="connsiteX6" fmla="*/ 130969 w 783431"/>
                <a:gd name="connsiteY6" fmla="*/ 995363 h 1131094"/>
                <a:gd name="connsiteX7" fmla="*/ 150019 w 783431"/>
                <a:gd name="connsiteY7" fmla="*/ 1023938 h 1131094"/>
                <a:gd name="connsiteX8" fmla="*/ 159544 w 783431"/>
                <a:gd name="connsiteY8" fmla="*/ 1042988 h 1131094"/>
                <a:gd name="connsiteX9" fmla="*/ 197644 w 783431"/>
                <a:gd name="connsiteY9" fmla="*/ 1069182 h 1131094"/>
                <a:gd name="connsiteX10" fmla="*/ 245269 w 783431"/>
                <a:gd name="connsiteY10" fmla="*/ 1090613 h 1131094"/>
                <a:gd name="connsiteX11" fmla="*/ 264318 w 783431"/>
                <a:gd name="connsiteY11" fmla="*/ 1131094 h 1131094"/>
                <a:gd name="connsiteX12" fmla="*/ 323850 w 783431"/>
                <a:gd name="connsiteY12" fmla="*/ 1123949 h 1131094"/>
                <a:gd name="connsiteX13" fmla="*/ 604837 w 783431"/>
                <a:gd name="connsiteY13" fmla="*/ 1085850 h 1131094"/>
                <a:gd name="connsiteX14" fmla="*/ 585787 w 783431"/>
                <a:gd name="connsiteY14" fmla="*/ 1035844 h 1131094"/>
                <a:gd name="connsiteX15" fmla="*/ 607219 w 783431"/>
                <a:gd name="connsiteY15" fmla="*/ 1021557 h 1131094"/>
                <a:gd name="connsiteX16" fmla="*/ 645319 w 783431"/>
                <a:gd name="connsiteY16" fmla="*/ 1016794 h 1131094"/>
                <a:gd name="connsiteX17" fmla="*/ 685800 w 783431"/>
                <a:gd name="connsiteY17" fmla="*/ 997744 h 1131094"/>
                <a:gd name="connsiteX18" fmla="*/ 716756 w 783431"/>
                <a:gd name="connsiteY18" fmla="*/ 1002507 h 1131094"/>
                <a:gd name="connsiteX19" fmla="*/ 738187 w 783431"/>
                <a:gd name="connsiteY19" fmla="*/ 969169 h 1131094"/>
                <a:gd name="connsiteX20" fmla="*/ 783431 w 783431"/>
                <a:gd name="connsiteY20" fmla="*/ 933450 h 1131094"/>
                <a:gd name="connsiteX21" fmla="*/ 776287 w 783431"/>
                <a:gd name="connsiteY21" fmla="*/ 907257 h 1131094"/>
                <a:gd name="connsiteX22" fmla="*/ 752475 w 783431"/>
                <a:gd name="connsiteY22" fmla="*/ 888207 h 1131094"/>
                <a:gd name="connsiteX23" fmla="*/ 752475 w 783431"/>
                <a:gd name="connsiteY23" fmla="*/ 864394 h 1131094"/>
                <a:gd name="connsiteX24" fmla="*/ 728662 w 783431"/>
                <a:gd name="connsiteY24" fmla="*/ 852488 h 1131094"/>
                <a:gd name="connsiteX25" fmla="*/ 711994 w 783431"/>
                <a:gd name="connsiteY25" fmla="*/ 802482 h 1131094"/>
                <a:gd name="connsiteX26" fmla="*/ 688181 w 783431"/>
                <a:gd name="connsiteY26" fmla="*/ 814388 h 1131094"/>
                <a:gd name="connsiteX27" fmla="*/ 659606 w 783431"/>
                <a:gd name="connsiteY27" fmla="*/ 814388 h 1131094"/>
                <a:gd name="connsiteX28" fmla="*/ 647700 w 783431"/>
                <a:gd name="connsiteY28" fmla="*/ 847725 h 1131094"/>
                <a:gd name="connsiteX29" fmla="*/ 623887 w 783431"/>
                <a:gd name="connsiteY29" fmla="*/ 847725 h 1131094"/>
                <a:gd name="connsiteX30" fmla="*/ 576262 w 783431"/>
                <a:gd name="connsiteY30" fmla="*/ 828675 h 1131094"/>
                <a:gd name="connsiteX31" fmla="*/ 554831 w 783431"/>
                <a:gd name="connsiteY31" fmla="*/ 816769 h 1131094"/>
                <a:gd name="connsiteX32" fmla="*/ 547687 w 783431"/>
                <a:gd name="connsiteY32" fmla="*/ 783432 h 1131094"/>
                <a:gd name="connsiteX33" fmla="*/ 561975 w 783431"/>
                <a:gd name="connsiteY33" fmla="*/ 754857 h 1131094"/>
                <a:gd name="connsiteX34" fmla="*/ 533400 w 783431"/>
                <a:gd name="connsiteY34" fmla="*/ 733425 h 1131094"/>
                <a:gd name="connsiteX35" fmla="*/ 509587 w 783431"/>
                <a:gd name="connsiteY35" fmla="*/ 711994 h 1131094"/>
                <a:gd name="connsiteX36" fmla="*/ 473869 w 783431"/>
                <a:gd name="connsiteY36" fmla="*/ 711994 h 1131094"/>
                <a:gd name="connsiteX37" fmla="*/ 435769 w 783431"/>
                <a:gd name="connsiteY37" fmla="*/ 711994 h 1131094"/>
                <a:gd name="connsiteX38" fmla="*/ 438150 w 783431"/>
                <a:gd name="connsiteY38" fmla="*/ 669132 h 1131094"/>
                <a:gd name="connsiteX39" fmla="*/ 428625 w 783431"/>
                <a:gd name="connsiteY39" fmla="*/ 642938 h 1131094"/>
                <a:gd name="connsiteX40" fmla="*/ 423862 w 783431"/>
                <a:gd name="connsiteY40" fmla="*/ 607219 h 1131094"/>
                <a:gd name="connsiteX41" fmla="*/ 426244 w 783431"/>
                <a:gd name="connsiteY41" fmla="*/ 578644 h 1131094"/>
                <a:gd name="connsiteX42" fmla="*/ 440531 w 783431"/>
                <a:gd name="connsiteY42" fmla="*/ 566738 h 1131094"/>
                <a:gd name="connsiteX43" fmla="*/ 450056 w 783431"/>
                <a:gd name="connsiteY43" fmla="*/ 535782 h 1131094"/>
                <a:gd name="connsiteX44" fmla="*/ 457200 w 783431"/>
                <a:gd name="connsiteY44" fmla="*/ 519113 h 1131094"/>
                <a:gd name="connsiteX45" fmla="*/ 481012 w 783431"/>
                <a:gd name="connsiteY45" fmla="*/ 526257 h 1131094"/>
                <a:gd name="connsiteX46" fmla="*/ 495300 w 783431"/>
                <a:gd name="connsiteY46" fmla="*/ 576263 h 1131094"/>
                <a:gd name="connsiteX47" fmla="*/ 507206 w 783431"/>
                <a:gd name="connsiteY47" fmla="*/ 581025 h 1131094"/>
                <a:gd name="connsiteX48" fmla="*/ 526256 w 783431"/>
                <a:gd name="connsiteY48" fmla="*/ 583407 h 1131094"/>
                <a:gd name="connsiteX49" fmla="*/ 554831 w 783431"/>
                <a:gd name="connsiteY49" fmla="*/ 583407 h 1131094"/>
                <a:gd name="connsiteX50" fmla="*/ 557212 w 783431"/>
                <a:gd name="connsiteY50" fmla="*/ 547688 h 1131094"/>
                <a:gd name="connsiteX51" fmla="*/ 545306 w 783431"/>
                <a:gd name="connsiteY51" fmla="*/ 502444 h 1131094"/>
                <a:gd name="connsiteX52" fmla="*/ 545306 w 783431"/>
                <a:gd name="connsiteY52" fmla="*/ 476250 h 1131094"/>
                <a:gd name="connsiteX53" fmla="*/ 581025 w 783431"/>
                <a:gd name="connsiteY53" fmla="*/ 454819 h 1131094"/>
                <a:gd name="connsiteX54" fmla="*/ 604837 w 783431"/>
                <a:gd name="connsiteY54" fmla="*/ 435769 h 1131094"/>
                <a:gd name="connsiteX55" fmla="*/ 640556 w 783431"/>
                <a:gd name="connsiteY55" fmla="*/ 414338 h 1131094"/>
                <a:gd name="connsiteX56" fmla="*/ 645319 w 783431"/>
                <a:gd name="connsiteY56" fmla="*/ 395288 h 1131094"/>
                <a:gd name="connsiteX57" fmla="*/ 633412 w 783431"/>
                <a:gd name="connsiteY57" fmla="*/ 371475 h 1131094"/>
                <a:gd name="connsiteX58" fmla="*/ 614362 w 783431"/>
                <a:gd name="connsiteY58" fmla="*/ 369094 h 1131094"/>
                <a:gd name="connsiteX59" fmla="*/ 609600 w 783431"/>
                <a:gd name="connsiteY59" fmla="*/ 366713 h 1131094"/>
                <a:gd name="connsiteX60" fmla="*/ 597694 w 783431"/>
                <a:gd name="connsiteY60" fmla="*/ 357188 h 1131094"/>
                <a:gd name="connsiteX61" fmla="*/ 611981 w 783431"/>
                <a:gd name="connsiteY61" fmla="*/ 345282 h 1131094"/>
                <a:gd name="connsiteX62" fmla="*/ 652462 w 783431"/>
                <a:gd name="connsiteY62" fmla="*/ 316707 h 1131094"/>
                <a:gd name="connsiteX63" fmla="*/ 678656 w 783431"/>
                <a:gd name="connsiteY63" fmla="*/ 264319 h 1131094"/>
                <a:gd name="connsiteX64" fmla="*/ 666750 w 783431"/>
                <a:gd name="connsiteY64" fmla="*/ 242888 h 1131094"/>
                <a:gd name="connsiteX65" fmla="*/ 638175 w 783431"/>
                <a:gd name="connsiteY65" fmla="*/ 219075 h 1131094"/>
                <a:gd name="connsiteX66" fmla="*/ 642937 w 783431"/>
                <a:gd name="connsiteY66" fmla="*/ 180975 h 1131094"/>
                <a:gd name="connsiteX67" fmla="*/ 673894 w 783431"/>
                <a:gd name="connsiteY67" fmla="*/ 171450 h 1131094"/>
                <a:gd name="connsiteX68" fmla="*/ 700087 w 783431"/>
                <a:gd name="connsiteY68" fmla="*/ 142875 h 1131094"/>
                <a:gd name="connsiteX69" fmla="*/ 700087 w 783431"/>
                <a:gd name="connsiteY69" fmla="*/ 111919 h 1131094"/>
                <a:gd name="connsiteX70" fmla="*/ 666750 w 783431"/>
                <a:gd name="connsiteY70" fmla="*/ 107157 h 1131094"/>
                <a:gd name="connsiteX71" fmla="*/ 645319 w 783431"/>
                <a:gd name="connsiteY71" fmla="*/ 102394 h 1131094"/>
                <a:gd name="connsiteX72" fmla="*/ 645319 w 783431"/>
                <a:gd name="connsiteY72" fmla="*/ 102394 h 1131094"/>
                <a:gd name="connsiteX73" fmla="*/ 678656 w 783431"/>
                <a:gd name="connsiteY73" fmla="*/ 69057 h 1131094"/>
                <a:gd name="connsiteX74" fmla="*/ 685800 w 783431"/>
                <a:gd name="connsiteY74" fmla="*/ 40482 h 1131094"/>
                <a:gd name="connsiteX75" fmla="*/ 678656 w 783431"/>
                <a:gd name="connsiteY75" fmla="*/ 21432 h 1131094"/>
                <a:gd name="connsiteX76" fmla="*/ 695325 w 783431"/>
                <a:gd name="connsiteY76" fmla="*/ 2382 h 1131094"/>
                <a:gd name="connsiteX77" fmla="*/ 628650 w 783431"/>
                <a:gd name="connsiteY77" fmla="*/ 0 h 1131094"/>
                <a:gd name="connsiteX78" fmla="*/ 552450 w 783431"/>
                <a:gd name="connsiteY78" fmla="*/ 52388 h 1131094"/>
                <a:gd name="connsiteX79" fmla="*/ 538162 w 783431"/>
                <a:gd name="connsiteY79" fmla="*/ 90488 h 1131094"/>
                <a:gd name="connsiteX80" fmla="*/ 445294 w 783431"/>
                <a:gd name="connsiteY80" fmla="*/ 126207 h 1131094"/>
                <a:gd name="connsiteX81" fmla="*/ 397669 w 783431"/>
                <a:gd name="connsiteY81" fmla="*/ 159544 h 1131094"/>
                <a:gd name="connsiteX82" fmla="*/ 376237 w 783431"/>
                <a:gd name="connsiteY82" fmla="*/ 190500 h 1131094"/>
                <a:gd name="connsiteX83" fmla="*/ 350044 w 783431"/>
                <a:gd name="connsiteY83" fmla="*/ 140494 h 1131094"/>
                <a:gd name="connsiteX84" fmla="*/ 316706 w 783431"/>
                <a:gd name="connsiteY84" fmla="*/ 140494 h 1131094"/>
                <a:gd name="connsiteX85" fmla="*/ 304800 w 783431"/>
                <a:gd name="connsiteY85" fmla="*/ 166688 h 1131094"/>
                <a:gd name="connsiteX86" fmla="*/ 280987 w 783431"/>
                <a:gd name="connsiteY86" fmla="*/ 230982 h 1131094"/>
                <a:gd name="connsiteX87" fmla="*/ 154781 w 783431"/>
                <a:gd name="connsiteY87" fmla="*/ 223838 h 1131094"/>
                <a:gd name="connsiteX88" fmla="*/ 140494 w 783431"/>
                <a:gd name="connsiteY88" fmla="*/ 245269 h 1131094"/>
                <a:gd name="connsiteX89" fmla="*/ 138112 w 783431"/>
                <a:gd name="connsiteY89" fmla="*/ 280988 h 1131094"/>
                <a:gd name="connsiteX90" fmla="*/ 66675 w 783431"/>
                <a:gd name="connsiteY90" fmla="*/ 309563 h 1131094"/>
                <a:gd name="connsiteX91" fmla="*/ 54769 w 783431"/>
                <a:gd name="connsiteY91" fmla="*/ 323850 h 1131094"/>
                <a:gd name="connsiteX92" fmla="*/ 66675 w 783431"/>
                <a:gd name="connsiteY92" fmla="*/ 381000 h 1131094"/>
                <a:gd name="connsiteX93" fmla="*/ 19050 w 783431"/>
                <a:gd name="connsiteY93" fmla="*/ 423863 h 1131094"/>
                <a:gd name="connsiteX94" fmla="*/ 26194 w 783431"/>
                <a:gd name="connsiteY94" fmla="*/ 490538 h 1131094"/>
                <a:gd name="connsiteX95" fmla="*/ 33337 w 783431"/>
                <a:gd name="connsiteY95" fmla="*/ 554832 h 1131094"/>
                <a:gd name="connsiteX96" fmla="*/ 0 w 783431"/>
                <a:gd name="connsiteY96" fmla="*/ 614363 h 1131094"/>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604837 w 783431"/>
                <a:gd name="connsiteY13" fmla="*/ 1085850 h 1164431"/>
                <a:gd name="connsiteX14" fmla="*/ 585787 w 783431"/>
                <a:gd name="connsiteY14" fmla="*/ 1035844 h 1164431"/>
                <a:gd name="connsiteX15" fmla="*/ 607219 w 783431"/>
                <a:gd name="connsiteY15" fmla="*/ 1021557 h 1164431"/>
                <a:gd name="connsiteX16" fmla="*/ 645319 w 783431"/>
                <a:gd name="connsiteY16" fmla="*/ 1016794 h 1164431"/>
                <a:gd name="connsiteX17" fmla="*/ 685800 w 783431"/>
                <a:gd name="connsiteY17" fmla="*/ 997744 h 1164431"/>
                <a:gd name="connsiteX18" fmla="*/ 716756 w 783431"/>
                <a:gd name="connsiteY18" fmla="*/ 1002507 h 1164431"/>
                <a:gd name="connsiteX19" fmla="*/ 738187 w 783431"/>
                <a:gd name="connsiteY19" fmla="*/ 969169 h 1164431"/>
                <a:gd name="connsiteX20" fmla="*/ 783431 w 783431"/>
                <a:gd name="connsiteY20" fmla="*/ 933450 h 1164431"/>
                <a:gd name="connsiteX21" fmla="*/ 776287 w 783431"/>
                <a:gd name="connsiteY21" fmla="*/ 907257 h 1164431"/>
                <a:gd name="connsiteX22" fmla="*/ 752475 w 783431"/>
                <a:gd name="connsiteY22" fmla="*/ 888207 h 1164431"/>
                <a:gd name="connsiteX23" fmla="*/ 752475 w 783431"/>
                <a:gd name="connsiteY23" fmla="*/ 864394 h 1164431"/>
                <a:gd name="connsiteX24" fmla="*/ 728662 w 783431"/>
                <a:gd name="connsiteY24" fmla="*/ 852488 h 1164431"/>
                <a:gd name="connsiteX25" fmla="*/ 711994 w 783431"/>
                <a:gd name="connsiteY25" fmla="*/ 802482 h 1164431"/>
                <a:gd name="connsiteX26" fmla="*/ 688181 w 783431"/>
                <a:gd name="connsiteY26" fmla="*/ 814388 h 1164431"/>
                <a:gd name="connsiteX27" fmla="*/ 659606 w 783431"/>
                <a:gd name="connsiteY27" fmla="*/ 814388 h 1164431"/>
                <a:gd name="connsiteX28" fmla="*/ 647700 w 783431"/>
                <a:gd name="connsiteY28" fmla="*/ 847725 h 1164431"/>
                <a:gd name="connsiteX29" fmla="*/ 623887 w 783431"/>
                <a:gd name="connsiteY29" fmla="*/ 847725 h 1164431"/>
                <a:gd name="connsiteX30" fmla="*/ 576262 w 783431"/>
                <a:gd name="connsiteY30" fmla="*/ 828675 h 1164431"/>
                <a:gd name="connsiteX31" fmla="*/ 554831 w 783431"/>
                <a:gd name="connsiteY31" fmla="*/ 816769 h 1164431"/>
                <a:gd name="connsiteX32" fmla="*/ 547687 w 783431"/>
                <a:gd name="connsiteY32" fmla="*/ 783432 h 1164431"/>
                <a:gd name="connsiteX33" fmla="*/ 561975 w 783431"/>
                <a:gd name="connsiteY33" fmla="*/ 754857 h 1164431"/>
                <a:gd name="connsiteX34" fmla="*/ 533400 w 783431"/>
                <a:gd name="connsiteY34" fmla="*/ 733425 h 1164431"/>
                <a:gd name="connsiteX35" fmla="*/ 509587 w 783431"/>
                <a:gd name="connsiteY35" fmla="*/ 711994 h 1164431"/>
                <a:gd name="connsiteX36" fmla="*/ 473869 w 783431"/>
                <a:gd name="connsiteY36" fmla="*/ 711994 h 1164431"/>
                <a:gd name="connsiteX37" fmla="*/ 435769 w 783431"/>
                <a:gd name="connsiteY37" fmla="*/ 711994 h 1164431"/>
                <a:gd name="connsiteX38" fmla="*/ 438150 w 783431"/>
                <a:gd name="connsiteY38" fmla="*/ 669132 h 1164431"/>
                <a:gd name="connsiteX39" fmla="*/ 428625 w 783431"/>
                <a:gd name="connsiteY39" fmla="*/ 642938 h 1164431"/>
                <a:gd name="connsiteX40" fmla="*/ 423862 w 783431"/>
                <a:gd name="connsiteY40" fmla="*/ 607219 h 1164431"/>
                <a:gd name="connsiteX41" fmla="*/ 426244 w 783431"/>
                <a:gd name="connsiteY41" fmla="*/ 578644 h 1164431"/>
                <a:gd name="connsiteX42" fmla="*/ 440531 w 783431"/>
                <a:gd name="connsiteY42" fmla="*/ 566738 h 1164431"/>
                <a:gd name="connsiteX43" fmla="*/ 450056 w 783431"/>
                <a:gd name="connsiteY43" fmla="*/ 535782 h 1164431"/>
                <a:gd name="connsiteX44" fmla="*/ 457200 w 783431"/>
                <a:gd name="connsiteY44" fmla="*/ 519113 h 1164431"/>
                <a:gd name="connsiteX45" fmla="*/ 481012 w 783431"/>
                <a:gd name="connsiteY45" fmla="*/ 526257 h 1164431"/>
                <a:gd name="connsiteX46" fmla="*/ 495300 w 783431"/>
                <a:gd name="connsiteY46" fmla="*/ 576263 h 1164431"/>
                <a:gd name="connsiteX47" fmla="*/ 507206 w 783431"/>
                <a:gd name="connsiteY47" fmla="*/ 581025 h 1164431"/>
                <a:gd name="connsiteX48" fmla="*/ 526256 w 783431"/>
                <a:gd name="connsiteY48" fmla="*/ 583407 h 1164431"/>
                <a:gd name="connsiteX49" fmla="*/ 554831 w 783431"/>
                <a:gd name="connsiteY49" fmla="*/ 583407 h 1164431"/>
                <a:gd name="connsiteX50" fmla="*/ 557212 w 783431"/>
                <a:gd name="connsiteY50" fmla="*/ 547688 h 1164431"/>
                <a:gd name="connsiteX51" fmla="*/ 545306 w 783431"/>
                <a:gd name="connsiteY51" fmla="*/ 502444 h 1164431"/>
                <a:gd name="connsiteX52" fmla="*/ 545306 w 783431"/>
                <a:gd name="connsiteY52" fmla="*/ 476250 h 1164431"/>
                <a:gd name="connsiteX53" fmla="*/ 581025 w 783431"/>
                <a:gd name="connsiteY53" fmla="*/ 454819 h 1164431"/>
                <a:gd name="connsiteX54" fmla="*/ 604837 w 783431"/>
                <a:gd name="connsiteY54" fmla="*/ 435769 h 1164431"/>
                <a:gd name="connsiteX55" fmla="*/ 640556 w 783431"/>
                <a:gd name="connsiteY55" fmla="*/ 414338 h 1164431"/>
                <a:gd name="connsiteX56" fmla="*/ 645319 w 783431"/>
                <a:gd name="connsiteY56" fmla="*/ 395288 h 1164431"/>
                <a:gd name="connsiteX57" fmla="*/ 633412 w 783431"/>
                <a:gd name="connsiteY57" fmla="*/ 371475 h 1164431"/>
                <a:gd name="connsiteX58" fmla="*/ 614362 w 783431"/>
                <a:gd name="connsiteY58" fmla="*/ 369094 h 1164431"/>
                <a:gd name="connsiteX59" fmla="*/ 609600 w 783431"/>
                <a:gd name="connsiteY59" fmla="*/ 366713 h 1164431"/>
                <a:gd name="connsiteX60" fmla="*/ 597694 w 783431"/>
                <a:gd name="connsiteY60" fmla="*/ 357188 h 1164431"/>
                <a:gd name="connsiteX61" fmla="*/ 611981 w 783431"/>
                <a:gd name="connsiteY61" fmla="*/ 345282 h 1164431"/>
                <a:gd name="connsiteX62" fmla="*/ 652462 w 783431"/>
                <a:gd name="connsiteY62" fmla="*/ 316707 h 1164431"/>
                <a:gd name="connsiteX63" fmla="*/ 678656 w 783431"/>
                <a:gd name="connsiteY63" fmla="*/ 264319 h 1164431"/>
                <a:gd name="connsiteX64" fmla="*/ 666750 w 783431"/>
                <a:gd name="connsiteY64" fmla="*/ 242888 h 1164431"/>
                <a:gd name="connsiteX65" fmla="*/ 638175 w 783431"/>
                <a:gd name="connsiteY65" fmla="*/ 219075 h 1164431"/>
                <a:gd name="connsiteX66" fmla="*/ 642937 w 783431"/>
                <a:gd name="connsiteY66" fmla="*/ 180975 h 1164431"/>
                <a:gd name="connsiteX67" fmla="*/ 673894 w 783431"/>
                <a:gd name="connsiteY67" fmla="*/ 171450 h 1164431"/>
                <a:gd name="connsiteX68" fmla="*/ 700087 w 783431"/>
                <a:gd name="connsiteY68" fmla="*/ 142875 h 1164431"/>
                <a:gd name="connsiteX69" fmla="*/ 700087 w 783431"/>
                <a:gd name="connsiteY69" fmla="*/ 111919 h 1164431"/>
                <a:gd name="connsiteX70" fmla="*/ 666750 w 783431"/>
                <a:gd name="connsiteY70" fmla="*/ 107157 h 1164431"/>
                <a:gd name="connsiteX71" fmla="*/ 645319 w 783431"/>
                <a:gd name="connsiteY71" fmla="*/ 102394 h 1164431"/>
                <a:gd name="connsiteX72" fmla="*/ 645319 w 783431"/>
                <a:gd name="connsiteY72" fmla="*/ 102394 h 1164431"/>
                <a:gd name="connsiteX73" fmla="*/ 678656 w 783431"/>
                <a:gd name="connsiteY73" fmla="*/ 69057 h 1164431"/>
                <a:gd name="connsiteX74" fmla="*/ 685800 w 783431"/>
                <a:gd name="connsiteY74" fmla="*/ 40482 h 1164431"/>
                <a:gd name="connsiteX75" fmla="*/ 678656 w 783431"/>
                <a:gd name="connsiteY75" fmla="*/ 21432 h 1164431"/>
                <a:gd name="connsiteX76" fmla="*/ 695325 w 783431"/>
                <a:gd name="connsiteY76" fmla="*/ 2382 h 1164431"/>
                <a:gd name="connsiteX77" fmla="*/ 628650 w 783431"/>
                <a:gd name="connsiteY77" fmla="*/ 0 h 1164431"/>
                <a:gd name="connsiteX78" fmla="*/ 552450 w 783431"/>
                <a:gd name="connsiteY78" fmla="*/ 52388 h 1164431"/>
                <a:gd name="connsiteX79" fmla="*/ 538162 w 783431"/>
                <a:gd name="connsiteY79" fmla="*/ 90488 h 1164431"/>
                <a:gd name="connsiteX80" fmla="*/ 445294 w 783431"/>
                <a:gd name="connsiteY80" fmla="*/ 126207 h 1164431"/>
                <a:gd name="connsiteX81" fmla="*/ 397669 w 783431"/>
                <a:gd name="connsiteY81" fmla="*/ 159544 h 1164431"/>
                <a:gd name="connsiteX82" fmla="*/ 376237 w 783431"/>
                <a:gd name="connsiteY82" fmla="*/ 190500 h 1164431"/>
                <a:gd name="connsiteX83" fmla="*/ 350044 w 783431"/>
                <a:gd name="connsiteY83" fmla="*/ 140494 h 1164431"/>
                <a:gd name="connsiteX84" fmla="*/ 316706 w 783431"/>
                <a:gd name="connsiteY84" fmla="*/ 140494 h 1164431"/>
                <a:gd name="connsiteX85" fmla="*/ 304800 w 783431"/>
                <a:gd name="connsiteY85" fmla="*/ 166688 h 1164431"/>
                <a:gd name="connsiteX86" fmla="*/ 280987 w 783431"/>
                <a:gd name="connsiteY86" fmla="*/ 230982 h 1164431"/>
                <a:gd name="connsiteX87" fmla="*/ 154781 w 783431"/>
                <a:gd name="connsiteY87" fmla="*/ 223838 h 1164431"/>
                <a:gd name="connsiteX88" fmla="*/ 140494 w 783431"/>
                <a:gd name="connsiteY88" fmla="*/ 245269 h 1164431"/>
                <a:gd name="connsiteX89" fmla="*/ 138112 w 783431"/>
                <a:gd name="connsiteY89" fmla="*/ 280988 h 1164431"/>
                <a:gd name="connsiteX90" fmla="*/ 66675 w 783431"/>
                <a:gd name="connsiteY90" fmla="*/ 309563 h 1164431"/>
                <a:gd name="connsiteX91" fmla="*/ 54769 w 783431"/>
                <a:gd name="connsiteY91" fmla="*/ 323850 h 1164431"/>
                <a:gd name="connsiteX92" fmla="*/ 66675 w 783431"/>
                <a:gd name="connsiteY92" fmla="*/ 381000 h 1164431"/>
                <a:gd name="connsiteX93" fmla="*/ 19050 w 783431"/>
                <a:gd name="connsiteY93" fmla="*/ 423863 h 1164431"/>
                <a:gd name="connsiteX94" fmla="*/ 26194 w 783431"/>
                <a:gd name="connsiteY94" fmla="*/ 490538 h 1164431"/>
                <a:gd name="connsiteX95" fmla="*/ 33337 w 783431"/>
                <a:gd name="connsiteY95" fmla="*/ 554832 h 1164431"/>
                <a:gd name="connsiteX96" fmla="*/ 0 w 783431"/>
                <a:gd name="connsiteY96" fmla="*/ 614363 h 1164431"/>
                <a:gd name="connsiteX0" fmla="*/ 0 w 783431"/>
                <a:gd name="connsiteY0" fmla="*/ 614363 h 1164431"/>
                <a:gd name="connsiteX1" fmla="*/ 21431 w 783431"/>
                <a:gd name="connsiteY1" fmla="*/ 661988 h 1164431"/>
                <a:gd name="connsiteX2" fmla="*/ 28575 w 783431"/>
                <a:gd name="connsiteY2" fmla="*/ 742950 h 1164431"/>
                <a:gd name="connsiteX3" fmla="*/ 76200 w 783431"/>
                <a:gd name="connsiteY3" fmla="*/ 814388 h 1164431"/>
                <a:gd name="connsiteX4" fmla="*/ 102394 w 783431"/>
                <a:gd name="connsiteY4" fmla="*/ 919163 h 1164431"/>
                <a:gd name="connsiteX5" fmla="*/ 116681 w 783431"/>
                <a:gd name="connsiteY5" fmla="*/ 947738 h 1164431"/>
                <a:gd name="connsiteX6" fmla="*/ 130969 w 783431"/>
                <a:gd name="connsiteY6" fmla="*/ 995363 h 1164431"/>
                <a:gd name="connsiteX7" fmla="*/ 150019 w 783431"/>
                <a:gd name="connsiteY7" fmla="*/ 1023938 h 1164431"/>
                <a:gd name="connsiteX8" fmla="*/ 159544 w 783431"/>
                <a:gd name="connsiteY8" fmla="*/ 1042988 h 1164431"/>
                <a:gd name="connsiteX9" fmla="*/ 197644 w 783431"/>
                <a:gd name="connsiteY9" fmla="*/ 1069182 h 1164431"/>
                <a:gd name="connsiteX10" fmla="*/ 245269 w 783431"/>
                <a:gd name="connsiteY10" fmla="*/ 1090613 h 1164431"/>
                <a:gd name="connsiteX11" fmla="*/ 264318 w 783431"/>
                <a:gd name="connsiteY11" fmla="*/ 1131094 h 1164431"/>
                <a:gd name="connsiteX12" fmla="*/ 295275 w 783431"/>
                <a:gd name="connsiteY12" fmla="*/ 1164431 h 1164431"/>
                <a:gd name="connsiteX13" fmla="*/ 354806 w 783431"/>
                <a:gd name="connsiteY13" fmla="*/ 1152524 h 1164431"/>
                <a:gd name="connsiteX14" fmla="*/ 604837 w 783431"/>
                <a:gd name="connsiteY14" fmla="*/ 1085850 h 1164431"/>
                <a:gd name="connsiteX15" fmla="*/ 585787 w 783431"/>
                <a:gd name="connsiteY15" fmla="*/ 1035844 h 1164431"/>
                <a:gd name="connsiteX16" fmla="*/ 607219 w 783431"/>
                <a:gd name="connsiteY16" fmla="*/ 1021557 h 1164431"/>
                <a:gd name="connsiteX17" fmla="*/ 645319 w 783431"/>
                <a:gd name="connsiteY17" fmla="*/ 1016794 h 1164431"/>
                <a:gd name="connsiteX18" fmla="*/ 685800 w 783431"/>
                <a:gd name="connsiteY18" fmla="*/ 997744 h 1164431"/>
                <a:gd name="connsiteX19" fmla="*/ 716756 w 783431"/>
                <a:gd name="connsiteY19" fmla="*/ 1002507 h 1164431"/>
                <a:gd name="connsiteX20" fmla="*/ 738187 w 783431"/>
                <a:gd name="connsiteY20" fmla="*/ 969169 h 1164431"/>
                <a:gd name="connsiteX21" fmla="*/ 783431 w 783431"/>
                <a:gd name="connsiteY21" fmla="*/ 933450 h 1164431"/>
                <a:gd name="connsiteX22" fmla="*/ 776287 w 783431"/>
                <a:gd name="connsiteY22" fmla="*/ 907257 h 1164431"/>
                <a:gd name="connsiteX23" fmla="*/ 752475 w 783431"/>
                <a:gd name="connsiteY23" fmla="*/ 888207 h 1164431"/>
                <a:gd name="connsiteX24" fmla="*/ 752475 w 783431"/>
                <a:gd name="connsiteY24" fmla="*/ 864394 h 1164431"/>
                <a:gd name="connsiteX25" fmla="*/ 728662 w 783431"/>
                <a:gd name="connsiteY25" fmla="*/ 852488 h 1164431"/>
                <a:gd name="connsiteX26" fmla="*/ 711994 w 783431"/>
                <a:gd name="connsiteY26" fmla="*/ 802482 h 1164431"/>
                <a:gd name="connsiteX27" fmla="*/ 688181 w 783431"/>
                <a:gd name="connsiteY27" fmla="*/ 814388 h 1164431"/>
                <a:gd name="connsiteX28" fmla="*/ 659606 w 783431"/>
                <a:gd name="connsiteY28" fmla="*/ 814388 h 1164431"/>
                <a:gd name="connsiteX29" fmla="*/ 647700 w 783431"/>
                <a:gd name="connsiteY29" fmla="*/ 847725 h 1164431"/>
                <a:gd name="connsiteX30" fmla="*/ 623887 w 783431"/>
                <a:gd name="connsiteY30" fmla="*/ 847725 h 1164431"/>
                <a:gd name="connsiteX31" fmla="*/ 576262 w 783431"/>
                <a:gd name="connsiteY31" fmla="*/ 828675 h 1164431"/>
                <a:gd name="connsiteX32" fmla="*/ 554831 w 783431"/>
                <a:gd name="connsiteY32" fmla="*/ 816769 h 1164431"/>
                <a:gd name="connsiteX33" fmla="*/ 547687 w 783431"/>
                <a:gd name="connsiteY33" fmla="*/ 783432 h 1164431"/>
                <a:gd name="connsiteX34" fmla="*/ 561975 w 783431"/>
                <a:gd name="connsiteY34" fmla="*/ 754857 h 1164431"/>
                <a:gd name="connsiteX35" fmla="*/ 533400 w 783431"/>
                <a:gd name="connsiteY35" fmla="*/ 733425 h 1164431"/>
                <a:gd name="connsiteX36" fmla="*/ 509587 w 783431"/>
                <a:gd name="connsiteY36" fmla="*/ 711994 h 1164431"/>
                <a:gd name="connsiteX37" fmla="*/ 473869 w 783431"/>
                <a:gd name="connsiteY37" fmla="*/ 711994 h 1164431"/>
                <a:gd name="connsiteX38" fmla="*/ 435769 w 783431"/>
                <a:gd name="connsiteY38" fmla="*/ 711994 h 1164431"/>
                <a:gd name="connsiteX39" fmla="*/ 438150 w 783431"/>
                <a:gd name="connsiteY39" fmla="*/ 669132 h 1164431"/>
                <a:gd name="connsiteX40" fmla="*/ 428625 w 783431"/>
                <a:gd name="connsiteY40" fmla="*/ 642938 h 1164431"/>
                <a:gd name="connsiteX41" fmla="*/ 423862 w 783431"/>
                <a:gd name="connsiteY41" fmla="*/ 607219 h 1164431"/>
                <a:gd name="connsiteX42" fmla="*/ 426244 w 783431"/>
                <a:gd name="connsiteY42" fmla="*/ 578644 h 1164431"/>
                <a:gd name="connsiteX43" fmla="*/ 440531 w 783431"/>
                <a:gd name="connsiteY43" fmla="*/ 566738 h 1164431"/>
                <a:gd name="connsiteX44" fmla="*/ 450056 w 783431"/>
                <a:gd name="connsiteY44" fmla="*/ 535782 h 1164431"/>
                <a:gd name="connsiteX45" fmla="*/ 457200 w 783431"/>
                <a:gd name="connsiteY45" fmla="*/ 519113 h 1164431"/>
                <a:gd name="connsiteX46" fmla="*/ 481012 w 783431"/>
                <a:gd name="connsiteY46" fmla="*/ 526257 h 1164431"/>
                <a:gd name="connsiteX47" fmla="*/ 495300 w 783431"/>
                <a:gd name="connsiteY47" fmla="*/ 576263 h 1164431"/>
                <a:gd name="connsiteX48" fmla="*/ 507206 w 783431"/>
                <a:gd name="connsiteY48" fmla="*/ 581025 h 1164431"/>
                <a:gd name="connsiteX49" fmla="*/ 526256 w 783431"/>
                <a:gd name="connsiteY49" fmla="*/ 583407 h 1164431"/>
                <a:gd name="connsiteX50" fmla="*/ 554831 w 783431"/>
                <a:gd name="connsiteY50" fmla="*/ 583407 h 1164431"/>
                <a:gd name="connsiteX51" fmla="*/ 557212 w 783431"/>
                <a:gd name="connsiteY51" fmla="*/ 547688 h 1164431"/>
                <a:gd name="connsiteX52" fmla="*/ 545306 w 783431"/>
                <a:gd name="connsiteY52" fmla="*/ 502444 h 1164431"/>
                <a:gd name="connsiteX53" fmla="*/ 545306 w 783431"/>
                <a:gd name="connsiteY53" fmla="*/ 476250 h 1164431"/>
                <a:gd name="connsiteX54" fmla="*/ 581025 w 783431"/>
                <a:gd name="connsiteY54" fmla="*/ 454819 h 1164431"/>
                <a:gd name="connsiteX55" fmla="*/ 604837 w 783431"/>
                <a:gd name="connsiteY55" fmla="*/ 435769 h 1164431"/>
                <a:gd name="connsiteX56" fmla="*/ 640556 w 783431"/>
                <a:gd name="connsiteY56" fmla="*/ 414338 h 1164431"/>
                <a:gd name="connsiteX57" fmla="*/ 645319 w 783431"/>
                <a:gd name="connsiteY57" fmla="*/ 395288 h 1164431"/>
                <a:gd name="connsiteX58" fmla="*/ 633412 w 783431"/>
                <a:gd name="connsiteY58" fmla="*/ 371475 h 1164431"/>
                <a:gd name="connsiteX59" fmla="*/ 614362 w 783431"/>
                <a:gd name="connsiteY59" fmla="*/ 369094 h 1164431"/>
                <a:gd name="connsiteX60" fmla="*/ 609600 w 783431"/>
                <a:gd name="connsiteY60" fmla="*/ 366713 h 1164431"/>
                <a:gd name="connsiteX61" fmla="*/ 597694 w 783431"/>
                <a:gd name="connsiteY61" fmla="*/ 357188 h 1164431"/>
                <a:gd name="connsiteX62" fmla="*/ 611981 w 783431"/>
                <a:gd name="connsiteY62" fmla="*/ 345282 h 1164431"/>
                <a:gd name="connsiteX63" fmla="*/ 652462 w 783431"/>
                <a:gd name="connsiteY63" fmla="*/ 316707 h 1164431"/>
                <a:gd name="connsiteX64" fmla="*/ 678656 w 783431"/>
                <a:gd name="connsiteY64" fmla="*/ 264319 h 1164431"/>
                <a:gd name="connsiteX65" fmla="*/ 666750 w 783431"/>
                <a:gd name="connsiteY65" fmla="*/ 242888 h 1164431"/>
                <a:gd name="connsiteX66" fmla="*/ 638175 w 783431"/>
                <a:gd name="connsiteY66" fmla="*/ 219075 h 1164431"/>
                <a:gd name="connsiteX67" fmla="*/ 642937 w 783431"/>
                <a:gd name="connsiteY67" fmla="*/ 180975 h 1164431"/>
                <a:gd name="connsiteX68" fmla="*/ 673894 w 783431"/>
                <a:gd name="connsiteY68" fmla="*/ 171450 h 1164431"/>
                <a:gd name="connsiteX69" fmla="*/ 700087 w 783431"/>
                <a:gd name="connsiteY69" fmla="*/ 142875 h 1164431"/>
                <a:gd name="connsiteX70" fmla="*/ 700087 w 783431"/>
                <a:gd name="connsiteY70" fmla="*/ 111919 h 1164431"/>
                <a:gd name="connsiteX71" fmla="*/ 666750 w 783431"/>
                <a:gd name="connsiteY71" fmla="*/ 107157 h 1164431"/>
                <a:gd name="connsiteX72" fmla="*/ 645319 w 783431"/>
                <a:gd name="connsiteY72" fmla="*/ 102394 h 1164431"/>
                <a:gd name="connsiteX73" fmla="*/ 645319 w 783431"/>
                <a:gd name="connsiteY73" fmla="*/ 102394 h 1164431"/>
                <a:gd name="connsiteX74" fmla="*/ 678656 w 783431"/>
                <a:gd name="connsiteY74" fmla="*/ 69057 h 1164431"/>
                <a:gd name="connsiteX75" fmla="*/ 685800 w 783431"/>
                <a:gd name="connsiteY75" fmla="*/ 40482 h 1164431"/>
                <a:gd name="connsiteX76" fmla="*/ 678656 w 783431"/>
                <a:gd name="connsiteY76" fmla="*/ 21432 h 1164431"/>
                <a:gd name="connsiteX77" fmla="*/ 695325 w 783431"/>
                <a:gd name="connsiteY77" fmla="*/ 2382 h 1164431"/>
                <a:gd name="connsiteX78" fmla="*/ 628650 w 783431"/>
                <a:gd name="connsiteY78" fmla="*/ 0 h 1164431"/>
                <a:gd name="connsiteX79" fmla="*/ 552450 w 783431"/>
                <a:gd name="connsiteY79" fmla="*/ 52388 h 1164431"/>
                <a:gd name="connsiteX80" fmla="*/ 538162 w 783431"/>
                <a:gd name="connsiteY80" fmla="*/ 90488 h 1164431"/>
                <a:gd name="connsiteX81" fmla="*/ 445294 w 783431"/>
                <a:gd name="connsiteY81" fmla="*/ 126207 h 1164431"/>
                <a:gd name="connsiteX82" fmla="*/ 397669 w 783431"/>
                <a:gd name="connsiteY82" fmla="*/ 159544 h 1164431"/>
                <a:gd name="connsiteX83" fmla="*/ 376237 w 783431"/>
                <a:gd name="connsiteY83" fmla="*/ 190500 h 1164431"/>
                <a:gd name="connsiteX84" fmla="*/ 350044 w 783431"/>
                <a:gd name="connsiteY84" fmla="*/ 140494 h 1164431"/>
                <a:gd name="connsiteX85" fmla="*/ 316706 w 783431"/>
                <a:gd name="connsiteY85" fmla="*/ 140494 h 1164431"/>
                <a:gd name="connsiteX86" fmla="*/ 304800 w 783431"/>
                <a:gd name="connsiteY86" fmla="*/ 166688 h 1164431"/>
                <a:gd name="connsiteX87" fmla="*/ 280987 w 783431"/>
                <a:gd name="connsiteY87" fmla="*/ 230982 h 1164431"/>
                <a:gd name="connsiteX88" fmla="*/ 154781 w 783431"/>
                <a:gd name="connsiteY88" fmla="*/ 223838 h 1164431"/>
                <a:gd name="connsiteX89" fmla="*/ 140494 w 783431"/>
                <a:gd name="connsiteY89" fmla="*/ 245269 h 1164431"/>
                <a:gd name="connsiteX90" fmla="*/ 138112 w 783431"/>
                <a:gd name="connsiteY90" fmla="*/ 280988 h 1164431"/>
                <a:gd name="connsiteX91" fmla="*/ 66675 w 783431"/>
                <a:gd name="connsiteY91" fmla="*/ 309563 h 1164431"/>
                <a:gd name="connsiteX92" fmla="*/ 54769 w 783431"/>
                <a:gd name="connsiteY92" fmla="*/ 323850 h 1164431"/>
                <a:gd name="connsiteX93" fmla="*/ 66675 w 783431"/>
                <a:gd name="connsiteY93" fmla="*/ 381000 h 1164431"/>
                <a:gd name="connsiteX94" fmla="*/ 19050 w 783431"/>
                <a:gd name="connsiteY94" fmla="*/ 423863 h 1164431"/>
                <a:gd name="connsiteX95" fmla="*/ 26194 w 783431"/>
                <a:gd name="connsiteY95" fmla="*/ 490538 h 1164431"/>
                <a:gd name="connsiteX96" fmla="*/ 33337 w 783431"/>
                <a:gd name="connsiteY96" fmla="*/ 554832 h 1164431"/>
                <a:gd name="connsiteX97" fmla="*/ 0 w 783431"/>
                <a:gd name="connsiteY97" fmla="*/ 614363 h 1164431"/>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604837 w 783431"/>
                <a:gd name="connsiteY14" fmla="*/ 1085850 h 1200149"/>
                <a:gd name="connsiteX15" fmla="*/ 585787 w 783431"/>
                <a:gd name="connsiteY15" fmla="*/ 1035844 h 1200149"/>
                <a:gd name="connsiteX16" fmla="*/ 607219 w 783431"/>
                <a:gd name="connsiteY16" fmla="*/ 1021557 h 1200149"/>
                <a:gd name="connsiteX17" fmla="*/ 645319 w 783431"/>
                <a:gd name="connsiteY17" fmla="*/ 1016794 h 1200149"/>
                <a:gd name="connsiteX18" fmla="*/ 685800 w 783431"/>
                <a:gd name="connsiteY18" fmla="*/ 997744 h 1200149"/>
                <a:gd name="connsiteX19" fmla="*/ 716756 w 783431"/>
                <a:gd name="connsiteY19" fmla="*/ 1002507 h 1200149"/>
                <a:gd name="connsiteX20" fmla="*/ 738187 w 783431"/>
                <a:gd name="connsiteY20" fmla="*/ 969169 h 1200149"/>
                <a:gd name="connsiteX21" fmla="*/ 783431 w 783431"/>
                <a:gd name="connsiteY21" fmla="*/ 933450 h 1200149"/>
                <a:gd name="connsiteX22" fmla="*/ 776287 w 783431"/>
                <a:gd name="connsiteY22" fmla="*/ 907257 h 1200149"/>
                <a:gd name="connsiteX23" fmla="*/ 752475 w 783431"/>
                <a:gd name="connsiteY23" fmla="*/ 888207 h 1200149"/>
                <a:gd name="connsiteX24" fmla="*/ 752475 w 783431"/>
                <a:gd name="connsiteY24" fmla="*/ 864394 h 1200149"/>
                <a:gd name="connsiteX25" fmla="*/ 728662 w 783431"/>
                <a:gd name="connsiteY25" fmla="*/ 852488 h 1200149"/>
                <a:gd name="connsiteX26" fmla="*/ 711994 w 783431"/>
                <a:gd name="connsiteY26" fmla="*/ 802482 h 1200149"/>
                <a:gd name="connsiteX27" fmla="*/ 688181 w 783431"/>
                <a:gd name="connsiteY27" fmla="*/ 814388 h 1200149"/>
                <a:gd name="connsiteX28" fmla="*/ 659606 w 783431"/>
                <a:gd name="connsiteY28" fmla="*/ 814388 h 1200149"/>
                <a:gd name="connsiteX29" fmla="*/ 647700 w 783431"/>
                <a:gd name="connsiteY29" fmla="*/ 847725 h 1200149"/>
                <a:gd name="connsiteX30" fmla="*/ 623887 w 783431"/>
                <a:gd name="connsiteY30" fmla="*/ 847725 h 1200149"/>
                <a:gd name="connsiteX31" fmla="*/ 576262 w 783431"/>
                <a:gd name="connsiteY31" fmla="*/ 828675 h 1200149"/>
                <a:gd name="connsiteX32" fmla="*/ 554831 w 783431"/>
                <a:gd name="connsiteY32" fmla="*/ 816769 h 1200149"/>
                <a:gd name="connsiteX33" fmla="*/ 547687 w 783431"/>
                <a:gd name="connsiteY33" fmla="*/ 783432 h 1200149"/>
                <a:gd name="connsiteX34" fmla="*/ 561975 w 783431"/>
                <a:gd name="connsiteY34" fmla="*/ 754857 h 1200149"/>
                <a:gd name="connsiteX35" fmla="*/ 533400 w 783431"/>
                <a:gd name="connsiteY35" fmla="*/ 733425 h 1200149"/>
                <a:gd name="connsiteX36" fmla="*/ 509587 w 783431"/>
                <a:gd name="connsiteY36" fmla="*/ 711994 h 1200149"/>
                <a:gd name="connsiteX37" fmla="*/ 473869 w 783431"/>
                <a:gd name="connsiteY37" fmla="*/ 711994 h 1200149"/>
                <a:gd name="connsiteX38" fmla="*/ 435769 w 783431"/>
                <a:gd name="connsiteY38" fmla="*/ 711994 h 1200149"/>
                <a:gd name="connsiteX39" fmla="*/ 438150 w 783431"/>
                <a:gd name="connsiteY39" fmla="*/ 669132 h 1200149"/>
                <a:gd name="connsiteX40" fmla="*/ 428625 w 783431"/>
                <a:gd name="connsiteY40" fmla="*/ 642938 h 1200149"/>
                <a:gd name="connsiteX41" fmla="*/ 423862 w 783431"/>
                <a:gd name="connsiteY41" fmla="*/ 607219 h 1200149"/>
                <a:gd name="connsiteX42" fmla="*/ 426244 w 783431"/>
                <a:gd name="connsiteY42" fmla="*/ 578644 h 1200149"/>
                <a:gd name="connsiteX43" fmla="*/ 440531 w 783431"/>
                <a:gd name="connsiteY43" fmla="*/ 566738 h 1200149"/>
                <a:gd name="connsiteX44" fmla="*/ 450056 w 783431"/>
                <a:gd name="connsiteY44" fmla="*/ 535782 h 1200149"/>
                <a:gd name="connsiteX45" fmla="*/ 457200 w 783431"/>
                <a:gd name="connsiteY45" fmla="*/ 519113 h 1200149"/>
                <a:gd name="connsiteX46" fmla="*/ 481012 w 783431"/>
                <a:gd name="connsiteY46" fmla="*/ 526257 h 1200149"/>
                <a:gd name="connsiteX47" fmla="*/ 495300 w 783431"/>
                <a:gd name="connsiteY47" fmla="*/ 576263 h 1200149"/>
                <a:gd name="connsiteX48" fmla="*/ 507206 w 783431"/>
                <a:gd name="connsiteY48" fmla="*/ 581025 h 1200149"/>
                <a:gd name="connsiteX49" fmla="*/ 526256 w 783431"/>
                <a:gd name="connsiteY49" fmla="*/ 583407 h 1200149"/>
                <a:gd name="connsiteX50" fmla="*/ 554831 w 783431"/>
                <a:gd name="connsiteY50" fmla="*/ 583407 h 1200149"/>
                <a:gd name="connsiteX51" fmla="*/ 557212 w 783431"/>
                <a:gd name="connsiteY51" fmla="*/ 547688 h 1200149"/>
                <a:gd name="connsiteX52" fmla="*/ 545306 w 783431"/>
                <a:gd name="connsiteY52" fmla="*/ 502444 h 1200149"/>
                <a:gd name="connsiteX53" fmla="*/ 545306 w 783431"/>
                <a:gd name="connsiteY53" fmla="*/ 476250 h 1200149"/>
                <a:gd name="connsiteX54" fmla="*/ 581025 w 783431"/>
                <a:gd name="connsiteY54" fmla="*/ 454819 h 1200149"/>
                <a:gd name="connsiteX55" fmla="*/ 604837 w 783431"/>
                <a:gd name="connsiteY55" fmla="*/ 435769 h 1200149"/>
                <a:gd name="connsiteX56" fmla="*/ 640556 w 783431"/>
                <a:gd name="connsiteY56" fmla="*/ 414338 h 1200149"/>
                <a:gd name="connsiteX57" fmla="*/ 645319 w 783431"/>
                <a:gd name="connsiteY57" fmla="*/ 395288 h 1200149"/>
                <a:gd name="connsiteX58" fmla="*/ 633412 w 783431"/>
                <a:gd name="connsiteY58" fmla="*/ 371475 h 1200149"/>
                <a:gd name="connsiteX59" fmla="*/ 614362 w 783431"/>
                <a:gd name="connsiteY59" fmla="*/ 369094 h 1200149"/>
                <a:gd name="connsiteX60" fmla="*/ 609600 w 783431"/>
                <a:gd name="connsiteY60" fmla="*/ 366713 h 1200149"/>
                <a:gd name="connsiteX61" fmla="*/ 597694 w 783431"/>
                <a:gd name="connsiteY61" fmla="*/ 357188 h 1200149"/>
                <a:gd name="connsiteX62" fmla="*/ 611981 w 783431"/>
                <a:gd name="connsiteY62" fmla="*/ 345282 h 1200149"/>
                <a:gd name="connsiteX63" fmla="*/ 652462 w 783431"/>
                <a:gd name="connsiteY63" fmla="*/ 316707 h 1200149"/>
                <a:gd name="connsiteX64" fmla="*/ 678656 w 783431"/>
                <a:gd name="connsiteY64" fmla="*/ 264319 h 1200149"/>
                <a:gd name="connsiteX65" fmla="*/ 666750 w 783431"/>
                <a:gd name="connsiteY65" fmla="*/ 242888 h 1200149"/>
                <a:gd name="connsiteX66" fmla="*/ 638175 w 783431"/>
                <a:gd name="connsiteY66" fmla="*/ 219075 h 1200149"/>
                <a:gd name="connsiteX67" fmla="*/ 642937 w 783431"/>
                <a:gd name="connsiteY67" fmla="*/ 180975 h 1200149"/>
                <a:gd name="connsiteX68" fmla="*/ 673894 w 783431"/>
                <a:gd name="connsiteY68" fmla="*/ 171450 h 1200149"/>
                <a:gd name="connsiteX69" fmla="*/ 700087 w 783431"/>
                <a:gd name="connsiteY69" fmla="*/ 142875 h 1200149"/>
                <a:gd name="connsiteX70" fmla="*/ 700087 w 783431"/>
                <a:gd name="connsiteY70" fmla="*/ 111919 h 1200149"/>
                <a:gd name="connsiteX71" fmla="*/ 666750 w 783431"/>
                <a:gd name="connsiteY71" fmla="*/ 107157 h 1200149"/>
                <a:gd name="connsiteX72" fmla="*/ 645319 w 783431"/>
                <a:gd name="connsiteY72" fmla="*/ 102394 h 1200149"/>
                <a:gd name="connsiteX73" fmla="*/ 645319 w 783431"/>
                <a:gd name="connsiteY73" fmla="*/ 102394 h 1200149"/>
                <a:gd name="connsiteX74" fmla="*/ 678656 w 783431"/>
                <a:gd name="connsiteY74" fmla="*/ 69057 h 1200149"/>
                <a:gd name="connsiteX75" fmla="*/ 685800 w 783431"/>
                <a:gd name="connsiteY75" fmla="*/ 40482 h 1200149"/>
                <a:gd name="connsiteX76" fmla="*/ 678656 w 783431"/>
                <a:gd name="connsiteY76" fmla="*/ 21432 h 1200149"/>
                <a:gd name="connsiteX77" fmla="*/ 695325 w 783431"/>
                <a:gd name="connsiteY77" fmla="*/ 2382 h 1200149"/>
                <a:gd name="connsiteX78" fmla="*/ 628650 w 783431"/>
                <a:gd name="connsiteY78" fmla="*/ 0 h 1200149"/>
                <a:gd name="connsiteX79" fmla="*/ 552450 w 783431"/>
                <a:gd name="connsiteY79" fmla="*/ 52388 h 1200149"/>
                <a:gd name="connsiteX80" fmla="*/ 538162 w 783431"/>
                <a:gd name="connsiteY80" fmla="*/ 90488 h 1200149"/>
                <a:gd name="connsiteX81" fmla="*/ 445294 w 783431"/>
                <a:gd name="connsiteY81" fmla="*/ 126207 h 1200149"/>
                <a:gd name="connsiteX82" fmla="*/ 397669 w 783431"/>
                <a:gd name="connsiteY82" fmla="*/ 159544 h 1200149"/>
                <a:gd name="connsiteX83" fmla="*/ 376237 w 783431"/>
                <a:gd name="connsiteY83" fmla="*/ 190500 h 1200149"/>
                <a:gd name="connsiteX84" fmla="*/ 350044 w 783431"/>
                <a:gd name="connsiteY84" fmla="*/ 140494 h 1200149"/>
                <a:gd name="connsiteX85" fmla="*/ 316706 w 783431"/>
                <a:gd name="connsiteY85" fmla="*/ 140494 h 1200149"/>
                <a:gd name="connsiteX86" fmla="*/ 304800 w 783431"/>
                <a:gd name="connsiteY86" fmla="*/ 166688 h 1200149"/>
                <a:gd name="connsiteX87" fmla="*/ 280987 w 783431"/>
                <a:gd name="connsiteY87" fmla="*/ 230982 h 1200149"/>
                <a:gd name="connsiteX88" fmla="*/ 154781 w 783431"/>
                <a:gd name="connsiteY88" fmla="*/ 223838 h 1200149"/>
                <a:gd name="connsiteX89" fmla="*/ 140494 w 783431"/>
                <a:gd name="connsiteY89" fmla="*/ 245269 h 1200149"/>
                <a:gd name="connsiteX90" fmla="*/ 138112 w 783431"/>
                <a:gd name="connsiteY90" fmla="*/ 280988 h 1200149"/>
                <a:gd name="connsiteX91" fmla="*/ 66675 w 783431"/>
                <a:gd name="connsiteY91" fmla="*/ 309563 h 1200149"/>
                <a:gd name="connsiteX92" fmla="*/ 54769 w 783431"/>
                <a:gd name="connsiteY92" fmla="*/ 323850 h 1200149"/>
                <a:gd name="connsiteX93" fmla="*/ 66675 w 783431"/>
                <a:gd name="connsiteY93" fmla="*/ 381000 h 1200149"/>
                <a:gd name="connsiteX94" fmla="*/ 19050 w 783431"/>
                <a:gd name="connsiteY94" fmla="*/ 423863 h 1200149"/>
                <a:gd name="connsiteX95" fmla="*/ 26194 w 783431"/>
                <a:gd name="connsiteY95" fmla="*/ 490538 h 1200149"/>
                <a:gd name="connsiteX96" fmla="*/ 33337 w 783431"/>
                <a:gd name="connsiteY96" fmla="*/ 554832 h 1200149"/>
                <a:gd name="connsiteX97" fmla="*/ 0 w 783431"/>
                <a:gd name="connsiteY97"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57212 w 783431"/>
                <a:gd name="connsiteY14" fmla="*/ 1109662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92931 w 783431"/>
                <a:gd name="connsiteY14" fmla="*/ 1126331 h 1200149"/>
                <a:gd name="connsiteX15" fmla="*/ 604837 w 783431"/>
                <a:gd name="connsiteY15" fmla="*/ 1085850 h 1200149"/>
                <a:gd name="connsiteX16" fmla="*/ 585787 w 783431"/>
                <a:gd name="connsiteY16" fmla="*/ 1035844 h 1200149"/>
                <a:gd name="connsiteX17" fmla="*/ 607219 w 783431"/>
                <a:gd name="connsiteY17" fmla="*/ 1021557 h 1200149"/>
                <a:gd name="connsiteX18" fmla="*/ 645319 w 783431"/>
                <a:gd name="connsiteY18" fmla="*/ 1016794 h 1200149"/>
                <a:gd name="connsiteX19" fmla="*/ 685800 w 783431"/>
                <a:gd name="connsiteY19" fmla="*/ 997744 h 1200149"/>
                <a:gd name="connsiteX20" fmla="*/ 716756 w 783431"/>
                <a:gd name="connsiteY20" fmla="*/ 1002507 h 1200149"/>
                <a:gd name="connsiteX21" fmla="*/ 738187 w 783431"/>
                <a:gd name="connsiteY21" fmla="*/ 969169 h 1200149"/>
                <a:gd name="connsiteX22" fmla="*/ 783431 w 783431"/>
                <a:gd name="connsiteY22" fmla="*/ 933450 h 1200149"/>
                <a:gd name="connsiteX23" fmla="*/ 776287 w 783431"/>
                <a:gd name="connsiteY23" fmla="*/ 907257 h 1200149"/>
                <a:gd name="connsiteX24" fmla="*/ 752475 w 783431"/>
                <a:gd name="connsiteY24" fmla="*/ 888207 h 1200149"/>
                <a:gd name="connsiteX25" fmla="*/ 752475 w 783431"/>
                <a:gd name="connsiteY25" fmla="*/ 864394 h 1200149"/>
                <a:gd name="connsiteX26" fmla="*/ 728662 w 783431"/>
                <a:gd name="connsiteY26" fmla="*/ 852488 h 1200149"/>
                <a:gd name="connsiteX27" fmla="*/ 711994 w 783431"/>
                <a:gd name="connsiteY27" fmla="*/ 802482 h 1200149"/>
                <a:gd name="connsiteX28" fmla="*/ 688181 w 783431"/>
                <a:gd name="connsiteY28" fmla="*/ 814388 h 1200149"/>
                <a:gd name="connsiteX29" fmla="*/ 659606 w 783431"/>
                <a:gd name="connsiteY29" fmla="*/ 814388 h 1200149"/>
                <a:gd name="connsiteX30" fmla="*/ 647700 w 783431"/>
                <a:gd name="connsiteY30" fmla="*/ 847725 h 1200149"/>
                <a:gd name="connsiteX31" fmla="*/ 623887 w 783431"/>
                <a:gd name="connsiteY31" fmla="*/ 847725 h 1200149"/>
                <a:gd name="connsiteX32" fmla="*/ 576262 w 783431"/>
                <a:gd name="connsiteY32" fmla="*/ 828675 h 1200149"/>
                <a:gd name="connsiteX33" fmla="*/ 554831 w 783431"/>
                <a:gd name="connsiteY33" fmla="*/ 816769 h 1200149"/>
                <a:gd name="connsiteX34" fmla="*/ 547687 w 783431"/>
                <a:gd name="connsiteY34" fmla="*/ 783432 h 1200149"/>
                <a:gd name="connsiteX35" fmla="*/ 561975 w 783431"/>
                <a:gd name="connsiteY35" fmla="*/ 754857 h 1200149"/>
                <a:gd name="connsiteX36" fmla="*/ 533400 w 783431"/>
                <a:gd name="connsiteY36" fmla="*/ 733425 h 1200149"/>
                <a:gd name="connsiteX37" fmla="*/ 509587 w 783431"/>
                <a:gd name="connsiteY37" fmla="*/ 711994 h 1200149"/>
                <a:gd name="connsiteX38" fmla="*/ 473869 w 783431"/>
                <a:gd name="connsiteY38" fmla="*/ 711994 h 1200149"/>
                <a:gd name="connsiteX39" fmla="*/ 435769 w 783431"/>
                <a:gd name="connsiteY39" fmla="*/ 711994 h 1200149"/>
                <a:gd name="connsiteX40" fmla="*/ 438150 w 783431"/>
                <a:gd name="connsiteY40" fmla="*/ 669132 h 1200149"/>
                <a:gd name="connsiteX41" fmla="*/ 428625 w 783431"/>
                <a:gd name="connsiteY41" fmla="*/ 642938 h 1200149"/>
                <a:gd name="connsiteX42" fmla="*/ 423862 w 783431"/>
                <a:gd name="connsiteY42" fmla="*/ 607219 h 1200149"/>
                <a:gd name="connsiteX43" fmla="*/ 426244 w 783431"/>
                <a:gd name="connsiteY43" fmla="*/ 578644 h 1200149"/>
                <a:gd name="connsiteX44" fmla="*/ 440531 w 783431"/>
                <a:gd name="connsiteY44" fmla="*/ 566738 h 1200149"/>
                <a:gd name="connsiteX45" fmla="*/ 450056 w 783431"/>
                <a:gd name="connsiteY45" fmla="*/ 535782 h 1200149"/>
                <a:gd name="connsiteX46" fmla="*/ 457200 w 783431"/>
                <a:gd name="connsiteY46" fmla="*/ 519113 h 1200149"/>
                <a:gd name="connsiteX47" fmla="*/ 481012 w 783431"/>
                <a:gd name="connsiteY47" fmla="*/ 526257 h 1200149"/>
                <a:gd name="connsiteX48" fmla="*/ 495300 w 783431"/>
                <a:gd name="connsiteY48" fmla="*/ 576263 h 1200149"/>
                <a:gd name="connsiteX49" fmla="*/ 507206 w 783431"/>
                <a:gd name="connsiteY49" fmla="*/ 581025 h 1200149"/>
                <a:gd name="connsiteX50" fmla="*/ 526256 w 783431"/>
                <a:gd name="connsiteY50" fmla="*/ 583407 h 1200149"/>
                <a:gd name="connsiteX51" fmla="*/ 554831 w 783431"/>
                <a:gd name="connsiteY51" fmla="*/ 583407 h 1200149"/>
                <a:gd name="connsiteX52" fmla="*/ 557212 w 783431"/>
                <a:gd name="connsiteY52" fmla="*/ 547688 h 1200149"/>
                <a:gd name="connsiteX53" fmla="*/ 545306 w 783431"/>
                <a:gd name="connsiteY53" fmla="*/ 502444 h 1200149"/>
                <a:gd name="connsiteX54" fmla="*/ 545306 w 783431"/>
                <a:gd name="connsiteY54" fmla="*/ 476250 h 1200149"/>
                <a:gd name="connsiteX55" fmla="*/ 581025 w 783431"/>
                <a:gd name="connsiteY55" fmla="*/ 454819 h 1200149"/>
                <a:gd name="connsiteX56" fmla="*/ 604837 w 783431"/>
                <a:gd name="connsiteY56" fmla="*/ 435769 h 1200149"/>
                <a:gd name="connsiteX57" fmla="*/ 640556 w 783431"/>
                <a:gd name="connsiteY57" fmla="*/ 414338 h 1200149"/>
                <a:gd name="connsiteX58" fmla="*/ 645319 w 783431"/>
                <a:gd name="connsiteY58" fmla="*/ 395288 h 1200149"/>
                <a:gd name="connsiteX59" fmla="*/ 633412 w 783431"/>
                <a:gd name="connsiteY59" fmla="*/ 371475 h 1200149"/>
                <a:gd name="connsiteX60" fmla="*/ 614362 w 783431"/>
                <a:gd name="connsiteY60" fmla="*/ 369094 h 1200149"/>
                <a:gd name="connsiteX61" fmla="*/ 609600 w 783431"/>
                <a:gd name="connsiteY61" fmla="*/ 366713 h 1200149"/>
                <a:gd name="connsiteX62" fmla="*/ 597694 w 783431"/>
                <a:gd name="connsiteY62" fmla="*/ 357188 h 1200149"/>
                <a:gd name="connsiteX63" fmla="*/ 611981 w 783431"/>
                <a:gd name="connsiteY63" fmla="*/ 345282 h 1200149"/>
                <a:gd name="connsiteX64" fmla="*/ 652462 w 783431"/>
                <a:gd name="connsiteY64" fmla="*/ 316707 h 1200149"/>
                <a:gd name="connsiteX65" fmla="*/ 678656 w 783431"/>
                <a:gd name="connsiteY65" fmla="*/ 264319 h 1200149"/>
                <a:gd name="connsiteX66" fmla="*/ 666750 w 783431"/>
                <a:gd name="connsiteY66" fmla="*/ 242888 h 1200149"/>
                <a:gd name="connsiteX67" fmla="*/ 638175 w 783431"/>
                <a:gd name="connsiteY67" fmla="*/ 219075 h 1200149"/>
                <a:gd name="connsiteX68" fmla="*/ 642937 w 783431"/>
                <a:gd name="connsiteY68" fmla="*/ 180975 h 1200149"/>
                <a:gd name="connsiteX69" fmla="*/ 673894 w 783431"/>
                <a:gd name="connsiteY69" fmla="*/ 171450 h 1200149"/>
                <a:gd name="connsiteX70" fmla="*/ 700087 w 783431"/>
                <a:gd name="connsiteY70" fmla="*/ 142875 h 1200149"/>
                <a:gd name="connsiteX71" fmla="*/ 700087 w 783431"/>
                <a:gd name="connsiteY71" fmla="*/ 111919 h 1200149"/>
                <a:gd name="connsiteX72" fmla="*/ 666750 w 783431"/>
                <a:gd name="connsiteY72" fmla="*/ 107157 h 1200149"/>
                <a:gd name="connsiteX73" fmla="*/ 645319 w 783431"/>
                <a:gd name="connsiteY73" fmla="*/ 102394 h 1200149"/>
                <a:gd name="connsiteX74" fmla="*/ 645319 w 783431"/>
                <a:gd name="connsiteY74" fmla="*/ 102394 h 1200149"/>
                <a:gd name="connsiteX75" fmla="*/ 678656 w 783431"/>
                <a:gd name="connsiteY75" fmla="*/ 69057 h 1200149"/>
                <a:gd name="connsiteX76" fmla="*/ 685800 w 783431"/>
                <a:gd name="connsiteY76" fmla="*/ 40482 h 1200149"/>
                <a:gd name="connsiteX77" fmla="*/ 678656 w 783431"/>
                <a:gd name="connsiteY77" fmla="*/ 21432 h 1200149"/>
                <a:gd name="connsiteX78" fmla="*/ 695325 w 783431"/>
                <a:gd name="connsiteY78" fmla="*/ 2382 h 1200149"/>
                <a:gd name="connsiteX79" fmla="*/ 628650 w 783431"/>
                <a:gd name="connsiteY79" fmla="*/ 0 h 1200149"/>
                <a:gd name="connsiteX80" fmla="*/ 552450 w 783431"/>
                <a:gd name="connsiteY80" fmla="*/ 52388 h 1200149"/>
                <a:gd name="connsiteX81" fmla="*/ 538162 w 783431"/>
                <a:gd name="connsiteY81" fmla="*/ 90488 h 1200149"/>
                <a:gd name="connsiteX82" fmla="*/ 445294 w 783431"/>
                <a:gd name="connsiteY82" fmla="*/ 126207 h 1200149"/>
                <a:gd name="connsiteX83" fmla="*/ 397669 w 783431"/>
                <a:gd name="connsiteY83" fmla="*/ 159544 h 1200149"/>
                <a:gd name="connsiteX84" fmla="*/ 376237 w 783431"/>
                <a:gd name="connsiteY84" fmla="*/ 190500 h 1200149"/>
                <a:gd name="connsiteX85" fmla="*/ 350044 w 783431"/>
                <a:gd name="connsiteY85" fmla="*/ 140494 h 1200149"/>
                <a:gd name="connsiteX86" fmla="*/ 316706 w 783431"/>
                <a:gd name="connsiteY86" fmla="*/ 140494 h 1200149"/>
                <a:gd name="connsiteX87" fmla="*/ 304800 w 783431"/>
                <a:gd name="connsiteY87" fmla="*/ 166688 h 1200149"/>
                <a:gd name="connsiteX88" fmla="*/ 280987 w 783431"/>
                <a:gd name="connsiteY88" fmla="*/ 230982 h 1200149"/>
                <a:gd name="connsiteX89" fmla="*/ 154781 w 783431"/>
                <a:gd name="connsiteY89" fmla="*/ 223838 h 1200149"/>
                <a:gd name="connsiteX90" fmla="*/ 140494 w 783431"/>
                <a:gd name="connsiteY90" fmla="*/ 245269 h 1200149"/>
                <a:gd name="connsiteX91" fmla="*/ 138112 w 783431"/>
                <a:gd name="connsiteY91" fmla="*/ 280988 h 1200149"/>
                <a:gd name="connsiteX92" fmla="*/ 66675 w 783431"/>
                <a:gd name="connsiteY92" fmla="*/ 309563 h 1200149"/>
                <a:gd name="connsiteX93" fmla="*/ 54769 w 783431"/>
                <a:gd name="connsiteY93" fmla="*/ 323850 h 1200149"/>
                <a:gd name="connsiteX94" fmla="*/ 66675 w 783431"/>
                <a:gd name="connsiteY94" fmla="*/ 381000 h 1200149"/>
                <a:gd name="connsiteX95" fmla="*/ 19050 w 783431"/>
                <a:gd name="connsiteY95" fmla="*/ 423863 h 1200149"/>
                <a:gd name="connsiteX96" fmla="*/ 26194 w 783431"/>
                <a:gd name="connsiteY96" fmla="*/ 490538 h 1200149"/>
                <a:gd name="connsiteX97" fmla="*/ 33337 w 783431"/>
                <a:gd name="connsiteY97" fmla="*/ 554832 h 1200149"/>
                <a:gd name="connsiteX98" fmla="*/ 0 w 783431"/>
                <a:gd name="connsiteY98" fmla="*/ 614363 h 1200149"/>
                <a:gd name="connsiteX0" fmla="*/ 0 w 783431"/>
                <a:gd name="connsiteY0" fmla="*/ 614363 h 1200149"/>
                <a:gd name="connsiteX1" fmla="*/ 21431 w 783431"/>
                <a:gd name="connsiteY1" fmla="*/ 661988 h 1200149"/>
                <a:gd name="connsiteX2" fmla="*/ 28575 w 783431"/>
                <a:gd name="connsiteY2" fmla="*/ 742950 h 1200149"/>
                <a:gd name="connsiteX3" fmla="*/ 76200 w 783431"/>
                <a:gd name="connsiteY3" fmla="*/ 814388 h 1200149"/>
                <a:gd name="connsiteX4" fmla="*/ 102394 w 783431"/>
                <a:gd name="connsiteY4" fmla="*/ 919163 h 1200149"/>
                <a:gd name="connsiteX5" fmla="*/ 116681 w 783431"/>
                <a:gd name="connsiteY5" fmla="*/ 947738 h 1200149"/>
                <a:gd name="connsiteX6" fmla="*/ 130969 w 783431"/>
                <a:gd name="connsiteY6" fmla="*/ 995363 h 1200149"/>
                <a:gd name="connsiteX7" fmla="*/ 150019 w 783431"/>
                <a:gd name="connsiteY7" fmla="*/ 1023938 h 1200149"/>
                <a:gd name="connsiteX8" fmla="*/ 159544 w 783431"/>
                <a:gd name="connsiteY8" fmla="*/ 1042988 h 1200149"/>
                <a:gd name="connsiteX9" fmla="*/ 197644 w 783431"/>
                <a:gd name="connsiteY9" fmla="*/ 1069182 h 1200149"/>
                <a:gd name="connsiteX10" fmla="*/ 245269 w 783431"/>
                <a:gd name="connsiteY10" fmla="*/ 1090613 h 1200149"/>
                <a:gd name="connsiteX11" fmla="*/ 264318 w 783431"/>
                <a:gd name="connsiteY11" fmla="*/ 1131094 h 1200149"/>
                <a:gd name="connsiteX12" fmla="*/ 295275 w 783431"/>
                <a:gd name="connsiteY12" fmla="*/ 1164431 h 1200149"/>
                <a:gd name="connsiteX13" fmla="*/ 385762 w 783431"/>
                <a:gd name="connsiteY13" fmla="*/ 1200149 h 1200149"/>
                <a:gd name="connsiteX14" fmla="*/ 545306 w 783431"/>
                <a:gd name="connsiteY14" fmla="*/ 1145381 h 1200149"/>
                <a:gd name="connsiteX15" fmla="*/ 592931 w 783431"/>
                <a:gd name="connsiteY15" fmla="*/ 1126331 h 1200149"/>
                <a:gd name="connsiteX16" fmla="*/ 604837 w 783431"/>
                <a:gd name="connsiteY16" fmla="*/ 1085850 h 1200149"/>
                <a:gd name="connsiteX17" fmla="*/ 585787 w 783431"/>
                <a:gd name="connsiteY17" fmla="*/ 1035844 h 1200149"/>
                <a:gd name="connsiteX18" fmla="*/ 607219 w 783431"/>
                <a:gd name="connsiteY18" fmla="*/ 1021557 h 1200149"/>
                <a:gd name="connsiteX19" fmla="*/ 645319 w 783431"/>
                <a:gd name="connsiteY19" fmla="*/ 1016794 h 1200149"/>
                <a:gd name="connsiteX20" fmla="*/ 685800 w 783431"/>
                <a:gd name="connsiteY20" fmla="*/ 997744 h 1200149"/>
                <a:gd name="connsiteX21" fmla="*/ 716756 w 783431"/>
                <a:gd name="connsiteY21" fmla="*/ 1002507 h 1200149"/>
                <a:gd name="connsiteX22" fmla="*/ 738187 w 783431"/>
                <a:gd name="connsiteY22" fmla="*/ 969169 h 1200149"/>
                <a:gd name="connsiteX23" fmla="*/ 783431 w 783431"/>
                <a:gd name="connsiteY23" fmla="*/ 933450 h 1200149"/>
                <a:gd name="connsiteX24" fmla="*/ 776287 w 783431"/>
                <a:gd name="connsiteY24" fmla="*/ 907257 h 1200149"/>
                <a:gd name="connsiteX25" fmla="*/ 752475 w 783431"/>
                <a:gd name="connsiteY25" fmla="*/ 888207 h 1200149"/>
                <a:gd name="connsiteX26" fmla="*/ 752475 w 783431"/>
                <a:gd name="connsiteY26" fmla="*/ 864394 h 1200149"/>
                <a:gd name="connsiteX27" fmla="*/ 728662 w 783431"/>
                <a:gd name="connsiteY27" fmla="*/ 852488 h 1200149"/>
                <a:gd name="connsiteX28" fmla="*/ 711994 w 783431"/>
                <a:gd name="connsiteY28" fmla="*/ 802482 h 1200149"/>
                <a:gd name="connsiteX29" fmla="*/ 688181 w 783431"/>
                <a:gd name="connsiteY29" fmla="*/ 814388 h 1200149"/>
                <a:gd name="connsiteX30" fmla="*/ 659606 w 783431"/>
                <a:gd name="connsiteY30" fmla="*/ 814388 h 1200149"/>
                <a:gd name="connsiteX31" fmla="*/ 647700 w 783431"/>
                <a:gd name="connsiteY31" fmla="*/ 847725 h 1200149"/>
                <a:gd name="connsiteX32" fmla="*/ 623887 w 783431"/>
                <a:gd name="connsiteY32" fmla="*/ 847725 h 1200149"/>
                <a:gd name="connsiteX33" fmla="*/ 576262 w 783431"/>
                <a:gd name="connsiteY33" fmla="*/ 828675 h 1200149"/>
                <a:gd name="connsiteX34" fmla="*/ 554831 w 783431"/>
                <a:gd name="connsiteY34" fmla="*/ 816769 h 1200149"/>
                <a:gd name="connsiteX35" fmla="*/ 547687 w 783431"/>
                <a:gd name="connsiteY35" fmla="*/ 783432 h 1200149"/>
                <a:gd name="connsiteX36" fmla="*/ 561975 w 783431"/>
                <a:gd name="connsiteY36" fmla="*/ 754857 h 1200149"/>
                <a:gd name="connsiteX37" fmla="*/ 533400 w 783431"/>
                <a:gd name="connsiteY37" fmla="*/ 733425 h 1200149"/>
                <a:gd name="connsiteX38" fmla="*/ 509587 w 783431"/>
                <a:gd name="connsiteY38" fmla="*/ 711994 h 1200149"/>
                <a:gd name="connsiteX39" fmla="*/ 473869 w 783431"/>
                <a:gd name="connsiteY39" fmla="*/ 711994 h 1200149"/>
                <a:gd name="connsiteX40" fmla="*/ 435769 w 783431"/>
                <a:gd name="connsiteY40" fmla="*/ 711994 h 1200149"/>
                <a:gd name="connsiteX41" fmla="*/ 438150 w 783431"/>
                <a:gd name="connsiteY41" fmla="*/ 669132 h 1200149"/>
                <a:gd name="connsiteX42" fmla="*/ 428625 w 783431"/>
                <a:gd name="connsiteY42" fmla="*/ 642938 h 1200149"/>
                <a:gd name="connsiteX43" fmla="*/ 423862 w 783431"/>
                <a:gd name="connsiteY43" fmla="*/ 607219 h 1200149"/>
                <a:gd name="connsiteX44" fmla="*/ 426244 w 783431"/>
                <a:gd name="connsiteY44" fmla="*/ 578644 h 1200149"/>
                <a:gd name="connsiteX45" fmla="*/ 440531 w 783431"/>
                <a:gd name="connsiteY45" fmla="*/ 566738 h 1200149"/>
                <a:gd name="connsiteX46" fmla="*/ 450056 w 783431"/>
                <a:gd name="connsiteY46" fmla="*/ 535782 h 1200149"/>
                <a:gd name="connsiteX47" fmla="*/ 457200 w 783431"/>
                <a:gd name="connsiteY47" fmla="*/ 519113 h 1200149"/>
                <a:gd name="connsiteX48" fmla="*/ 481012 w 783431"/>
                <a:gd name="connsiteY48" fmla="*/ 526257 h 1200149"/>
                <a:gd name="connsiteX49" fmla="*/ 495300 w 783431"/>
                <a:gd name="connsiteY49" fmla="*/ 576263 h 1200149"/>
                <a:gd name="connsiteX50" fmla="*/ 507206 w 783431"/>
                <a:gd name="connsiteY50" fmla="*/ 581025 h 1200149"/>
                <a:gd name="connsiteX51" fmla="*/ 526256 w 783431"/>
                <a:gd name="connsiteY51" fmla="*/ 583407 h 1200149"/>
                <a:gd name="connsiteX52" fmla="*/ 554831 w 783431"/>
                <a:gd name="connsiteY52" fmla="*/ 583407 h 1200149"/>
                <a:gd name="connsiteX53" fmla="*/ 557212 w 783431"/>
                <a:gd name="connsiteY53" fmla="*/ 547688 h 1200149"/>
                <a:gd name="connsiteX54" fmla="*/ 545306 w 783431"/>
                <a:gd name="connsiteY54" fmla="*/ 502444 h 1200149"/>
                <a:gd name="connsiteX55" fmla="*/ 545306 w 783431"/>
                <a:gd name="connsiteY55" fmla="*/ 476250 h 1200149"/>
                <a:gd name="connsiteX56" fmla="*/ 581025 w 783431"/>
                <a:gd name="connsiteY56" fmla="*/ 454819 h 1200149"/>
                <a:gd name="connsiteX57" fmla="*/ 604837 w 783431"/>
                <a:gd name="connsiteY57" fmla="*/ 435769 h 1200149"/>
                <a:gd name="connsiteX58" fmla="*/ 640556 w 783431"/>
                <a:gd name="connsiteY58" fmla="*/ 414338 h 1200149"/>
                <a:gd name="connsiteX59" fmla="*/ 645319 w 783431"/>
                <a:gd name="connsiteY59" fmla="*/ 395288 h 1200149"/>
                <a:gd name="connsiteX60" fmla="*/ 633412 w 783431"/>
                <a:gd name="connsiteY60" fmla="*/ 371475 h 1200149"/>
                <a:gd name="connsiteX61" fmla="*/ 614362 w 783431"/>
                <a:gd name="connsiteY61" fmla="*/ 369094 h 1200149"/>
                <a:gd name="connsiteX62" fmla="*/ 609600 w 783431"/>
                <a:gd name="connsiteY62" fmla="*/ 366713 h 1200149"/>
                <a:gd name="connsiteX63" fmla="*/ 597694 w 783431"/>
                <a:gd name="connsiteY63" fmla="*/ 357188 h 1200149"/>
                <a:gd name="connsiteX64" fmla="*/ 611981 w 783431"/>
                <a:gd name="connsiteY64" fmla="*/ 345282 h 1200149"/>
                <a:gd name="connsiteX65" fmla="*/ 652462 w 783431"/>
                <a:gd name="connsiteY65" fmla="*/ 316707 h 1200149"/>
                <a:gd name="connsiteX66" fmla="*/ 678656 w 783431"/>
                <a:gd name="connsiteY66" fmla="*/ 264319 h 1200149"/>
                <a:gd name="connsiteX67" fmla="*/ 666750 w 783431"/>
                <a:gd name="connsiteY67" fmla="*/ 242888 h 1200149"/>
                <a:gd name="connsiteX68" fmla="*/ 638175 w 783431"/>
                <a:gd name="connsiteY68" fmla="*/ 219075 h 1200149"/>
                <a:gd name="connsiteX69" fmla="*/ 642937 w 783431"/>
                <a:gd name="connsiteY69" fmla="*/ 180975 h 1200149"/>
                <a:gd name="connsiteX70" fmla="*/ 673894 w 783431"/>
                <a:gd name="connsiteY70" fmla="*/ 171450 h 1200149"/>
                <a:gd name="connsiteX71" fmla="*/ 700087 w 783431"/>
                <a:gd name="connsiteY71" fmla="*/ 142875 h 1200149"/>
                <a:gd name="connsiteX72" fmla="*/ 700087 w 783431"/>
                <a:gd name="connsiteY72" fmla="*/ 111919 h 1200149"/>
                <a:gd name="connsiteX73" fmla="*/ 666750 w 783431"/>
                <a:gd name="connsiteY73" fmla="*/ 107157 h 1200149"/>
                <a:gd name="connsiteX74" fmla="*/ 645319 w 783431"/>
                <a:gd name="connsiteY74" fmla="*/ 102394 h 1200149"/>
                <a:gd name="connsiteX75" fmla="*/ 645319 w 783431"/>
                <a:gd name="connsiteY75" fmla="*/ 102394 h 1200149"/>
                <a:gd name="connsiteX76" fmla="*/ 678656 w 783431"/>
                <a:gd name="connsiteY76" fmla="*/ 69057 h 1200149"/>
                <a:gd name="connsiteX77" fmla="*/ 685800 w 783431"/>
                <a:gd name="connsiteY77" fmla="*/ 40482 h 1200149"/>
                <a:gd name="connsiteX78" fmla="*/ 678656 w 783431"/>
                <a:gd name="connsiteY78" fmla="*/ 21432 h 1200149"/>
                <a:gd name="connsiteX79" fmla="*/ 695325 w 783431"/>
                <a:gd name="connsiteY79" fmla="*/ 2382 h 1200149"/>
                <a:gd name="connsiteX80" fmla="*/ 628650 w 783431"/>
                <a:gd name="connsiteY80" fmla="*/ 0 h 1200149"/>
                <a:gd name="connsiteX81" fmla="*/ 552450 w 783431"/>
                <a:gd name="connsiteY81" fmla="*/ 52388 h 1200149"/>
                <a:gd name="connsiteX82" fmla="*/ 538162 w 783431"/>
                <a:gd name="connsiteY82" fmla="*/ 90488 h 1200149"/>
                <a:gd name="connsiteX83" fmla="*/ 445294 w 783431"/>
                <a:gd name="connsiteY83" fmla="*/ 126207 h 1200149"/>
                <a:gd name="connsiteX84" fmla="*/ 397669 w 783431"/>
                <a:gd name="connsiteY84" fmla="*/ 159544 h 1200149"/>
                <a:gd name="connsiteX85" fmla="*/ 376237 w 783431"/>
                <a:gd name="connsiteY85" fmla="*/ 190500 h 1200149"/>
                <a:gd name="connsiteX86" fmla="*/ 350044 w 783431"/>
                <a:gd name="connsiteY86" fmla="*/ 140494 h 1200149"/>
                <a:gd name="connsiteX87" fmla="*/ 316706 w 783431"/>
                <a:gd name="connsiteY87" fmla="*/ 140494 h 1200149"/>
                <a:gd name="connsiteX88" fmla="*/ 304800 w 783431"/>
                <a:gd name="connsiteY88" fmla="*/ 166688 h 1200149"/>
                <a:gd name="connsiteX89" fmla="*/ 280987 w 783431"/>
                <a:gd name="connsiteY89" fmla="*/ 230982 h 1200149"/>
                <a:gd name="connsiteX90" fmla="*/ 154781 w 783431"/>
                <a:gd name="connsiteY90" fmla="*/ 223838 h 1200149"/>
                <a:gd name="connsiteX91" fmla="*/ 140494 w 783431"/>
                <a:gd name="connsiteY91" fmla="*/ 245269 h 1200149"/>
                <a:gd name="connsiteX92" fmla="*/ 138112 w 783431"/>
                <a:gd name="connsiteY92" fmla="*/ 280988 h 1200149"/>
                <a:gd name="connsiteX93" fmla="*/ 66675 w 783431"/>
                <a:gd name="connsiteY93" fmla="*/ 309563 h 1200149"/>
                <a:gd name="connsiteX94" fmla="*/ 54769 w 783431"/>
                <a:gd name="connsiteY94" fmla="*/ 323850 h 1200149"/>
                <a:gd name="connsiteX95" fmla="*/ 66675 w 783431"/>
                <a:gd name="connsiteY95" fmla="*/ 381000 h 1200149"/>
                <a:gd name="connsiteX96" fmla="*/ 19050 w 783431"/>
                <a:gd name="connsiteY96" fmla="*/ 423863 h 1200149"/>
                <a:gd name="connsiteX97" fmla="*/ 26194 w 783431"/>
                <a:gd name="connsiteY97" fmla="*/ 490538 h 1200149"/>
                <a:gd name="connsiteX98" fmla="*/ 33337 w 783431"/>
                <a:gd name="connsiteY98" fmla="*/ 554832 h 1200149"/>
                <a:gd name="connsiteX99" fmla="*/ 0 w 783431"/>
                <a:gd name="connsiteY99" fmla="*/ 614363 h 1200149"/>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554831 w 783431"/>
                <a:gd name="connsiteY14" fmla="*/ 1202531 h 1202531"/>
                <a:gd name="connsiteX15" fmla="*/ 592931 w 783431"/>
                <a:gd name="connsiteY15" fmla="*/ 1126331 h 1202531"/>
                <a:gd name="connsiteX16" fmla="*/ 604837 w 783431"/>
                <a:gd name="connsiteY16" fmla="*/ 1085850 h 1202531"/>
                <a:gd name="connsiteX17" fmla="*/ 585787 w 783431"/>
                <a:gd name="connsiteY17" fmla="*/ 1035844 h 1202531"/>
                <a:gd name="connsiteX18" fmla="*/ 607219 w 783431"/>
                <a:gd name="connsiteY18" fmla="*/ 1021557 h 1202531"/>
                <a:gd name="connsiteX19" fmla="*/ 645319 w 783431"/>
                <a:gd name="connsiteY19" fmla="*/ 1016794 h 1202531"/>
                <a:gd name="connsiteX20" fmla="*/ 685800 w 783431"/>
                <a:gd name="connsiteY20" fmla="*/ 997744 h 1202531"/>
                <a:gd name="connsiteX21" fmla="*/ 716756 w 783431"/>
                <a:gd name="connsiteY21" fmla="*/ 1002507 h 1202531"/>
                <a:gd name="connsiteX22" fmla="*/ 738187 w 783431"/>
                <a:gd name="connsiteY22" fmla="*/ 969169 h 1202531"/>
                <a:gd name="connsiteX23" fmla="*/ 783431 w 783431"/>
                <a:gd name="connsiteY23" fmla="*/ 933450 h 1202531"/>
                <a:gd name="connsiteX24" fmla="*/ 776287 w 783431"/>
                <a:gd name="connsiteY24" fmla="*/ 907257 h 1202531"/>
                <a:gd name="connsiteX25" fmla="*/ 752475 w 783431"/>
                <a:gd name="connsiteY25" fmla="*/ 888207 h 1202531"/>
                <a:gd name="connsiteX26" fmla="*/ 752475 w 783431"/>
                <a:gd name="connsiteY26" fmla="*/ 864394 h 1202531"/>
                <a:gd name="connsiteX27" fmla="*/ 728662 w 783431"/>
                <a:gd name="connsiteY27" fmla="*/ 852488 h 1202531"/>
                <a:gd name="connsiteX28" fmla="*/ 711994 w 783431"/>
                <a:gd name="connsiteY28" fmla="*/ 802482 h 1202531"/>
                <a:gd name="connsiteX29" fmla="*/ 688181 w 783431"/>
                <a:gd name="connsiteY29" fmla="*/ 814388 h 1202531"/>
                <a:gd name="connsiteX30" fmla="*/ 659606 w 783431"/>
                <a:gd name="connsiteY30" fmla="*/ 814388 h 1202531"/>
                <a:gd name="connsiteX31" fmla="*/ 647700 w 783431"/>
                <a:gd name="connsiteY31" fmla="*/ 847725 h 1202531"/>
                <a:gd name="connsiteX32" fmla="*/ 623887 w 783431"/>
                <a:gd name="connsiteY32" fmla="*/ 847725 h 1202531"/>
                <a:gd name="connsiteX33" fmla="*/ 576262 w 783431"/>
                <a:gd name="connsiteY33" fmla="*/ 828675 h 1202531"/>
                <a:gd name="connsiteX34" fmla="*/ 554831 w 783431"/>
                <a:gd name="connsiteY34" fmla="*/ 816769 h 1202531"/>
                <a:gd name="connsiteX35" fmla="*/ 547687 w 783431"/>
                <a:gd name="connsiteY35" fmla="*/ 783432 h 1202531"/>
                <a:gd name="connsiteX36" fmla="*/ 561975 w 783431"/>
                <a:gd name="connsiteY36" fmla="*/ 754857 h 1202531"/>
                <a:gd name="connsiteX37" fmla="*/ 533400 w 783431"/>
                <a:gd name="connsiteY37" fmla="*/ 733425 h 1202531"/>
                <a:gd name="connsiteX38" fmla="*/ 509587 w 783431"/>
                <a:gd name="connsiteY38" fmla="*/ 711994 h 1202531"/>
                <a:gd name="connsiteX39" fmla="*/ 473869 w 783431"/>
                <a:gd name="connsiteY39" fmla="*/ 711994 h 1202531"/>
                <a:gd name="connsiteX40" fmla="*/ 435769 w 783431"/>
                <a:gd name="connsiteY40" fmla="*/ 711994 h 1202531"/>
                <a:gd name="connsiteX41" fmla="*/ 438150 w 783431"/>
                <a:gd name="connsiteY41" fmla="*/ 669132 h 1202531"/>
                <a:gd name="connsiteX42" fmla="*/ 428625 w 783431"/>
                <a:gd name="connsiteY42" fmla="*/ 642938 h 1202531"/>
                <a:gd name="connsiteX43" fmla="*/ 423862 w 783431"/>
                <a:gd name="connsiteY43" fmla="*/ 607219 h 1202531"/>
                <a:gd name="connsiteX44" fmla="*/ 426244 w 783431"/>
                <a:gd name="connsiteY44" fmla="*/ 578644 h 1202531"/>
                <a:gd name="connsiteX45" fmla="*/ 440531 w 783431"/>
                <a:gd name="connsiteY45" fmla="*/ 566738 h 1202531"/>
                <a:gd name="connsiteX46" fmla="*/ 450056 w 783431"/>
                <a:gd name="connsiteY46" fmla="*/ 535782 h 1202531"/>
                <a:gd name="connsiteX47" fmla="*/ 457200 w 783431"/>
                <a:gd name="connsiteY47" fmla="*/ 519113 h 1202531"/>
                <a:gd name="connsiteX48" fmla="*/ 481012 w 783431"/>
                <a:gd name="connsiteY48" fmla="*/ 526257 h 1202531"/>
                <a:gd name="connsiteX49" fmla="*/ 495300 w 783431"/>
                <a:gd name="connsiteY49" fmla="*/ 576263 h 1202531"/>
                <a:gd name="connsiteX50" fmla="*/ 507206 w 783431"/>
                <a:gd name="connsiteY50" fmla="*/ 581025 h 1202531"/>
                <a:gd name="connsiteX51" fmla="*/ 526256 w 783431"/>
                <a:gd name="connsiteY51" fmla="*/ 583407 h 1202531"/>
                <a:gd name="connsiteX52" fmla="*/ 554831 w 783431"/>
                <a:gd name="connsiteY52" fmla="*/ 583407 h 1202531"/>
                <a:gd name="connsiteX53" fmla="*/ 557212 w 783431"/>
                <a:gd name="connsiteY53" fmla="*/ 547688 h 1202531"/>
                <a:gd name="connsiteX54" fmla="*/ 545306 w 783431"/>
                <a:gd name="connsiteY54" fmla="*/ 502444 h 1202531"/>
                <a:gd name="connsiteX55" fmla="*/ 545306 w 783431"/>
                <a:gd name="connsiteY55" fmla="*/ 476250 h 1202531"/>
                <a:gd name="connsiteX56" fmla="*/ 581025 w 783431"/>
                <a:gd name="connsiteY56" fmla="*/ 454819 h 1202531"/>
                <a:gd name="connsiteX57" fmla="*/ 604837 w 783431"/>
                <a:gd name="connsiteY57" fmla="*/ 435769 h 1202531"/>
                <a:gd name="connsiteX58" fmla="*/ 640556 w 783431"/>
                <a:gd name="connsiteY58" fmla="*/ 414338 h 1202531"/>
                <a:gd name="connsiteX59" fmla="*/ 645319 w 783431"/>
                <a:gd name="connsiteY59" fmla="*/ 395288 h 1202531"/>
                <a:gd name="connsiteX60" fmla="*/ 633412 w 783431"/>
                <a:gd name="connsiteY60" fmla="*/ 371475 h 1202531"/>
                <a:gd name="connsiteX61" fmla="*/ 614362 w 783431"/>
                <a:gd name="connsiteY61" fmla="*/ 369094 h 1202531"/>
                <a:gd name="connsiteX62" fmla="*/ 609600 w 783431"/>
                <a:gd name="connsiteY62" fmla="*/ 366713 h 1202531"/>
                <a:gd name="connsiteX63" fmla="*/ 597694 w 783431"/>
                <a:gd name="connsiteY63" fmla="*/ 357188 h 1202531"/>
                <a:gd name="connsiteX64" fmla="*/ 611981 w 783431"/>
                <a:gd name="connsiteY64" fmla="*/ 345282 h 1202531"/>
                <a:gd name="connsiteX65" fmla="*/ 652462 w 783431"/>
                <a:gd name="connsiteY65" fmla="*/ 316707 h 1202531"/>
                <a:gd name="connsiteX66" fmla="*/ 678656 w 783431"/>
                <a:gd name="connsiteY66" fmla="*/ 264319 h 1202531"/>
                <a:gd name="connsiteX67" fmla="*/ 666750 w 783431"/>
                <a:gd name="connsiteY67" fmla="*/ 242888 h 1202531"/>
                <a:gd name="connsiteX68" fmla="*/ 638175 w 783431"/>
                <a:gd name="connsiteY68" fmla="*/ 219075 h 1202531"/>
                <a:gd name="connsiteX69" fmla="*/ 642937 w 783431"/>
                <a:gd name="connsiteY69" fmla="*/ 180975 h 1202531"/>
                <a:gd name="connsiteX70" fmla="*/ 673894 w 783431"/>
                <a:gd name="connsiteY70" fmla="*/ 171450 h 1202531"/>
                <a:gd name="connsiteX71" fmla="*/ 700087 w 783431"/>
                <a:gd name="connsiteY71" fmla="*/ 142875 h 1202531"/>
                <a:gd name="connsiteX72" fmla="*/ 700087 w 783431"/>
                <a:gd name="connsiteY72" fmla="*/ 111919 h 1202531"/>
                <a:gd name="connsiteX73" fmla="*/ 666750 w 783431"/>
                <a:gd name="connsiteY73" fmla="*/ 107157 h 1202531"/>
                <a:gd name="connsiteX74" fmla="*/ 645319 w 783431"/>
                <a:gd name="connsiteY74" fmla="*/ 102394 h 1202531"/>
                <a:gd name="connsiteX75" fmla="*/ 645319 w 783431"/>
                <a:gd name="connsiteY75" fmla="*/ 102394 h 1202531"/>
                <a:gd name="connsiteX76" fmla="*/ 678656 w 783431"/>
                <a:gd name="connsiteY76" fmla="*/ 69057 h 1202531"/>
                <a:gd name="connsiteX77" fmla="*/ 685800 w 783431"/>
                <a:gd name="connsiteY77" fmla="*/ 40482 h 1202531"/>
                <a:gd name="connsiteX78" fmla="*/ 678656 w 783431"/>
                <a:gd name="connsiteY78" fmla="*/ 21432 h 1202531"/>
                <a:gd name="connsiteX79" fmla="*/ 695325 w 783431"/>
                <a:gd name="connsiteY79" fmla="*/ 2382 h 1202531"/>
                <a:gd name="connsiteX80" fmla="*/ 628650 w 783431"/>
                <a:gd name="connsiteY80" fmla="*/ 0 h 1202531"/>
                <a:gd name="connsiteX81" fmla="*/ 552450 w 783431"/>
                <a:gd name="connsiteY81" fmla="*/ 52388 h 1202531"/>
                <a:gd name="connsiteX82" fmla="*/ 538162 w 783431"/>
                <a:gd name="connsiteY82" fmla="*/ 90488 h 1202531"/>
                <a:gd name="connsiteX83" fmla="*/ 445294 w 783431"/>
                <a:gd name="connsiteY83" fmla="*/ 126207 h 1202531"/>
                <a:gd name="connsiteX84" fmla="*/ 397669 w 783431"/>
                <a:gd name="connsiteY84" fmla="*/ 159544 h 1202531"/>
                <a:gd name="connsiteX85" fmla="*/ 376237 w 783431"/>
                <a:gd name="connsiteY85" fmla="*/ 190500 h 1202531"/>
                <a:gd name="connsiteX86" fmla="*/ 350044 w 783431"/>
                <a:gd name="connsiteY86" fmla="*/ 140494 h 1202531"/>
                <a:gd name="connsiteX87" fmla="*/ 316706 w 783431"/>
                <a:gd name="connsiteY87" fmla="*/ 140494 h 1202531"/>
                <a:gd name="connsiteX88" fmla="*/ 304800 w 783431"/>
                <a:gd name="connsiteY88" fmla="*/ 166688 h 1202531"/>
                <a:gd name="connsiteX89" fmla="*/ 280987 w 783431"/>
                <a:gd name="connsiteY89" fmla="*/ 230982 h 1202531"/>
                <a:gd name="connsiteX90" fmla="*/ 154781 w 783431"/>
                <a:gd name="connsiteY90" fmla="*/ 223838 h 1202531"/>
                <a:gd name="connsiteX91" fmla="*/ 140494 w 783431"/>
                <a:gd name="connsiteY91" fmla="*/ 245269 h 1202531"/>
                <a:gd name="connsiteX92" fmla="*/ 138112 w 783431"/>
                <a:gd name="connsiteY92" fmla="*/ 280988 h 1202531"/>
                <a:gd name="connsiteX93" fmla="*/ 66675 w 783431"/>
                <a:gd name="connsiteY93" fmla="*/ 309563 h 1202531"/>
                <a:gd name="connsiteX94" fmla="*/ 54769 w 783431"/>
                <a:gd name="connsiteY94" fmla="*/ 323850 h 1202531"/>
                <a:gd name="connsiteX95" fmla="*/ 66675 w 783431"/>
                <a:gd name="connsiteY95" fmla="*/ 381000 h 1202531"/>
                <a:gd name="connsiteX96" fmla="*/ 19050 w 783431"/>
                <a:gd name="connsiteY96" fmla="*/ 423863 h 1202531"/>
                <a:gd name="connsiteX97" fmla="*/ 26194 w 783431"/>
                <a:gd name="connsiteY97" fmla="*/ 490538 h 1202531"/>
                <a:gd name="connsiteX98" fmla="*/ 33337 w 783431"/>
                <a:gd name="connsiteY98" fmla="*/ 554832 h 1202531"/>
                <a:gd name="connsiteX99" fmla="*/ 0 w 783431"/>
                <a:gd name="connsiteY99"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1962 w 783431"/>
                <a:gd name="connsiteY14" fmla="*/ 1197768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69106 w 783431"/>
                <a:gd name="connsiteY14" fmla="*/ 1181100 h 1202531"/>
                <a:gd name="connsiteX15" fmla="*/ 554831 w 783431"/>
                <a:gd name="connsiteY15" fmla="*/ 1202531 h 1202531"/>
                <a:gd name="connsiteX16" fmla="*/ 592931 w 783431"/>
                <a:gd name="connsiteY16" fmla="*/ 1126331 h 1202531"/>
                <a:gd name="connsiteX17" fmla="*/ 604837 w 783431"/>
                <a:gd name="connsiteY17" fmla="*/ 1085850 h 1202531"/>
                <a:gd name="connsiteX18" fmla="*/ 585787 w 783431"/>
                <a:gd name="connsiteY18" fmla="*/ 1035844 h 1202531"/>
                <a:gd name="connsiteX19" fmla="*/ 607219 w 783431"/>
                <a:gd name="connsiteY19" fmla="*/ 1021557 h 1202531"/>
                <a:gd name="connsiteX20" fmla="*/ 645319 w 783431"/>
                <a:gd name="connsiteY20" fmla="*/ 1016794 h 1202531"/>
                <a:gd name="connsiteX21" fmla="*/ 685800 w 783431"/>
                <a:gd name="connsiteY21" fmla="*/ 997744 h 1202531"/>
                <a:gd name="connsiteX22" fmla="*/ 716756 w 783431"/>
                <a:gd name="connsiteY22" fmla="*/ 1002507 h 1202531"/>
                <a:gd name="connsiteX23" fmla="*/ 738187 w 783431"/>
                <a:gd name="connsiteY23" fmla="*/ 969169 h 1202531"/>
                <a:gd name="connsiteX24" fmla="*/ 783431 w 783431"/>
                <a:gd name="connsiteY24" fmla="*/ 933450 h 1202531"/>
                <a:gd name="connsiteX25" fmla="*/ 776287 w 783431"/>
                <a:gd name="connsiteY25" fmla="*/ 907257 h 1202531"/>
                <a:gd name="connsiteX26" fmla="*/ 752475 w 783431"/>
                <a:gd name="connsiteY26" fmla="*/ 888207 h 1202531"/>
                <a:gd name="connsiteX27" fmla="*/ 752475 w 783431"/>
                <a:gd name="connsiteY27" fmla="*/ 864394 h 1202531"/>
                <a:gd name="connsiteX28" fmla="*/ 728662 w 783431"/>
                <a:gd name="connsiteY28" fmla="*/ 852488 h 1202531"/>
                <a:gd name="connsiteX29" fmla="*/ 711994 w 783431"/>
                <a:gd name="connsiteY29" fmla="*/ 802482 h 1202531"/>
                <a:gd name="connsiteX30" fmla="*/ 688181 w 783431"/>
                <a:gd name="connsiteY30" fmla="*/ 814388 h 1202531"/>
                <a:gd name="connsiteX31" fmla="*/ 659606 w 783431"/>
                <a:gd name="connsiteY31" fmla="*/ 814388 h 1202531"/>
                <a:gd name="connsiteX32" fmla="*/ 647700 w 783431"/>
                <a:gd name="connsiteY32" fmla="*/ 847725 h 1202531"/>
                <a:gd name="connsiteX33" fmla="*/ 623887 w 783431"/>
                <a:gd name="connsiteY33" fmla="*/ 847725 h 1202531"/>
                <a:gd name="connsiteX34" fmla="*/ 576262 w 783431"/>
                <a:gd name="connsiteY34" fmla="*/ 828675 h 1202531"/>
                <a:gd name="connsiteX35" fmla="*/ 554831 w 783431"/>
                <a:gd name="connsiteY35" fmla="*/ 816769 h 1202531"/>
                <a:gd name="connsiteX36" fmla="*/ 547687 w 783431"/>
                <a:gd name="connsiteY36" fmla="*/ 783432 h 1202531"/>
                <a:gd name="connsiteX37" fmla="*/ 561975 w 783431"/>
                <a:gd name="connsiteY37" fmla="*/ 754857 h 1202531"/>
                <a:gd name="connsiteX38" fmla="*/ 533400 w 783431"/>
                <a:gd name="connsiteY38" fmla="*/ 733425 h 1202531"/>
                <a:gd name="connsiteX39" fmla="*/ 509587 w 783431"/>
                <a:gd name="connsiteY39" fmla="*/ 711994 h 1202531"/>
                <a:gd name="connsiteX40" fmla="*/ 473869 w 783431"/>
                <a:gd name="connsiteY40" fmla="*/ 711994 h 1202531"/>
                <a:gd name="connsiteX41" fmla="*/ 435769 w 783431"/>
                <a:gd name="connsiteY41" fmla="*/ 711994 h 1202531"/>
                <a:gd name="connsiteX42" fmla="*/ 438150 w 783431"/>
                <a:gd name="connsiteY42" fmla="*/ 669132 h 1202531"/>
                <a:gd name="connsiteX43" fmla="*/ 428625 w 783431"/>
                <a:gd name="connsiteY43" fmla="*/ 642938 h 1202531"/>
                <a:gd name="connsiteX44" fmla="*/ 423862 w 783431"/>
                <a:gd name="connsiteY44" fmla="*/ 607219 h 1202531"/>
                <a:gd name="connsiteX45" fmla="*/ 426244 w 783431"/>
                <a:gd name="connsiteY45" fmla="*/ 578644 h 1202531"/>
                <a:gd name="connsiteX46" fmla="*/ 440531 w 783431"/>
                <a:gd name="connsiteY46" fmla="*/ 566738 h 1202531"/>
                <a:gd name="connsiteX47" fmla="*/ 450056 w 783431"/>
                <a:gd name="connsiteY47" fmla="*/ 535782 h 1202531"/>
                <a:gd name="connsiteX48" fmla="*/ 457200 w 783431"/>
                <a:gd name="connsiteY48" fmla="*/ 519113 h 1202531"/>
                <a:gd name="connsiteX49" fmla="*/ 481012 w 783431"/>
                <a:gd name="connsiteY49" fmla="*/ 526257 h 1202531"/>
                <a:gd name="connsiteX50" fmla="*/ 495300 w 783431"/>
                <a:gd name="connsiteY50" fmla="*/ 576263 h 1202531"/>
                <a:gd name="connsiteX51" fmla="*/ 507206 w 783431"/>
                <a:gd name="connsiteY51" fmla="*/ 581025 h 1202531"/>
                <a:gd name="connsiteX52" fmla="*/ 526256 w 783431"/>
                <a:gd name="connsiteY52" fmla="*/ 583407 h 1202531"/>
                <a:gd name="connsiteX53" fmla="*/ 554831 w 783431"/>
                <a:gd name="connsiteY53" fmla="*/ 583407 h 1202531"/>
                <a:gd name="connsiteX54" fmla="*/ 557212 w 783431"/>
                <a:gd name="connsiteY54" fmla="*/ 547688 h 1202531"/>
                <a:gd name="connsiteX55" fmla="*/ 545306 w 783431"/>
                <a:gd name="connsiteY55" fmla="*/ 502444 h 1202531"/>
                <a:gd name="connsiteX56" fmla="*/ 545306 w 783431"/>
                <a:gd name="connsiteY56" fmla="*/ 476250 h 1202531"/>
                <a:gd name="connsiteX57" fmla="*/ 581025 w 783431"/>
                <a:gd name="connsiteY57" fmla="*/ 454819 h 1202531"/>
                <a:gd name="connsiteX58" fmla="*/ 604837 w 783431"/>
                <a:gd name="connsiteY58" fmla="*/ 435769 h 1202531"/>
                <a:gd name="connsiteX59" fmla="*/ 640556 w 783431"/>
                <a:gd name="connsiteY59" fmla="*/ 414338 h 1202531"/>
                <a:gd name="connsiteX60" fmla="*/ 645319 w 783431"/>
                <a:gd name="connsiteY60" fmla="*/ 395288 h 1202531"/>
                <a:gd name="connsiteX61" fmla="*/ 633412 w 783431"/>
                <a:gd name="connsiteY61" fmla="*/ 371475 h 1202531"/>
                <a:gd name="connsiteX62" fmla="*/ 614362 w 783431"/>
                <a:gd name="connsiteY62" fmla="*/ 369094 h 1202531"/>
                <a:gd name="connsiteX63" fmla="*/ 609600 w 783431"/>
                <a:gd name="connsiteY63" fmla="*/ 366713 h 1202531"/>
                <a:gd name="connsiteX64" fmla="*/ 597694 w 783431"/>
                <a:gd name="connsiteY64" fmla="*/ 357188 h 1202531"/>
                <a:gd name="connsiteX65" fmla="*/ 611981 w 783431"/>
                <a:gd name="connsiteY65" fmla="*/ 345282 h 1202531"/>
                <a:gd name="connsiteX66" fmla="*/ 652462 w 783431"/>
                <a:gd name="connsiteY66" fmla="*/ 316707 h 1202531"/>
                <a:gd name="connsiteX67" fmla="*/ 678656 w 783431"/>
                <a:gd name="connsiteY67" fmla="*/ 264319 h 1202531"/>
                <a:gd name="connsiteX68" fmla="*/ 666750 w 783431"/>
                <a:gd name="connsiteY68" fmla="*/ 242888 h 1202531"/>
                <a:gd name="connsiteX69" fmla="*/ 638175 w 783431"/>
                <a:gd name="connsiteY69" fmla="*/ 219075 h 1202531"/>
                <a:gd name="connsiteX70" fmla="*/ 642937 w 783431"/>
                <a:gd name="connsiteY70" fmla="*/ 180975 h 1202531"/>
                <a:gd name="connsiteX71" fmla="*/ 673894 w 783431"/>
                <a:gd name="connsiteY71" fmla="*/ 171450 h 1202531"/>
                <a:gd name="connsiteX72" fmla="*/ 700087 w 783431"/>
                <a:gd name="connsiteY72" fmla="*/ 142875 h 1202531"/>
                <a:gd name="connsiteX73" fmla="*/ 700087 w 783431"/>
                <a:gd name="connsiteY73" fmla="*/ 111919 h 1202531"/>
                <a:gd name="connsiteX74" fmla="*/ 666750 w 783431"/>
                <a:gd name="connsiteY74" fmla="*/ 107157 h 1202531"/>
                <a:gd name="connsiteX75" fmla="*/ 645319 w 783431"/>
                <a:gd name="connsiteY75" fmla="*/ 102394 h 1202531"/>
                <a:gd name="connsiteX76" fmla="*/ 645319 w 783431"/>
                <a:gd name="connsiteY76" fmla="*/ 102394 h 1202531"/>
                <a:gd name="connsiteX77" fmla="*/ 678656 w 783431"/>
                <a:gd name="connsiteY77" fmla="*/ 69057 h 1202531"/>
                <a:gd name="connsiteX78" fmla="*/ 685800 w 783431"/>
                <a:gd name="connsiteY78" fmla="*/ 40482 h 1202531"/>
                <a:gd name="connsiteX79" fmla="*/ 678656 w 783431"/>
                <a:gd name="connsiteY79" fmla="*/ 21432 h 1202531"/>
                <a:gd name="connsiteX80" fmla="*/ 695325 w 783431"/>
                <a:gd name="connsiteY80" fmla="*/ 2382 h 1202531"/>
                <a:gd name="connsiteX81" fmla="*/ 628650 w 783431"/>
                <a:gd name="connsiteY81" fmla="*/ 0 h 1202531"/>
                <a:gd name="connsiteX82" fmla="*/ 552450 w 783431"/>
                <a:gd name="connsiteY82" fmla="*/ 52388 h 1202531"/>
                <a:gd name="connsiteX83" fmla="*/ 538162 w 783431"/>
                <a:gd name="connsiteY83" fmla="*/ 90488 h 1202531"/>
                <a:gd name="connsiteX84" fmla="*/ 445294 w 783431"/>
                <a:gd name="connsiteY84" fmla="*/ 126207 h 1202531"/>
                <a:gd name="connsiteX85" fmla="*/ 397669 w 783431"/>
                <a:gd name="connsiteY85" fmla="*/ 159544 h 1202531"/>
                <a:gd name="connsiteX86" fmla="*/ 376237 w 783431"/>
                <a:gd name="connsiteY86" fmla="*/ 190500 h 1202531"/>
                <a:gd name="connsiteX87" fmla="*/ 350044 w 783431"/>
                <a:gd name="connsiteY87" fmla="*/ 140494 h 1202531"/>
                <a:gd name="connsiteX88" fmla="*/ 316706 w 783431"/>
                <a:gd name="connsiteY88" fmla="*/ 140494 h 1202531"/>
                <a:gd name="connsiteX89" fmla="*/ 304800 w 783431"/>
                <a:gd name="connsiteY89" fmla="*/ 166688 h 1202531"/>
                <a:gd name="connsiteX90" fmla="*/ 280987 w 783431"/>
                <a:gd name="connsiteY90" fmla="*/ 230982 h 1202531"/>
                <a:gd name="connsiteX91" fmla="*/ 154781 w 783431"/>
                <a:gd name="connsiteY91" fmla="*/ 223838 h 1202531"/>
                <a:gd name="connsiteX92" fmla="*/ 140494 w 783431"/>
                <a:gd name="connsiteY92" fmla="*/ 245269 h 1202531"/>
                <a:gd name="connsiteX93" fmla="*/ 138112 w 783431"/>
                <a:gd name="connsiteY93" fmla="*/ 280988 h 1202531"/>
                <a:gd name="connsiteX94" fmla="*/ 66675 w 783431"/>
                <a:gd name="connsiteY94" fmla="*/ 309563 h 1202531"/>
                <a:gd name="connsiteX95" fmla="*/ 54769 w 783431"/>
                <a:gd name="connsiteY95" fmla="*/ 323850 h 1202531"/>
                <a:gd name="connsiteX96" fmla="*/ 66675 w 783431"/>
                <a:gd name="connsiteY96" fmla="*/ 381000 h 1202531"/>
                <a:gd name="connsiteX97" fmla="*/ 19050 w 783431"/>
                <a:gd name="connsiteY97" fmla="*/ 423863 h 1202531"/>
                <a:gd name="connsiteX98" fmla="*/ 26194 w 783431"/>
                <a:gd name="connsiteY98" fmla="*/ 490538 h 1202531"/>
                <a:gd name="connsiteX99" fmla="*/ 33337 w 783431"/>
                <a:gd name="connsiteY99" fmla="*/ 554832 h 1202531"/>
                <a:gd name="connsiteX100" fmla="*/ 0 w 783431"/>
                <a:gd name="connsiteY100" fmla="*/ 614363 h 1202531"/>
                <a:gd name="connsiteX0" fmla="*/ 0 w 783431"/>
                <a:gd name="connsiteY0" fmla="*/ 614363 h 1202531"/>
                <a:gd name="connsiteX1" fmla="*/ 21431 w 783431"/>
                <a:gd name="connsiteY1" fmla="*/ 661988 h 1202531"/>
                <a:gd name="connsiteX2" fmla="*/ 28575 w 783431"/>
                <a:gd name="connsiteY2" fmla="*/ 742950 h 1202531"/>
                <a:gd name="connsiteX3" fmla="*/ 76200 w 783431"/>
                <a:gd name="connsiteY3" fmla="*/ 814388 h 1202531"/>
                <a:gd name="connsiteX4" fmla="*/ 102394 w 783431"/>
                <a:gd name="connsiteY4" fmla="*/ 919163 h 1202531"/>
                <a:gd name="connsiteX5" fmla="*/ 116681 w 783431"/>
                <a:gd name="connsiteY5" fmla="*/ 947738 h 1202531"/>
                <a:gd name="connsiteX6" fmla="*/ 130969 w 783431"/>
                <a:gd name="connsiteY6" fmla="*/ 995363 h 1202531"/>
                <a:gd name="connsiteX7" fmla="*/ 150019 w 783431"/>
                <a:gd name="connsiteY7" fmla="*/ 1023938 h 1202531"/>
                <a:gd name="connsiteX8" fmla="*/ 159544 w 783431"/>
                <a:gd name="connsiteY8" fmla="*/ 1042988 h 1202531"/>
                <a:gd name="connsiteX9" fmla="*/ 197644 w 783431"/>
                <a:gd name="connsiteY9" fmla="*/ 1069182 h 1202531"/>
                <a:gd name="connsiteX10" fmla="*/ 245269 w 783431"/>
                <a:gd name="connsiteY10" fmla="*/ 1090613 h 1202531"/>
                <a:gd name="connsiteX11" fmla="*/ 264318 w 783431"/>
                <a:gd name="connsiteY11" fmla="*/ 1131094 h 1202531"/>
                <a:gd name="connsiteX12" fmla="*/ 295275 w 783431"/>
                <a:gd name="connsiteY12" fmla="*/ 1164431 h 1202531"/>
                <a:gd name="connsiteX13" fmla="*/ 385762 w 783431"/>
                <a:gd name="connsiteY13" fmla="*/ 1200149 h 1202531"/>
                <a:gd name="connsiteX14" fmla="*/ 419100 w 783431"/>
                <a:gd name="connsiteY14" fmla="*/ 1190624 h 1202531"/>
                <a:gd name="connsiteX15" fmla="*/ 469106 w 783431"/>
                <a:gd name="connsiteY15" fmla="*/ 1181100 h 1202531"/>
                <a:gd name="connsiteX16" fmla="*/ 554831 w 783431"/>
                <a:gd name="connsiteY16" fmla="*/ 1202531 h 1202531"/>
                <a:gd name="connsiteX17" fmla="*/ 592931 w 783431"/>
                <a:gd name="connsiteY17" fmla="*/ 1126331 h 1202531"/>
                <a:gd name="connsiteX18" fmla="*/ 604837 w 783431"/>
                <a:gd name="connsiteY18" fmla="*/ 1085850 h 1202531"/>
                <a:gd name="connsiteX19" fmla="*/ 585787 w 783431"/>
                <a:gd name="connsiteY19" fmla="*/ 1035844 h 1202531"/>
                <a:gd name="connsiteX20" fmla="*/ 607219 w 783431"/>
                <a:gd name="connsiteY20" fmla="*/ 1021557 h 1202531"/>
                <a:gd name="connsiteX21" fmla="*/ 645319 w 783431"/>
                <a:gd name="connsiteY21" fmla="*/ 1016794 h 1202531"/>
                <a:gd name="connsiteX22" fmla="*/ 685800 w 783431"/>
                <a:gd name="connsiteY22" fmla="*/ 997744 h 1202531"/>
                <a:gd name="connsiteX23" fmla="*/ 716756 w 783431"/>
                <a:gd name="connsiteY23" fmla="*/ 1002507 h 1202531"/>
                <a:gd name="connsiteX24" fmla="*/ 738187 w 783431"/>
                <a:gd name="connsiteY24" fmla="*/ 969169 h 1202531"/>
                <a:gd name="connsiteX25" fmla="*/ 783431 w 783431"/>
                <a:gd name="connsiteY25" fmla="*/ 933450 h 1202531"/>
                <a:gd name="connsiteX26" fmla="*/ 776287 w 783431"/>
                <a:gd name="connsiteY26" fmla="*/ 907257 h 1202531"/>
                <a:gd name="connsiteX27" fmla="*/ 752475 w 783431"/>
                <a:gd name="connsiteY27" fmla="*/ 888207 h 1202531"/>
                <a:gd name="connsiteX28" fmla="*/ 752475 w 783431"/>
                <a:gd name="connsiteY28" fmla="*/ 864394 h 1202531"/>
                <a:gd name="connsiteX29" fmla="*/ 728662 w 783431"/>
                <a:gd name="connsiteY29" fmla="*/ 852488 h 1202531"/>
                <a:gd name="connsiteX30" fmla="*/ 711994 w 783431"/>
                <a:gd name="connsiteY30" fmla="*/ 802482 h 1202531"/>
                <a:gd name="connsiteX31" fmla="*/ 688181 w 783431"/>
                <a:gd name="connsiteY31" fmla="*/ 814388 h 1202531"/>
                <a:gd name="connsiteX32" fmla="*/ 659606 w 783431"/>
                <a:gd name="connsiteY32" fmla="*/ 814388 h 1202531"/>
                <a:gd name="connsiteX33" fmla="*/ 647700 w 783431"/>
                <a:gd name="connsiteY33" fmla="*/ 847725 h 1202531"/>
                <a:gd name="connsiteX34" fmla="*/ 623887 w 783431"/>
                <a:gd name="connsiteY34" fmla="*/ 847725 h 1202531"/>
                <a:gd name="connsiteX35" fmla="*/ 576262 w 783431"/>
                <a:gd name="connsiteY35" fmla="*/ 828675 h 1202531"/>
                <a:gd name="connsiteX36" fmla="*/ 554831 w 783431"/>
                <a:gd name="connsiteY36" fmla="*/ 816769 h 1202531"/>
                <a:gd name="connsiteX37" fmla="*/ 547687 w 783431"/>
                <a:gd name="connsiteY37" fmla="*/ 783432 h 1202531"/>
                <a:gd name="connsiteX38" fmla="*/ 561975 w 783431"/>
                <a:gd name="connsiteY38" fmla="*/ 754857 h 1202531"/>
                <a:gd name="connsiteX39" fmla="*/ 533400 w 783431"/>
                <a:gd name="connsiteY39" fmla="*/ 733425 h 1202531"/>
                <a:gd name="connsiteX40" fmla="*/ 509587 w 783431"/>
                <a:gd name="connsiteY40" fmla="*/ 711994 h 1202531"/>
                <a:gd name="connsiteX41" fmla="*/ 473869 w 783431"/>
                <a:gd name="connsiteY41" fmla="*/ 711994 h 1202531"/>
                <a:gd name="connsiteX42" fmla="*/ 435769 w 783431"/>
                <a:gd name="connsiteY42" fmla="*/ 711994 h 1202531"/>
                <a:gd name="connsiteX43" fmla="*/ 438150 w 783431"/>
                <a:gd name="connsiteY43" fmla="*/ 669132 h 1202531"/>
                <a:gd name="connsiteX44" fmla="*/ 428625 w 783431"/>
                <a:gd name="connsiteY44" fmla="*/ 642938 h 1202531"/>
                <a:gd name="connsiteX45" fmla="*/ 423862 w 783431"/>
                <a:gd name="connsiteY45" fmla="*/ 607219 h 1202531"/>
                <a:gd name="connsiteX46" fmla="*/ 426244 w 783431"/>
                <a:gd name="connsiteY46" fmla="*/ 578644 h 1202531"/>
                <a:gd name="connsiteX47" fmla="*/ 440531 w 783431"/>
                <a:gd name="connsiteY47" fmla="*/ 566738 h 1202531"/>
                <a:gd name="connsiteX48" fmla="*/ 450056 w 783431"/>
                <a:gd name="connsiteY48" fmla="*/ 535782 h 1202531"/>
                <a:gd name="connsiteX49" fmla="*/ 457200 w 783431"/>
                <a:gd name="connsiteY49" fmla="*/ 519113 h 1202531"/>
                <a:gd name="connsiteX50" fmla="*/ 481012 w 783431"/>
                <a:gd name="connsiteY50" fmla="*/ 526257 h 1202531"/>
                <a:gd name="connsiteX51" fmla="*/ 495300 w 783431"/>
                <a:gd name="connsiteY51" fmla="*/ 576263 h 1202531"/>
                <a:gd name="connsiteX52" fmla="*/ 507206 w 783431"/>
                <a:gd name="connsiteY52" fmla="*/ 581025 h 1202531"/>
                <a:gd name="connsiteX53" fmla="*/ 526256 w 783431"/>
                <a:gd name="connsiteY53" fmla="*/ 583407 h 1202531"/>
                <a:gd name="connsiteX54" fmla="*/ 554831 w 783431"/>
                <a:gd name="connsiteY54" fmla="*/ 583407 h 1202531"/>
                <a:gd name="connsiteX55" fmla="*/ 557212 w 783431"/>
                <a:gd name="connsiteY55" fmla="*/ 547688 h 1202531"/>
                <a:gd name="connsiteX56" fmla="*/ 545306 w 783431"/>
                <a:gd name="connsiteY56" fmla="*/ 502444 h 1202531"/>
                <a:gd name="connsiteX57" fmla="*/ 545306 w 783431"/>
                <a:gd name="connsiteY57" fmla="*/ 476250 h 1202531"/>
                <a:gd name="connsiteX58" fmla="*/ 581025 w 783431"/>
                <a:gd name="connsiteY58" fmla="*/ 454819 h 1202531"/>
                <a:gd name="connsiteX59" fmla="*/ 604837 w 783431"/>
                <a:gd name="connsiteY59" fmla="*/ 435769 h 1202531"/>
                <a:gd name="connsiteX60" fmla="*/ 640556 w 783431"/>
                <a:gd name="connsiteY60" fmla="*/ 414338 h 1202531"/>
                <a:gd name="connsiteX61" fmla="*/ 645319 w 783431"/>
                <a:gd name="connsiteY61" fmla="*/ 395288 h 1202531"/>
                <a:gd name="connsiteX62" fmla="*/ 633412 w 783431"/>
                <a:gd name="connsiteY62" fmla="*/ 371475 h 1202531"/>
                <a:gd name="connsiteX63" fmla="*/ 614362 w 783431"/>
                <a:gd name="connsiteY63" fmla="*/ 369094 h 1202531"/>
                <a:gd name="connsiteX64" fmla="*/ 609600 w 783431"/>
                <a:gd name="connsiteY64" fmla="*/ 366713 h 1202531"/>
                <a:gd name="connsiteX65" fmla="*/ 597694 w 783431"/>
                <a:gd name="connsiteY65" fmla="*/ 357188 h 1202531"/>
                <a:gd name="connsiteX66" fmla="*/ 611981 w 783431"/>
                <a:gd name="connsiteY66" fmla="*/ 345282 h 1202531"/>
                <a:gd name="connsiteX67" fmla="*/ 652462 w 783431"/>
                <a:gd name="connsiteY67" fmla="*/ 316707 h 1202531"/>
                <a:gd name="connsiteX68" fmla="*/ 678656 w 783431"/>
                <a:gd name="connsiteY68" fmla="*/ 264319 h 1202531"/>
                <a:gd name="connsiteX69" fmla="*/ 666750 w 783431"/>
                <a:gd name="connsiteY69" fmla="*/ 242888 h 1202531"/>
                <a:gd name="connsiteX70" fmla="*/ 638175 w 783431"/>
                <a:gd name="connsiteY70" fmla="*/ 219075 h 1202531"/>
                <a:gd name="connsiteX71" fmla="*/ 642937 w 783431"/>
                <a:gd name="connsiteY71" fmla="*/ 180975 h 1202531"/>
                <a:gd name="connsiteX72" fmla="*/ 673894 w 783431"/>
                <a:gd name="connsiteY72" fmla="*/ 171450 h 1202531"/>
                <a:gd name="connsiteX73" fmla="*/ 700087 w 783431"/>
                <a:gd name="connsiteY73" fmla="*/ 142875 h 1202531"/>
                <a:gd name="connsiteX74" fmla="*/ 700087 w 783431"/>
                <a:gd name="connsiteY74" fmla="*/ 111919 h 1202531"/>
                <a:gd name="connsiteX75" fmla="*/ 666750 w 783431"/>
                <a:gd name="connsiteY75" fmla="*/ 107157 h 1202531"/>
                <a:gd name="connsiteX76" fmla="*/ 645319 w 783431"/>
                <a:gd name="connsiteY76" fmla="*/ 102394 h 1202531"/>
                <a:gd name="connsiteX77" fmla="*/ 645319 w 783431"/>
                <a:gd name="connsiteY77" fmla="*/ 102394 h 1202531"/>
                <a:gd name="connsiteX78" fmla="*/ 678656 w 783431"/>
                <a:gd name="connsiteY78" fmla="*/ 69057 h 1202531"/>
                <a:gd name="connsiteX79" fmla="*/ 685800 w 783431"/>
                <a:gd name="connsiteY79" fmla="*/ 40482 h 1202531"/>
                <a:gd name="connsiteX80" fmla="*/ 678656 w 783431"/>
                <a:gd name="connsiteY80" fmla="*/ 21432 h 1202531"/>
                <a:gd name="connsiteX81" fmla="*/ 695325 w 783431"/>
                <a:gd name="connsiteY81" fmla="*/ 2382 h 1202531"/>
                <a:gd name="connsiteX82" fmla="*/ 628650 w 783431"/>
                <a:gd name="connsiteY82" fmla="*/ 0 h 1202531"/>
                <a:gd name="connsiteX83" fmla="*/ 552450 w 783431"/>
                <a:gd name="connsiteY83" fmla="*/ 52388 h 1202531"/>
                <a:gd name="connsiteX84" fmla="*/ 538162 w 783431"/>
                <a:gd name="connsiteY84" fmla="*/ 90488 h 1202531"/>
                <a:gd name="connsiteX85" fmla="*/ 445294 w 783431"/>
                <a:gd name="connsiteY85" fmla="*/ 126207 h 1202531"/>
                <a:gd name="connsiteX86" fmla="*/ 397669 w 783431"/>
                <a:gd name="connsiteY86" fmla="*/ 159544 h 1202531"/>
                <a:gd name="connsiteX87" fmla="*/ 376237 w 783431"/>
                <a:gd name="connsiteY87" fmla="*/ 190500 h 1202531"/>
                <a:gd name="connsiteX88" fmla="*/ 350044 w 783431"/>
                <a:gd name="connsiteY88" fmla="*/ 140494 h 1202531"/>
                <a:gd name="connsiteX89" fmla="*/ 316706 w 783431"/>
                <a:gd name="connsiteY89" fmla="*/ 140494 h 1202531"/>
                <a:gd name="connsiteX90" fmla="*/ 304800 w 783431"/>
                <a:gd name="connsiteY90" fmla="*/ 166688 h 1202531"/>
                <a:gd name="connsiteX91" fmla="*/ 280987 w 783431"/>
                <a:gd name="connsiteY91" fmla="*/ 230982 h 1202531"/>
                <a:gd name="connsiteX92" fmla="*/ 154781 w 783431"/>
                <a:gd name="connsiteY92" fmla="*/ 223838 h 1202531"/>
                <a:gd name="connsiteX93" fmla="*/ 140494 w 783431"/>
                <a:gd name="connsiteY93" fmla="*/ 245269 h 1202531"/>
                <a:gd name="connsiteX94" fmla="*/ 138112 w 783431"/>
                <a:gd name="connsiteY94" fmla="*/ 280988 h 1202531"/>
                <a:gd name="connsiteX95" fmla="*/ 66675 w 783431"/>
                <a:gd name="connsiteY95" fmla="*/ 309563 h 1202531"/>
                <a:gd name="connsiteX96" fmla="*/ 54769 w 783431"/>
                <a:gd name="connsiteY96" fmla="*/ 323850 h 1202531"/>
                <a:gd name="connsiteX97" fmla="*/ 66675 w 783431"/>
                <a:gd name="connsiteY97" fmla="*/ 381000 h 1202531"/>
                <a:gd name="connsiteX98" fmla="*/ 19050 w 783431"/>
                <a:gd name="connsiteY98" fmla="*/ 423863 h 1202531"/>
                <a:gd name="connsiteX99" fmla="*/ 26194 w 783431"/>
                <a:gd name="connsiteY99" fmla="*/ 490538 h 1202531"/>
                <a:gd name="connsiteX100" fmla="*/ 33337 w 783431"/>
                <a:gd name="connsiteY100" fmla="*/ 554832 h 1202531"/>
                <a:gd name="connsiteX101" fmla="*/ 0 w 783431"/>
                <a:gd name="connsiteY101" fmla="*/ 614363 h 1202531"/>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69106 w 783431"/>
                <a:gd name="connsiteY15" fmla="*/ 1181100 h 1276349"/>
                <a:gd name="connsiteX16" fmla="*/ 554831 w 783431"/>
                <a:gd name="connsiteY16" fmla="*/ 1202531 h 1276349"/>
                <a:gd name="connsiteX17" fmla="*/ 592931 w 783431"/>
                <a:gd name="connsiteY17" fmla="*/ 1126331 h 1276349"/>
                <a:gd name="connsiteX18" fmla="*/ 604837 w 783431"/>
                <a:gd name="connsiteY18" fmla="*/ 1085850 h 1276349"/>
                <a:gd name="connsiteX19" fmla="*/ 585787 w 783431"/>
                <a:gd name="connsiteY19" fmla="*/ 1035844 h 1276349"/>
                <a:gd name="connsiteX20" fmla="*/ 607219 w 783431"/>
                <a:gd name="connsiteY20" fmla="*/ 1021557 h 1276349"/>
                <a:gd name="connsiteX21" fmla="*/ 645319 w 783431"/>
                <a:gd name="connsiteY21" fmla="*/ 1016794 h 1276349"/>
                <a:gd name="connsiteX22" fmla="*/ 685800 w 783431"/>
                <a:gd name="connsiteY22" fmla="*/ 997744 h 1276349"/>
                <a:gd name="connsiteX23" fmla="*/ 716756 w 783431"/>
                <a:gd name="connsiteY23" fmla="*/ 1002507 h 1276349"/>
                <a:gd name="connsiteX24" fmla="*/ 738187 w 783431"/>
                <a:gd name="connsiteY24" fmla="*/ 969169 h 1276349"/>
                <a:gd name="connsiteX25" fmla="*/ 783431 w 783431"/>
                <a:gd name="connsiteY25" fmla="*/ 933450 h 1276349"/>
                <a:gd name="connsiteX26" fmla="*/ 776287 w 783431"/>
                <a:gd name="connsiteY26" fmla="*/ 907257 h 1276349"/>
                <a:gd name="connsiteX27" fmla="*/ 752475 w 783431"/>
                <a:gd name="connsiteY27" fmla="*/ 888207 h 1276349"/>
                <a:gd name="connsiteX28" fmla="*/ 752475 w 783431"/>
                <a:gd name="connsiteY28" fmla="*/ 864394 h 1276349"/>
                <a:gd name="connsiteX29" fmla="*/ 728662 w 783431"/>
                <a:gd name="connsiteY29" fmla="*/ 852488 h 1276349"/>
                <a:gd name="connsiteX30" fmla="*/ 711994 w 783431"/>
                <a:gd name="connsiteY30" fmla="*/ 802482 h 1276349"/>
                <a:gd name="connsiteX31" fmla="*/ 688181 w 783431"/>
                <a:gd name="connsiteY31" fmla="*/ 814388 h 1276349"/>
                <a:gd name="connsiteX32" fmla="*/ 659606 w 783431"/>
                <a:gd name="connsiteY32" fmla="*/ 814388 h 1276349"/>
                <a:gd name="connsiteX33" fmla="*/ 647700 w 783431"/>
                <a:gd name="connsiteY33" fmla="*/ 847725 h 1276349"/>
                <a:gd name="connsiteX34" fmla="*/ 623887 w 783431"/>
                <a:gd name="connsiteY34" fmla="*/ 847725 h 1276349"/>
                <a:gd name="connsiteX35" fmla="*/ 576262 w 783431"/>
                <a:gd name="connsiteY35" fmla="*/ 828675 h 1276349"/>
                <a:gd name="connsiteX36" fmla="*/ 554831 w 783431"/>
                <a:gd name="connsiteY36" fmla="*/ 816769 h 1276349"/>
                <a:gd name="connsiteX37" fmla="*/ 547687 w 783431"/>
                <a:gd name="connsiteY37" fmla="*/ 783432 h 1276349"/>
                <a:gd name="connsiteX38" fmla="*/ 561975 w 783431"/>
                <a:gd name="connsiteY38" fmla="*/ 754857 h 1276349"/>
                <a:gd name="connsiteX39" fmla="*/ 533400 w 783431"/>
                <a:gd name="connsiteY39" fmla="*/ 733425 h 1276349"/>
                <a:gd name="connsiteX40" fmla="*/ 509587 w 783431"/>
                <a:gd name="connsiteY40" fmla="*/ 711994 h 1276349"/>
                <a:gd name="connsiteX41" fmla="*/ 473869 w 783431"/>
                <a:gd name="connsiteY41" fmla="*/ 711994 h 1276349"/>
                <a:gd name="connsiteX42" fmla="*/ 435769 w 783431"/>
                <a:gd name="connsiteY42" fmla="*/ 711994 h 1276349"/>
                <a:gd name="connsiteX43" fmla="*/ 438150 w 783431"/>
                <a:gd name="connsiteY43" fmla="*/ 669132 h 1276349"/>
                <a:gd name="connsiteX44" fmla="*/ 428625 w 783431"/>
                <a:gd name="connsiteY44" fmla="*/ 642938 h 1276349"/>
                <a:gd name="connsiteX45" fmla="*/ 423862 w 783431"/>
                <a:gd name="connsiteY45" fmla="*/ 607219 h 1276349"/>
                <a:gd name="connsiteX46" fmla="*/ 426244 w 783431"/>
                <a:gd name="connsiteY46" fmla="*/ 578644 h 1276349"/>
                <a:gd name="connsiteX47" fmla="*/ 440531 w 783431"/>
                <a:gd name="connsiteY47" fmla="*/ 566738 h 1276349"/>
                <a:gd name="connsiteX48" fmla="*/ 450056 w 783431"/>
                <a:gd name="connsiteY48" fmla="*/ 535782 h 1276349"/>
                <a:gd name="connsiteX49" fmla="*/ 457200 w 783431"/>
                <a:gd name="connsiteY49" fmla="*/ 519113 h 1276349"/>
                <a:gd name="connsiteX50" fmla="*/ 481012 w 783431"/>
                <a:gd name="connsiteY50" fmla="*/ 526257 h 1276349"/>
                <a:gd name="connsiteX51" fmla="*/ 495300 w 783431"/>
                <a:gd name="connsiteY51" fmla="*/ 576263 h 1276349"/>
                <a:gd name="connsiteX52" fmla="*/ 507206 w 783431"/>
                <a:gd name="connsiteY52" fmla="*/ 581025 h 1276349"/>
                <a:gd name="connsiteX53" fmla="*/ 526256 w 783431"/>
                <a:gd name="connsiteY53" fmla="*/ 583407 h 1276349"/>
                <a:gd name="connsiteX54" fmla="*/ 554831 w 783431"/>
                <a:gd name="connsiteY54" fmla="*/ 583407 h 1276349"/>
                <a:gd name="connsiteX55" fmla="*/ 557212 w 783431"/>
                <a:gd name="connsiteY55" fmla="*/ 547688 h 1276349"/>
                <a:gd name="connsiteX56" fmla="*/ 545306 w 783431"/>
                <a:gd name="connsiteY56" fmla="*/ 502444 h 1276349"/>
                <a:gd name="connsiteX57" fmla="*/ 545306 w 783431"/>
                <a:gd name="connsiteY57" fmla="*/ 476250 h 1276349"/>
                <a:gd name="connsiteX58" fmla="*/ 581025 w 783431"/>
                <a:gd name="connsiteY58" fmla="*/ 454819 h 1276349"/>
                <a:gd name="connsiteX59" fmla="*/ 604837 w 783431"/>
                <a:gd name="connsiteY59" fmla="*/ 435769 h 1276349"/>
                <a:gd name="connsiteX60" fmla="*/ 640556 w 783431"/>
                <a:gd name="connsiteY60" fmla="*/ 414338 h 1276349"/>
                <a:gd name="connsiteX61" fmla="*/ 645319 w 783431"/>
                <a:gd name="connsiteY61" fmla="*/ 395288 h 1276349"/>
                <a:gd name="connsiteX62" fmla="*/ 633412 w 783431"/>
                <a:gd name="connsiteY62" fmla="*/ 371475 h 1276349"/>
                <a:gd name="connsiteX63" fmla="*/ 614362 w 783431"/>
                <a:gd name="connsiteY63" fmla="*/ 369094 h 1276349"/>
                <a:gd name="connsiteX64" fmla="*/ 609600 w 783431"/>
                <a:gd name="connsiteY64" fmla="*/ 366713 h 1276349"/>
                <a:gd name="connsiteX65" fmla="*/ 597694 w 783431"/>
                <a:gd name="connsiteY65" fmla="*/ 357188 h 1276349"/>
                <a:gd name="connsiteX66" fmla="*/ 611981 w 783431"/>
                <a:gd name="connsiteY66" fmla="*/ 345282 h 1276349"/>
                <a:gd name="connsiteX67" fmla="*/ 652462 w 783431"/>
                <a:gd name="connsiteY67" fmla="*/ 316707 h 1276349"/>
                <a:gd name="connsiteX68" fmla="*/ 678656 w 783431"/>
                <a:gd name="connsiteY68" fmla="*/ 264319 h 1276349"/>
                <a:gd name="connsiteX69" fmla="*/ 666750 w 783431"/>
                <a:gd name="connsiteY69" fmla="*/ 242888 h 1276349"/>
                <a:gd name="connsiteX70" fmla="*/ 638175 w 783431"/>
                <a:gd name="connsiteY70" fmla="*/ 219075 h 1276349"/>
                <a:gd name="connsiteX71" fmla="*/ 642937 w 783431"/>
                <a:gd name="connsiteY71" fmla="*/ 180975 h 1276349"/>
                <a:gd name="connsiteX72" fmla="*/ 673894 w 783431"/>
                <a:gd name="connsiteY72" fmla="*/ 171450 h 1276349"/>
                <a:gd name="connsiteX73" fmla="*/ 700087 w 783431"/>
                <a:gd name="connsiteY73" fmla="*/ 142875 h 1276349"/>
                <a:gd name="connsiteX74" fmla="*/ 700087 w 783431"/>
                <a:gd name="connsiteY74" fmla="*/ 111919 h 1276349"/>
                <a:gd name="connsiteX75" fmla="*/ 666750 w 783431"/>
                <a:gd name="connsiteY75" fmla="*/ 107157 h 1276349"/>
                <a:gd name="connsiteX76" fmla="*/ 645319 w 783431"/>
                <a:gd name="connsiteY76" fmla="*/ 102394 h 1276349"/>
                <a:gd name="connsiteX77" fmla="*/ 645319 w 783431"/>
                <a:gd name="connsiteY77" fmla="*/ 102394 h 1276349"/>
                <a:gd name="connsiteX78" fmla="*/ 678656 w 783431"/>
                <a:gd name="connsiteY78" fmla="*/ 69057 h 1276349"/>
                <a:gd name="connsiteX79" fmla="*/ 685800 w 783431"/>
                <a:gd name="connsiteY79" fmla="*/ 40482 h 1276349"/>
                <a:gd name="connsiteX80" fmla="*/ 678656 w 783431"/>
                <a:gd name="connsiteY80" fmla="*/ 21432 h 1276349"/>
                <a:gd name="connsiteX81" fmla="*/ 695325 w 783431"/>
                <a:gd name="connsiteY81" fmla="*/ 2382 h 1276349"/>
                <a:gd name="connsiteX82" fmla="*/ 628650 w 783431"/>
                <a:gd name="connsiteY82" fmla="*/ 0 h 1276349"/>
                <a:gd name="connsiteX83" fmla="*/ 552450 w 783431"/>
                <a:gd name="connsiteY83" fmla="*/ 52388 h 1276349"/>
                <a:gd name="connsiteX84" fmla="*/ 538162 w 783431"/>
                <a:gd name="connsiteY84" fmla="*/ 90488 h 1276349"/>
                <a:gd name="connsiteX85" fmla="*/ 445294 w 783431"/>
                <a:gd name="connsiteY85" fmla="*/ 126207 h 1276349"/>
                <a:gd name="connsiteX86" fmla="*/ 397669 w 783431"/>
                <a:gd name="connsiteY86" fmla="*/ 159544 h 1276349"/>
                <a:gd name="connsiteX87" fmla="*/ 376237 w 783431"/>
                <a:gd name="connsiteY87" fmla="*/ 190500 h 1276349"/>
                <a:gd name="connsiteX88" fmla="*/ 350044 w 783431"/>
                <a:gd name="connsiteY88" fmla="*/ 140494 h 1276349"/>
                <a:gd name="connsiteX89" fmla="*/ 316706 w 783431"/>
                <a:gd name="connsiteY89" fmla="*/ 140494 h 1276349"/>
                <a:gd name="connsiteX90" fmla="*/ 304800 w 783431"/>
                <a:gd name="connsiteY90" fmla="*/ 166688 h 1276349"/>
                <a:gd name="connsiteX91" fmla="*/ 280987 w 783431"/>
                <a:gd name="connsiteY91" fmla="*/ 230982 h 1276349"/>
                <a:gd name="connsiteX92" fmla="*/ 154781 w 783431"/>
                <a:gd name="connsiteY92" fmla="*/ 223838 h 1276349"/>
                <a:gd name="connsiteX93" fmla="*/ 140494 w 783431"/>
                <a:gd name="connsiteY93" fmla="*/ 245269 h 1276349"/>
                <a:gd name="connsiteX94" fmla="*/ 138112 w 783431"/>
                <a:gd name="connsiteY94" fmla="*/ 280988 h 1276349"/>
                <a:gd name="connsiteX95" fmla="*/ 66675 w 783431"/>
                <a:gd name="connsiteY95" fmla="*/ 309563 h 1276349"/>
                <a:gd name="connsiteX96" fmla="*/ 54769 w 783431"/>
                <a:gd name="connsiteY96" fmla="*/ 323850 h 1276349"/>
                <a:gd name="connsiteX97" fmla="*/ 66675 w 783431"/>
                <a:gd name="connsiteY97" fmla="*/ 381000 h 1276349"/>
                <a:gd name="connsiteX98" fmla="*/ 19050 w 783431"/>
                <a:gd name="connsiteY98" fmla="*/ 423863 h 1276349"/>
                <a:gd name="connsiteX99" fmla="*/ 26194 w 783431"/>
                <a:gd name="connsiteY99" fmla="*/ 490538 h 1276349"/>
                <a:gd name="connsiteX100" fmla="*/ 33337 w 783431"/>
                <a:gd name="connsiteY100" fmla="*/ 554832 h 1276349"/>
                <a:gd name="connsiteX101" fmla="*/ 0 w 783431"/>
                <a:gd name="connsiteY101"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38150 w 783431"/>
                <a:gd name="connsiteY15" fmla="*/ 1228724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23863 w 783431"/>
                <a:gd name="connsiteY15" fmla="*/ 1221580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 name="connsiteX0" fmla="*/ 0 w 783431"/>
                <a:gd name="connsiteY0" fmla="*/ 614363 h 1276349"/>
                <a:gd name="connsiteX1" fmla="*/ 21431 w 783431"/>
                <a:gd name="connsiteY1" fmla="*/ 661988 h 1276349"/>
                <a:gd name="connsiteX2" fmla="*/ 28575 w 783431"/>
                <a:gd name="connsiteY2" fmla="*/ 742950 h 1276349"/>
                <a:gd name="connsiteX3" fmla="*/ 76200 w 783431"/>
                <a:gd name="connsiteY3" fmla="*/ 814388 h 1276349"/>
                <a:gd name="connsiteX4" fmla="*/ 102394 w 783431"/>
                <a:gd name="connsiteY4" fmla="*/ 919163 h 1276349"/>
                <a:gd name="connsiteX5" fmla="*/ 116681 w 783431"/>
                <a:gd name="connsiteY5" fmla="*/ 947738 h 1276349"/>
                <a:gd name="connsiteX6" fmla="*/ 130969 w 783431"/>
                <a:gd name="connsiteY6" fmla="*/ 995363 h 1276349"/>
                <a:gd name="connsiteX7" fmla="*/ 150019 w 783431"/>
                <a:gd name="connsiteY7" fmla="*/ 1023938 h 1276349"/>
                <a:gd name="connsiteX8" fmla="*/ 159544 w 783431"/>
                <a:gd name="connsiteY8" fmla="*/ 1042988 h 1276349"/>
                <a:gd name="connsiteX9" fmla="*/ 197644 w 783431"/>
                <a:gd name="connsiteY9" fmla="*/ 1069182 h 1276349"/>
                <a:gd name="connsiteX10" fmla="*/ 245269 w 783431"/>
                <a:gd name="connsiteY10" fmla="*/ 1090613 h 1276349"/>
                <a:gd name="connsiteX11" fmla="*/ 264318 w 783431"/>
                <a:gd name="connsiteY11" fmla="*/ 1131094 h 1276349"/>
                <a:gd name="connsiteX12" fmla="*/ 295275 w 783431"/>
                <a:gd name="connsiteY12" fmla="*/ 1164431 h 1276349"/>
                <a:gd name="connsiteX13" fmla="*/ 385762 w 783431"/>
                <a:gd name="connsiteY13" fmla="*/ 1200149 h 1276349"/>
                <a:gd name="connsiteX14" fmla="*/ 404812 w 783431"/>
                <a:gd name="connsiteY14" fmla="*/ 1276349 h 1276349"/>
                <a:gd name="connsiteX15" fmla="*/ 416720 w 783431"/>
                <a:gd name="connsiteY15" fmla="*/ 1212055 h 1276349"/>
                <a:gd name="connsiteX16" fmla="*/ 469106 w 783431"/>
                <a:gd name="connsiteY16" fmla="*/ 1181100 h 1276349"/>
                <a:gd name="connsiteX17" fmla="*/ 554831 w 783431"/>
                <a:gd name="connsiteY17" fmla="*/ 1202531 h 1276349"/>
                <a:gd name="connsiteX18" fmla="*/ 592931 w 783431"/>
                <a:gd name="connsiteY18" fmla="*/ 1126331 h 1276349"/>
                <a:gd name="connsiteX19" fmla="*/ 604837 w 783431"/>
                <a:gd name="connsiteY19" fmla="*/ 1085850 h 1276349"/>
                <a:gd name="connsiteX20" fmla="*/ 585787 w 783431"/>
                <a:gd name="connsiteY20" fmla="*/ 1035844 h 1276349"/>
                <a:gd name="connsiteX21" fmla="*/ 607219 w 783431"/>
                <a:gd name="connsiteY21" fmla="*/ 1021557 h 1276349"/>
                <a:gd name="connsiteX22" fmla="*/ 645319 w 783431"/>
                <a:gd name="connsiteY22" fmla="*/ 1016794 h 1276349"/>
                <a:gd name="connsiteX23" fmla="*/ 685800 w 783431"/>
                <a:gd name="connsiteY23" fmla="*/ 997744 h 1276349"/>
                <a:gd name="connsiteX24" fmla="*/ 716756 w 783431"/>
                <a:gd name="connsiteY24" fmla="*/ 1002507 h 1276349"/>
                <a:gd name="connsiteX25" fmla="*/ 738187 w 783431"/>
                <a:gd name="connsiteY25" fmla="*/ 969169 h 1276349"/>
                <a:gd name="connsiteX26" fmla="*/ 783431 w 783431"/>
                <a:gd name="connsiteY26" fmla="*/ 933450 h 1276349"/>
                <a:gd name="connsiteX27" fmla="*/ 776287 w 783431"/>
                <a:gd name="connsiteY27" fmla="*/ 907257 h 1276349"/>
                <a:gd name="connsiteX28" fmla="*/ 752475 w 783431"/>
                <a:gd name="connsiteY28" fmla="*/ 888207 h 1276349"/>
                <a:gd name="connsiteX29" fmla="*/ 752475 w 783431"/>
                <a:gd name="connsiteY29" fmla="*/ 864394 h 1276349"/>
                <a:gd name="connsiteX30" fmla="*/ 728662 w 783431"/>
                <a:gd name="connsiteY30" fmla="*/ 852488 h 1276349"/>
                <a:gd name="connsiteX31" fmla="*/ 711994 w 783431"/>
                <a:gd name="connsiteY31" fmla="*/ 802482 h 1276349"/>
                <a:gd name="connsiteX32" fmla="*/ 688181 w 783431"/>
                <a:gd name="connsiteY32" fmla="*/ 814388 h 1276349"/>
                <a:gd name="connsiteX33" fmla="*/ 659606 w 783431"/>
                <a:gd name="connsiteY33" fmla="*/ 814388 h 1276349"/>
                <a:gd name="connsiteX34" fmla="*/ 647700 w 783431"/>
                <a:gd name="connsiteY34" fmla="*/ 847725 h 1276349"/>
                <a:gd name="connsiteX35" fmla="*/ 623887 w 783431"/>
                <a:gd name="connsiteY35" fmla="*/ 847725 h 1276349"/>
                <a:gd name="connsiteX36" fmla="*/ 576262 w 783431"/>
                <a:gd name="connsiteY36" fmla="*/ 828675 h 1276349"/>
                <a:gd name="connsiteX37" fmla="*/ 554831 w 783431"/>
                <a:gd name="connsiteY37" fmla="*/ 816769 h 1276349"/>
                <a:gd name="connsiteX38" fmla="*/ 547687 w 783431"/>
                <a:gd name="connsiteY38" fmla="*/ 783432 h 1276349"/>
                <a:gd name="connsiteX39" fmla="*/ 561975 w 783431"/>
                <a:gd name="connsiteY39" fmla="*/ 754857 h 1276349"/>
                <a:gd name="connsiteX40" fmla="*/ 533400 w 783431"/>
                <a:gd name="connsiteY40" fmla="*/ 733425 h 1276349"/>
                <a:gd name="connsiteX41" fmla="*/ 509587 w 783431"/>
                <a:gd name="connsiteY41" fmla="*/ 711994 h 1276349"/>
                <a:gd name="connsiteX42" fmla="*/ 473869 w 783431"/>
                <a:gd name="connsiteY42" fmla="*/ 711994 h 1276349"/>
                <a:gd name="connsiteX43" fmla="*/ 435769 w 783431"/>
                <a:gd name="connsiteY43" fmla="*/ 711994 h 1276349"/>
                <a:gd name="connsiteX44" fmla="*/ 438150 w 783431"/>
                <a:gd name="connsiteY44" fmla="*/ 669132 h 1276349"/>
                <a:gd name="connsiteX45" fmla="*/ 428625 w 783431"/>
                <a:gd name="connsiteY45" fmla="*/ 642938 h 1276349"/>
                <a:gd name="connsiteX46" fmla="*/ 423862 w 783431"/>
                <a:gd name="connsiteY46" fmla="*/ 607219 h 1276349"/>
                <a:gd name="connsiteX47" fmla="*/ 426244 w 783431"/>
                <a:gd name="connsiteY47" fmla="*/ 578644 h 1276349"/>
                <a:gd name="connsiteX48" fmla="*/ 440531 w 783431"/>
                <a:gd name="connsiteY48" fmla="*/ 566738 h 1276349"/>
                <a:gd name="connsiteX49" fmla="*/ 450056 w 783431"/>
                <a:gd name="connsiteY49" fmla="*/ 535782 h 1276349"/>
                <a:gd name="connsiteX50" fmla="*/ 457200 w 783431"/>
                <a:gd name="connsiteY50" fmla="*/ 519113 h 1276349"/>
                <a:gd name="connsiteX51" fmla="*/ 481012 w 783431"/>
                <a:gd name="connsiteY51" fmla="*/ 526257 h 1276349"/>
                <a:gd name="connsiteX52" fmla="*/ 495300 w 783431"/>
                <a:gd name="connsiteY52" fmla="*/ 576263 h 1276349"/>
                <a:gd name="connsiteX53" fmla="*/ 507206 w 783431"/>
                <a:gd name="connsiteY53" fmla="*/ 581025 h 1276349"/>
                <a:gd name="connsiteX54" fmla="*/ 526256 w 783431"/>
                <a:gd name="connsiteY54" fmla="*/ 583407 h 1276349"/>
                <a:gd name="connsiteX55" fmla="*/ 554831 w 783431"/>
                <a:gd name="connsiteY55" fmla="*/ 583407 h 1276349"/>
                <a:gd name="connsiteX56" fmla="*/ 557212 w 783431"/>
                <a:gd name="connsiteY56" fmla="*/ 547688 h 1276349"/>
                <a:gd name="connsiteX57" fmla="*/ 545306 w 783431"/>
                <a:gd name="connsiteY57" fmla="*/ 502444 h 1276349"/>
                <a:gd name="connsiteX58" fmla="*/ 545306 w 783431"/>
                <a:gd name="connsiteY58" fmla="*/ 476250 h 1276349"/>
                <a:gd name="connsiteX59" fmla="*/ 581025 w 783431"/>
                <a:gd name="connsiteY59" fmla="*/ 454819 h 1276349"/>
                <a:gd name="connsiteX60" fmla="*/ 604837 w 783431"/>
                <a:gd name="connsiteY60" fmla="*/ 435769 h 1276349"/>
                <a:gd name="connsiteX61" fmla="*/ 640556 w 783431"/>
                <a:gd name="connsiteY61" fmla="*/ 414338 h 1276349"/>
                <a:gd name="connsiteX62" fmla="*/ 645319 w 783431"/>
                <a:gd name="connsiteY62" fmla="*/ 395288 h 1276349"/>
                <a:gd name="connsiteX63" fmla="*/ 633412 w 783431"/>
                <a:gd name="connsiteY63" fmla="*/ 371475 h 1276349"/>
                <a:gd name="connsiteX64" fmla="*/ 614362 w 783431"/>
                <a:gd name="connsiteY64" fmla="*/ 369094 h 1276349"/>
                <a:gd name="connsiteX65" fmla="*/ 609600 w 783431"/>
                <a:gd name="connsiteY65" fmla="*/ 366713 h 1276349"/>
                <a:gd name="connsiteX66" fmla="*/ 597694 w 783431"/>
                <a:gd name="connsiteY66" fmla="*/ 357188 h 1276349"/>
                <a:gd name="connsiteX67" fmla="*/ 611981 w 783431"/>
                <a:gd name="connsiteY67" fmla="*/ 345282 h 1276349"/>
                <a:gd name="connsiteX68" fmla="*/ 652462 w 783431"/>
                <a:gd name="connsiteY68" fmla="*/ 316707 h 1276349"/>
                <a:gd name="connsiteX69" fmla="*/ 678656 w 783431"/>
                <a:gd name="connsiteY69" fmla="*/ 264319 h 1276349"/>
                <a:gd name="connsiteX70" fmla="*/ 666750 w 783431"/>
                <a:gd name="connsiteY70" fmla="*/ 242888 h 1276349"/>
                <a:gd name="connsiteX71" fmla="*/ 638175 w 783431"/>
                <a:gd name="connsiteY71" fmla="*/ 219075 h 1276349"/>
                <a:gd name="connsiteX72" fmla="*/ 642937 w 783431"/>
                <a:gd name="connsiteY72" fmla="*/ 180975 h 1276349"/>
                <a:gd name="connsiteX73" fmla="*/ 673894 w 783431"/>
                <a:gd name="connsiteY73" fmla="*/ 171450 h 1276349"/>
                <a:gd name="connsiteX74" fmla="*/ 700087 w 783431"/>
                <a:gd name="connsiteY74" fmla="*/ 142875 h 1276349"/>
                <a:gd name="connsiteX75" fmla="*/ 700087 w 783431"/>
                <a:gd name="connsiteY75" fmla="*/ 111919 h 1276349"/>
                <a:gd name="connsiteX76" fmla="*/ 666750 w 783431"/>
                <a:gd name="connsiteY76" fmla="*/ 107157 h 1276349"/>
                <a:gd name="connsiteX77" fmla="*/ 645319 w 783431"/>
                <a:gd name="connsiteY77" fmla="*/ 102394 h 1276349"/>
                <a:gd name="connsiteX78" fmla="*/ 645319 w 783431"/>
                <a:gd name="connsiteY78" fmla="*/ 102394 h 1276349"/>
                <a:gd name="connsiteX79" fmla="*/ 678656 w 783431"/>
                <a:gd name="connsiteY79" fmla="*/ 69057 h 1276349"/>
                <a:gd name="connsiteX80" fmla="*/ 685800 w 783431"/>
                <a:gd name="connsiteY80" fmla="*/ 40482 h 1276349"/>
                <a:gd name="connsiteX81" fmla="*/ 678656 w 783431"/>
                <a:gd name="connsiteY81" fmla="*/ 21432 h 1276349"/>
                <a:gd name="connsiteX82" fmla="*/ 695325 w 783431"/>
                <a:gd name="connsiteY82" fmla="*/ 2382 h 1276349"/>
                <a:gd name="connsiteX83" fmla="*/ 628650 w 783431"/>
                <a:gd name="connsiteY83" fmla="*/ 0 h 1276349"/>
                <a:gd name="connsiteX84" fmla="*/ 552450 w 783431"/>
                <a:gd name="connsiteY84" fmla="*/ 52388 h 1276349"/>
                <a:gd name="connsiteX85" fmla="*/ 538162 w 783431"/>
                <a:gd name="connsiteY85" fmla="*/ 90488 h 1276349"/>
                <a:gd name="connsiteX86" fmla="*/ 445294 w 783431"/>
                <a:gd name="connsiteY86" fmla="*/ 126207 h 1276349"/>
                <a:gd name="connsiteX87" fmla="*/ 397669 w 783431"/>
                <a:gd name="connsiteY87" fmla="*/ 159544 h 1276349"/>
                <a:gd name="connsiteX88" fmla="*/ 376237 w 783431"/>
                <a:gd name="connsiteY88" fmla="*/ 190500 h 1276349"/>
                <a:gd name="connsiteX89" fmla="*/ 350044 w 783431"/>
                <a:gd name="connsiteY89" fmla="*/ 140494 h 1276349"/>
                <a:gd name="connsiteX90" fmla="*/ 316706 w 783431"/>
                <a:gd name="connsiteY90" fmla="*/ 140494 h 1276349"/>
                <a:gd name="connsiteX91" fmla="*/ 304800 w 783431"/>
                <a:gd name="connsiteY91" fmla="*/ 166688 h 1276349"/>
                <a:gd name="connsiteX92" fmla="*/ 280987 w 783431"/>
                <a:gd name="connsiteY92" fmla="*/ 230982 h 1276349"/>
                <a:gd name="connsiteX93" fmla="*/ 154781 w 783431"/>
                <a:gd name="connsiteY93" fmla="*/ 223838 h 1276349"/>
                <a:gd name="connsiteX94" fmla="*/ 140494 w 783431"/>
                <a:gd name="connsiteY94" fmla="*/ 245269 h 1276349"/>
                <a:gd name="connsiteX95" fmla="*/ 138112 w 783431"/>
                <a:gd name="connsiteY95" fmla="*/ 280988 h 1276349"/>
                <a:gd name="connsiteX96" fmla="*/ 66675 w 783431"/>
                <a:gd name="connsiteY96" fmla="*/ 309563 h 1276349"/>
                <a:gd name="connsiteX97" fmla="*/ 54769 w 783431"/>
                <a:gd name="connsiteY97" fmla="*/ 323850 h 1276349"/>
                <a:gd name="connsiteX98" fmla="*/ 66675 w 783431"/>
                <a:gd name="connsiteY98" fmla="*/ 381000 h 1276349"/>
                <a:gd name="connsiteX99" fmla="*/ 19050 w 783431"/>
                <a:gd name="connsiteY99" fmla="*/ 423863 h 1276349"/>
                <a:gd name="connsiteX100" fmla="*/ 26194 w 783431"/>
                <a:gd name="connsiteY100" fmla="*/ 490538 h 1276349"/>
                <a:gd name="connsiteX101" fmla="*/ 33337 w 783431"/>
                <a:gd name="connsiteY101" fmla="*/ 554832 h 1276349"/>
                <a:gd name="connsiteX102" fmla="*/ 0 w 783431"/>
                <a:gd name="connsiteY102" fmla="*/ 614363 h 127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83431" h="1276349">
                  <a:moveTo>
                    <a:pt x="0" y="614363"/>
                  </a:moveTo>
                  <a:lnTo>
                    <a:pt x="21431" y="661988"/>
                  </a:lnTo>
                  <a:lnTo>
                    <a:pt x="28575" y="742950"/>
                  </a:lnTo>
                  <a:lnTo>
                    <a:pt x="76200" y="814388"/>
                  </a:lnTo>
                  <a:lnTo>
                    <a:pt x="102394" y="919163"/>
                  </a:lnTo>
                  <a:lnTo>
                    <a:pt x="116681" y="947738"/>
                  </a:lnTo>
                  <a:lnTo>
                    <a:pt x="130969" y="995363"/>
                  </a:lnTo>
                  <a:lnTo>
                    <a:pt x="150019" y="1023938"/>
                  </a:lnTo>
                  <a:lnTo>
                    <a:pt x="159544" y="1042988"/>
                  </a:lnTo>
                  <a:lnTo>
                    <a:pt x="197644" y="1069182"/>
                  </a:lnTo>
                  <a:lnTo>
                    <a:pt x="245269" y="1090613"/>
                  </a:lnTo>
                  <a:lnTo>
                    <a:pt x="264318" y="1131094"/>
                  </a:lnTo>
                  <a:lnTo>
                    <a:pt x="295275" y="1164431"/>
                  </a:lnTo>
                  <a:lnTo>
                    <a:pt x="385762" y="1200149"/>
                  </a:lnTo>
                  <a:lnTo>
                    <a:pt x="404812" y="1276349"/>
                  </a:lnTo>
                  <a:lnTo>
                    <a:pt x="416720" y="1212055"/>
                  </a:lnTo>
                  <a:lnTo>
                    <a:pt x="469106" y="1181100"/>
                  </a:lnTo>
                  <a:lnTo>
                    <a:pt x="554831" y="1202531"/>
                  </a:lnTo>
                  <a:lnTo>
                    <a:pt x="592931" y="1126331"/>
                  </a:lnTo>
                  <a:lnTo>
                    <a:pt x="604837" y="1085850"/>
                  </a:lnTo>
                  <a:lnTo>
                    <a:pt x="585787" y="1035844"/>
                  </a:lnTo>
                  <a:lnTo>
                    <a:pt x="607219" y="1021557"/>
                  </a:lnTo>
                  <a:lnTo>
                    <a:pt x="645319" y="1016794"/>
                  </a:lnTo>
                  <a:lnTo>
                    <a:pt x="685800" y="997744"/>
                  </a:lnTo>
                  <a:lnTo>
                    <a:pt x="716756" y="1002507"/>
                  </a:lnTo>
                  <a:lnTo>
                    <a:pt x="738187" y="969169"/>
                  </a:lnTo>
                  <a:lnTo>
                    <a:pt x="783431" y="933450"/>
                  </a:lnTo>
                  <a:lnTo>
                    <a:pt x="776287" y="907257"/>
                  </a:lnTo>
                  <a:lnTo>
                    <a:pt x="752475" y="888207"/>
                  </a:lnTo>
                  <a:lnTo>
                    <a:pt x="752475" y="864394"/>
                  </a:lnTo>
                  <a:lnTo>
                    <a:pt x="728662" y="852488"/>
                  </a:lnTo>
                  <a:lnTo>
                    <a:pt x="711994" y="802482"/>
                  </a:lnTo>
                  <a:lnTo>
                    <a:pt x="688181" y="814388"/>
                  </a:lnTo>
                  <a:lnTo>
                    <a:pt x="659606" y="814388"/>
                  </a:lnTo>
                  <a:lnTo>
                    <a:pt x="647700" y="847725"/>
                  </a:lnTo>
                  <a:lnTo>
                    <a:pt x="623887" y="847725"/>
                  </a:lnTo>
                  <a:lnTo>
                    <a:pt x="576262" y="828675"/>
                  </a:lnTo>
                  <a:lnTo>
                    <a:pt x="554831" y="816769"/>
                  </a:lnTo>
                  <a:lnTo>
                    <a:pt x="547687" y="783432"/>
                  </a:lnTo>
                  <a:lnTo>
                    <a:pt x="561975" y="754857"/>
                  </a:lnTo>
                  <a:lnTo>
                    <a:pt x="533400" y="733425"/>
                  </a:lnTo>
                  <a:lnTo>
                    <a:pt x="509587" y="711994"/>
                  </a:lnTo>
                  <a:lnTo>
                    <a:pt x="473869" y="711994"/>
                  </a:lnTo>
                  <a:lnTo>
                    <a:pt x="435769" y="711994"/>
                  </a:lnTo>
                  <a:lnTo>
                    <a:pt x="438150" y="669132"/>
                  </a:lnTo>
                  <a:lnTo>
                    <a:pt x="428625" y="642938"/>
                  </a:lnTo>
                  <a:lnTo>
                    <a:pt x="423862" y="607219"/>
                  </a:lnTo>
                  <a:lnTo>
                    <a:pt x="426244" y="578644"/>
                  </a:lnTo>
                  <a:lnTo>
                    <a:pt x="440531" y="566738"/>
                  </a:lnTo>
                  <a:lnTo>
                    <a:pt x="450056" y="535782"/>
                  </a:lnTo>
                  <a:lnTo>
                    <a:pt x="457200" y="519113"/>
                  </a:lnTo>
                  <a:lnTo>
                    <a:pt x="481012" y="526257"/>
                  </a:lnTo>
                  <a:lnTo>
                    <a:pt x="495300" y="576263"/>
                  </a:lnTo>
                  <a:lnTo>
                    <a:pt x="507206" y="581025"/>
                  </a:lnTo>
                  <a:lnTo>
                    <a:pt x="526256" y="583407"/>
                  </a:lnTo>
                  <a:lnTo>
                    <a:pt x="554831" y="583407"/>
                  </a:lnTo>
                  <a:lnTo>
                    <a:pt x="557212" y="547688"/>
                  </a:lnTo>
                  <a:lnTo>
                    <a:pt x="545306" y="502444"/>
                  </a:lnTo>
                  <a:lnTo>
                    <a:pt x="545306" y="476250"/>
                  </a:lnTo>
                  <a:lnTo>
                    <a:pt x="581025" y="454819"/>
                  </a:lnTo>
                  <a:lnTo>
                    <a:pt x="604837" y="435769"/>
                  </a:lnTo>
                  <a:lnTo>
                    <a:pt x="640556" y="414338"/>
                  </a:lnTo>
                  <a:lnTo>
                    <a:pt x="645319" y="395288"/>
                  </a:lnTo>
                  <a:lnTo>
                    <a:pt x="633412" y="371475"/>
                  </a:lnTo>
                  <a:lnTo>
                    <a:pt x="614362" y="369094"/>
                  </a:lnTo>
                  <a:lnTo>
                    <a:pt x="609600" y="366713"/>
                  </a:lnTo>
                  <a:lnTo>
                    <a:pt x="597694" y="357188"/>
                  </a:lnTo>
                  <a:lnTo>
                    <a:pt x="611981" y="345282"/>
                  </a:lnTo>
                  <a:lnTo>
                    <a:pt x="652462" y="316707"/>
                  </a:lnTo>
                  <a:lnTo>
                    <a:pt x="678656" y="264319"/>
                  </a:lnTo>
                  <a:lnTo>
                    <a:pt x="666750" y="242888"/>
                  </a:lnTo>
                  <a:lnTo>
                    <a:pt x="638175" y="219075"/>
                  </a:lnTo>
                  <a:lnTo>
                    <a:pt x="642937" y="180975"/>
                  </a:lnTo>
                  <a:lnTo>
                    <a:pt x="673894" y="171450"/>
                  </a:lnTo>
                  <a:lnTo>
                    <a:pt x="700087" y="142875"/>
                  </a:lnTo>
                  <a:lnTo>
                    <a:pt x="700087" y="111919"/>
                  </a:lnTo>
                  <a:lnTo>
                    <a:pt x="666750" y="107157"/>
                  </a:lnTo>
                  <a:lnTo>
                    <a:pt x="645319" y="102394"/>
                  </a:lnTo>
                  <a:lnTo>
                    <a:pt x="645319" y="102394"/>
                  </a:lnTo>
                  <a:lnTo>
                    <a:pt x="678656" y="69057"/>
                  </a:lnTo>
                  <a:lnTo>
                    <a:pt x="685800" y="40482"/>
                  </a:lnTo>
                  <a:lnTo>
                    <a:pt x="678656" y="21432"/>
                  </a:lnTo>
                  <a:lnTo>
                    <a:pt x="695325" y="2382"/>
                  </a:lnTo>
                  <a:lnTo>
                    <a:pt x="628650" y="0"/>
                  </a:lnTo>
                  <a:lnTo>
                    <a:pt x="552450" y="52388"/>
                  </a:lnTo>
                  <a:lnTo>
                    <a:pt x="538162" y="90488"/>
                  </a:lnTo>
                  <a:lnTo>
                    <a:pt x="445294" y="126207"/>
                  </a:lnTo>
                  <a:lnTo>
                    <a:pt x="397669" y="159544"/>
                  </a:lnTo>
                  <a:lnTo>
                    <a:pt x="376237" y="190500"/>
                  </a:lnTo>
                  <a:lnTo>
                    <a:pt x="350044" y="140494"/>
                  </a:lnTo>
                  <a:lnTo>
                    <a:pt x="316706" y="140494"/>
                  </a:lnTo>
                  <a:lnTo>
                    <a:pt x="304800" y="166688"/>
                  </a:lnTo>
                  <a:lnTo>
                    <a:pt x="280987" y="230982"/>
                  </a:lnTo>
                  <a:lnTo>
                    <a:pt x="154781" y="223838"/>
                  </a:lnTo>
                  <a:lnTo>
                    <a:pt x="140494" y="245269"/>
                  </a:lnTo>
                  <a:lnTo>
                    <a:pt x="138112" y="280988"/>
                  </a:lnTo>
                  <a:lnTo>
                    <a:pt x="66675" y="309563"/>
                  </a:lnTo>
                  <a:lnTo>
                    <a:pt x="54769" y="323850"/>
                  </a:lnTo>
                  <a:lnTo>
                    <a:pt x="66675" y="381000"/>
                  </a:lnTo>
                  <a:lnTo>
                    <a:pt x="19050" y="423863"/>
                  </a:lnTo>
                  <a:lnTo>
                    <a:pt x="26194" y="490538"/>
                  </a:lnTo>
                  <a:lnTo>
                    <a:pt x="33337" y="554832"/>
                  </a:lnTo>
                  <a:lnTo>
                    <a:pt x="0" y="614363"/>
                  </a:lnTo>
                  <a:close/>
                </a:path>
              </a:pathLst>
            </a:custGeom>
            <a:pattFill prst="pct5">
              <a:fgClr>
                <a:schemeClr val="bg1">
                  <a:lumMod val="85000"/>
                </a:schemeClr>
              </a:fgClr>
              <a:bgClr>
                <a:srgbClr val="0099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1" name="Freeform 80"/>
            <p:cNvSpPr/>
            <p:nvPr/>
          </p:nvSpPr>
          <p:spPr>
            <a:xfrm>
              <a:off x="1522413" y="4856162"/>
              <a:ext cx="395287" cy="900113"/>
            </a:xfrm>
            <a:custGeom>
              <a:avLst/>
              <a:gdLst>
                <a:gd name="connsiteX0" fmla="*/ 0 w 395287"/>
                <a:gd name="connsiteY0" fmla="*/ 0 h 900113"/>
                <a:gd name="connsiteX1" fmla="*/ 0 w 395287"/>
                <a:gd name="connsiteY1" fmla="*/ 107157 h 900113"/>
                <a:gd name="connsiteX2" fmla="*/ 9525 w 395287"/>
                <a:gd name="connsiteY2" fmla="*/ 135732 h 900113"/>
                <a:gd name="connsiteX3" fmla="*/ 9525 w 395287"/>
                <a:gd name="connsiteY3" fmla="*/ 171450 h 900113"/>
                <a:gd name="connsiteX4" fmla="*/ 54768 w 395287"/>
                <a:gd name="connsiteY4" fmla="*/ 226219 h 900113"/>
                <a:gd name="connsiteX5" fmla="*/ 73818 w 395287"/>
                <a:gd name="connsiteY5" fmla="*/ 247650 h 900113"/>
                <a:gd name="connsiteX6" fmla="*/ 100012 w 395287"/>
                <a:gd name="connsiteY6" fmla="*/ 302419 h 900113"/>
                <a:gd name="connsiteX7" fmla="*/ 97631 w 395287"/>
                <a:gd name="connsiteY7" fmla="*/ 357188 h 900113"/>
                <a:gd name="connsiteX8" fmla="*/ 152400 w 395287"/>
                <a:gd name="connsiteY8" fmla="*/ 423863 h 900113"/>
                <a:gd name="connsiteX9" fmla="*/ 176212 w 395287"/>
                <a:gd name="connsiteY9" fmla="*/ 600075 h 900113"/>
                <a:gd name="connsiteX10" fmla="*/ 185737 w 395287"/>
                <a:gd name="connsiteY10" fmla="*/ 633413 h 900113"/>
                <a:gd name="connsiteX11" fmla="*/ 200025 w 395287"/>
                <a:gd name="connsiteY11" fmla="*/ 726282 h 900113"/>
                <a:gd name="connsiteX12" fmla="*/ 350043 w 395287"/>
                <a:gd name="connsiteY12" fmla="*/ 895350 h 900113"/>
                <a:gd name="connsiteX13" fmla="*/ 361950 w 395287"/>
                <a:gd name="connsiteY13" fmla="*/ 900113 h 900113"/>
                <a:gd name="connsiteX14" fmla="*/ 381000 w 395287"/>
                <a:gd name="connsiteY14" fmla="*/ 838200 h 900113"/>
                <a:gd name="connsiteX15" fmla="*/ 373856 w 395287"/>
                <a:gd name="connsiteY15" fmla="*/ 823913 h 900113"/>
                <a:gd name="connsiteX16" fmla="*/ 369093 w 395287"/>
                <a:gd name="connsiteY16" fmla="*/ 754857 h 900113"/>
                <a:gd name="connsiteX17" fmla="*/ 390525 w 395287"/>
                <a:gd name="connsiteY17" fmla="*/ 731044 h 900113"/>
                <a:gd name="connsiteX18" fmla="*/ 395287 w 395287"/>
                <a:gd name="connsiteY18" fmla="*/ 688182 h 900113"/>
                <a:gd name="connsiteX19" fmla="*/ 366712 w 395287"/>
                <a:gd name="connsiteY19" fmla="*/ 647700 h 900113"/>
                <a:gd name="connsiteX20" fmla="*/ 364331 w 395287"/>
                <a:gd name="connsiteY20" fmla="*/ 604838 h 900113"/>
                <a:gd name="connsiteX21" fmla="*/ 395287 w 395287"/>
                <a:gd name="connsiteY21" fmla="*/ 550069 h 900113"/>
                <a:gd name="connsiteX22" fmla="*/ 395287 w 395287"/>
                <a:gd name="connsiteY22" fmla="*/ 511969 h 900113"/>
                <a:gd name="connsiteX23" fmla="*/ 381000 w 395287"/>
                <a:gd name="connsiteY23" fmla="*/ 476250 h 900113"/>
                <a:gd name="connsiteX24" fmla="*/ 319087 w 395287"/>
                <a:gd name="connsiteY24" fmla="*/ 464344 h 900113"/>
                <a:gd name="connsiteX25" fmla="*/ 292893 w 395287"/>
                <a:gd name="connsiteY25" fmla="*/ 440532 h 900113"/>
                <a:gd name="connsiteX26" fmla="*/ 285750 w 395287"/>
                <a:gd name="connsiteY26" fmla="*/ 414338 h 900113"/>
                <a:gd name="connsiteX27" fmla="*/ 300037 w 395287"/>
                <a:gd name="connsiteY27" fmla="*/ 376238 h 900113"/>
                <a:gd name="connsiteX28" fmla="*/ 295275 w 395287"/>
                <a:gd name="connsiteY28" fmla="*/ 321469 h 900113"/>
                <a:gd name="connsiteX29" fmla="*/ 288131 w 395287"/>
                <a:gd name="connsiteY29" fmla="*/ 288132 h 900113"/>
                <a:gd name="connsiteX30" fmla="*/ 257175 w 395287"/>
                <a:gd name="connsiteY30" fmla="*/ 211932 h 900113"/>
                <a:gd name="connsiteX31" fmla="*/ 180975 w 395287"/>
                <a:gd name="connsiteY31" fmla="*/ 183357 h 900113"/>
                <a:gd name="connsiteX32" fmla="*/ 147637 w 395287"/>
                <a:gd name="connsiteY32" fmla="*/ 142875 h 900113"/>
                <a:gd name="connsiteX33" fmla="*/ 121443 w 395287"/>
                <a:gd name="connsiteY33" fmla="*/ 104775 h 900113"/>
                <a:gd name="connsiteX34" fmla="*/ 45243 w 395287"/>
                <a:gd name="connsiteY34" fmla="*/ 66675 h 900113"/>
                <a:gd name="connsiteX35" fmla="*/ 0 w 395287"/>
                <a:gd name="connsiteY35" fmla="*/ 0 h 90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5287" h="900113">
                  <a:moveTo>
                    <a:pt x="0" y="0"/>
                  </a:moveTo>
                  <a:lnTo>
                    <a:pt x="0" y="107157"/>
                  </a:lnTo>
                  <a:lnTo>
                    <a:pt x="9525" y="135732"/>
                  </a:lnTo>
                  <a:lnTo>
                    <a:pt x="9525" y="171450"/>
                  </a:lnTo>
                  <a:lnTo>
                    <a:pt x="54768" y="226219"/>
                  </a:lnTo>
                  <a:lnTo>
                    <a:pt x="73818" y="247650"/>
                  </a:lnTo>
                  <a:lnTo>
                    <a:pt x="100012" y="302419"/>
                  </a:lnTo>
                  <a:cubicBezTo>
                    <a:pt x="99218" y="320675"/>
                    <a:pt x="98425" y="338932"/>
                    <a:pt x="97631" y="357188"/>
                  </a:cubicBezTo>
                  <a:lnTo>
                    <a:pt x="152400" y="423863"/>
                  </a:lnTo>
                  <a:lnTo>
                    <a:pt x="176212" y="600075"/>
                  </a:lnTo>
                  <a:lnTo>
                    <a:pt x="185737" y="633413"/>
                  </a:lnTo>
                  <a:lnTo>
                    <a:pt x="200025" y="726282"/>
                  </a:lnTo>
                  <a:lnTo>
                    <a:pt x="350043" y="895350"/>
                  </a:lnTo>
                  <a:lnTo>
                    <a:pt x="361950" y="900113"/>
                  </a:lnTo>
                  <a:lnTo>
                    <a:pt x="381000" y="838200"/>
                  </a:lnTo>
                  <a:lnTo>
                    <a:pt x="373856" y="823913"/>
                  </a:lnTo>
                  <a:lnTo>
                    <a:pt x="369093" y="754857"/>
                  </a:lnTo>
                  <a:lnTo>
                    <a:pt x="390525" y="731044"/>
                  </a:lnTo>
                  <a:lnTo>
                    <a:pt x="395287" y="688182"/>
                  </a:lnTo>
                  <a:lnTo>
                    <a:pt x="366712" y="647700"/>
                  </a:lnTo>
                  <a:lnTo>
                    <a:pt x="364331" y="604838"/>
                  </a:lnTo>
                  <a:lnTo>
                    <a:pt x="395287" y="550069"/>
                  </a:lnTo>
                  <a:lnTo>
                    <a:pt x="395287" y="511969"/>
                  </a:lnTo>
                  <a:lnTo>
                    <a:pt x="381000" y="476250"/>
                  </a:lnTo>
                  <a:lnTo>
                    <a:pt x="319087" y="464344"/>
                  </a:lnTo>
                  <a:lnTo>
                    <a:pt x="292893" y="440532"/>
                  </a:lnTo>
                  <a:lnTo>
                    <a:pt x="285750" y="414338"/>
                  </a:lnTo>
                  <a:lnTo>
                    <a:pt x="300037" y="376238"/>
                  </a:lnTo>
                  <a:lnTo>
                    <a:pt x="295275" y="321469"/>
                  </a:lnTo>
                  <a:lnTo>
                    <a:pt x="288131" y="288132"/>
                  </a:lnTo>
                  <a:lnTo>
                    <a:pt x="257175" y="211932"/>
                  </a:lnTo>
                  <a:lnTo>
                    <a:pt x="180975" y="183357"/>
                  </a:lnTo>
                  <a:lnTo>
                    <a:pt x="147637" y="142875"/>
                  </a:lnTo>
                  <a:lnTo>
                    <a:pt x="121443" y="104775"/>
                  </a:lnTo>
                  <a:lnTo>
                    <a:pt x="45243" y="66675"/>
                  </a:lnTo>
                  <a:lnTo>
                    <a:pt x="0" y="0"/>
                  </a:lnTo>
                  <a:close/>
                </a:path>
              </a:pathLst>
            </a:custGeom>
            <a:pattFill prst="pct5">
              <a:fgClr>
                <a:schemeClr val="bg1">
                  <a:lumMod val="85000"/>
                </a:schemeClr>
              </a:fgClr>
              <a:bgClr>
                <a:srgbClr val="FF00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2" name="Freeform 81"/>
            <p:cNvSpPr/>
            <p:nvPr/>
          </p:nvSpPr>
          <p:spPr>
            <a:xfrm>
              <a:off x="1808163" y="4727575"/>
              <a:ext cx="708025" cy="1054100"/>
            </a:xfrm>
            <a:custGeom>
              <a:avLst/>
              <a:gdLst>
                <a:gd name="connsiteX0" fmla="*/ 85725 w 707231"/>
                <a:gd name="connsiteY0" fmla="*/ 1033462 h 1033462"/>
                <a:gd name="connsiteX1" fmla="*/ 154781 w 707231"/>
                <a:gd name="connsiteY1" fmla="*/ 1026319 h 1033462"/>
                <a:gd name="connsiteX2" fmla="*/ 200025 w 707231"/>
                <a:gd name="connsiteY2" fmla="*/ 1012031 h 1033462"/>
                <a:gd name="connsiteX3" fmla="*/ 247650 w 707231"/>
                <a:gd name="connsiteY3" fmla="*/ 969169 h 1033462"/>
                <a:gd name="connsiteX4" fmla="*/ 276225 w 707231"/>
                <a:gd name="connsiteY4" fmla="*/ 912019 h 1033462"/>
                <a:gd name="connsiteX5" fmla="*/ 350043 w 707231"/>
                <a:gd name="connsiteY5" fmla="*/ 871537 h 1033462"/>
                <a:gd name="connsiteX6" fmla="*/ 411956 w 707231"/>
                <a:gd name="connsiteY6" fmla="*/ 823912 h 1033462"/>
                <a:gd name="connsiteX7" fmla="*/ 411956 w 707231"/>
                <a:gd name="connsiteY7" fmla="*/ 781050 h 1033462"/>
                <a:gd name="connsiteX8" fmla="*/ 471487 w 707231"/>
                <a:gd name="connsiteY8" fmla="*/ 671512 h 1033462"/>
                <a:gd name="connsiteX9" fmla="*/ 547687 w 707231"/>
                <a:gd name="connsiteY9" fmla="*/ 642937 h 1033462"/>
                <a:gd name="connsiteX10" fmla="*/ 595312 w 707231"/>
                <a:gd name="connsiteY10" fmla="*/ 592931 h 1033462"/>
                <a:gd name="connsiteX11" fmla="*/ 597693 w 707231"/>
                <a:gd name="connsiteY11" fmla="*/ 438150 h 1033462"/>
                <a:gd name="connsiteX12" fmla="*/ 604837 w 707231"/>
                <a:gd name="connsiteY12" fmla="*/ 350044 h 1033462"/>
                <a:gd name="connsiteX13" fmla="*/ 614362 w 707231"/>
                <a:gd name="connsiteY13" fmla="*/ 295275 h 1033462"/>
                <a:gd name="connsiteX14" fmla="*/ 671512 w 707231"/>
                <a:gd name="connsiteY14" fmla="*/ 219075 h 1033462"/>
                <a:gd name="connsiteX15" fmla="*/ 707231 w 707231"/>
                <a:gd name="connsiteY15" fmla="*/ 147637 h 1033462"/>
                <a:gd name="connsiteX16" fmla="*/ 697706 w 707231"/>
                <a:gd name="connsiteY16" fmla="*/ 97631 h 1033462"/>
                <a:gd name="connsiteX17" fmla="*/ 702468 w 707231"/>
                <a:gd name="connsiteY17" fmla="*/ 35719 h 1033462"/>
                <a:gd name="connsiteX18" fmla="*/ 628650 w 707231"/>
                <a:gd name="connsiteY18" fmla="*/ 0 h 1033462"/>
                <a:gd name="connsiteX19" fmla="*/ 600075 w 707231"/>
                <a:gd name="connsiteY19" fmla="*/ 28575 h 1033462"/>
                <a:gd name="connsiteX20" fmla="*/ 597693 w 707231"/>
                <a:gd name="connsiteY20" fmla="*/ 69056 h 1033462"/>
                <a:gd name="connsiteX21" fmla="*/ 583406 w 707231"/>
                <a:gd name="connsiteY21" fmla="*/ 88106 h 1033462"/>
                <a:gd name="connsiteX22" fmla="*/ 523875 w 707231"/>
                <a:gd name="connsiteY22" fmla="*/ 95250 h 1033462"/>
                <a:gd name="connsiteX23" fmla="*/ 509587 w 707231"/>
                <a:gd name="connsiteY23" fmla="*/ 135731 h 1033462"/>
                <a:gd name="connsiteX24" fmla="*/ 478631 w 707231"/>
                <a:gd name="connsiteY24" fmla="*/ 128587 h 1033462"/>
                <a:gd name="connsiteX25" fmla="*/ 466725 w 707231"/>
                <a:gd name="connsiteY25" fmla="*/ 154781 h 1033462"/>
                <a:gd name="connsiteX26" fmla="*/ 431006 w 707231"/>
                <a:gd name="connsiteY26" fmla="*/ 147637 h 1033462"/>
                <a:gd name="connsiteX27" fmla="*/ 376237 w 707231"/>
                <a:gd name="connsiteY27" fmla="*/ 169069 h 1033462"/>
                <a:gd name="connsiteX28" fmla="*/ 319087 w 707231"/>
                <a:gd name="connsiteY28" fmla="*/ 166687 h 1033462"/>
                <a:gd name="connsiteX29" fmla="*/ 307181 w 707231"/>
                <a:gd name="connsiteY29" fmla="*/ 135731 h 1033462"/>
                <a:gd name="connsiteX30" fmla="*/ 273843 w 707231"/>
                <a:gd name="connsiteY30" fmla="*/ 147637 h 1033462"/>
                <a:gd name="connsiteX31" fmla="*/ 178593 w 707231"/>
                <a:gd name="connsiteY31" fmla="*/ 173831 h 1033462"/>
                <a:gd name="connsiteX32" fmla="*/ 188118 w 707231"/>
                <a:gd name="connsiteY32" fmla="*/ 202406 h 1033462"/>
                <a:gd name="connsiteX33" fmla="*/ 195262 w 707231"/>
                <a:gd name="connsiteY33" fmla="*/ 233362 h 1033462"/>
                <a:gd name="connsiteX34" fmla="*/ 142875 w 707231"/>
                <a:gd name="connsiteY34" fmla="*/ 338137 h 1033462"/>
                <a:gd name="connsiteX35" fmla="*/ 57150 w 707231"/>
                <a:gd name="connsiteY35" fmla="*/ 323850 h 1033462"/>
                <a:gd name="connsiteX36" fmla="*/ 11906 w 707231"/>
                <a:gd name="connsiteY36" fmla="*/ 347662 h 1033462"/>
                <a:gd name="connsiteX37" fmla="*/ 0 w 707231"/>
                <a:gd name="connsiteY37" fmla="*/ 400050 h 1033462"/>
                <a:gd name="connsiteX38" fmla="*/ 14287 w 707231"/>
                <a:gd name="connsiteY38" fmla="*/ 476250 h 1033462"/>
                <a:gd name="connsiteX39" fmla="*/ 11906 w 707231"/>
                <a:gd name="connsiteY39" fmla="*/ 519112 h 1033462"/>
                <a:gd name="connsiteX40" fmla="*/ 0 w 707231"/>
                <a:gd name="connsiteY40" fmla="*/ 550069 h 1033462"/>
                <a:gd name="connsiteX41" fmla="*/ 11906 w 707231"/>
                <a:gd name="connsiteY41" fmla="*/ 561975 h 1033462"/>
                <a:gd name="connsiteX42" fmla="*/ 30956 w 707231"/>
                <a:gd name="connsiteY42" fmla="*/ 592931 h 1033462"/>
                <a:gd name="connsiteX43" fmla="*/ 97631 w 707231"/>
                <a:gd name="connsiteY43" fmla="*/ 609600 h 1033462"/>
                <a:gd name="connsiteX44" fmla="*/ 104775 w 707231"/>
                <a:gd name="connsiteY44" fmla="*/ 676275 h 1033462"/>
                <a:gd name="connsiteX45" fmla="*/ 90487 w 707231"/>
                <a:gd name="connsiteY45" fmla="*/ 728662 h 1033462"/>
                <a:gd name="connsiteX46" fmla="*/ 80962 w 707231"/>
                <a:gd name="connsiteY46" fmla="*/ 747712 h 1033462"/>
                <a:gd name="connsiteX47" fmla="*/ 80962 w 707231"/>
                <a:gd name="connsiteY47" fmla="*/ 781050 h 1033462"/>
                <a:gd name="connsiteX48" fmla="*/ 109537 w 707231"/>
                <a:gd name="connsiteY48" fmla="*/ 819150 h 1033462"/>
                <a:gd name="connsiteX49" fmla="*/ 102393 w 707231"/>
                <a:gd name="connsiteY49" fmla="*/ 869156 h 1033462"/>
                <a:gd name="connsiteX50" fmla="*/ 83343 w 707231"/>
                <a:gd name="connsiteY50" fmla="*/ 890587 h 1033462"/>
                <a:gd name="connsiteX51" fmla="*/ 85725 w 707231"/>
                <a:gd name="connsiteY51" fmla="*/ 954881 h 1033462"/>
                <a:gd name="connsiteX52" fmla="*/ 92868 w 707231"/>
                <a:gd name="connsiteY52" fmla="*/ 966787 h 1033462"/>
                <a:gd name="connsiteX53" fmla="*/ 85725 w 707231"/>
                <a:gd name="connsiteY53" fmla="*/ 1033462 h 1033462"/>
                <a:gd name="connsiteX0" fmla="*/ 71437 w 707231"/>
                <a:gd name="connsiteY0" fmla="*/ 1031081 h 1031081"/>
                <a:gd name="connsiteX1" fmla="*/ 154781 w 707231"/>
                <a:gd name="connsiteY1" fmla="*/ 1026319 h 1031081"/>
                <a:gd name="connsiteX2" fmla="*/ 200025 w 707231"/>
                <a:gd name="connsiteY2" fmla="*/ 1012031 h 1031081"/>
                <a:gd name="connsiteX3" fmla="*/ 247650 w 707231"/>
                <a:gd name="connsiteY3" fmla="*/ 969169 h 1031081"/>
                <a:gd name="connsiteX4" fmla="*/ 276225 w 707231"/>
                <a:gd name="connsiteY4" fmla="*/ 912019 h 1031081"/>
                <a:gd name="connsiteX5" fmla="*/ 350043 w 707231"/>
                <a:gd name="connsiteY5" fmla="*/ 871537 h 1031081"/>
                <a:gd name="connsiteX6" fmla="*/ 411956 w 707231"/>
                <a:gd name="connsiteY6" fmla="*/ 823912 h 1031081"/>
                <a:gd name="connsiteX7" fmla="*/ 411956 w 707231"/>
                <a:gd name="connsiteY7" fmla="*/ 781050 h 1031081"/>
                <a:gd name="connsiteX8" fmla="*/ 471487 w 707231"/>
                <a:gd name="connsiteY8" fmla="*/ 671512 h 1031081"/>
                <a:gd name="connsiteX9" fmla="*/ 547687 w 707231"/>
                <a:gd name="connsiteY9" fmla="*/ 642937 h 1031081"/>
                <a:gd name="connsiteX10" fmla="*/ 595312 w 707231"/>
                <a:gd name="connsiteY10" fmla="*/ 592931 h 1031081"/>
                <a:gd name="connsiteX11" fmla="*/ 597693 w 707231"/>
                <a:gd name="connsiteY11" fmla="*/ 438150 h 1031081"/>
                <a:gd name="connsiteX12" fmla="*/ 604837 w 707231"/>
                <a:gd name="connsiteY12" fmla="*/ 350044 h 1031081"/>
                <a:gd name="connsiteX13" fmla="*/ 614362 w 707231"/>
                <a:gd name="connsiteY13" fmla="*/ 295275 h 1031081"/>
                <a:gd name="connsiteX14" fmla="*/ 671512 w 707231"/>
                <a:gd name="connsiteY14" fmla="*/ 219075 h 1031081"/>
                <a:gd name="connsiteX15" fmla="*/ 707231 w 707231"/>
                <a:gd name="connsiteY15" fmla="*/ 147637 h 1031081"/>
                <a:gd name="connsiteX16" fmla="*/ 697706 w 707231"/>
                <a:gd name="connsiteY16" fmla="*/ 97631 h 1031081"/>
                <a:gd name="connsiteX17" fmla="*/ 702468 w 707231"/>
                <a:gd name="connsiteY17" fmla="*/ 35719 h 1031081"/>
                <a:gd name="connsiteX18" fmla="*/ 628650 w 707231"/>
                <a:gd name="connsiteY18" fmla="*/ 0 h 1031081"/>
                <a:gd name="connsiteX19" fmla="*/ 600075 w 707231"/>
                <a:gd name="connsiteY19" fmla="*/ 28575 h 1031081"/>
                <a:gd name="connsiteX20" fmla="*/ 597693 w 707231"/>
                <a:gd name="connsiteY20" fmla="*/ 69056 h 1031081"/>
                <a:gd name="connsiteX21" fmla="*/ 583406 w 707231"/>
                <a:gd name="connsiteY21" fmla="*/ 88106 h 1031081"/>
                <a:gd name="connsiteX22" fmla="*/ 523875 w 707231"/>
                <a:gd name="connsiteY22" fmla="*/ 95250 h 1031081"/>
                <a:gd name="connsiteX23" fmla="*/ 509587 w 707231"/>
                <a:gd name="connsiteY23" fmla="*/ 135731 h 1031081"/>
                <a:gd name="connsiteX24" fmla="*/ 478631 w 707231"/>
                <a:gd name="connsiteY24" fmla="*/ 128587 h 1031081"/>
                <a:gd name="connsiteX25" fmla="*/ 466725 w 707231"/>
                <a:gd name="connsiteY25" fmla="*/ 154781 h 1031081"/>
                <a:gd name="connsiteX26" fmla="*/ 431006 w 707231"/>
                <a:gd name="connsiteY26" fmla="*/ 147637 h 1031081"/>
                <a:gd name="connsiteX27" fmla="*/ 376237 w 707231"/>
                <a:gd name="connsiteY27" fmla="*/ 169069 h 1031081"/>
                <a:gd name="connsiteX28" fmla="*/ 319087 w 707231"/>
                <a:gd name="connsiteY28" fmla="*/ 166687 h 1031081"/>
                <a:gd name="connsiteX29" fmla="*/ 307181 w 707231"/>
                <a:gd name="connsiteY29" fmla="*/ 135731 h 1031081"/>
                <a:gd name="connsiteX30" fmla="*/ 273843 w 707231"/>
                <a:gd name="connsiteY30" fmla="*/ 147637 h 1031081"/>
                <a:gd name="connsiteX31" fmla="*/ 178593 w 707231"/>
                <a:gd name="connsiteY31" fmla="*/ 173831 h 1031081"/>
                <a:gd name="connsiteX32" fmla="*/ 188118 w 707231"/>
                <a:gd name="connsiteY32" fmla="*/ 202406 h 1031081"/>
                <a:gd name="connsiteX33" fmla="*/ 195262 w 707231"/>
                <a:gd name="connsiteY33" fmla="*/ 233362 h 1031081"/>
                <a:gd name="connsiteX34" fmla="*/ 142875 w 707231"/>
                <a:gd name="connsiteY34" fmla="*/ 338137 h 1031081"/>
                <a:gd name="connsiteX35" fmla="*/ 57150 w 707231"/>
                <a:gd name="connsiteY35" fmla="*/ 323850 h 1031081"/>
                <a:gd name="connsiteX36" fmla="*/ 11906 w 707231"/>
                <a:gd name="connsiteY36" fmla="*/ 347662 h 1031081"/>
                <a:gd name="connsiteX37" fmla="*/ 0 w 707231"/>
                <a:gd name="connsiteY37" fmla="*/ 400050 h 1031081"/>
                <a:gd name="connsiteX38" fmla="*/ 14287 w 707231"/>
                <a:gd name="connsiteY38" fmla="*/ 476250 h 1031081"/>
                <a:gd name="connsiteX39" fmla="*/ 11906 w 707231"/>
                <a:gd name="connsiteY39" fmla="*/ 519112 h 1031081"/>
                <a:gd name="connsiteX40" fmla="*/ 0 w 707231"/>
                <a:gd name="connsiteY40" fmla="*/ 550069 h 1031081"/>
                <a:gd name="connsiteX41" fmla="*/ 11906 w 707231"/>
                <a:gd name="connsiteY41" fmla="*/ 561975 h 1031081"/>
                <a:gd name="connsiteX42" fmla="*/ 30956 w 707231"/>
                <a:gd name="connsiteY42" fmla="*/ 592931 h 1031081"/>
                <a:gd name="connsiteX43" fmla="*/ 97631 w 707231"/>
                <a:gd name="connsiteY43" fmla="*/ 609600 h 1031081"/>
                <a:gd name="connsiteX44" fmla="*/ 104775 w 707231"/>
                <a:gd name="connsiteY44" fmla="*/ 676275 h 1031081"/>
                <a:gd name="connsiteX45" fmla="*/ 90487 w 707231"/>
                <a:gd name="connsiteY45" fmla="*/ 728662 h 1031081"/>
                <a:gd name="connsiteX46" fmla="*/ 80962 w 707231"/>
                <a:gd name="connsiteY46" fmla="*/ 747712 h 1031081"/>
                <a:gd name="connsiteX47" fmla="*/ 80962 w 707231"/>
                <a:gd name="connsiteY47" fmla="*/ 781050 h 1031081"/>
                <a:gd name="connsiteX48" fmla="*/ 109537 w 707231"/>
                <a:gd name="connsiteY48" fmla="*/ 819150 h 1031081"/>
                <a:gd name="connsiteX49" fmla="*/ 102393 w 707231"/>
                <a:gd name="connsiteY49" fmla="*/ 869156 h 1031081"/>
                <a:gd name="connsiteX50" fmla="*/ 83343 w 707231"/>
                <a:gd name="connsiteY50" fmla="*/ 890587 h 1031081"/>
                <a:gd name="connsiteX51" fmla="*/ 85725 w 707231"/>
                <a:gd name="connsiteY51" fmla="*/ 954881 h 1031081"/>
                <a:gd name="connsiteX52" fmla="*/ 92868 w 707231"/>
                <a:gd name="connsiteY52" fmla="*/ 966787 h 1031081"/>
                <a:gd name="connsiteX53" fmla="*/ 71437 w 707231"/>
                <a:gd name="connsiteY53" fmla="*/ 1031081 h 1031081"/>
                <a:gd name="connsiteX0" fmla="*/ 71437 w 707231"/>
                <a:gd name="connsiteY0" fmla="*/ 1031081 h 1031082"/>
                <a:gd name="connsiteX1" fmla="*/ 119062 w 707231"/>
                <a:gd name="connsiteY1" fmla="*/ 1031082 h 1031082"/>
                <a:gd name="connsiteX2" fmla="*/ 154781 w 707231"/>
                <a:gd name="connsiteY2" fmla="*/ 1026319 h 1031082"/>
                <a:gd name="connsiteX3" fmla="*/ 200025 w 707231"/>
                <a:gd name="connsiteY3" fmla="*/ 1012031 h 1031082"/>
                <a:gd name="connsiteX4" fmla="*/ 247650 w 707231"/>
                <a:gd name="connsiteY4" fmla="*/ 969169 h 1031082"/>
                <a:gd name="connsiteX5" fmla="*/ 276225 w 707231"/>
                <a:gd name="connsiteY5" fmla="*/ 912019 h 1031082"/>
                <a:gd name="connsiteX6" fmla="*/ 350043 w 707231"/>
                <a:gd name="connsiteY6" fmla="*/ 871537 h 1031082"/>
                <a:gd name="connsiteX7" fmla="*/ 411956 w 707231"/>
                <a:gd name="connsiteY7" fmla="*/ 823912 h 1031082"/>
                <a:gd name="connsiteX8" fmla="*/ 411956 w 707231"/>
                <a:gd name="connsiteY8" fmla="*/ 781050 h 1031082"/>
                <a:gd name="connsiteX9" fmla="*/ 471487 w 707231"/>
                <a:gd name="connsiteY9" fmla="*/ 671512 h 1031082"/>
                <a:gd name="connsiteX10" fmla="*/ 547687 w 707231"/>
                <a:gd name="connsiteY10" fmla="*/ 642937 h 1031082"/>
                <a:gd name="connsiteX11" fmla="*/ 595312 w 707231"/>
                <a:gd name="connsiteY11" fmla="*/ 592931 h 1031082"/>
                <a:gd name="connsiteX12" fmla="*/ 597693 w 707231"/>
                <a:gd name="connsiteY12" fmla="*/ 438150 h 1031082"/>
                <a:gd name="connsiteX13" fmla="*/ 604837 w 707231"/>
                <a:gd name="connsiteY13" fmla="*/ 350044 h 1031082"/>
                <a:gd name="connsiteX14" fmla="*/ 614362 w 707231"/>
                <a:gd name="connsiteY14" fmla="*/ 295275 h 1031082"/>
                <a:gd name="connsiteX15" fmla="*/ 671512 w 707231"/>
                <a:gd name="connsiteY15" fmla="*/ 219075 h 1031082"/>
                <a:gd name="connsiteX16" fmla="*/ 707231 w 707231"/>
                <a:gd name="connsiteY16" fmla="*/ 147637 h 1031082"/>
                <a:gd name="connsiteX17" fmla="*/ 697706 w 707231"/>
                <a:gd name="connsiteY17" fmla="*/ 97631 h 1031082"/>
                <a:gd name="connsiteX18" fmla="*/ 702468 w 707231"/>
                <a:gd name="connsiteY18" fmla="*/ 35719 h 1031082"/>
                <a:gd name="connsiteX19" fmla="*/ 628650 w 707231"/>
                <a:gd name="connsiteY19" fmla="*/ 0 h 1031082"/>
                <a:gd name="connsiteX20" fmla="*/ 600075 w 707231"/>
                <a:gd name="connsiteY20" fmla="*/ 28575 h 1031082"/>
                <a:gd name="connsiteX21" fmla="*/ 597693 w 707231"/>
                <a:gd name="connsiteY21" fmla="*/ 69056 h 1031082"/>
                <a:gd name="connsiteX22" fmla="*/ 583406 w 707231"/>
                <a:gd name="connsiteY22" fmla="*/ 88106 h 1031082"/>
                <a:gd name="connsiteX23" fmla="*/ 523875 w 707231"/>
                <a:gd name="connsiteY23" fmla="*/ 95250 h 1031082"/>
                <a:gd name="connsiteX24" fmla="*/ 509587 w 707231"/>
                <a:gd name="connsiteY24" fmla="*/ 135731 h 1031082"/>
                <a:gd name="connsiteX25" fmla="*/ 478631 w 707231"/>
                <a:gd name="connsiteY25" fmla="*/ 128587 h 1031082"/>
                <a:gd name="connsiteX26" fmla="*/ 466725 w 707231"/>
                <a:gd name="connsiteY26" fmla="*/ 154781 h 1031082"/>
                <a:gd name="connsiteX27" fmla="*/ 431006 w 707231"/>
                <a:gd name="connsiteY27" fmla="*/ 147637 h 1031082"/>
                <a:gd name="connsiteX28" fmla="*/ 376237 w 707231"/>
                <a:gd name="connsiteY28" fmla="*/ 169069 h 1031082"/>
                <a:gd name="connsiteX29" fmla="*/ 319087 w 707231"/>
                <a:gd name="connsiteY29" fmla="*/ 166687 h 1031082"/>
                <a:gd name="connsiteX30" fmla="*/ 307181 w 707231"/>
                <a:gd name="connsiteY30" fmla="*/ 135731 h 1031082"/>
                <a:gd name="connsiteX31" fmla="*/ 273843 w 707231"/>
                <a:gd name="connsiteY31" fmla="*/ 147637 h 1031082"/>
                <a:gd name="connsiteX32" fmla="*/ 178593 w 707231"/>
                <a:gd name="connsiteY32" fmla="*/ 173831 h 1031082"/>
                <a:gd name="connsiteX33" fmla="*/ 188118 w 707231"/>
                <a:gd name="connsiteY33" fmla="*/ 202406 h 1031082"/>
                <a:gd name="connsiteX34" fmla="*/ 195262 w 707231"/>
                <a:gd name="connsiteY34" fmla="*/ 233362 h 1031082"/>
                <a:gd name="connsiteX35" fmla="*/ 142875 w 707231"/>
                <a:gd name="connsiteY35" fmla="*/ 338137 h 1031082"/>
                <a:gd name="connsiteX36" fmla="*/ 57150 w 707231"/>
                <a:gd name="connsiteY36" fmla="*/ 323850 h 1031082"/>
                <a:gd name="connsiteX37" fmla="*/ 11906 w 707231"/>
                <a:gd name="connsiteY37" fmla="*/ 347662 h 1031082"/>
                <a:gd name="connsiteX38" fmla="*/ 0 w 707231"/>
                <a:gd name="connsiteY38" fmla="*/ 400050 h 1031082"/>
                <a:gd name="connsiteX39" fmla="*/ 14287 w 707231"/>
                <a:gd name="connsiteY39" fmla="*/ 476250 h 1031082"/>
                <a:gd name="connsiteX40" fmla="*/ 11906 w 707231"/>
                <a:gd name="connsiteY40" fmla="*/ 519112 h 1031082"/>
                <a:gd name="connsiteX41" fmla="*/ 0 w 707231"/>
                <a:gd name="connsiteY41" fmla="*/ 550069 h 1031082"/>
                <a:gd name="connsiteX42" fmla="*/ 11906 w 707231"/>
                <a:gd name="connsiteY42" fmla="*/ 561975 h 1031082"/>
                <a:gd name="connsiteX43" fmla="*/ 30956 w 707231"/>
                <a:gd name="connsiteY43" fmla="*/ 592931 h 1031082"/>
                <a:gd name="connsiteX44" fmla="*/ 97631 w 707231"/>
                <a:gd name="connsiteY44" fmla="*/ 609600 h 1031082"/>
                <a:gd name="connsiteX45" fmla="*/ 104775 w 707231"/>
                <a:gd name="connsiteY45" fmla="*/ 676275 h 1031082"/>
                <a:gd name="connsiteX46" fmla="*/ 90487 w 707231"/>
                <a:gd name="connsiteY46" fmla="*/ 728662 h 1031082"/>
                <a:gd name="connsiteX47" fmla="*/ 80962 w 707231"/>
                <a:gd name="connsiteY47" fmla="*/ 747712 h 1031082"/>
                <a:gd name="connsiteX48" fmla="*/ 80962 w 707231"/>
                <a:gd name="connsiteY48" fmla="*/ 781050 h 1031082"/>
                <a:gd name="connsiteX49" fmla="*/ 109537 w 707231"/>
                <a:gd name="connsiteY49" fmla="*/ 819150 h 1031082"/>
                <a:gd name="connsiteX50" fmla="*/ 102393 w 707231"/>
                <a:gd name="connsiteY50" fmla="*/ 869156 h 1031082"/>
                <a:gd name="connsiteX51" fmla="*/ 83343 w 707231"/>
                <a:gd name="connsiteY51" fmla="*/ 890587 h 1031082"/>
                <a:gd name="connsiteX52" fmla="*/ 85725 w 707231"/>
                <a:gd name="connsiteY52" fmla="*/ 954881 h 1031082"/>
                <a:gd name="connsiteX53" fmla="*/ 92868 w 707231"/>
                <a:gd name="connsiteY53" fmla="*/ 966787 h 1031082"/>
                <a:gd name="connsiteX54" fmla="*/ 71437 w 707231"/>
                <a:gd name="connsiteY54" fmla="*/ 1031081 h 1031082"/>
                <a:gd name="connsiteX0" fmla="*/ 71437 w 707231"/>
                <a:gd name="connsiteY0" fmla="*/ 1031081 h 1059657"/>
                <a:gd name="connsiteX1" fmla="*/ 114299 w 707231"/>
                <a:gd name="connsiteY1" fmla="*/ 1059657 h 1059657"/>
                <a:gd name="connsiteX2" fmla="*/ 154781 w 707231"/>
                <a:gd name="connsiteY2" fmla="*/ 1026319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9657"/>
                <a:gd name="connsiteX1" fmla="*/ 114299 w 707231"/>
                <a:gd name="connsiteY1" fmla="*/ 1059657 h 1059657"/>
                <a:gd name="connsiteX2" fmla="*/ 164306 w 707231"/>
                <a:gd name="connsiteY2" fmla="*/ 1033462 h 1059657"/>
                <a:gd name="connsiteX3" fmla="*/ 200025 w 707231"/>
                <a:gd name="connsiteY3" fmla="*/ 1012031 h 1059657"/>
                <a:gd name="connsiteX4" fmla="*/ 247650 w 707231"/>
                <a:gd name="connsiteY4" fmla="*/ 969169 h 1059657"/>
                <a:gd name="connsiteX5" fmla="*/ 276225 w 707231"/>
                <a:gd name="connsiteY5" fmla="*/ 912019 h 1059657"/>
                <a:gd name="connsiteX6" fmla="*/ 350043 w 707231"/>
                <a:gd name="connsiteY6" fmla="*/ 871537 h 1059657"/>
                <a:gd name="connsiteX7" fmla="*/ 411956 w 707231"/>
                <a:gd name="connsiteY7" fmla="*/ 823912 h 1059657"/>
                <a:gd name="connsiteX8" fmla="*/ 411956 w 707231"/>
                <a:gd name="connsiteY8" fmla="*/ 781050 h 1059657"/>
                <a:gd name="connsiteX9" fmla="*/ 471487 w 707231"/>
                <a:gd name="connsiteY9" fmla="*/ 671512 h 1059657"/>
                <a:gd name="connsiteX10" fmla="*/ 547687 w 707231"/>
                <a:gd name="connsiteY10" fmla="*/ 642937 h 1059657"/>
                <a:gd name="connsiteX11" fmla="*/ 595312 w 707231"/>
                <a:gd name="connsiteY11" fmla="*/ 592931 h 1059657"/>
                <a:gd name="connsiteX12" fmla="*/ 597693 w 707231"/>
                <a:gd name="connsiteY12" fmla="*/ 438150 h 1059657"/>
                <a:gd name="connsiteX13" fmla="*/ 604837 w 707231"/>
                <a:gd name="connsiteY13" fmla="*/ 350044 h 1059657"/>
                <a:gd name="connsiteX14" fmla="*/ 614362 w 707231"/>
                <a:gd name="connsiteY14" fmla="*/ 295275 h 1059657"/>
                <a:gd name="connsiteX15" fmla="*/ 671512 w 707231"/>
                <a:gd name="connsiteY15" fmla="*/ 219075 h 1059657"/>
                <a:gd name="connsiteX16" fmla="*/ 707231 w 707231"/>
                <a:gd name="connsiteY16" fmla="*/ 147637 h 1059657"/>
                <a:gd name="connsiteX17" fmla="*/ 697706 w 707231"/>
                <a:gd name="connsiteY17" fmla="*/ 97631 h 1059657"/>
                <a:gd name="connsiteX18" fmla="*/ 702468 w 707231"/>
                <a:gd name="connsiteY18" fmla="*/ 35719 h 1059657"/>
                <a:gd name="connsiteX19" fmla="*/ 628650 w 707231"/>
                <a:gd name="connsiteY19" fmla="*/ 0 h 1059657"/>
                <a:gd name="connsiteX20" fmla="*/ 600075 w 707231"/>
                <a:gd name="connsiteY20" fmla="*/ 28575 h 1059657"/>
                <a:gd name="connsiteX21" fmla="*/ 597693 w 707231"/>
                <a:gd name="connsiteY21" fmla="*/ 69056 h 1059657"/>
                <a:gd name="connsiteX22" fmla="*/ 583406 w 707231"/>
                <a:gd name="connsiteY22" fmla="*/ 88106 h 1059657"/>
                <a:gd name="connsiteX23" fmla="*/ 523875 w 707231"/>
                <a:gd name="connsiteY23" fmla="*/ 95250 h 1059657"/>
                <a:gd name="connsiteX24" fmla="*/ 509587 w 707231"/>
                <a:gd name="connsiteY24" fmla="*/ 135731 h 1059657"/>
                <a:gd name="connsiteX25" fmla="*/ 478631 w 707231"/>
                <a:gd name="connsiteY25" fmla="*/ 128587 h 1059657"/>
                <a:gd name="connsiteX26" fmla="*/ 466725 w 707231"/>
                <a:gd name="connsiteY26" fmla="*/ 154781 h 1059657"/>
                <a:gd name="connsiteX27" fmla="*/ 431006 w 707231"/>
                <a:gd name="connsiteY27" fmla="*/ 147637 h 1059657"/>
                <a:gd name="connsiteX28" fmla="*/ 376237 w 707231"/>
                <a:gd name="connsiteY28" fmla="*/ 169069 h 1059657"/>
                <a:gd name="connsiteX29" fmla="*/ 319087 w 707231"/>
                <a:gd name="connsiteY29" fmla="*/ 166687 h 1059657"/>
                <a:gd name="connsiteX30" fmla="*/ 307181 w 707231"/>
                <a:gd name="connsiteY30" fmla="*/ 135731 h 1059657"/>
                <a:gd name="connsiteX31" fmla="*/ 273843 w 707231"/>
                <a:gd name="connsiteY31" fmla="*/ 147637 h 1059657"/>
                <a:gd name="connsiteX32" fmla="*/ 178593 w 707231"/>
                <a:gd name="connsiteY32" fmla="*/ 173831 h 1059657"/>
                <a:gd name="connsiteX33" fmla="*/ 188118 w 707231"/>
                <a:gd name="connsiteY33" fmla="*/ 202406 h 1059657"/>
                <a:gd name="connsiteX34" fmla="*/ 195262 w 707231"/>
                <a:gd name="connsiteY34" fmla="*/ 233362 h 1059657"/>
                <a:gd name="connsiteX35" fmla="*/ 142875 w 707231"/>
                <a:gd name="connsiteY35" fmla="*/ 338137 h 1059657"/>
                <a:gd name="connsiteX36" fmla="*/ 57150 w 707231"/>
                <a:gd name="connsiteY36" fmla="*/ 323850 h 1059657"/>
                <a:gd name="connsiteX37" fmla="*/ 11906 w 707231"/>
                <a:gd name="connsiteY37" fmla="*/ 347662 h 1059657"/>
                <a:gd name="connsiteX38" fmla="*/ 0 w 707231"/>
                <a:gd name="connsiteY38" fmla="*/ 400050 h 1059657"/>
                <a:gd name="connsiteX39" fmla="*/ 14287 w 707231"/>
                <a:gd name="connsiteY39" fmla="*/ 476250 h 1059657"/>
                <a:gd name="connsiteX40" fmla="*/ 11906 w 707231"/>
                <a:gd name="connsiteY40" fmla="*/ 519112 h 1059657"/>
                <a:gd name="connsiteX41" fmla="*/ 0 w 707231"/>
                <a:gd name="connsiteY41" fmla="*/ 550069 h 1059657"/>
                <a:gd name="connsiteX42" fmla="*/ 11906 w 707231"/>
                <a:gd name="connsiteY42" fmla="*/ 561975 h 1059657"/>
                <a:gd name="connsiteX43" fmla="*/ 30956 w 707231"/>
                <a:gd name="connsiteY43" fmla="*/ 592931 h 1059657"/>
                <a:gd name="connsiteX44" fmla="*/ 97631 w 707231"/>
                <a:gd name="connsiteY44" fmla="*/ 609600 h 1059657"/>
                <a:gd name="connsiteX45" fmla="*/ 104775 w 707231"/>
                <a:gd name="connsiteY45" fmla="*/ 676275 h 1059657"/>
                <a:gd name="connsiteX46" fmla="*/ 90487 w 707231"/>
                <a:gd name="connsiteY46" fmla="*/ 728662 h 1059657"/>
                <a:gd name="connsiteX47" fmla="*/ 80962 w 707231"/>
                <a:gd name="connsiteY47" fmla="*/ 747712 h 1059657"/>
                <a:gd name="connsiteX48" fmla="*/ 80962 w 707231"/>
                <a:gd name="connsiteY48" fmla="*/ 781050 h 1059657"/>
                <a:gd name="connsiteX49" fmla="*/ 109537 w 707231"/>
                <a:gd name="connsiteY49" fmla="*/ 819150 h 1059657"/>
                <a:gd name="connsiteX50" fmla="*/ 102393 w 707231"/>
                <a:gd name="connsiteY50" fmla="*/ 869156 h 1059657"/>
                <a:gd name="connsiteX51" fmla="*/ 83343 w 707231"/>
                <a:gd name="connsiteY51" fmla="*/ 890587 h 1059657"/>
                <a:gd name="connsiteX52" fmla="*/ 85725 w 707231"/>
                <a:gd name="connsiteY52" fmla="*/ 954881 h 1059657"/>
                <a:gd name="connsiteX53" fmla="*/ 92868 w 707231"/>
                <a:gd name="connsiteY53" fmla="*/ 966787 h 1059657"/>
                <a:gd name="connsiteX54" fmla="*/ 71437 w 707231"/>
                <a:gd name="connsiteY54" fmla="*/ 1031081 h 1059657"/>
                <a:gd name="connsiteX0" fmla="*/ 71437 w 707231"/>
                <a:gd name="connsiteY0" fmla="*/ 1031081 h 1054894"/>
                <a:gd name="connsiteX1" fmla="*/ 102393 w 707231"/>
                <a:gd name="connsiteY1" fmla="*/ 1054894 h 1054894"/>
                <a:gd name="connsiteX2" fmla="*/ 164306 w 707231"/>
                <a:gd name="connsiteY2" fmla="*/ 1033462 h 1054894"/>
                <a:gd name="connsiteX3" fmla="*/ 200025 w 707231"/>
                <a:gd name="connsiteY3" fmla="*/ 1012031 h 1054894"/>
                <a:gd name="connsiteX4" fmla="*/ 247650 w 707231"/>
                <a:gd name="connsiteY4" fmla="*/ 969169 h 1054894"/>
                <a:gd name="connsiteX5" fmla="*/ 276225 w 707231"/>
                <a:gd name="connsiteY5" fmla="*/ 912019 h 1054894"/>
                <a:gd name="connsiteX6" fmla="*/ 350043 w 707231"/>
                <a:gd name="connsiteY6" fmla="*/ 871537 h 1054894"/>
                <a:gd name="connsiteX7" fmla="*/ 411956 w 707231"/>
                <a:gd name="connsiteY7" fmla="*/ 823912 h 1054894"/>
                <a:gd name="connsiteX8" fmla="*/ 411956 w 707231"/>
                <a:gd name="connsiteY8" fmla="*/ 781050 h 1054894"/>
                <a:gd name="connsiteX9" fmla="*/ 471487 w 707231"/>
                <a:gd name="connsiteY9" fmla="*/ 671512 h 1054894"/>
                <a:gd name="connsiteX10" fmla="*/ 547687 w 707231"/>
                <a:gd name="connsiteY10" fmla="*/ 642937 h 1054894"/>
                <a:gd name="connsiteX11" fmla="*/ 595312 w 707231"/>
                <a:gd name="connsiteY11" fmla="*/ 592931 h 1054894"/>
                <a:gd name="connsiteX12" fmla="*/ 597693 w 707231"/>
                <a:gd name="connsiteY12" fmla="*/ 438150 h 1054894"/>
                <a:gd name="connsiteX13" fmla="*/ 604837 w 707231"/>
                <a:gd name="connsiteY13" fmla="*/ 350044 h 1054894"/>
                <a:gd name="connsiteX14" fmla="*/ 614362 w 707231"/>
                <a:gd name="connsiteY14" fmla="*/ 295275 h 1054894"/>
                <a:gd name="connsiteX15" fmla="*/ 671512 w 707231"/>
                <a:gd name="connsiteY15" fmla="*/ 219075 h 1054894"/>
                <a:gd name="connsiteX16" fmla="*/ 707231 w 707231"/>
                <a:gd name="connsiteY16" fmla="*/ 147637 h 1054894"/>
                <a:gd name="connsiteX17" fmla="*/ 697706 w 707231"/>
                <a:gd name="connsiteY17" fmla="*/ 97631 h 1054894"/>
                <a:gd name="connsiteX18" fmla="*/ 702468 w 707231"/>
                <a:gd name="connsiteY18" fmla="*/ 35719 h 1054894"/>
                <a:gd name="connsiteX19" fmla="*/ 628650 w 707231"/>
                <a:gd name="connsiteY19" fmla="*/ 0 h 1054894"/>
                <a:gd name="connsiteX20" fmla="*/ 600075 w 707231"/>
                <a:gd name="connsiteY20" fmla="*/ 28575 h 1054894"/>
                <a:gd name="connsiteX21" fmla="*/ 597693 w 707231"/>
                <a:gd name="connsiteY21" fmla="*/ 69056 h 1054894"/>
                <a:gd name="connsiteX22" fmla="*/ 583406 w 707231"/>
                <a:gd name="connsiteY22" fmla="*/ 88106 h 1054894"/>
                <a:gd name="connsiteX23" fmla="*/ 523875 w 707231"/>
                <a:gd name="connsiteY23" fmla="*/ 95250 h 1054894"/>
                <a:gd name="connsiteX24" fmla="*/ 509587 w 707231"/>
                <a:gd name="connsiteY24" fmla="*/ 135731 h 1054894"/>
                <a:gd name="connsiteX25" fmla="*/ 478631 w 707231"/>
                <a:gd name="connsiteY25" fmla="*/ 128587 h 1054894"/>
                <a:gd name="connsiteX26" fmla="*/ 466725 w 707231"/>
                <a:gd name="connsiteY26" fmla="*/ 154781 h 1054894"/>
                <a:gd name="connsiteX27" fmla="*/ 431006 w 707231"/>
                <a:gd name="connsiteY27" fmla="*/ 147637 h 1054894"/>
                <a:gd name="connsiteX28" fmla="*/ 376237 w 707231"/>
                <a:gd name="connsiteY28" fmla="*/ 169069 h 1054894"/>
                <a:gd name="connsiteX29" fmla="*/ 319087 w 707231"/>
                <a:gd name="connsiteY29" fmla="*/ 166687 h 1054894"/>
                <a:gd name="connsiteX30" fmla="*/ 307181 w 707231"/>
                <a:gd name="connsiteY30" fmla="*/ 135731 h 1054894"/>
                <a:gd name="connsiteX31" fmla="*/ 273843 w 707231"/>
                <a:gd name="connsiteY31" fmla="*/ 147637 h 1054894"/>
                <a:gd name="connsiteX32" fmla="*/ 178593 w 707231"/>
                <a:gd name="connsiteY32" fmla="*/ 173831 h 1054894"/>
                <a:gd name="connsiteX33" fmla="*/ 188118 w 707231"/>
                <a:gd name="connsiteY33" fmla="*/ 202406 h 1054894"/>
                <a:gd name="connsiteX34" fmla="*/ 195262 w 707231"/>
                <a:gd name="connsiteY34" fmla="*/ 233362 h 1054894"/>
                <a:gd name="connsiteX35" fmla="*/ 142875 w 707231"/>
                <a:gd name="connsiteY35" fmla="*/ 338137 h 1054894"/>
                <a:gd name="connsiteX36" fmla="*/ 57150 w 707231"/>
                <a:gd name="connsiteY36" fmla="*/ 323850 h 1054894"/>
                <a:gd name="connsiteX37" fmla="*/ 11906 w 707231"/>
                <a:gd name="connsiteY37" fmla="*/ 347662 h 1054894"/>
                <a:gd name="connsiteX38" fmla="*/ 0 w 707231"/>
                <a:gd name="connsiteY38" fmla="*/ 400050 h 1054894"/>
                <a:gd name="connsiteX39" fmla="*/ 14287 w 707231"/>
                <a:gd name="connsiteY39" fmla="*/ 476250 h 1054894"/>
                <a:gd name="connsiteX40" fmla="*/ 11906 w 707231"/>
                <a:gd name="connsiteY40" fmla="*/ 519112 h 1054894"/>
                <a:gd name="connsiteX41" fmla="*/ 0 w 707231"/>
                <a:gd name="connsiteY41" fmla="*/ 550069 h 1054894"/>
                <a:gd name="connsiteX42" fmla="*/ 11906 w 707231"/>
                <a:gd name="connsiteY42" fmla="*/ 561975 h 1054894"/>
                <a:gd name="connsiteX43" fmla="*/ 30956 w 707231"/>
                <a:gd name="connsiteY43" fmla="*/ 592931 h 1054894"/>
                <a:gd name="connsiteX44" fmla="*/ 97631 w 707231"/>
                <a:gd name="connsiteY44" fmla="*/ 609600 h 1054894"/>
                <a:gd name="connsiteX45" fmla="*/ 104775 w 707231"/>
                <a:gd name="connsiteY45" fmla="*/ 676275 h 1054894"/>
                <a:gd name="connsiteX46" fmla="*/ 90487 w 707231"/>
                <a:gd name="connsiteY46" fmla="*/ 728662 h 1054894"/>
                <a:gd name="connsiteX47" fmla="*/ 80962 w 707231"/>
                <a:gd name="connsiteY47" fmla="*/ 747712 h 1054894"/>
                <a:gd name="connsiteX48" fmla="*/ 80962 w 707231"/>
                <a:gd name="connsiteY48" fmla="*/ 781050 h 1054894"/>
                <a:gd name="connsiteX49" fmla="*/ 109537 w 707231"/>
                <a:gd name="connsiteY49" fmla="*/ 819150 h 1054894"/>
                <a:gd name="connsiteX50" fmla="*/ 102393 w 707231"/>
                <a:gd name="connsiteY50" fmla="*/ 869156 h 1054894"/>
                <a:gd name="connsiteX51" fmla="*/ 83343 w 707231"/>
                <a:gd name="connsiteY51" fmla="*/ 890587 h 1054894"/>
                <a:gd name="connsiteX52" fmla="*/ 85725 w 707231"/>
                <a:gd name="connsiteY52" fmla="*/ 954881 h 1054894"/>
                <a:gd name="connsiteX53" fmla="*/ 92868 w 707231"/>
                <a:gd name="connsiteY53" fmla="*/ 966787 h 1054894"/>
                <a:gd name="connsiteX54" fmla="*/ 71437 w 707231"/>
                <a:gd name="connsiteY54" fmla="*/ 1031081 h 1054894"/>
                <a:gd name="connsiteX0" fmla="*/ 71437 w 707231"/>
                <a:gd name="connsiteY0" fmla="*/ 1031081 h 1055124"/>
                <a:gd name="connsiteX1" fmla="*/ 102393 w 707231"/>
                <a:gd name="connsiteY1" fmla="*/ 1054894 h 1055124"/>
                <a:gd name="connsiteX2" fmla="*/ 164306 w 707231"/>
                <a:gd name="connsiteY2" fmla="*/ 1033462 h 1055124"/>
                <a:gd name="connsiteX3" fmla="*/ 200025 w 707231"/>
                <a:gd name="connsiteY3" fmla="*/ 1012031 h 1055124"/>
                <a:gd name="connsiteX4" fmla="*/ 247650 w 707231"/>
                <a:gd name="connsiteY4" fmla="*/ 969169 h 1055124"/>
                <a:gd name="connsiteX5" fmla="*/ 276225 w 707231"/>
                <a:gd name="connsiteY5" fmla="*/ 912019 h 1055124"/>
                <a:gd name="connsiteX6" fmla="*/ 350043 w 707231"/>
                <a:gd name="connsiteY6" fmla="*/ 871537 h 1055124"/>
                <a:gd name="connsiteX7" fmla="*/ 411956 w 707231"/>
                <a:gd name="connsiteY7" fmla="*/ 823912 h 1055124"/>
                <a:gd name="connsiteX8" fmla="*/ 411956 w 707231"/>
                <a:gd name="connsiteY8" fmla="*/ 781050 h 1055124"/>
                <a:gd name="connsiteX9" fmla="*/ 471487 w 707231"/>
                <a:gd name="connsiteY9" fmla="*/ 671512 h 1055124"/>
                <a:gd name="connsiteX10" fmla="*/ 547687 w 707231"/>
                <a:gd name="connsiteY10" fmla="*/ 642937 h 1055124"/>
                <a:gd name="connsiteX11" fmla="*/ 595312 w 707231"/>
                <a:gd name="connsiteY11" fmla="*/ 592931 h 1055124"/>
                <a:gd name="connsiteX12" fmla="*/ 597693 w 707231"/>
                <a:gd name="connsiteY12" fmla="*/ 438150 h 1055124"/>
                <a:gd name="connsiteX13" fmla="*/ 604837 w 707231"/>
                <a:gd name="connsiteY13" fmla="*/ 350044 h 1055124"/>
                <a:gd name="connsiteX14" fmla="*/ 614362 w 707231"/>
                <a:gd name="connsiteY14" fmla="*/ 295275 h 1055124"/>
                <a:gd name="connsiteX15" fmla="*/ 671512 w 707231"/>
                <a:gd name="connsiteY15" fmla="*/ 219075 h 1055124"/>
                <a:gd name="connsiteX16" fmla="*/ 707231 w 707231"/>
                <a:gd name="connsiteY16" fmla="*/ 147637 h 1055124"/>
                <a:gd name="connsiteX17" fmla="*/ 697706 w 707231"/>
                <a:gd name="connsiteY17" fmla="*/ 97631 h 1055124"/>
                <a:gd name="connsiteX18" fmla="*/ 702468 w 707231"/>
                <a:gd name="connsiteY18" fmla="*/ 35719 h 1055124"/>
                <a:gd name="connsiteX19" fmla="*/ 628650 w 707231"/>
                <a:gd name="connsiteY19" fmla="*/ 0 h 1055124"/>
                <a:gd name="connsiteX20" fmla="*/ 600075 w 707231"/>
                <a:gd name="connsiteY20" fmla="*/ 28575 h 1055124"/>
                <a:gd name="connsiteX21" fmla="*/ 597693 w 707231"/>
                <a:gd name="connsiteY21" fmla="*/ 69056 h 1055124"/>
                <a:gd name="connsiteX22" fmla="*/ 583406 w 707231"/>
                <a:gd name="connsiteY22" fmla="*/ 88106 h 1055124"/>
                <a:gd name="connsiteX23" fmla="*/ 523875 w 707231"/>
                <a:gd name="connsiteY23" fmla="*/ 95250 h 1055124"/>
                <a:gd name="connsiteX24" fmla="*/ 509587 w 707231"/>
                <a:gd name="connsiteY24" fmla="*/ 135731 h 1055124"/>
                <a:gd name="connsiteX25" fmla="*/ 478631 w 707231"/>
                <a:gd name="connsiteY25" fmla="*/ 128587 h 1055124"/>
                <a:gd name="connsiteX26" fmla="*/ 466725 w 707231"/>
                <a:gd name="connsiteY26" fmla="*/ 154781 h 1055124"/>
                <a:gd name="connsiteX27" fmla="*/ 431006 w 707231"/>
                <a:gd name="connsiteY27" fmla="*/ 147637 h 1055124"/>
                <a:gd name="connsiteX28" fmla="*/ 376237 w 707231"/>
                <a:gd name="connsiteY28" fmla="*/ 169069 h 1055124"/>
                <a:gd name="connsiteX29" fmla="*/ 319087 w 707231"/>
                <a:gd name="connsiteY29" fmla="*/ 166687 h 1055124"/>
                <a:gd name="connsiteX30" fmla="*/ 307181 w 707231"/>
                <a:gd name="connsiteY30" fmla="*/ 135731 h 1055124"/>
                <a:gd name="connsiteX31" fmla="*/ 273843 w 707231"/>
                <a:gd name="connsiteY31" fmla="*/ 147637 h 1055124"/>
                <a:gd name="connsiteX32" fmla="*/ 178593 w 707231"/>
                <a:gd name="connsiteY32" fmla="*/ 173831 h 1055124"/>
                <a:gd name="connsiteX33" fmla="*/ 188118 w 707231"/>
                <a:gd name="connsiteY33" fmla="*/ 202406 h 1055124"/>
                <a:gd name="connsiteX34" fmla="*/ 195262 w 707231"/>
                <a:gd name="connsiteY34" fmla="*/ 233362 h 1055124"/>
                <a:gd name="connsiteX35" fmla="*/ 142875 w 707231"/>
                <a:gd name="connsiteY35" fmla="*/ 338137 h 1055124"/>
                <a:gd name="connsiteX36" fmla="*/ 57150 w 707231"/>
                <a:gd name="connsiteY36" fmla="*/ 323850 h 1055124"/>
                <a:gd name="connsiteX37" fmla="*/ 11906 w 707231"/>
                <a:gd name="connsiteY37" fmla="*/ 347662 h 1055124"/>
                <a:gd name="connsiteX38" fmla="*/ 0 w 707231"/>
                <a:gd name="connsiteY38" fmla="*/ 400050 h 1055124"/>
                <a:gd name="connsiteX39" fmla="*/ 14287 w 707231"/>
                <a:gd name="connsiteY39" fmla="*/ 476250 h 1055124"/>
                <a:gd name="connsiteX40" fmla="*/ 11906 w 707231"/>
                <a:gd name="connsiteY40" fmla="*/ 519112 h 1055124"/>
                <a:gd name="connsiteX41" fmla="*/ 0 w 707231"/>
                <a:gd name="connsiteY41" fmla="*/ 550069 h 1055124"/>
                <a:gd name="connsiteX42" fmla="*/ 11906 w 707231"/>
                <a:gd name="connsiteY42" fmla="*/ 561975 h 1055124"/>
                <a:gd name="connsiteX43" fmla="*/ 30956 w 707231"/>
                <a:gd name="connsiteY43" fmla="*/ 592931 h 1055124"/>
                <a:gd name="connsiteX44" fmla="*/ 97631 w 707231"/>
                <a:gd name="connsiteY44" fmla="*/ 609600 h 1055124"/>
                <a:gd name="connsiteX45" fmla="*/ 104775 w 707231"/>
                <a:gd name="connsiteY45" fmla="*/ 676275 h 1055124"/>
                <a:gd name="connsiteX46" fmla="*/ 90487 w 707231"/>
                <a:gd name="connsiteY46" fmla="*/ 728662 h 1055124"/>
                <a:gd name="connsiteX47" fmla="*/ 80962 w 707231"/>
                <a:gd name="connsiteY47" fmla="*/ 747712 h 1055124"/>
                <a:gd name="connsiteX48" fmla="*/ 80962 w 707231"/>
                <a:gd name="connsiteY48" fmla="*/ 781050 h 1055124"/>
                <a:gd name="connsiteX49" fmla="*/ 109537 w 707231"/>
                <a:gd name="connsiteY49" fmla="*/ 819150 h 1055124"/>
                <a:gd name="connsiteX50" fmla="*/ 102393 w 707231"/>
                <a:gd name="connsiteY50" fmla="*/ 869156 h 1055124"/>
                <a:gd name="connsiteX51" fmla="*/ 83343 w 707231"/>
                <a:gd name="connsiteY51" fmla="*/ 890587 h 1055124"/>
                <a:gd name="connsiteX52" fmla="*/ 85725 w 707231"/>
                <a:gd name="connsiteY52" fmla="*/ 954881 h 1055124"/>
                <a:gd name="connsiteX53" fmla="*/ 92868 w 707231"/>
                <a:gd name="connsiteY53" fmla="*/ 966787 h 1055124"/>
                <a:gd name="connsiteX54" fmla="*/ 71437 w 707231"/>
                <a:gd name="connsiteY54" fmla="*/ 1031081 h 105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7231" h="1055124">
                  <a:moveTo>
                    <a:pt x="71437" y="1031081"/>
                  </a:moveTo>
                  <a:lnTo>
                    <a:pt x="102393" y="1054894"/>
                  </a:lnTo>
                  <a:cubicBezTo>
                    <a:pt x="127794" y="1057275"/>
                    <a:pt x="143668" y="1040606"/>
                    <a:pt x="164306" y="1033462"/>
                  </a:cubicBezTo>
                  <a:lnTo>
                    <a:pt x="200025" y="1012031"/>
                  </a:lnTo>
                  <a:lnTo>
                    <a:pt x="247650" y="969169"/>
                  </a:lnTo>
                  <a:lnTo>
                    <a:pt x="276225" y="912019"/>
                  </a:lnTo>
                  <a:lnTo>
                    <a:pt x="350043" y="871537"/>
                  </a:lnTo>
                  <a:lnTo>
                    <a:pt x="411956" y="823912"/>
                  </a:lnTo>
                  <a:lnTo>
                    <a:pt x="411956" y="781050"/>
                  </a:lnTo>
                  <a:lnTo>
                    <a:pt x="471487" y="671512"/>
                  </a:lnTo>
                  <a:lnTo>
                    <a:pt x="547687" y="642937"/>
                  </a:lnTo>
                  <a:lnTo>
                    <a:pt x="595312" y="592931"/>
                  </a:lnTo>
                  <a:cubicBezTo>
                    <a:pt x="596106" y="541337"/>
                    <a:pt x="596899" y="489744"/>
                    <a:pt x="597693" y="438150"/>
                  </a:cubicBezTo>
                  <a:lnTo>
                    <a:pt x="604837" y="350044"/>
                  </a:lnTo>
                  <a:lnTo>
                    <a:pt x="614362" y="295275"/>
                  </a:lnTo>
                  <a:lnTo>
                    <a:pt x="671512" y="219075"/>
                  </a:lnTo>
                  <a:lnTo>
                    <a:pt x="707231" y="147637"/>
                  </a:lnTo>
                  <a:lnTo>
                    <a:pt x="697706" y="97631"/>
                  </a:lnTo>
                  <a:lnTo>
                    <a:pt x="702468" y="35719"/>
                  </a:lnTo>
                  <a:lnTo>
                    <a:pt x="628650" y="0"/>
                  </a:lnTo>
                  <a:lnTo>
                    <a:pt x="600075" y="28575"/>
                  </a:lnTo>
                  <a:lnTo>
                    <a:pt x="597693" y="69056"/>
                  </a:lnTo>
                  <a:lnTo>
                    <a:pt x="583406" y="88106"/>
                  </a:lnTo>
                  <a:lnTo>
                    <a:pt x="523875" y="95250"/>
                  </a:lnTo>
                  <a:lnTo>
                    <a:pt x="509587" y="135731"/>
                  </a:lnTo>
                  <a:lnTo>
                    <a:pt x="478631" y="128587"/>
                  </a:lnTo>
                  <a:lnTo>
                    <a:pt x="466725" y="154781"/>
                  </a:lnTo>
                  <a:lnTo>
                    <a:pt x="431006" y="147637"/>
                  </a:lnTo>
                  <a:lnTo>
                    <a:pt x="376237" y="169069"/>
                  </a:lnTo>
                  <a:lnTo>
                    <a:pt x="319087" y="166687"/>
                  </a:lnTo>
                  <a:lnTo>
                    <a:pt x="307181" y="135731"/>
                  </a:lnTo>
                  <a:lnTo>
                    <a:pt x="273843" y="147637"/>
                  </a:lnTo>
                  <a:lnTo>
                    <a:pt x="178593" y="173831"/>
                  </a:lnTo>
                  <a:lnTo>
                    <a:pt x="188118" y="202406"/>
                  </a:lnTo>
                  <a:lnTo>
                    <a:pt x="195262" y="233362"/>
                  </a:lnTo>
                  <a:lnTo>
                    <a:pt x="142875" y="338137"/>
                  </a:lnTo>
                  <a:lnTo>
                    <a:pt x="57150" y="323850"/>
                  </a:lnTo>
                  <a:lnTo>
                    <a:pt x="11906" y="347662"/>
                  </a:lnTo>
                  <a:lnTo>
                    <a:pt x="0" y="400050"/>
                  </a:lnTo>
                  <a:lnTo>
                    <a:pt x="14287" y="476250"/>
                  </a:lnTo>
                  <a:lnTo>
                    <a:pt x="11906" y="519112"/>
                  </a:lnTo>
                  <a:lnTo>
                    <a:pt x="0" y="550069"/>
                  </a:lnTo>
                  <a:lnTo>
                    <a:pt x="11906" y="561975"/>
                  </a:lnTo>
                  <a:lnTo>
                    <a:pt x="30956" y="592931"/>
                  </a:lnTo>
                  <a:lnTo>
                    <a:pt x="97631" y="609600"/>
                  </a:lnTo>
                  <a:lnTo>
                    <a:pt x="104775" y="676275"/>
                  </a:lnTo>
                  <a:lnTo>
                    <a:pt x="90487" y="728662"/>
                  </a:lnTo>
                  <a:lnTo>
                    <a:pt x="80962" y="747712"/>
                  </a:lnTo>
                  <a:lnTo>
                    <a:pt x="80962" y="781050"/>
                  </a:lnTo>
                  <a:lnTo>
                    <a:pt x="109537" y="819150"/>
                  </a:lnTo>
                  <a:lnTo>
                    <a:pt x="102393" y="869156"/>
                  </a:lnTo>
                  <a:lnTo>
                    <a:pt x="83343" y="890587"/>
                  </a:lnTo>
                  <a:lnTo>
                    <a:pt x="85725" y="954881"/>
                  </a:lnTo>
                  <a:lnTo>
                    <a:pt x="92868" y="966787"/>
                  </a:lnTo>
                  <a:lnTo>
                    <a:pt x="71437" y="1031081"/>
                  </a:lnTo>
                  <a:close/>
                </a:path>
              </a:pathLst>
            </a:custGeom>
            <a:pattFill prst="pct5">
              <a:fgClr>
                <a:schemeClr val="bg2"/>
              </a:fgClr>
              <a:bgClr>
                <a:srgbClr val="FFFF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3" name="Freeform 82"/>
            <p:cNvSpPr/>
            <p:nvPr/>
          </p:nvSpPr>
          <p:spPr>
            <a:xfrm>
              <a:off x="1230313" y="3146425"/>
              <a:ext cx="1466850" cy="1209675"/>
            </a:xfrm>
            <a:custGeom>
              <a:avLst/>
              <a:gdLst>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30956 w 1466850"/>
                <a:gd name="connsiteY114"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83344 w 1466850"/>
                <a:gd name="connsiteY114" fmla="*/ 311944 h 1095375"/>
                <a:gd name="connsiteX115" fmla="*/ 30956 w 1466850"/>
                <a:gd name="connsiteY115" fmla="*/ 302419 h 1095375"/>
                <a:gd name="connsiteX0" fmla="*/ 30956 w 1466850"/>
                <a:gd name="connsiteY0" fmla="*/ 302419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02419 h 1095375"/>
                <a:gd name="connsiteX0" fmla="*/ 30956 w 1466850"/>
                <a:gd name="connsiteY0" fmla="*/ 316706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316706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8581 w 1466850"/>
                <a:gd name="connsiteY114" fmla="*/ 326232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30956 w 1466850"/>
                <a:gd name="connsiteY115"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90487 w 1466850"/>
                <a:gd name="connsiteY115" fmla="*/ 316706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54769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83343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109538 w 1466850"/>
                <a:gd name="connsiteY114" fmla="*/ 311945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66676 w 1466850"/>
                <a:gd name="connsiteY114" fmla="*/ 321470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242887 w 1466850"/>
                <a:gd name="connsiteY14" fmla="*/ 1092994 h 1095375"/>
                <a:gd name="connsiteX15" fmla="*/ 238125 w 1466850"/>
                <a:gd name="connsiteY15" fmla="*/ 1045369 h 1095375"/>
                <a:gd name="connsiteX16" fmla="*/ 230981 w 1466850"/>
                <a:gd name="connsiteY16" fmla="*/ 1035844 h 1095375"/>
                <a:gd name="connsiteX17" fmla="*/ 252412 w 1466850"/>
                <a:gd name="connsiteY17" fmla="*/ 1019175 h 1095375"/>
                <a:gd name="connsiteX18" fmla="*/ 314325 w 1466850"/>
                <a:gd name="connsiteY18" fmla="*/ 995362 h 1095375"/>
                <a:gd name="connsiteX19" fmla="*/ 311944 w 1466850"/>
                <a:gd name="connsiteY19" fmla="*/ 959644 h 1095375"/>
                <a:gd name="connsiteX20" fmla="*/ 326231 w 1466850"/>
                <a:gd name="connsiteY20" fmla="*/ 942975 h 1095375"/>
                <a:gd name="connsiteX21" fmla="*/ 452437 w 1466850"/>
                <a:gd name="connsiteY21" fmla="*/ 950119 h 1095375"/>
                <a:gd name="connsiteX22" fmla="*/ 464344 w 1466850"/>
                <a:gd name="connsiteY22" fmla="*/ 933450 h 1095375"/>
                <a:gd name="connsiteX23" fmla="*/ 476250 w 1466850"/>
                <a:gd name="connsiteY23" fmla="*/ 883444 h 1095375"/>
                <a:gd name="connsiteX24" fmla="*/ 488156 w 1466850"/>
                <a:gd name="connsiteY24" fmla="*/ 857250 h 1095375"/>
                <a:gd name="connsiteX25" fmla="*/ 526256 w 1466850"/>
                <a:gd name="connsiteY25" fmla="*/ 862012 h 1095375"/>
                <a:gd name="connsiteX26" fmla="*/ 545306 w 1466850"/>
                <a:gd name="connsiteY26" fmla="*/ 909637 h 1095375"/>
                <a:gd name="connsiteX27" fmla="*/ 566737 w 1466850"/>
                <a:gd name="connsiteY27" fmla="*/ 881062 h 1095375"/>
                <a:gd name="connsiteX28" fmla="*/ 621506 w 1466850"/>
                <a:gd name="connsiteY28" fmla="*/ 845344 h 1095375"/>
                <a:gd name="connsiteX29" fmla="*/ 709612 w 1466850"/>
                <a:gd name="connsiteY29" fmla="*/ 814387 h 1095375"/>
                <a:gd name="connsiteX30" fmla="*/ 716756 w 1466850"/>
                <a:gd name="connsiteY30" fmla="*/ 769144 h 1095375"/>
                <a:gd name="connsiteX31" fmla="*/ 742950 w 1466850"/>
                <a:gd name="connsiteY31" fmla="*/ 750094 h 1095375"/>
                <a:gd name="connsiteX32" fmla="*/ 785812 w 1466850"/>
                <a:gd name="connsiteY32" fmla="*/ 726281 h 1095375"/>
                <a:gd name="connsiteX33" fmla="*/ 800100 w 1466850"/>
                <a:gd name="connsiteY33" fmla="*/ 716756 h 1095375"/>
                <a:gd name="connsiteX34" fmla="*/ 862012 w 1466850"/>
                <a:gd name="connsiteY34" fmla="*/ 721519 h 1095375"/>
                <a:gd name="connsiteX35" fmla="*/ 883444 w 1466850"/>
                <a:gd name="connsiteY35" fmla="*/ 721519 h 1095375"/>
                <a:gd name="connsiteX36" fmla="*/ 892969 w 1466850"/>
                <a:gd name="connsiteY36" fmla="*/ 697706 h 1095375"/>
                <a:gd name="connsiteX37" fmla="*/ 892969 w 1466850"/>
                <a:gd name="connsiteY37" fmla="*/ 697706 h 1095375"/>
                <a:gd name="connsiteX38" fmla="*/ 921544 w 1466850"/>
                <a:gd name="connsiteY38" fmla="*/ 609600 h 1095375"/>
                <a:gd name="connsiteX39" fmla="*/ 909637 w 1466850"/>
                <a:gd name="connsiteY39" fmla="*/ 552450 h 1095375"/>
                <a:gd name="connsiteX40" fmla="*/ 928687 w 1466850"/>
                <a:gd name="connsiteY40" fmla="*/ 540544 h 1095375"/>
                <a:gd name="connsiteX41" fmla="*/ 973931 w 1466850"/>
                <a:gd name="connsiteY41" fmla="*/ 535781 h 1095375"/>
                <a:gd name="connsiteX42" fmla="*/ 1014412 w 1466850"/>
                <a:gd name="connsiteY42" fmla="*/ 447675 h 1095375"/>
                <a:gd name="connsiteX43" fmla="*/ 1038225 w 1466850"/>
                <a:gd name="connsiteY43" fmla="*/ 445294 h 1095375"/>
                <a:gd name="connsiteX44" fmla="*/ 1073944 w 1466850"/>
                <a:gd name="connsiteY44" fmla="*/ 476250 h 1095375"/>
                <a:gd name="connsiteX45" fmla="*/ 1112044 w 1466850"/>
                <a:gd name="connsiteY45" fmla="*/ 514350 h 1095375"/>
                <a:gd name="connsiteX46" fmla="*/ 1171575 w 1466850"/>
                <a:gd name="connsiteY46" fmla="*/ 540544 h 1095375"/>
                <a:gd name="connsiteX47" fmla="*/ 1219200 w 1466850"/>
                <a:gd name="connsiteY47" fmla="*/ 521494 h 1095375"/>
                <a:gd name="connsiteX48" fmla="*/ 1245394 w 1466850"/>
                <a:gd name="connsiteY48" fmla="*/ 502444 h 1095375"/>
                <a:gd name="connsiteX49" fmla="*/ 1278731 w 1466850"/>
                <a:gd name="connsiteY49" fmla="*/ 511969 h 1095375"/>
                <a:gd name="connsiteX50" fmla="*/ 1295400 w 1466850"/>
                <a:gd name="connsiteY50" fmla="*/ 531019 h 1095375"/>
                <a:gd name="connsiteX51" fmla="*/ 1273969 w 1466850"/>
                <a:gd name="connsiteY51" fmla="*/ 573881 h 1095375"/>
                <a:gd name="connsiteX52" fmla="*/ 1271587 w 1466850"/>
                <a:gd name="connsiteY52" fmla="*/ 602456 h 1095375"/>
                <a:gd name="connsiteX53" fmla="*/ 1285875 w 1466850"/>
                <a:gd name="connsiteY53" fmla="*/ 611981 h 1095375"/>
                <a:gd name="connsiteX54" fmla="*/ 1300162 w 1466850"/>
                <a:gd name="connsiteY54" fmla="*/ 628650 h 1095375"/>
                <a:gd name="connsiteX55" fmla="*/ 1321594 w 1466850"/>
                <a:gd name="connsiteY55" fmla="*/ 666750 h 1095375"/>
                <a:gd name="connsiteX56" fmla="*/ 1347787 w 1466850"/>
                <a:gd name="connsiteY56" fmla="*/ 681037 h 1095375"/>
                <a:gd name="connsiteX57" fmla="*/ 1371600 w 1466850"/>
                <a:gd name="connsiteY57" fmla="*/ 681037 h 1095375"/>
                <a:gd name="connsiteX58" fmla="*/ 1376362 w 1466850"/>
                <a:gd name="connsiteY58" fmla="*/ 628650 h 1095375"/>
                <a:gd name="connsiteX59" fmla="*/ 1395412 w 1466850"/>
                <a:gd name="connsiteY59" fmla="*/ 578644 h 1095375"/>
                <a:gd name="connsiteX60" fmla="*/ 1426369 w 1466850"/>
                <a:gd name="connsiteY60" fmla="*/ 571500 h 1095375"/>
                <a:gd name="connsiteX61" fmla="*/ 1466850 w 1466850"/>
                <a:gd name="connsiteY61" fmla="*/ 552450 h 1095375"/>
                <a:gd name="connsiteX62" fmla="*/ 1443037 w 1466850"/>
                <a:gd name="connsiteY62" fmla="*/ 509587 h 1095375"/>
                <a:gd name="connsiteX63" fmla="*/ 1414462 w 1466850"/>
                <a:gd name="connsiteY63" fmla="*/ 464344 h 1095375"/>
                <a:gd name="connsiteX64" fmla="*/ 1388269 w 1466850"/>
                <a:gd name="connsiteY64" fmla="*/ 438150 h 1095375"/>
                <a:gd name="connsiteX65" fmla="*/ 1404937 w 1466850"/>
                <a:gd name="connsiteY65" fmla="*/ 400050 h 1095375"/>
                <a:gd name="connsiteX66" fmla="*/ 1404937 w 1466850"/>
                <a:gd name="connsiteY66" fmla="*/ 383381 h 1095375"/>
                <a:gd name="connsiteX67" fmla="*/ 1431131 w 1466850"/>
                <a:gd name="connsiteY67" fmla="*/ 338137 h 1095375"/>
                <a:gd name="connsiteX68" fmla="*/ 1419225 w 1466850"/>
                <a:gd name="connsiteY68" fmla="*/ 264319 h 1095375"/>
                <a:gd name="connsiteX69" fmla="*/ 1438275 w 1466850"/>
                <a:gd name="connsiteY69" fmla="*/ 202406 h 1095375"/>
                <a:gd name="connsiteX70" fmla="*/ 1435894 w 1466850"/>
                <a:gd name="connsiteY70" fmla="*/ 173831 h 1095375"/>
                <a:gd name="connsiteX71" fmla="*/ 1404937 w 1466850"/>
                <a:gd name="connsiteY71" fmla="*/ 164306 h 1095375"/>
                <a:gd name="connsiteX72" fmla="*/ 1364456 w 1466850"/>
                <a:gd name="connsiteY72" fmla="*/ 154781 h 1095375"/>
                <a:gd name="connsiteX73" fmla="*/ 1293019 w 1466850"/>
                <a:gd name="connsiteY73" fmla="*/ 154781 h 1095375"/>
                <a:gd name="connsiteX74" fmla="*/ 1233487 w 1466850"/>
                <a:gd name="connsiteY74" fmla="*/ 121444 h 1095375"/>
                <a:gd name="connsiteX75" fmla="*/ 1207294 w 1466850"/>
                <a:gd name="connsiteY75" fmla="*/ 114300 h 1095375"/>
                <a:gd name="connsiteX76" fmla="*/ 1188244 w 1466850"/>
                <a:gd name="connsiteY76" fmla="*/ 126206 h 1095375"/>
                <a:gd name="connsiteX77" fmla="*/ 1133475 w 1466850"/>
                <a:gd name="connsiteY77" fmla="*/ 188119 h 1095375"/>
                <a:gd name="connsiteX78" fmla="*/ 1116806 w 1466850"/>
                <a:gd name="connsiteY78" fmla="*/ 188119 h 1095375"/>
                <a:gd name="connsiteX79" fmla="*/ 1078706 w 1466850"/>
                <a:gd name="connsiteY79" fmla="*/ 142875 h 1095375"/>
                <a:gd name="connsiteX80" fmla="*/ 1054894 w 1466850"/>
                <a:gd name="connsiteY80" fmla="*/ 138112 h 1095375"/>
                <a:gd name="connsiteX81" fmla="*/ 997744 w 1466850"/>
                <a:gd name="connsiteY81" fmla="*/ 157162 h 1095375"/>
                <a:gd name="connsiteX82" fmla="*/ 973931 w 1466850"/>
                <a:gd name="connsiteY82" fmla="*/ 178594 h 1095375"/>
                <a:gd name="connsiteX83" fmla="*/ 928687 w 1466850"/>
                <a:gd name="connsiteY83" fmla="*/ 173831 h 1095375"/>
                <a:gd name="connsiteX84" fmla="*/ 878681 w 1466850"/>
                <a:gd name="connsiteY84" fmla="*/ 164306 h 1095375"/>
                <a:gd name="connsiteX85" fmla="*/ 864394 w 1466850"/>
                <a:gd name="connsiteY85" fmla="*/ 83344 h 1095375"/>
                <a:gd name="connsiteX86" fmla="*/ 845344 w 1466850"/>
                <a:gd name="connsiteY86" fmla="*/ 69056 h 1095375"/>
                <a:gd name="connsiteX87" fmla="*/ 747712 w 1466850"/>
                <a:gd name="connsiteY87" fmla="*/ 119062 h 1095375"/>
                <a:gd name="connsiteX88" fmla="*/ 721519 w 1466850"/>
                <a:gd name="connsiteY88" fmla="*/ 140494 h 1095375"/>
                <a:gd name="connsiteX89" fmla="*/ 709612 w 1466850"/>
                <a:gd name="connsiteY89" fmla="*/ 190500 h 1095375"/>
                <a:gd name="connsiteX90" fmla="*/ 707231 w 1466850"/>
                <a:gd name="connsiteY90" fmla="*/ 195262 h 1095375"/>
                <a:gd name="connsiteX91" fmla="*/ 654844 w 1466850"/>
                <a:gd name="connsiteY91" fmla="*/ 190500 h 1095375"/>
                <a:gd name="connsiteX92" fmla="*/ 633412 w 1466850"/>
                <a:gd name="connsiteY92" fmla="*/ 180975 h 1095375"/>
                <a:gd name="connsiteX93" fmla="*/ 614362 w 1466850"/>
                <a:gd name="connsiteY93" fmla="*/ 142875 h 1095375"/>
                <a:gd name="connsiteX94" fmla="*/ 590550 w 1466850"/>
                <a:gd name="connsiteY94" fmla="*/ 130969 h 1095375"/>
                <a:gd name="connsiteX95" fmla="*/ 540544 w 1466850"/>
                <a:gd name="connsiteY95" fmla="*/ 161925 h 1095375"/>
                <a:gd name="connsiteX96" fmla="*/ 507206 w 1466850"/>
                <a:gd name="connsiteY96" fmla="*/ 154781 h 1095375"/>
                <a:gd name="connsiteX97" fmla="*/ 495300 w 1466850"/>
                <a:gd name="connsiteY97" fmla="*/ 123825 h 1095375"/>
                <a:gd name="connsiteX98" fmla="*/ 490537 w 1466850"/>
                <a:gd name="connsiteY98" fmla="*/ 114300 h 1095375"/>
                <a:gd name="connsiteX99" fmla="*/ 431006 w 1466850"/>
                <a:gd name="connsiteY99" fmla="*/ 97631 h 1095375"/>
                <a:gd name="connsiteX100" fmla="*/ 442912 w 1466850"/>
                <a:gd name="connsiteY100" fmla="*/ 33337 h 1095375"/>
                <a:gd name="connsiteX101" fmla="*/ 423862 w 1466850"/>
                <a:gd name="connsiteY101" fmla="*/ 19050 h 1095375"/>
                <a:gd name="connsiteX102" fmla="*/ 335756 w 1466850"/>
                <a:gd name="connsiteY102" fmla="*/ 0 h 1095375"/>
                <a:gd name="connsiteX103" fmla="*/ 302419 w 1466850"/>
                <a:gd name="connsiteY103" fmla="*/ 35719 h 1095375"/>
                <a:gd name="connsiteX104" fmla="*/ 266700 w 1466850"/>
                <a:gd name="connsiteY104" fmla="*/ 50006 h 1095375"/>
                <a:gd name="connsiteX105" fmla="*/ 271462 w 1466850"/>
                <a:gd name="connsiteY105" fmla="*/ 95250 h 1095375"/>
                <a:gd name="connsiteX106" fmla="*/ 316706 w 1466850"/>
                <a:gd name="connsiteY106" fmla="*/ 121444 h 1095375"/>
                <a:gd name="connsiteX107" fmla="*/ 302419 w 1466850"/>
                <a:gd name="connsiteY107" fmla="*/ 145256 h 1095375"/>
                <a:gd name="connsiteX108" fmla="*/ 247650 w 1466850"/>
                <a:gd name="connsiteY108" fmla="*/ 159544 h 1095375"/>
                <a:gd name="connsiteX109" fmla="*/ 214312 w 1466850"/>
                <a:gd name="connsiteY109" fmla="*/ 216694 h 1095375"/>
                <a:gd name="connsiteX110" fmla="*/ 183356 w 1466850"/>
                <a:gd name="connsiteY110" fmla="*/ 221456 h 1095375"/>
                <a:gd name="connsiteX111" fmla="*/ 183356 w 1466850"/>
                <a:gd name="connsiteY111" fmla="*/ 254794 h 1095375"/>
                <a:gd name="connsiteX112" fmla="*/ 161925 w 1466850"/>
                <a:gd name="connsiteY112" fmla="*/ 304800 h 1095375"/>
                <a:gd name="connsiteX113" fmla="*/ 140494 w 1466850"/>
                <a:gd name="connsiteY113" fmla="*/ 323850 h 1095375"/>
                <a:gd name="connsiteX114" fmla="*/ 71439 w 1466850"/>
                <a:gd name="connsiteY114" fmla="*/ 300039 h 1095375"/>
                <a:gd name="connsiteX115" fmla="*/ 59530 w 1466850"/>
                <a:gd name="connsiteY115" fmla="*/ 302418 h 1095375"/>
                <a:gd name="connsiteX116" fmla="*/ 30956 w 1466850"/>
                <a:gd name="connsiteY116" fmla="*/ 295274 h 1095375"/>
                <a:gd name="connsiteX0" fmla="*/ 30956 w 1466850"/>
                <a:gd name="connsiteY0" fmla="*/ 295274 h 1095375"/>
                <a:gd name="connsiteX1" fmla="*/ 19050 w 1466850"/>
                <a:gd name="connsiteY1" fmla="*/ 381000 h 1095375"/>
                <a:gd name="connsiteX2" fmla="*/ 19050 w 1466850"/>
                <a:gd name="connsiteY2" fmla="*/ 397669 h 1095375"/>
                <a:gd name="connsiteX3" fmla="*/ 0 w 1466850"/>
                <a:gd name="connsiteY3" fmla="*/ 459581 h 1095375"/>
                <a:gd name="connsiteX4" fmla="*/ 7144 w 1466850"/>
                <a:gd name="connsiteY4" fmla="*/ 497681 h 1095375"/>
                <a:gd name="connsiteX5" fmla="*/ 9525 w 1466850"/>
                <a:gd name="connsiteY5" fmla="*/ 535781 h 1095375"/>
                <a:gd name="connsiteX6" fmla="*/ 19050 w 1466850"/>
                <a:gd name="connsiteY6" fmla="*/ 583406 h 1095375"/>
                <a:gd name="connsiteX7" fmla="*/ 23812 w 1466850"/>
                <a:gd name="connsiteY7" fmla="*/ 688181 h 1095375"/>
                <a:gd name="connsiteX8" fmla="*/ 35719 w 1466850"/>
                <a:gd name="connsiteY8" fmla="*/ 747712 h 1095375"/>
                <a:gd name="connsiteX9" fmla="*/ 40481 w 1466850"/>
                <a:gd name="connsiteY9" fmla="*/ 778669 h 1095375"/>
                <a:gd name="connsiteX10" fmla="*/ 47625 w 1466850"/>
                <a:gd name="connsiteY10" fmla="*/ 831056 h 1095375"/>
                <a:gd name="connsiteX11" fmla="*/ 38100 w 1466850"/>
                <a:gd name="connsiteY11" fmla="*/ 919162 h 1095375"/>
                <a:gd name="connsiteX12" fmla="*/ 78581 w 1466850"/>
                <a:gd name="connsiteY12" fmla="*/ 1028700 h 1095375"/>
                <a:gd name="connsiteX13" fmla="*/ 71437 w 1466850"/>
                <a:gd name="connsiteY13" fmla="*/ 1095375 h 1095375"/>
                <a:gd name="connsiteX14" fmla="*/ 114300 w 1466850"/>
                <a:gd name="connsiteY14" fmla="*/ 1095375 h 1095375"/>
                <a:gd name="connsiteX15" fmla="*/ 242887 w 1466850"/>
                <a:gd name="connsiteY15" fmla="*/ 1092994 h 1095375"/>
                <a:gd name="connsiteX16" fmla="*/ 238125 w 1466850"/>
                <a:gd name="connsiteY16" fmla="*/ 1045369 h 1095375"/>
                <a:gd name="connsiteX17" fmla="*/ 230981 w 1466850"/>
                <a:gd name="connsiteY17" fmla="*/ 1035844 h 1095375"/>
                <a:gd name="connsiteX18" fmla="*/ 252412 w 1466850"/>
                <a:gd name="connsiteY18" fmla="*/ 1019175 h 1095375"/>
                <a:gd name="connsiteX19" fmla="*/ 314325 w 1466850"/>
                <a:gd name="connsiteY19" fmla="*/ 995362 h 1095375"/>
                <a:gd name="connsiteX20" fmla="*/ 311944 w 1466850"/>
                <a:gd name="connsiteY20" fmla="*/ 959644 h 1095375"/>
                <a:gd name="connsiteX21" fmla="*/ 326231 w 1466850"/>
                <a:gd name="connsiteY21" fmla="*/ 942975 h 1095375"/>
                <a:gd name="connsiteX22" fmla="*/ 452437 w 1466850"/>
                <a:gd name="connsiteY22" fmla="*/ 950119 h 1095375"/>
                <a:gd name="connsiteX23" fmla="*/ 464344 w 1466850"/>
                <a:gd name="connsiteY23" fmla="*/ 933450 h 1095375"/>
                <a:gd name="connsiteX24" fmla="*/ 476250 w 1466850"/>
                <a:gd name="connsiteY24" fmla="*/ 883444 h 1095375"/>
                <a:gd name="connsiteX25" fmla="*/ 488156 w 1466850"/>
                <a:gd name="connsiteY25" fmla="*/ 857250 h 1095375"/>
                <a:gd name="connsiteX26" fmla="*/ 526256 w 1466850"/>
                <a:gd name="connsiteY26" fmla="*/ 862012 h 1095375"/>
                <a:gd name="connsiteX27" fmla="*/ 545306 w 1466850"/>
                <a:gd name="connsiteY27" fmla="*/ 909637 h 1095375"/>
                <a:gd name="connsiteX28" fmla="*/ 566737 w 1466850"/>
                <a:gd name="connsiteY28" fmla="*/ 881062 h 1095375"/>
                <a:gd name="connsiteX29" fmla="*/ 621506 w 1466850"/>
                <a:gd name="connsiteY29" fmla="*/ 845344 h 1095375"/>
                <a:gd name="connsiteX30" fmla="*/ 709612 w 1466850"/>
                <a:gd name="connsiteY30" fmla="*/ 814387 h 1095375"/>
                <a:gd name="connsiteX31" fmla="*/ 716756 w 1466850"/>
                <a:gd name="connsiteY31" fmla="*/ 769144 h 1095375"/>
                <a:gd name="connsiteX32" fmla="*/ 742950 w 1466850"/>
                <a:gd name="connsiteY32" fmla="*/ 750094 h 1095375"/>
                <a:gd name="connsiteX33" fmla="*/ 785812 w 1466850"/>
                <a:gd name="connsiteY33" fmla="*/ 726281 h 1095375"/>
                <a:gd name="connsiteX34" fmla="*/ 800100 w 1466850"/>
                <a:gd name="connsiteY34" fmla="*/ 716756 h 1095375"/>
                <a:gd name="connsiteX35" fmla="*/ 862012 w 1466850"/>
                <a:gd name="connsiteY35" fmla="*/ 721519 h 1095375"/>
                <a:gd name="connsiteX36" fmla="*/ 883444 w 1466850"/>
                <a:gd name="connsiteY36" fmla="*/ 721519 h 1095375"/>
                <a:gd name="connsiteX37" fmla="*/ 892969 w 1466850"/>
                <a:gd name="connsiteY37" fmla="*/ 697706 h 1095375"/>
                <a:gd name="connsiteX38" fmla="*/ 892969 w 1466850"/>
                <a:gd name="connsiteY38" fmla="*/ 697706 h 1095375"/>
                <a:gd name="connsiteX39" fmla="*/ 921544 w 1466850"/>
                <a:gd name="connsiteY39" fmla="*/ 609600 h 1095375"/>
                <a:gd name="connsiteX40" fmla="*/ 909637 w 1466850"/>
                <a:gd name="connsiteY40" fmla="*/ 552450 h 1095375"/>
                <a:gd name="connsiteX41" fmla="*/ 928687 w 1466850"/>
                <a:gd name="connsiteY41" fmla="*/ 540544 h 1095375"/>
                <a:gd name="connsiteX42" fmla="*/ 973931 w 1466850"/>
                <a:gd name="connsiteY42" fmla="*/ 535781 h 1095375"/>
                <a:gd name="connsiteX43" fmla="*/ 1014412 w 1466850"/>
                <a:gd name="connsiteY43" fmla="*/ 447675 h 1095375"/>
                <a:gd name="connsiteX44" fmla="*/ 1038225 w 1466850"/>
                <a:gd name="connsiteY44" fmla="*/ 445294 h 1095375"/>
                <a:gd name="connsiteX45" fmla="*/ 1073944 w 1466850"/>
                <a:gd name="connsiteY45" fmla="*/ 476250 h 1095375"/>
                <a:gd name="connsiteX46" fmla="*/ 1112044 w 1466850"/>
                <a:gd name="connsiteY46" fmla="*/ 514350 h 1095375"/>
                <a:gd name="connsiteX47" fmla="*/ 1171575 w 1466850"/>
                <a:gd name="connsiteY47" fmla="*/ 540544 h 1095375"/>
                <a:gd name="connsiteX48" fmla="*/ 1219200 w 1466850"/>
                <a:gd name="connsiteY48" fmla="*/ 521494 h 1095375"/>
                <a:gd name="connsiteX49" fmla="*/ 1245394 w 1466850"/>
                <a:gd name="connsiteY49" fmla="*/ 502444 h 1095375"/>
                <a:gd name="connsiteX50" fmla="*/ 1278731 w 1466850"/>
                <a:gd name="connsiteY50" fmla="*/ 511969 h 1095375"/>
                <a:gd name="connsiteX51" fmla="*/ 1295400 w 1466850"/>
                <a:gd name="connsiteY51" fmla="*/ 531019 h 1095375"/>
                <a:gd name="connsiteX52" fmla="*/ 1273969 w 1466850"/>
                <a:gd name="connsiteY52" fmla="*/ 573881 h 1095375"/>
                <a:gd name="connsiteX53" fmla="*/ 1271587 w 1466850"/>
                <a:gd name="connsiteY53" fmla="*/ 602456 h 1095375"/>
                <a:gd name="connsiteX54" fmla="*/ 1285875 w 1466850"/>
                <a:gd name="connsiteY54" fmla="*/ 611981 h 1095375"/>
                <a:gd name="connsiteX55" fmla="*/ 1300162 w 1466850"/>
                <a:gd name="connsiteY55" fmla="*/ 628650 h 1095375"/>
                <a:gd name="connsiteX56" fmla="*/ 1321594 w 1466850"/>
                <a:gd name="connsiteY56" fmla="*/ 666750 h 1095375"/>
                <a:gd name="connsiteX57" fmla="*/ 1347787 w 1466850"/>
                <a:gd name="connsiteY57" fmla="*/ 681037 h 1095375"/>
                <a:gd name="connsiteX58" fmla="*/ 1371600 w 1466850"/>
                <a:gd name="connsiteY58" fmla="*/ 681037 h 1095375"/>
                <a:gd name="connsiteX59" fmla="*/ 1376362 w 1466850"/>
                <a:gd name="connsiteY59" fmla="*/ 628650 h 1095375"/>
                <a:gd name="connsiteX60" fmla="*/ 1395412 w 1466850"/>
                <a:gd name="connsiteY60" fmla="*/ 578644 h 1095375"/>
                <a:gd name="connsiteX61" fmla="*/ 1426369 w 1466850"/>
                <a:gd name="connsiteY61" fmla="*/ 571500 h 1095375"/>
                <a:gd name="connsiteX62" fmla="*/ 1466850 w 1466850"/>
                <a:gd name="connsiteY62" fmla="*/ 552450 h 1095375"/>
                <a:gd name="connsiteX63" fmla="*/ 1443037 w 1466850"/>
                <a:gd name="connsiteY63" fmla="*/ 509587 h 1095375"/>
                <a:gd name="connsiteX64" fmla="*/ 1414462 w 1466850"/>
                <a:gd name="connsiteY64" fmla="*/ 464344 h 1095375"/>
                <a:gd name="connsiteX65" fmla="*/ 1388269 w 1466850"/>
                <a:gd name="connsiteY65" fmla="*/ 438150 h 1095375"/>
                <a:gd name="connsiteX66" fmla="*/ 1404937 w 1466850"/>
                <a:gd name="connsiteY66" fmla="*/ 400050 h 1095375"/>
                <a:gd name="connsiteX67" fmla="*/ 1404937 w 1466850"/>
                <a:gd name="connsiteY67" fmla="*/ 383381 h 1095375"/>
                <a:gd name="connsiteX68" fmla="*/ 1431131 w 1466850"/>
                <a:gd name="connsiteY68" fmla="*/ 338137 h 1095375"/>
                <a:gd name="connsiteX69" fmla="*/ 1419225 w 1466850"/>
                <a:gd name="connsiteY69" fmla="*/ 264319 h 1095375"/>
                <a:gd name="connsiteX70" fmla="*/ 1438275 w 1466850"/>
                <a:gd name="connsiteY70" fmla="*/ 202406 h 1095375"/>
                <a:gd name="connsiteX71" fmla="*/ 1435894 w 1466850"/>
                <a:gd name="connsiteY71" fmla="*/ 173831 h 1095375"/>
                <a:gd name="connsiteX72" fmla="*/ 1404937 w 1466850"/>
                <a:gd name="connsiteY72" fmla="*/ 164306 h 1095375"/>
                <a:gd name="connsiteX73" fmla="*/ 1364456 w 1466850"/>
                <a:gd name="connsiteY73" fmla="*/ 154781 h 1095375"/>
                <a:gd name="connsiteX74" fmla="*/ 1293019 w 1466850"/>
                <a:gd name="connsiteY74" fmla="*/ 154781 h 1095375"/>
                <a:gd name="connsiteX75" fmla="*/ 1233487 w 1466850"/>
                <a:gd name="connsiteY75" fmla="*/ 121444 h 1095375"/>
                <a:gd name="connsiteX76" fmla="*/ 1207294 w 1466850"/>
                <a:gd name="connsiteY76" fmla="*/ 114300 h 1095375"/>
                <a:gd name="connsiteX77" fmla="*/ 1188244 w 1466850"/>
                <a:gd name="connsiteY77" fmla="*/ 126206 h 1095375"/>
                <a:gd name="connsiteX78" fmla="*/ 1133475 w 1466850"/>
                <a:gd name="connsiteY78" fmla="*/ 188119 h 1095375"/>
                <a:gd name="connsiteX79" fmla="*/ 1116806 w 1466850"/>
                <a:gd name="connsiteY79" fmla="*/ 188119 h 1095375"/>
                <a:gd name="connsiteX80" fmla="*/ 1078706 w 1466850"/>
                <a:gd name="connsiteY80" fmla="*/ 142875 h 1095375"/>
                <a:gd name="connsiteX81" fmla="*/ 1054894 w 1466850"/>
                <a:gd name="connsiteY81" fmla="*/ 138112 h 1095375"/>
                <a:gd name="connsiteX82" fmla="*/ 997744 w 1466850"/>
                <a:gd name="connsiteY82" fmla="*/ 157162 h 1095375"/>
                <a:gd name="connsiteX83" fmla="*/ 973931 w 1466850"/>
                <a:gd name="connsiteY83" fmla="*/ 178594 h 1095375"/>
                <a:gd name="connsiteX84" fmla="*/ 928687 w 1466850"/>
                <a:gd name="connsiteY84" fmla="*/ 173831 h 1095375"/>
                <a:gd name="connsiteX85" fmla="*/ 878681 w 1466850"/>
                <a:gd name="connsiteY85" fmla="*/ 164306 h 1095375"/>
                <a:gd name="connsiteX86" fmla="*/ 864394 w 1466850"/>
                <a:gd name="connsiteY86" fmla="*/ 83344 h 1095375"/>
                <a:gd name="connsiteX87" fmla="*/ 845344 w 1466850"/>
                <a:gd name="connsiteY87" fmla="*/ 69056 h 1095375"/>
                <a:gd name="connsiteX88" fmla="*/ 747712 w 1466850"/>
                <a:gd name="connsiteY88" fmla="*/ 119062 h 1095375"/>
                <a:gd name="connsiteX89" fmla="*/ 721519 w 1466850"/>
                <a:gd name="connsiteY89" fmla="*/ 140494 h 1095375"/>
                <a:gd name="connsiteX90" fmla="*/ 709612 w 1466850"/>
                <a:gd name="connsiteY90" fmla="*/ 190500 h 1095375"/>
                <a:gd name="connsiteX91" fmla="*/ 707231 w 1466850"/>
                <a:gd name="connsiteY91" fmla="*/ 195262 h 1095375"/>
                <a:gd name="connsiteX92" fmla="*/ 654844 w 1466850"/>
                <a:gd name="connsiteY92" fmla="*/ 190500 h 1095375"/>
                <a:gd name="connsiteX93" fmla="*/ 633412 w 1466850"/>
                <a:gd name="connsiteY93" fmla="*/ 180975 h 1095375"/>
                <a:gd name="connsiteX94" fmla="*/ 614362 w 1466850"/>
                <a:gd name="connsiteY94" fmla="*/ 142875 h 1095375"/>
                <a:gd name="connsiteX95" fmla="*/ 590550 w 1466850"/>
                <a:gd name="connsiteY95" fmla="*/ 130969 h 1095375"/>
                <a:gd name="connsiteX96" fmla="*/ 540544 w 1466850"/>
                <a:gd name="connsiteY96" fmla="*/ 161925 h 1095375"/>
                <a:gd name="connsiteX97" fmla="*/ 507206 w 1466850"/>
                <a:gd name="connsiteY97" fmla="*/ 154781 h 1095375"/>
                <a:gd name="connsiteX98" fmla="*/ 495300 w 1466850"/>
                <a:gd name="connsiteY98" fmla="*/ 123825 h 1095375"/>
                <a:gd name="connsiteX99" fmla="*/ 490537 w 1466850"/>
                <a:gd name="connsiteY99" fmla="*/ 114300 h 1095375"/>
                <a:gd name="connsiteX100" fmla="*/ 431006 w 1466850"/>
                <a:gd name="connsiteY100" fmla="*/ 97631 h 1095375"/>
                <a:gd name="connsiteX101" fmla="*/ 442912 w 1466850"/>
                <a:gd name="connsiteY101" fmla="*/ 33337 h 1095375"/>
                <a:gd name="connsiteX102" fmla="*/ 423862 w 1466850"/>
                <a:gd name="connsiteY102" fmla="*/ 19050 h 1095375"/>
                <a:gd name="connsiteX103" fmla="*/ 335756 w 1466850"/>
                <a:gd name="connsiteY103" fmla="*/ 0 h 1095375"/>
                <a:gd name="connsiteX104" fmla="*/ 302419 w 1466850"/>
                <a:gd name="connsiteY104" fmla="*/ 35719 h 1095375"/>
                <a:gd name="connsiteX105" fmla="*/ 266700 w 1466850"/>
                <a:gd name="connsiteY105" fmla="*/ 50006 h 1095375"/>
                <a:gd name="connsiteX106" fmla="*/ 271462 w 1466850"/>
                <a:gd name="connsiteY106" fmla="*/ 95250 h 1095375"/>
                <a:gd name="connsiteX107" fmla="*/ 316706 w 1466850"/>
                <a:gd name="connsiteY107" fmla="*/ 121444 h 1095375"/>
                <a:gd name="connsiteX108" fmla="*/ 302419 w 1466850"/>
                <a:gd name="connsiteY108" fmla="*/ 145256 h 1095375"/>
                <a:gd name="connsiteX109" fmla="*/ 247650 w 1466850"/>
                <a:gd name="connsiteY109" fmla="*/ 159544 h 1095375"/>
                <a:gd name="connsiteX110" fmla="*/ 214312 w 1466850"/>
                <a:gd name="connsiteY110" fmla="*/ 216694 h 1095375"/>
                <a:gd name="connsiteX111" fmla="*/ 183356 w 1466850"/>
                <a:gd name="connsiteY111" fmla="*/ 221456 h 1095375"/>
                <a:gd name="connsiteX112" fmla="*/ 183356 w 1466850"/>
                <a:gd name="connsiteY112" fmla="*/ 254794 h 1095375"/>
                <a:gd name="connsiteX113" fmla="*/ 161925 w 1466850"/>
                <a:gd name="connsiteY113" fmla="*/ 304800 h 1095375"/>
                <a:gd name="connsiteX114" fmla="*/ 140494 w 1466850"/>
                <a:gd name="connsiteY114" fmla="*/ 323850 h 1095375"/>
                <a:gd name="connsiteX115" fmla="*/ 71439 w 1466850"/>
                <a:gd name="connsiteY115" fmla="*/ 300039 h 1095375"/>
                <a:gd name="connsiteX116" fmla="*/ 59530 w 1466850"/>
                <a:gd name="connsiteY116" fmla="*/ 302418 h 1095375"/>
                <a:gd name="connsiteX117" fmla="*/ 30956 w 1466850"/>
                <a:gd name="connsiteY117" fmla="*/ 295274 h 1095375"/>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242887 w 1466850"/>
                <a:gd name="connsiteY15" fmla="*/ 1092994 h 1164431"/>
                <a:gd name="connsiteX16" fmla="*/ 238125 w 1466850"/>
                <a:gd name="connsiteY16" fmla="*/ 1045369 h 1164431"/>
                <a:gd name="connsiteX17" fmla="*/ 230981 w 1466850"/>
                <a:gd name="connsiteY17" fmla="*/ 1035844 h 1164431"/>
                <a:gd name="connsiteX18" fmla="*/ 252412 w 1466850"/>
                <a:gd name="connsiteY18" fmla="*/ 1019175 h 1164431"/>
                <a:gd name="connsiteX19" fmla="*/ 314325 w 1466850"/>
                <a:gd name="connsiteY19" fmla="*/ 995362 h 1164431"/>
                <a:gd name="connsiteX20" fmla="*/ 311944 w 1466850"/>
                <a:gd name="connsiteY20" fmla="*/ 959644 h 1164431"/>
                <a:gd name="connsiteX21" fmla="*/ 326231 w 1466850"/>
                <a:gd name="connsiteY21" fmla="*/ 942975 h 1164431"/>
                <a:gd name="connsiteX22" fmla="*/ 452437 w 1466850"/>
                <a:gd name="connsiteY22" fmla="*/ 950119 h 1164431"/>
                <a:gd name="connsiteX23" fmla="*/ 464344 w 1466850"/>
                <a:gd name="connsiteY23" fmla="*/ 933450 h 1164431"/>
                <a:gd name="connsiteX24" fmla="*/ 476250 w 1466850"/>
                <a:gd name="connsiteY24" fmla="*/ 883444 h 1164431"/>
                <a:gd name="connsiteX25" fmla="*/ 488156 w 1466850"/>
                <a:gd name="connsiteY25" fmla="*/ 857250 h 1164431"/>
                <a:gd name="connsiteX26" fmla="*/ 526256 w 1466850"/>
                <a:gd name="connsiteY26" fmla="*/ 862012 h 1164431"/>
                <a:gd name="connsiteX27" fmla="*/ 545306 w 1466850"/>
                <a:gd name="connsiteY27" fmla="*/ 909637 h 1164431"/>
                <a:gd name="connsiteX28" fmla="*/ 566737 w 1466850"/>
                <a:gd name="connsiteY28" fmla="*/ 881062 h 1164431"/>
                <a:gd name="connsiteX29" fmla="*/ 621506 w 1466850"/>
                <a:gd name="connsiteY29" fmla="*/ 845344 h 1164431"/>
                <a:gd name="connsiteX30" fmla="*/ 709612 w 1466850"/>
                <a:gd name="connsiteY30" fmla="*/ 814387 h 1164431"/>
                <a:gd name="connsiteX31" fmla="*/ 716756 w 1466850"/>
                <a:gd name="connsiteY31" fmla="*/ 769144 h 1164431"/>
                <a:gd name="connsiteX32" fmla="*/ 742950 w 1466850"/>
                <a:gd name="connsiteY32" fmla="*/ 750094 h 1164431"/>
                <a:gd name="connsiteX33" fmla="*/ 785812 w 1466850"/>
                <a:gd name="connsiteY33" fmla="*/ 726281 h 1164431"/>
                <a:gd name="connsiteX34" fmla="*/ 800100 w 1466850"/>
                <a:gd name="connsiteY34" fmla="*/ 716756 h 1164431"/>
                <a:gd name="connsiteX35" fmla="*/ 862012 w 1466850"/>
                <a:gd name="connsiteY35" fmla="*/ 721519 h 1164431"/>
                <a:gd name="connsiteX36" fmla="*/ 883444 w 1466850"/>
                <a:gd name="connsiteY36" fmla="*/ 721519 h 1164431"/>
                <a:gd name="connsiteX37" fmla="*/ 892969 w 1466850"/>
                <a:gd name="connsiteY37" fmla="*/ 697706 h 1164431"/>
                <a:gd name="connsiteX38" fmla="*/ 892969 w 1466850"/>
                <a:gd name="connsiteY38" fmla="*/ 697706 h 1164431"/>
                <a:gd name="connsiteX39" fmla="*/ 921544 w 1466850"/>
                <a:gd name="connsiteY39" fmla="*/ 609600 h 1164431"/>
                <a:gd name="connsiteX40" fmla="*/ 909637 w 1466850"/>
                <a:gd name="connsiteY40" fmla="*/ 552450 h 1164431"/>
                <a:gd name="connsiteX41" fmla="*/ 928687 w 1466850"/>
                <a:gd name="connsiteY41" fmla="*/ 540544 h 1164431"/>
                <a:gd name="connsiteX42" fmla="*/ 973931 w 1466850"/>
                <a:gd name="connsiteY42" fmla="*/ 535781 h 1164431"/>
                <a:gd name="connsiteX43" fmla="*/ 1014412 w 1466850"/>
                <a:gd name="connsiteY43" fmla="*/ 447675 h 1164431"/>
                <a:gd name="connsiteX44" fmla="*/ 1038225 w 1466850"/>
                <a:gd name="connsiteY44" fmla="*/ 445294 h 1164431"/>
                <a:gd name="connsiteX45" fmla="*/ 1073944 w 1466850"/>
                <a:gd name="connsiteY45" fmla="*/ 476250 h 1164431"/>
                <a:gd name="connsiteX46" fmla="*/ 1112044 w 1466850"/>
                <a:gd name="connsiteY46" fmla="*/ 514350 h 1164431"/>
                <a:gd name="connsiteX47" fmla="*/ 1171575 w 1466850"/>
                <a:gd name="connsiteY47" fmla="*/ 540544 h 1164431"/>
                <a:gd name="connsiteX48" fmla="*/ 1219200 w 1466850"/>
                <a:gd name="connsiteY48" fmla="*/ 521494 h 1164431"/>
                <a:gd name="connsiteX49" fmla="*/ 1245394 w 1466850"/>
                <a:gd name="connsiteY49" fmla="*/ 502444 h 1164431"/>
                <a:gd name="connsiteX50" fmla="*/ 1278731 w 1466850"/>
                <a:gd name="connsiteY50" fmla="*/ 511969 h 1164431"/>
                <a:gd name="connsiteX51" fmla="*/ 1295400 w 1466850"/>
                <a:gd name="connsiteY51" fmla="*/ 531019 h 1164431"/>
                <a:gd name="connsiteX52" fmla="*/ 1273969 w 1466850"/>
                <a:gd name="connsiteY52" fmla="*/ 573881 h 1164431"/>
                <a:gd name="connsiteX53" fmla="*/ 1271587 w 1466850"/>
                <a:gd name="connsiteY53" fmla="*/ 602456 h 1164431"/>
                <a:gd name="connsiteX54" fmla="*/ 1285875 w 1466850"/>
                <a:gd name="connsiteY54" fmla="*/ 611981 h 1164431"/>
                <a:gd name="connsiteX55" fmla="*/ 1300162 w 1466850"/>
                <a:gd name="connsiteY55" fmla="*/ 628650 h 1164431"/>
                <a:gd name="connsiteX56" fmla="*/ 1321594 w 1466850"/>
                <a:gd name="connsiteY56" fmla="*/ 666750 h 1164431"/>
                <a:gd name="connsiteX57" fmla="*/ 1347787 w 1466850"/>
                <a:gd name="connsiteY57" fmla="*/ 681037 h 1164431"/>
                <a:gd name="connsiteX58" fmla="*/ 1371600 w 1466850"/>
                <a:gd name="connsiteY58" fmla="*/ 681037 h 1164431"/>
                <a:gd name="connsiteX59" fmla="*/ 1376362 w 1466850"/>
                <a:gd name="connsiteY59" fmla="*/ 628650 h 1164431"/>
                <a:gd name="connsiteX60" fmla="*/ 1395412 w 1466850"/>
                <a:gd name="connsiteY60" fmla="*/ 578644 h 1164431"/>
                <a:gd name="connsiteX61" fmla="*/ 1426369 w 1466850"/>
                <a:gd name="connsiteY61" fmla="*/ 571500 h 1164431"/>
                <a:gd name="connsiteX62" fmla="*/ 1466850 w 1466850"/>
                <a:gd name="connsiteY62" fmla="*/ 552450 h 1164431"/>
                <a:gd name="connsiteX63" fmla="*/ 1443037 w 1466850"/>
                <a:gd name="connsiteY63" fmla="*/ 509587 h 1164431"/>
                <a:gd name="connsiteX64" fmla="*/ 1414462 w 1466850"/>
                <a:gd name="connsiteY64" fmla="*/ 464344 h 1164431"/>
                <a:gd name="connsiteX65" fmla="*/ 1388269 w 1466850"/>
                <a:gd name="connsiteY65" fmla="*/ 438150 h 1164431"/>
                <a:gd name="connsiteX66" fmla="*/ 1404937 w 1466850"/>
                <a:gd name="connsiteY66" fmla="*/ 400050 h 1164431"/>
                <a:gd name="connsiteX67" fmla="*/ 1404937 w 1466850"/>
                <a:gd name="connsiteY67" fmla="*/ 383381 h 1164431"/>
                <a:gd name="connsiteX68" fmla="*/ 1431131 w 1466850"/>
                <a:gd name="connsiteY68" fmla="*/ 338137 h 1164431"/>
                <a:gd name="connsiteX69" fmla="*/ 1419225 w 1466850"/>
                <a:gd name="connsiteY69" fmla="*/ 264319 h 1164431"/>
                <a:gd name="connsiteX70" fmla="*/ 1438275 w 1466850"/>
                <a:gd name="connsiteY70" fmla="*/ 202406 h 1164431"/>
                <a:gd name="connsiteX71" fmla="*/ 1435894 w 1466850"/>
                <a:gd name="connsiteY71" fmla="*/ 173831 h 1164431"/>
                <a:gd name="connsiteX72" fmla="*/ 1404937 w 1466850"/>
                <a:gd name="connsiteY72" fmla="*/ 164306 h 1164431"/>
                <a:gd name="connsiteX73" fmla="*/ 1364456 w 1466850"/>
                <a:gd name="connsiteY73" fmla="*/ 154781 h 1164431"/>
                <a:gd name="connsiteX74" fmla="*/ 1293019 w 1466850"/>
                <a:gd name="connsiteY74" fmla="*/ 154781 h 1164431"/>
                <a:gd name="connsiteX75" fmla="*/ 1233487 w 1466850"/>
                <a:gd name="connsiteY75" fmla="*/ 121444 h 1164431"/>
                <a:gd name="connsiteX76" fmla="*/ 1207294 w 1466850"/>
                <a:gd name="connsiteY76" fmla="*/ 114300 h 1164431"/>
                <a:gd name="connsiteX77" fmla="*/ 1188244 w 1466850"/>
                <a:gd name="connsiteY77" fmla="*/ 126206 h 1164431"/>
                <a:gd name="connsiteX78" fmla="*/ 1133475 w 1466850"/>
                <a:gd name="connsiteY78" fmla="*/ 188119 h 1164431"/>
                <a:gd name="connsiteX79" fmla="*/ 1116806 w 1466850"/>
                <a:gd name="connsiteY79" fmla="*/ 188119 h 1164431"/>
                <a:gd name="connsiteX80" fmla="*/ 1078706 w 1466850"/>
                <a:gd name="connsiteY80" fmla="*/ 142875 h 1164431"/>
                <a:gd name="connsiteX81" fmla="*/ 1054894 w 1466850"/>
                <a:gd name="connsiteY81" fmla="*/ 138112 h 1164431"/>
                <a:gd name="connsiteX82" fmla="*/ 997744 w 1466850"/>
                <a:gd name="connsiteY82" fmla="*/ 157162 h 1164431"/>
                <a:gd name="connsiteX83" fmla="*/ 973931 w 1466850"/>
                <a:gd name="connsiteY83" fmla="*/ 178594 h 1164431"/>
                <a:gd name="connsiteX84" fmla="*/ 928687 w 1466850"/>
                <a:gd name="connsiteY84" fmla="*/ 173831 h 1164431"/>
                <a:gd name="connsiteX85" fmla="*/ 878681 w 1466850"/>
                <a:gd name="connsiteY85" fmla="*/ 164306 h 1164431"/>
                <a:gd name="connsiteX86" fmla="*/ 864394 w 1466850"/>
                <a:gd name="connsiteY86" fmla="*/ 83344 h 1164431"/>
                <a:gd name="connsiteX87" fmla="*/ 845344 w 1466850"/>
                <a:gd name="connsiteY87" fmla="*/ 69056 h 1164431"/>
                <a:gd name="connsiteX88" fmla="*/ 747712 w 1466850"/>
                <a:gd name="connsiteY88" fmla="*/ 119062 h 1164431"/>
                <a:gd name="connsiteX89" fmla="*/ 721519 w 1466850"/>
                <a:gd name="connsiteY89" fmla="*/ 140494 h 1164431"/>
                <a:gd name="connsiteX90" fmla="*/ 709612 w 1466850"/>
                <a:gd name="connsiteY90" fmla="*/ 190500 h 1164431"/>
                <a:gd name="connsiteX91" fmla="*/ 707231 w 1466850"/>
                <a:gd name="connsiteY91" fmla="*/ 195262 h 1164431"/>
                <a:gd name="connsiteX92" fmla="*/ 654844 w 1466850"/>
                <a:gd name="connsiteY92" fmla="*/ 190500 h 1164431"/>
                <a:gd name="connsiteX93" fmla="*/ 633412 w 1466850"/>
                <a:gd name="connsiteY93" fmla="*/ 180975 h 1164431"/>
                <a:gd name="connsiteX94" fmla="*/ 614362 w 1466850"/>
                <a:gd name="connsiteY94" fmla="*/ 142875 h 1164431"/>
                <a:gd name="connsiteX95" fmla="*/ 590550 w 1466850"/>
                <a:gd name="connsiteY95" fmla="*/ 130969 h 1164431"/>
                <a:gd name="connsiteX96" fmla="*/ 540544 w 1466850"/>
                <a:gd name="connsiteY96" fmla="*/ 161925 h 1164431"/>
                <a:gd name="connsiteX97" fmla="*/ 507206 w 1466850"/>
                <a:gd name="connsiteY97" fmla="*/ 154781 h 1164431"/>
                <a:gd name="connsiteX98" fmla="*/ 495300 w 1466850"/>
                <a:gd name="connsiteY98" fmla="*/ 123825 h 1164431"/>
                <a:gd name="connsiteX99" fmla="*/ 490537 w 1466850"/>
                <a:gd name="connsiteY99" fmla="*/ 114300 h 1164431"/>
                <a:gd name="connsiteX100" fmla="*/ 431006 w 1466850"/>
                <a:gd name="connsiteY100" fmla="*/ 97631 h 1164431"/>
                <a:gd name="connsiteX101" fmla="*/ 442912 w 1466850"/>
                <a:gd name="connsiteY101" fmla="*/ 33337 h 1164431"/>
                <a:gd name="connsiteX102" fmla="*/ 423862 w 1466850"/>
                <a:gd name="connsiteY102" fmla="*/ 19050 h 1164431"/>
                <a:gd name="connsiteX103" fmla="*/ 335756 w 1466850"/>
                <a:gd name="connsiteY103" fmla="*/ 0 h 1164431"/>
                <a:gd name="connsiteX104" fmla="*/ 302419 w 1466850"/>
                <a:gd name="connsiteY104" fmla="*/ 35719 h 1164431"/>
                <a:gd name="connsiteX105" fmla="*/ 266700 w 1466850"/>
                <a:gd name="connsiteY105" fmla="*/ 50006 h 1164431"/>
                <a:gd name="connsiteX106" fmla="*/ 271462 w 1466850"/>
                <a:gd name="connsiteY106" fmla="*/ 95250 h 1164431"/>
                <a:gd name="connsiteX107" fmla="*/ 316706 w 1466850"/>
                <a:gd name="connsiteY107" fmla="*/ 121444 h 1164431"/>
                <a:gd name="connsiteX108" fmla="*/ 302419 w 1466850"/>
                <a:gd name="connsiteY108" fmla="*/ 145256 h 1164431"/>
                <a:gd name="connsiteX109" fmla="*/ 247650 w 1466850"/>
                <a:gd name="connsiteY109" fmla="*/ 159544 h 1164431"/>
                <a:gd name="connsiteX110" fmla="*/ 214312 w 1466850"/>
                <a:gd name="connsiteY110" fmla="*/ 216694 h 1164431"/>
                <a:gd name="connsiteX111" fmla="*/ 183356 w 1466850"/>
                <a:gd name="connsiteY111" fmla="*/ 221456 h 1164431"/>
                <a:gd name="connsiteX112" fmla="*/ 183356 w 1466850"/>
                <a:gd name="connsiteY112" fmla="*/ 254794 h 1164431"/>
                <a:gd name="connsiteX113" fmla="*/ 161925 w 1466850"/>
                <a:gd name="connsiteY113" fmla="*/ 304800 h 1164431"/>
                <a:gd name="connsiteX114" fmla="*/ 140494 w 1466850"/>
                <a:gd name="connsiteY114" fmla="*/ 323850 h 1164431"/>
                <a:gd name="connsiteX115" fmla="*/ 71439 w 1466850"/>
                <a:gd name="connsiteY115" fmla="*/ 300039 h 1164431"/>
                <a:gd name="connsiteX116" fmla="*/ 59530 w 1466850"/>
                <a:gd name="connsiteY116" fmla="*/ 302418 h 1164431"/>
                <a:gd name="connsiteX117" fmla="*/ 30956 w 1466850"/>
                <a:gd name="connsiteY117" fmla="*/ 295274 h 1164431"/>
                <a:gd name="connsiteX0" fmla="*/ 30956 w 1466850"/>
                <a:gd name="connsiteY0" fmla="*/ 295274 h 1164431"/>
                <a:gd name="connsiteX1" fmla="*/ 19050 w 1466850"/>
                <a:gd name="connsiteY1" fmla="*/ 381000 h 1164431"/>
                <a:gd name="connsiteX2" fmla="*/ 19050 w 1466850"/>
                <a:gd name="connsiteY2" fmla="*/ 397669 h 1164431"/>
                <a:gd name="connsiteX3" fmla="*/ 0 w 1466850"/>
                <a:gd name="connsiteY3" fmla="*/ 459581 h 1164431"/>
                <a:gd name="connsiteX4" fmla="*/ 7144 w 1466850"/>
                <a:gd name="connsiteY4" fmla="*/ 497681 h 1164431"/>
                <a:gd name="connsiteX5" fmla="*/ 9525 w 1466850"/>
                <a:gd name="connsiteY5" fmla="*/ 535781 h 1164431"/>
                <a:gd name="connsiteX6" fmla="*/ 19050 w 1466850"/>
                <a:gd name="connsiteY6" fmla="*/ 583406 h 1164431"/>
                <a:gd name="connsiteX7" fmla="*/ 23812 w 1466850"/>
                <a:gd name="connsiteY7" fmla="*/ 688181 h 1164431"/>
                <a:gd name="connsiteX8" fmla="*/ 35719 w 1466850"/>
                <a:gd name="connsiteY8" fmla="*/ 747712 h 1164431"/>
                <a:gd name="connsiteX9" fmla="*/ 40481 w 1466850"/>
                <a:gd name="connsiteY9" fmla="*/ 778669 h 1164431"/>
                <a:gd name="connsiteX10" fmla="*/ 47625 w 1466850"/>
                <a:gd name="connsiteY10" fmla="*/ 831056 h 1164431"/>
                <a:gd name="connsiteX11" fmla="*/ 38100 w 1466850"/>
                <a:gd name="connsiteY11" fmla="*/ 919162 h 1164431"/>
                <a:gd name="connsiteX12" fmla="*/ 78581 w 1466850"/>
                <a:gd name="connsiteY12" fmla="*/ 1028700 h 1164431"/>
                <a:gd name="connsiteX13" fmla="*/ 71437 w 1466850"/>
                <a:gd name="connsiteY13" fmla="*/ 1095375 h 1164431"/>
                <a:gd name="connsiteX14" fmla="*/ 88106 w 1466850"/>
                <a:gd name="connsiteY14" fmla="*/ 1164431 h 1164431"/>
                <a:gd name="connsiteX15" fmla="*/ 128587 w 1466850"/>
                <a:gd name="connsiteY15" fmla="*/ 1145381 h 1164431"/>
                <a:gd name="connsiteX16" fmla="*/ 242887 w 1466850"/>
                <a:gd name="connsiteY16" fmla="*/ 1092994 h 1164431"/>
                <a:gd name="connsiteX17" fmla="*/ 238125 w 1466850"/>
                <a:gd name="connsiteY17" fmla="*/ 1045369 h 1164431"/>
                <a:gd name="connsiteX18" fmla="*/ 230981 w 1466850"/>
                <a:gd name="connsiteY18" fmla="*/ 1035844 h 1164431"/>
                <a:gd name="connsiteX19" fmla="*/ 252412 w 1466850"/>
                <a:gd name="connsiteY19" fmla="*/ 1019175 h 1164431"/>
                <a:gd name="connsiteX20" fmla="*/ 314325 w 1466850"/>
                <a:gd name="connsiteY20" fmla="*/ 995362 h 1164431"/>
                <a:gd name="connsiteX21" fmla="*/ 311944 w 1466850"/>
                <a:gd name="connsiteY21" fmla="*/ 959644 h 1164431"/>
                <a:gd name="connsiteX22" fmla="*/ 326231 w 1466850"/>
                <a:gd name="connsiteY22" fmla="*/ 942975 h 1164431"/>
                <a:gd name="connsiteX23" fmla="*/ 452437 w 1466850"/>
                <a:gd name="connsiteY23" fmla="*/ 950119 h 1164431"/>
                <a:gd name="connsiteX24" fmla="*/ 464344 w 1466850"/>
                <a:gd name="connsiteY24" fmla="*/ 933450 h 1164431"/>
                <a:gd name="connsiteX25" fmla="*/ 476250 w 1466850"/>
                <a:gd name="connsiteY25" fmla="*/ 883444 h 1164431"/>
                <a:gd name="connsiteX26" fmla="*/ 488156 w 1466850"/>
                <a:gd name="connsiteY26" fmla="*/ 857250 h 1164431"/>
                <a:gd name="connsiteX27" fmla="*/ 526256 w 1466850"/>
                <a:gd name="connsiteY27" fmla="*/ 862012 h 1164431"/>
                <a:gd name="connsiteX28" fmla="*/ 545306 w 1466850"/>
                <a:gd name="connsiteY28" fmla="*/ 909637 h 1164431"/>
                <a:gd name="connsiteX29" fmla="*/ 566737 w 1466850"/>
                <a:gd name="connsiteY29" fmla="*/ 881062 h 1164431"/>
                <a:gd name="connsiteX30" fmla="*/ 621506 w 1466850"/>
                <a:gd name="connsiteY30" fmla="*/ 845344 h 1164431"/>
                <a:gd name="connsiteX31" fmla="*/ 709612 w 1466850"/>
                <a:gd name="connsiteY31" fmla="*/ 814387 h 1164431"/>
                <a:gd name="connsiteX32" fmla="*/ 716756 w 1466850"/>
                <a:gd name="connsiteY32" fmla="*/ 769144 h 1164431"/>
                <a:gd name="connsiteX33" fmla="*/ 742950 w 1466850"/>
                <a:gd name="connsiteY33" fmla="*/ 750094 h 1164431"/>
                <a:gd name="connsiteX34" fmla="*/ 785812 w 1466850"/>
                <a:gd name="connsiteY34" fmla="*/ 726281 h 1164431"/>
                <a:gd name="connsiteX35" fmla="*/ 800100 w 1466850"/>
                <a:gd name="connsiteY35" fmla="*/ 716756 h 1164431"/>
                <a:gd name="connsiteX36" fmla="*/ 862012 w 1466850"/>
                <a:gd name="connsiteY36" fmla="*/ 721519 h 1164431"/>
                <a:gd name="connsiteX37" fmla="*/ 883444 w 1466850"/>
                <a:gd name="connsiteY37" fmla="*/ 721519 h 1164431"/>
                <a:gd name="connsiteX38" fmla="*/ 892969 w 1466850"/>
                <a:gd name="connsiteY38" fmla="*/ 697706 h 1164431"/>
                <a:gd name="connsiteX39" fmla="*/ 892969 w 1466850"/>
                <a:gd name="connsiteY39" fmla="*/ 697706 h 1164431"/>
                <a:gd name="connsiteX40" fmla="*/ 921544 w 1466850"/>
                <a:gd name="connsiteY40" fmla="*/ 609600 h 1164431"/>
                <a:gd name="connsiteX41" fmla="*/ 909637 w 1466850"/>
                <a:gd name="connsiteY41" fmla="*/ 552450 h 1164431"/>
                <a:gd name="connsiteX42" fmla="*/ 928687 w 1466850"/>
                <a:gd name="connsiteY42" fmla="*/ 540544 h 1164431"/>
                <a:gd name="connsiteX43" fmla="*/ 973931 w 1466850"/>
                <a:gd name="connsiteY43" fmla="*/ 535781 h 1164431"/>
                <a:gd name="connsiteX44" fmla="*/ 1014412 w 1466850"/>
                <a:gd name="connsiteY44" fmla="*/ 447675 h 1164431"/>
                <a:gd name="connsiteX45" fmla="*/ 1038225 w 1466850"/>
                <a:gd name="connsiteY45" fmla="*/ 445294 h 1164431"/>
                <a:gd name="connsiteX46" fmla="*/ 1073944 w 1466850"/>
                <a:gd name="connsiteY46" fmla="*/ 476250 h 1164431"/>
                <a:gd name="connsiteX47" fmla="*/ 1112044 w 1466850"/>
                <a:gd name="connsiteY47" fmla="*/ 514350 h 1164431"/>
                <a:gd name="connsiteX48" fmla="*/ 1171575 w 1466850"/>
                <a:gd name="connsiteY48" fmla="*/ 540544 h 1164431"/>
                <a:gd name="connsiteX49" fmla="*/ 1219200 w 1466850"/>
                <a:gd name="connsiteY49" fmla="*/ 521494 h 1164431"/>
                <a:gd name="connsiteX50" fmla="*/ 1245394 w 1466850"/>
                <a:gd name="connsiteY50" fmla="*/ 502444 h 1164431"/>
                <a:gd name="connsiteX51" fmla="*/ 1278731 w 1466850"/>
                <a:gd name="connsiteY51" fmla="*/ 511969 h 1164431"/>
                <a:gd name="connsiteX52" fmla="*/ 1295400 w 1466850"/>
                <a:gd name="connsiteY52" fmla="*/ 531019 h 1164431"/>
                <a:gd name="connsiteX53" fmla="*/ 1273969 w 1466850"/>
                <a:gd name="connsiteY53" fmla="*/ 573881 h 1164431"/>
                <a:gd name="connsiteX54" fmla="*/ 1271587 w 1466850"/>
                <a:gd name="connsiteY54" fmla="*/ 602456 h 1164431"/>
                <a:gd name="connsiteX55" fmla="*/ 1285875 w 1466850"/>
                <a:gd name="connsiteY55" fmla="*/ 611981 h 1164431"/>
                <a:gd name="connsiteX56" fmla="*/ 1300162 w 1466850"/>
                <a:gd name="connsiteY56" fmla="*/ 628650 h 1164431"/>
                <a:gd name="connsiteX57" fmla="*/ 1321594 w 1466850"/>
                <a:gd name="connsiteY57" fmla="*/ 666750 h 1164431"/>
                <a:gd name="connsiteX58" fmla="*/ 1347787 w 1466850"/>
                <a:gd name="connsiteY58" fmla="*/ 681037 h 1164431"/>
                <a:gd name="connsiteX59" fmla="*/ 1371600 w 1466850"/>
                <a:gd name="connsiteY59" fmla="*/ 681037 h 1164431"/>
                <a:gd name="connsiteX60" fmla="*/ 1376362 w 1466850"/>
                <a:gd name="connsiteY60" fmla="*/ 628650 h 1164431"/>
                <a:gd name="connsiteX61" fmla="*/ 1395412 w 1466850"/>
                <a:gd name="connsiteY61" fmla="*/ 578644 h 1164431"/>
                <a:gd name="connsiteX62" fmla="*/ 1426369 w 1466850"/>
                <a:gd name="connsiteY62" fmla="*/ 571500 h 1164431"/>
                <a:gd name="connsiteX63" fmla="*/ 1466850 w 1466850"/>
                <a:gd name="connsiteY63" fmla="*/ 552450 h 1164431"/>
                <a:gd name="connsiteX64" fmla="*/ 1443037 w 1466850"/>
                <a:gd name="connsiteY64" fmla="*/ 509587 h 1164431"/>
                <a:gd name="connsiteX65" fmla="*/ 1414462 w 1466850"/>
                <a:gd name="connsiteY65" fmla="*/ 464344 h 1164431"/>
                <a:gd name="connsiteX66" fmla="*/ 1388269 w 1466850"/>
                <a:gd name="connsiteY66" fmla="*/ 438150 h 1164431"/>
                <a:gd name="connsiteX67" fmla="*/ 1404937 w 1466850"/>
                <a:gd name="connsiteY67" fmla="*/ 400050 h 1164431"/>
                <a:gd name="connsiteX68" fmla="*/ 1404937 w 1466850"/>
                <a:gd name="connsiteY68" fmla="*/ 383381 h 1164431"/>
                <a:gd name="connsiteX69" fmla="*/ 1431131 w 1466850"/>
                <a:gd name="connsiteY69" fmla="*/ 338137 h 1164431"/>
                <a:gd name="connsiteX70" fmla="*/ 1419225 w 1466850"/>
                <a:gd name="connsiteY70" fmla="*/ 264319 h 1164431"/>
                <a:gd name="connsiteX71" fmla="*/ 1438275 w 1466850"/>
                <a:gd name="connsiteY71" fmla="*/ 202406 h 1164431"/>
                <a:gd name="connsiteX72" fmla="*/ 1435894 w 1466850"/>
                <a:gd name="connsiteY72" fmla="*/ 173831 h 1164431"/>
                <a:gd name="connsiteX73" fmla="*/ 1404937 w 1466850"/>
                <a:gd name="connsiteY73" fmla="*/ 164306 h 1164431"/>
                <a:gd name="connsiteX74" fmla="*/ 1364456 w 1466850"/>
                <a:gd name="connsiteY74" fmla="*/ 154781 h 1164431"/>
                <a:gd name="connsiteX75" fmla="*/ 1293019 w 1466850"/>
                <a:gd name="connsiteY75" fmla="*/ 154781 h 1164431"/>
                <a:gd name="connsiteX76" fmla="*/ 1233487 w 1466850"/>
                <a:gd name="connsiteY76" fmla="*/ 121444 h 1164431"/>
                <a:gd name="connsiteX77" fmla="*/ 1207294 w 1466850"/>
                <a:gd name="connsiteY77" fmla="*/ 114300 h 1164431"/>
                <a:gd name="connsiteX78" fmla="*/ 1188244 w 1466850"/>
                <a:gd name="connsiteY78" fmla="*/ 126206 h 1164431"/>
                <a:gd name="connsiteX79" fmla="*/ 1133475 w 1466850"/>
                <a:gd name="connsiteY79" fmla="*/ 188119 h 1164431"/>
                <a:gd name="connsiteX80" fmla="*/ 1116806 w 1466850"/>
                <a:gd name="connsiteY80" fmla="*/ 188119 h 1164431"/>
                <a:gd name="connsiteX81" fmla="*/ 1078706 w 1466850"/>
                <a:gd name="connsiteY81" fmla="*/ 142875 h 1164431"/>
                <a:gd name="connsiteX82" fmla="*/ 1054894 w 1466850"/>
                <a:gd name="connsiteY82" fmla="*/ 138112 h 1164431"/>
                <a:gd name="connsiteX83" fmla="*/ 997744 w 1466850"/>
                <a:gd name="connsiteY83" fmla="*/ 157162 h 1164431"/>
                <a:gd name="connsiteX84" fmla="*/ 973931 w 1466850"/>
                <a:gd name="connsiteY84" fmla="*/ 178594 h 1164431"/>
                <a:gd name="connsiteX85" fmla="*/ 928687 w 1466850"/>
                <a:gd name="connsiteY85" fmla="*/ 173831 h 1164431"/>
                <a:gd name="connsiteX86" fmla="*/ 878681 w 1466850"/>
                <a:gd name="connsiteY86" fmla="*/ 164306 h 1164431"/>
                <a:gd name="connsiteX87" fmla="*/ 864394 w 1466850"/>
                <a:gd name="connsiteY87" fmla="*/ 83344 h 1164431"/>
                <a:gd name="connsiteX88" fmla="*/ 845344 w 1466850"/>
                <a:gd name="connsiteY88" fmla="*/ 69056 h 1164431"/>
                <a:gd name="connsiteX89" fmla="*/ 747712 w 1466850"/>
                <a:gd name="connsiteY89" fmla="*/ 119062 h 1164431"/>
                <a:gd name="connsiteX90" fmla="*/ 721519 w 1466850"/>
                <a:gd name="connsiteY90" fmla="*/ 140494 h 1164431"/>
                <a:gd name="connsiteX91" fmla="*/ 709612 w 1466850"/>
                <a:gd name="connsiteY91" fmla="*/ 190500 h 1164431"/>
                <a:gd name="connsiteX92" fmla="*/ 707231 w 1466850"/>
                <a:gd name="connsiteY92" fmla="*/ 195262 h 1164431"/>
                <a:gd name="connsiteX93" fmla="*/ 654844 w 1466850"/>
                <a:gd name="connsiteY93" fmla="*/ 190500 h 1164431"/>
                <a:gd name="connsiteX94" fmla="*/ 633412 w 1466850"/>
                <a:gd name="connsiteY94" fmla="*/ 180975 h 1164431"/>
                <a:gd name="connsiteX95" fmla="*/ 614362 w 1466850"/>
                <a:gd name="connsiteY95" fmla="*/ 142875 h 1164431"/>
                <a:gd name="connsiteX96" fmla="*/ 590550 w 1466850"/>
                <a:gd name="connsiteY96" fmla="*/ 130969 h 1164431"/>
                <a:gd name="connsiteX97" fmla="*/ 540544 w 1466850"/>
                <a:gd name="connsiteY97" fmla="*/ 161925 h 1164431"/>
                <a:gd name="connsiteX98" fmla="*/ 507206 w 1466850"/>
                <a:gd name="connsiteY98" fmla="*/ 154781 h 1164431"/>
                <a:gd name="connsiteX99" fmla="*/ 495300 w 1466850"/>
                <a:gd name="connsiteY99" fmla="*/ 123825 h 1164431"/>
                <a:gd name="connsiteX100" fmla="*/ 490537 w 1466850"/>
                <a:gd name="connsiteY100" fmla="*/ 114300 h 1164431"/>
                <a:gd name="connsiteX101" fmla="*/ 431006 w 1466850"/>
                <a:gd name="connsiteY101" fmla="*/ 97631 h 1164431"/>
                <a:gd name="connsiteX102" fmla="*/ 442912 w 1466850"/>
                <a:gd name="connsiteY102" fmla="*/ 33337 h 1164431"/>
                <a:gd name="connsiteX103" fmla="*/ 423862 w 1466850"/>
                <a:gd name="connsiteY103" fmla="*/ 19050 h 1164431"/>
                <a:gd name="connsiteX104" fmla="*/ 335756 w 1466850"/>
                <a:gd name="connsiteY104" fmla="*/ 0 h 1164431"/>
                <a:gd name="connsiteX105" fmla="*/ 302419 w 1466850"/>
                <a:gd name="connsiteY105" fmla="*/ 35719 h 1164431"/>
                <a:gd name="connsiteX106" fmla="*/ 266700 w 1466850"/>
                <a:gd name="connsiteY106" fmla="*/ 50006 h 1164431"/>
                <a:gd name="connsiteX107" fmla="*/ 271462 w 1466850"/>
                <a:gd name="connsiteY107" fmla="*/ 95250 h 1164431"/>
                <a:gd name="connsiteX108" fmla="*/ 316706 w 1466850"/>
                <a:gd name="connsiteY108" fmla="*/ 121444 h 1164431"/>
                <a:gd name="connsiteX109" fmla="*/ 302419 w 1466850"/>
                <a:gd name="connsiteY109" fmla="*/ 145256 h 1164431"/>
                <a:gd name="connsiteX110" fmla="*/ 247650 w 1466850"/>
                <a:gd name="connsiteY110" fmla="*/ 159544 h 1164431"/>
                <a:gd name="connsiteX111" fmla="*/ 214312 w 1466850"/>
                <a:gd name="connsiteY111" fmla="*/ 216694 h 1164431"/>
                <a:gd name="connsiteX112" fmla="*/ 183356 w 1466850"/>
                <a:gd name="connsiteY112" fmla="*/ 221456 h 1164431"/>
                <a:gd name="connsiteX113" fmla="*/ 183356 w 1466850"/>
                <a:gd name="connsiteY113" fmla="*/ 254794 h 1164431"/>
                <a:gd name="connsiteX114" fmla="*/ 161925 w 1466850"/>
                <a:gd name="connsiteY114" fmla="*/ 304800 h 1164431"/>
                <a:gd name="connsiteX115" fmla="*/ 140494 w 1466850"/>
                <a:gd name="connsiteY115" fmla="*/ 323850 h 1164431"/>
                <a:gd name="connsiteX116" fmla="*/ 71439 w 1466850"/>
                <a:gd name="connsiteY116" fmla="*/ 300039 h 1164431"/>
                <a:gd name="connsiteX117" fmla="*/ 59530 w 1466850"/>
                <a:gd name="connsiteY117" fmla="*/ 302418 h 1164431"/>
                <a:gd name="connsiteX118" fmla="*/ 30956 w 1466850"/>
                <a:gd name="connsiteY118" fmla="*/ 295274 h 1164431"/>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242887 w 1466850"/>
                <a:gd name="connsiteY16" fmla="*/ 1092994 h 1200149"/>
                <a:gd name="connsiteX17" fmla="*/ 238125 w 1466850"/>
                <a:gd name="connsiteY17" fmla="*/ 1045369 h 1200149"/>
                <a:gd name="connsiteX18" fmla="*/ 230981 w 1466850"/>
                <a:gd name="connsiteY18" fmla="*/ 1035844 h 1200149"/>
                <a:gd name="connsiteX19" fmla="*/ 252412 w 1466850"/>
                <a:gd name="connsiteY19" fmla="*/ 1019175 h 1200149"/>
                <a:gd name="connsiteX20" fmla="*/ 314325 w 1466850"/>
                <a:gd name="connsiteY20" fmla="*/ 995362 h 1200149"/>
                <a:gd name="connsiteX21" fmla="*/ 311944 w 1466850"/>
                <a:gd name="connsiteY21" fmla="*/ 959644 h 1200149"/>
                <a:gd name="connsiteX22" fmla="*/ 326231 w 1466850"/>
                <a:gd name="connsiteY22" fmla="*/ 942975 h 1200149"/>
                <a:gd name="connsiteX23" fmla="*/ 452437 w 1466850"/>
                <a:gd name="connsiteY23" fmla="*/ 950119 h 1200149"/>
                <a:gd name="connsiteX24" fmla="*/ 464344 w 1466850"/>
                <a:gd name="connsiteY24" fmla="*/ 933450 h 1200149"/>
                <a:gd name="connsiteX25" fmla="*/ 476250 w 1466850"/>
                <a:gd name="connsiteY25" fmla="*/ 883444 h 1200149"/>
                <a:gd name="connsiteX26" fmla="*/ 488156 w 1466850"/>
                <a:gd name="connsiteY26" fmla="*/ 857250 h 1200149"/>
                <a:gd name="connsiteX27" fmla="*/ 526256 w 1466850"/>
                <a:gd name="connsiteY27" fmla="*/ 862012 h 1200149"/>
                <a:gd name="connsiteX28" fmla="*/ 545306 w 1466850"/>
                <a:gd name="connsiteY28" fmla="*/ 909637 h 1200149"/>
                <a:gd name="connsiteX29" fmla="*/ 566737 w 1466850"/>
                <a:gd name="connsiteY29" fmla="*/ 881062 h 1200149"/>
                <a:gd name="connsiteX30" fmla="*/ 621506 w 1466850"/>
                <a:gd name="connsiteY30" fmla="*/ 845344 h 1200149"/>
                <a:gd name="connsiteX31" fmla="*/ 709612 w 1466850"/>
                <a:gd name="connsiteY31" fmla="*/ 814387 h 1200149"/>
                <a:gd name="connsiteX32" fmla="*/ 716756 w 1466850"/>
                <a:gd name="connsiteY32" fmla="*/ 769144 h 1200149"/>
                <a:gd name="connsiteX33" fmla="*/ 742950 w 1466850"/>
                <a:gd name="connsiteY33" fmla="*/ 750094 h 1200149"/>
                <a:gd name="connsiteX34" fmla="*/ 785812 w 1466850"/>
                <a:gd name="connsiteY34" fmla="*/ 726281 h 1200149"/>
                <a:gd name="connsiteX35" fmla="*/ 800100 w 1466850"/>
                <a:gd name="connsiteY35" fmla="*/ 716756 h 1200149"/>
                <a:gd name="connsiteX36" fmla="*/ 862012 w 1466850"/>
                <a:gd name="connsiteY36" fmla="*/ 721519 h 1200149"/>
                <a:gd name="connsiteX37" fmla="*/ 883444 w 1466850"/>
                <a:gd name="connsiteY37" fmla="*/ 721519 h 1200149"/>
                <a:gd name="connsiteX38" fmla="*/ 892969 w 1466850"/>
                <a:gd name="connsiteY38" fmla="*/ 697706 h 1200149"/>
                <a:gd name="connsiteX39" fmla="*/ 892969 w 1466850"/>
                <a:gd name="connsiteY39" fmla="*/ 697706 h 1200149"/>
                <a:gd name="connsiteX40" fmla="*/ 921544 w 1466850"/>
                <a:gd name="connsiteY40" fmla="*/ 609600 h 1200149"/>
                <a:gd name="connsiteX41" fmla="*/ 909637 w 1466850"/>
                <a:gd name="connsiteY41" fmla="*/ 552450 h 1200149"/>
                <a:gd name="connsiteX42" fmla="*/ 928687 w 1466850"/>
                <a:gd name="connsiteY42" fmla="*/ 540544 h 1200149"/>
                <a:gd name="connsiteX43" fmla="*/ 973931 w 1466850"/>
                <a:gd name="connsiteY43" fmla="*/ 535781 h 1200149"/>
                <a:gd name="connsiteX44" fmla="*/ 1014412 w 1466850"/>
                <a:gd name="connsiteY44" fmla="*/ 447675 h 1200149"/>
                <a:gd name="connsiteX45" fmla="*/ 1038225 w 1466850"/>
                <a:gd name="connsiteY45" fmla="*/ 445294 h 1200149"/>
                <a:gd name="connsiteX46" fmla="*/ 1073944 w 1466850"/>
                <a:gd name="connsiteY46" fmla="*/ 476250 h 1200149"/>
                <a:gd name="connsiteX47" fmla="*/ 1112044 w 1466850"/>
                <a:gd name="connsiteY47" fmla="*/ 514350 h 1200149"/>
                <a:gd name="connsiteX48" fmla="*/ 1171575 w 1466850"/>
                <a:gd name="connsiteY48" fmla="*/ 540544 h 1200149"/>
                <a:gd name="connsiteX49" fmla="*/ 1219200 w 1466850"/>
                <a:gd name="connsiteY49" fmla="*/ 521494 h 1200149"/>
                <a:gd name="connsiteX50" fmla="*/ 1245394 w 1466850"/>
                <a:gd name="connsiteY50" fmla="*/ 502444 h 1200149"/>
                <a:gd name="connsiteX51" fmla="*/ 1278731 w 1466850"/>
                <a:gd name="connsiteY51" fmla="*/ 511969 h 1200149"/>
                <a:gd name="connsiteX52" fmla="*/ 1295400 w 1466850"/>
                <a:gd name="connsiteY52" fmla="*/ 531019 h 1200149"/>
                <a:gd name="connsiteX53" fmla="*/ 1273969 w 1466850"/>
                <a:gd name="connsiteY53" fmla="*/ 573881 h 1200149"/>
                <a:gd name="connsiteX54" fmla="*/ 1271587 w 1466850"/>
                <a:gd name="connsiteY54" fmla="*/ 602456 h 1200149"/>
                <a:gd name="connsiteX55" fmla="*/ 1285875 w 1466850"/>
                <a:gd name="connsiteY55" fmla="*/ 611981 h 1200149"/>
                <a:gd name="connsiteX56" fmla="*/ 1300162 w 1466850"/>
                <a:gd name="connsiteY56" fmla="*/ 628650 h 1200149"/>
                <a:gd name="connsiteX57" fmla="*/ 1321594 w 1466850"/>
                <a:gd name="connsiteY57" fmla="*/ 666750 h 1200149"/>
                <a:gd name="connsiteX58" fmla="*/ 1347787 w 1466850"/>
                <a:gd name="connsiteY58" fmla="*/ 681037 h 1200149"/>
                <a:gd name="connsiteX59" fmla="*/ 1371600 w 1466850"/>
                <a:gd name="connsiteY59" fmla="*/ 681037 h 1200149"/>
                <a:gd name="connsiteX60" fmla="*/ 1376362 w 1466850"/>
                <a:gd name="connsiteY60" fmla="*/ 628650 h 1200149"/>
                <a:gd name="connsiteX61" fmla="*/ 1395412 w 1466850"/>
                <a:gd name="connsiteY61" fmla="*/ 578644 h 1200149"/>
                <a:gd name="connsiteX62" fmla="*/ 1426369 w 1466850"/>
                <a:gd name="connsiteY62" fmla="*/ 571500 h 1200149"/>
                <a:gd name="connsiteX63" fmla="*/ 1466850 w 1466850"/>
                <a:gd name="connsiteY63" fmla="*/ 552450 h 1200149"/>
                <a:gd name="connsiteX64" fmla="*/ 1443037 w 1466850"/>
                <a:gd name="connsiteY64" fmla="*/ 509587 h 1200149"/>
                <a:gd name="connsiteX65" fmla="*/ 1414462 w 1466850"/>
                <a:gd name="connsiteY65" fmla="*/ 464344 h 1200149"/>
                <a:gd name="connsiteX66" fmla="*/ 1388269 w 1466850"/>
                <a:gd name="connsiteY66" fmla="*/ 438150 h 1200149"/>
                <a:gd name="connsiteX67" fmla="*/ 1404937 w 1466850"/>
                <a:gd name="connsiteY67" fmla="*/ 400050 h 1200149"/>
                <a:gd name="connsiteX68" fmla="*/ 1404937 w 1466850"/>
                <a:gd name="connsiteY68" fmla="*/ 383381 h 1200149"/>
                <a:gd name="connsiteX69" fmla="*/ 1431131 w 1466850"/>
                <a:gd name="connsiteY69" fmla="*/ 338137 h 1200149"/>
                <a:gd name="connsiteX70" fmla="*/ 1419225 w 1466850"/>
                <a:gd name="connsiteY70" fmla="*/ 264319 h 1200149"/>
                <a:gd name="connsiteX71" fmla="*/ 1438275 w 1466850"/>
                <a:gd name="connsiteY71" fmla="*/ 202406 h 1200149"/>
                <a:gd name="connsiteX72" fmla="*/ 1435894 w 1466850"/>
                <a:gd name="connsiteY72" fmla="*/ 173831 h 1200149"/>
                <a:gd name="connsiteX73" fmla="*/ 1404937 w 1466850"/>
                <a:gd name="connsiteY73" fmla="*/ 164306 h 1200149"/>
                <a:gd name="connsiteX74" fmla="*/ 1364456 w 1466850"/>
                <a:gd name="connsiteY74" fmla="*/ 154781 h 1200149"/>
                <a:gd name="connsiteX75" fmla="*/ 1293019 w 1466850"/>
                <a:gd name="connsiteY75" fmla="*/ 154781 h 1200149"/>
                <a:gd name="connsiteX76" fmla="*/ 1233487 w 1466850"/>
                <a:gd name="connsiteY76" fmla="*/ 121444 h 1200149"/>
                <a:gd name="connsiteX77" fmla="*/ 1207294 w 1466850"/>
                <a:gd name="connsiteY77" fmla="*/ 114300 h 1200149"/>
                <a:gd name="connsiteX78" fmla="*/ 1188244 w 1466850"/>
                <a:gd name="connsiteY78" fmla="*/ 126206 h 1200149"/>
                <a:gd name="connsiteX79" fmla="*/ 1133475 w 1466850"/>
                <a:gd name="connsiteY79" fmla="*/ 188119 h 1200149"/>
                <a:gd name="connsiteX80" fmla="*/ 1116806 w 1466850"/>
                <a:gd name="connsiteY80" fmla="*/ 188119 h 1200149"/>
                <a:gd name="connsiteX81" fmla="*/ 1078706 w 1466850"/>
                <a:gd name="connsiteY81" fmla="*/ 142875 h 1200149"/>
                <a:gd name="connsiteX82" fmla="*/ 1054894 w 1466850"/>
                <a:gd name="connsiteY82" fmla="*/ 138112 h 1200149"/>
                <a:gd name="connsiteX83" fmla="*/ 997744 w 1466850"/>
                <a:gd name="connsiteY83" fmla="*/ 157162 h 1200149"/>
                <a:gd name="connsiteX84" fmla="*/ 973931 w 1466850"/>
                <a:gd name="connsiteY84" fmla="*/ 178594 h 1200149"/>
                <a:gd name="connsiteX85" fmla="*/ 928687 w 1466850"/>
                <a:gd name="connsiteY85" fmla="*/ 173831 h 1200149"/>
                <a:gd name="connsiteX86" fmla="*/ 878681 w 1466850"/>
                <a:gd name="connsiteY86" fmla="*/ 164306 h 1200149"/>
                <a:gd name="connsiteX87" fmla="*/ 864394 w 1466850"/>
                <a:gd name="connsiteY87" fmla="*/ 83344 h 1200149"/>
                <a:gd name="connsiteX88" fmla="*/ 845344 w 1466850"/>
                <a:gd name="connsiteY88" fmla="*/ 69056 h 1200149"/>
                <a:gd name="connsiteX89" fmla="*/ 747712 w 1466850"/>
                <a:gd name="connsiteY89" fmla="*/ 119062 h 1200149"/>
                <a:gd name="connsiteX90" fmla="*/ 721519 w 1466850"/>
                <a:gd name="connsiteY90" fmla="*/ 140494 h 1200149"/>
                <a:gd name="connsiteX91" fmla="*/ 709612 w 1466850"/>
                <a:gd name="connsiteY91" fmla="*/ 190500 h 1200149"/>
                <a:gd name="connsiteX92" fmla="*/ 707231 w 1466850"/>
                <a:gd name="connsiteY92" fmla="*/ 195262 h 1200149"/>
                <a:gd name="connsiteX93" fmla="*/ 654844 w 1466850"/>
                <a:gd name="connsiteY93" fmla="*/ 190500 h 1200149"/>
                <a:gd name="connsiteX94" fmla="*/ 633412 w 1466850"/>
                <a:gd name="connsiteY94" fmla="*/ 180975 h 1200149"/>
                <a:gd name="connsiteX95" fmla="*/ 614362 w 1466850"/>
                <a:gd name="connsiteY95" fmla="*/ 142875 h 1200149"/>
                <a:gd name="connsiteX96" fmla="*/ 590550 w 1466850"/>
                <a:gd name="connsiteY96" fmla="*/ 130969 h 1200149"/>
                <a:gd name="connsiteX97" fmla="*/ 540544 w 1466850"/>
                <a:gd name="connsiteY97" fmla="*/ 161925 h 1200149"/>
                <a:gd name="connsiteX98" fmla="*/ 507206 w 1466850"/>
                <a:gd name="connsiteY98" fmla="*/ 154781 h 1200149"/>
                <a:gd name="connsiteX99" fmla="*/ 495300 w 1466850"/>
                <a:gd name="connsiteY99" fmla="*/ 123825 h 1200149"/>
                <a:gd name="connsiteX100" fmla="*/ 490537 w 1466850"/>
                <a:gd name="connsiteY100" fmla="*/ 114300 h 1200149"/>
                <a:gd name="connsiteX101" fmla="*/ 431006 w 1466850"/>
                <a:gd name="connsiteY101" fmla="*/ 97631 h 1200149"/>
                <a:gd name="connsiteX102" fmla="*/ 442912 w 1466850"/>
                <a:gd name="connsiteY102" fmla="*/ 33337 h 1200149"/>
                <a:gd name="connsiteX103" fmla="*/ 423862 w 1466850"/>
                <a:gd name="connsiteY103" fmla="*/ 19050 h 1200149"/>
                <a:gd name="connsiteX104" fmla="*/ 335756 w 1466850"/>
                <a:gd name="connsiteY104" fmla="*/ 0 h 1200149"/>
                <a:gd name="connsiteX105" fmla="*/ 302419 w 1466850"/>
                <a:gd name="connsiteY105" fmla="*/ 35719 h 1200149"/>
                <a:gd name="connsiteX106" fmla="*/ 266700 w 1466850"/>
                <a:gd name="connsiteY106" fmla="*/ 50006 h 1200149"/>
                <a:gd name="connsiteX107" fmla="*/ 271462 w 1466850"/>
                <a:gd name="connsiteY107" fmla="*/ 95250 h 1200149"/>
                <a:gd name="connsiteX108" fmla="*/ 316706 w 1466850"/>
                <a:gd name="connsiteY108" fmla="*/ 121444 h 1200149"/>
                <a:gd name="connsiteX109" fmla="*/ 302419 w 1466850"/>
                <a:gd name="connsiteY109" fmla="*/ 145256 h 1200149"/>
                <a:gd name="connsiteX110" fmla="*/ 247650 w 1466850"/>
                <a:gd name="connsiteY110" fmla="*/ 159544 h 1200149"/>
                <a:gd name="connsiteX111" fmla="*/ 214312 w 1466850"/>
                <a:gd name="connsiteY111" fmla="*/ 216694 h 1200149"/>
                <a:gd name="connsiteX112" fmla="*/ 183356 w 1466850"/>
                <a:gd name="connsiteY112" fmla="*/ 221456 h 1200149"/>
                <a:gd name="connsiteX113" fmla="*/ 183356 w 1466850"/>
                <a:gd name="connsiteY113" fmla="*/ 254794 h 1200149"/>
                <a:gd name="connsiteX114" fmla="*/ 161925 w 1466850"/>
                <a:gd name="connsiteY114" fmla="*/ 304800 h 1200149"/>
                <a:gd name="connsiteX115" fmla="*/ 140494 w 1466850"/>
                <a:gd name="connsiteY115" fmla="*/ 323850 h 1200149"/>
                <a:gd name="connsiteX116" fmla="*/ 71439 w 1466850"/>
                <a:gd name="connsiteY116" fmla="*/ 300039 h 1200149"/>
                <a:gd name="connsiteX117" fmla="*/ 59530 w 1466850"/>
                <a:gd name="connsiteY117" fmla="*/ 302418 h 1200149"/>
                <a:gd name="connsiteX118" fmla="*/ 30956 w 1466850"/>
                <a:gd name="connsiteY118" fmla="*/ 295274 h 1200149"/>
                <a:gd name="connsiteX0" fmla="*/ 30956 w 1466850"/>
                <a:gd name="connsiteY0" fmla="*/ 295274 h 1200149"/>
                <a:gd name="connsiteX1" fmla="*/ 19050 w 1466850"/>
                <a:gd name="connsiteY1" fmla="*/ 381000 h 1200149"/>
                <a:gd name="connsiteX2" fmla="*/ 19050 w 1466850"/>
                <a:gd name="connsiteY2" fmla="*/ 397669 h 1200149"/>
                <a:gd name="connsiteX3" fmla="*/ 0 w 1466850"/>
                <a:gd name="connsiteY3" fmla="*/ 459581 h 1200149"/>
                <a:gd name="connsiteX4" fmla="*/ 7144 w 1466850"/>
                <a:gd name="connsiteY4" fmla="*/ 497681 h 1200149"/>
                <a:gd name="connsiteX5" fmla="*/ 9525 w 1466850"/>
                <a:gd name="connsiteY5" fmla="*/ 535781 h 1200149"/>
                <a:gd name="connsiteX6" fmla="*/ 19050 w 1466850"/>
                <a:gd name="connsiteY6" fmla="*/ 583406 h 1200149"/>
                <a:gd name="connsiteX7" fmla="*/ 23812 w 1466850"/>
                <a:gd name="connsiteY7" fmla="*/ 688181 h 1200149"/>
                <a:gd name="connsiteX8" fmla="*/ 35719 w 1466850"/>
                <a:gd name="connsiteY8" fmla="*/ 747712 h 1200149"/>
                <a:gd name="connsiteX9" fmla="*/ 40481 w 1466850"/>
                <a:gd name="connsiteY9" fmla="*/ 778669 h 1200149"/>
                <a:gd name="connsiteX10" fmla="*/ 47625 w 1466850"/>
                <a:gd name="connsiteY10" fmla="*/ 831056 h 1200149"/>
                <a:gd name="connsiteX11" fmla="*/ 38100 w 1466850"/>
                <a:gd name="connsiteY11" fmla="*/ 919162 h 1200149"/>
                <a:gd name="connsiteX12" fmla="*/ 78581 w 1466850"/>
                <a:gd name="connsiteY12" fmla="*/ 1028700 h 1200149"/>
                <a:gd name="connsiteX13" fmla="*/ 71437 w 1466850"/>
                <a:gd name="connsiteY13" fmla="*/ 1095375 h 1200149"/>
                <a:gd name="connsiteX14" fmla="*/ 88106 w 1466850"/>
                <a:gd name="connsiteY14" fmla="*/ 1164431 h 1200149"/>
                <a:gd name="connsiteX15" fmla="*/ 166687 w 1466850"/>
                <a:gd name="connsiteY15" fmla="*/ 1200149 h 1200149"/>
                <a:gd name="connsiteX16" fmla="*/ 185737 w 1466850"/>
                <a:gd name="connsiteY16" fmla="*/ 1173956 h 1200149"/>
                <a:gd name="connsiteX17" fmla="*/ 242887 w 1466850"/>
                <a:gd name="connsiteY17" fmla="*/ 1092994 h 1200149"/>
                <a:gd name="connsiteX18" fmla="*/ 238125 w 1466850"/>
                <a:gd name="connsiteY18" fmla="*/ 1045369 h 1200149"/>
                <a:gd name="connsiteX19" fmla="*/ 230981 w 1466850"/>
                <a:gd name="connsiteY19" fmla="*/ 1035844 h 1200149"/>
                <a:gd name="connsiteX20" fmla="*/ 252412 w 1466850"/>
                <a:gd name="connsiteY20" fmla="*/ 1019175 h 1200149"/>
                <a:gd name="connsiteX21" fmla="*/ 314325 w 1466850"/>
                <a:gd name="connsiteY21" fmla="*/ 995362 h 1200149"/>
                <a:gd name="connsiteX22" fmla="*/ 311944 w 1466850"/>
                <a:gd name="connsiteY22" fmla="*/ 959644 h 1200149"/>
                <a:gd name="connsiteX23" fmla="*/ 326231 w 1466850"/>
                <a:gd name="connsiteY23" fmla="*/ 942975 h 1200149"/>
                <a:gd name="connsiteX24" fmla="*/ 452437 w 1466850"/>
                <a:gd name="connsiteY24" fmla="*/ 950119 h 1200149"/>
                <a:gd name="connsiteX25" fmla="*/ 464344 w 1466850"/>
                <a:gd name="connsiteY25" fmla="*/ 933450 h 1200149"/>
                <a:gd name="connsiteX26" fmla="*/ 476250 w 1466850"/>
                <a:gd name="connsiteY26" fmla="*/ 883444 h 1200149"/>
                <a:gd name="connsiteX27" fmla="*/ 488156 w 1466850"/>
                <a:gd name="connsiteY27" fmla="*/ 857250 h 1200149"/>
                <a:gd name="connsiteX28" fmla="*/ 526256 w 1466850"/>
                <a:gd name="connsiteY28" fmla="*/ 862012 h 1200149"/>
                <a:gd name="connsiteX29" fmla="*/ 545306 w 1466850"/>
                <a:gd name="connsiteY29" fmla="*/ 909637 h 1200149"/>
                <a:gd name="connsiteX30" fmla="*/ 566737 w 1466850"/>
                <a:gd name="connsiteY30" fmla="*/ 881062 h 1200149"/>
                <a:gd name="connsiteX31" fmla="*/ 621506 w 1466850"/>
                <a:gd name="connsiteY31" fmla="*/ 845344 h 1200149"/>
                <a:gd name="connsiteX32" fmla="*/ 709612 w 1466850"/>
                <a:gd name="connsiteY32" fmla="*/ 814387 h 1200149"/>
                <a:gd name="connsiteX33" fmla="*/ 716756 w 1466850"/>
                <a:gd name="connsiteY33" fmla="*/ 769144 h 1200149"/>
                <a:gd name="connsiteX34" fmla="*/ 742950 w 1466850"/>
                <a:gd name="connsiteY34" fmla="*/ 750094 h 1200149"/>
                <a:gd name="connsiteX35" fmla="*/ 785812 w 1466850"/>
                <a:gd name="connsiteY35" fmla="*/ 726281 h 1200149"/>
                <a:gd name="connsiteX36" fmla="*/ 800100 w 1466850"/>
                <a:gd name="connsiteY36" fmla="*/ 716756 h 1200149"/>
                <a:gd name="connsiteX37" fmla="*/ 862012 w 1466850"/>
                <a:gd name="connsiteY37" fmla="*/ 721519 h 1200149"/>
                <a:gd name="connsiteX38" fmla="*/ 883444 w 1466850"/>
                <a:gd name="connsiteY38" fmla="*/ 721519 h 1200149"/>
                <a:gd name="connsiteX39" fmla="*/ 892969 w 1466850"/>
                <a:gd name="connsiteY39" fmla="*/ 697706 h 1200149"/>
                <a:gd name="connsiteX40" fmla="*/ 892969 w 1466850"/>
                <a:gd name="connsiteY40" fmla="*/ 697706 h 1200149"/>
                <a:gd name="connsiteX41" fmla="*/ 921544 w 1466850"/>
                <a:gd name="connsiteY41" fmla="*/ 609600 h 1200149"/>
                <a:gd name="connsiteX42" fmla="*/ 909637 w 1466850"/>
                <a:gd name="connsiteY42" fmla="*/ 552450 h 1200149"/>
                <a:gd name="connsiteX43" fmla="*/ 928687 w 1466850"/>
                <a:gd name="connsiteY43" fmla="*/ 540544 h 1200149"/>
                <a:gd name="connsiteX44" fmla="*/ 973931 w 1466850"/>
                <a:gd name="connsiteY44" fmla="*/ 535781 h 1200149"/>
                <a:gd name="connsiteX45" fmla="*/ 1014412 w 1466850"/>
                <a:gd name="connsiteY45" fmla="*/ 447675 h 1200149"/>
                <a:gd name="connsiteX46" fmla="*/ 1038225 w 1466850"/>
                <a:gd name="connsiteY46" fmla="*/ 445294 h 1200149"/>
                <a:gd name="connsiteX47" fmla="*/ 1073944 w 1466850"/>
                <a:gd name="connsiteY47" fmla="*/ 476250 h 1200149"/>
                <a:gd name="connsiteX48" fmla="*/ 1112044 w 1466850"/>
                <a:gd name="connsiteY48" fmla="*/ 514350 h 1200149"/>
                <a:gd name="connsiteX49" fmla="*/ 1171575 w 1466850"/>
                <a:gd name="connsiteY49" fmla="*/ 540544 h 1200149"/>
                <a:gd name="connsiteX50" fmla="*/ 1219200 w 1466850"/>
                <a:gd name="connsiteY50" fmla="*/ 521494 h 1200149"/>
                <a:gd name="connsiteX51" fmla="*/ 1245394 w 1466850"/>
                <a:gd name="connsiteY51" fmla="*/ 502444 h 1200149"/>
                <a:gd name="connsiteX52" fmla="*/ 1278731 w 1466850"/>
                <a:gd name="connsiteY52" fmla="*/ 511969 h 1200149"/>
                <a:gd name="connsiteX53" fmla="*/ 1295400 w 1466850"/>
                <a:gd name="connsiteY53" fmla="*/ 531019 h 1200149"/>
                <a:gd name="connsiteX54" fmla="*/ 1273969 w 1466850"/>
                <a:gd name="connsiteY54" fmla="*/ 573881 h 1200149"/>
                <a:gd name="connsiteX55" fmla="*/ 1271587 w 1466850"/>
                <a:gd name="connsiteY55" fmla="*/ 602456 h 1200149"/>
                <a:gd name="connsiteX56" fmla="*/ 1285875 w 1466850"/>
                <a:gd name="connsiteY56" fmla="*/ 611981 h 1200149"/>
                <a:gd name="connsiteX57" fmla="*/ 1300162 w 1466850"/>
                <a:gd name="connsiteY57" fmla="*/ 628650 h 1200149"/>
                <a:gd name="connsiteX58" fmla="*/ 1321594 w 1466850"/>
                <a:gd name="connsiteY58" fmla="*/ 666750 h 1200149"/>
                <a:gd name="connsiteX59" fmla="*/ 1347787 w 1466850"/>
                <a:gd name="connsiteY59" fmla="*/ 681037 h 1200149"/>
                <a:gd name="connsiteX60" fmla="*/ 1371600 w 1466850"/>
                <a:gd name="connsiteY60" fmla="*/ 681037 h 1200149"/>
                <a:gd name="connsiteX61" fmla="*/ 1376362 w 1466850"/>
                <a:gd name="connsiteY61" fmla="*/ 628650 h 1200149"/>
                <a:gd name="connsiteX62" fmla="*/ 1395412 w 1466850"/>
                <a:gd name="connsiteY62" fmla="*/ 578644 h 1200149"/>
                <a:gd name="connsiteX63" fmla="*/ 1426369 w 1466850"/>
                <a:gd name="connsiteY63" fmla="*/ 571500 h 1200149"/>
                <a:gd name="connsiteX64" fmla="*/ 1466850 w 1466850"/>
                <a:gd name="connsiteY64" fmla="*/ 552450 h 1200149"/>
                <a:gd name="connsiteX65" fmla="*/ 1443037 w 1466850"/>
                <a:gd name="connsiteY65" fmla="*/ 509587 h 1200149"/>
                <a:gd name="connsiteX66" fmla="*/ 1414462 w 1466850"/>
                <a:gd name="connsiteY66" fmla="*/ 464344 h 1200149"/>
                <a:gd name="connsiteX67" fmla="*/ 1388269 w 1466850"/>
                <a:gd name="connsiteY67" fmla="*/ 438150 h 1200149"/>
                <a:gd name="connsiteX68" fmla="*/ 1404937 w 1466850"/>
                <a:gd name="connsiteY68" fmla="*/ 400050 h 1200149"/>
                <a:gd name="connsiteX69" fmla="*/ 1404937 w 1466850"/>
                <a:gd name="connsiteY69" fmla="*/ 383381 h 1200149"/>
                <a:gd name="connsiteX70" fmla="*/ 1431131 w 1466850"/>
                <a:gd name="connsiteY70" fmla="*/ 338137 h 1200149"/>
                <a:gd name="connsiteX71" fmla="*/ 1419225 w 1466850"/>
                <a:gd name="connsiteY71" fmla="*/ 264319 h 1200149"/>
                <a:gd name="connsiteX72" fmla="*/ 1438275 w 1466850"/>
                <a:gd name="connsiteY72" fmla="*/ 202406 h 1200149"/>
                <a:gd name="connsiteX73" fmla="*/ 1435894 w 1466850"/>
                <a:gd name="connsiteY73" fmla="*/ 173831 h 1200149"/>
                <a:gd name="connsiteX74" fmla="*/ 1404937 w 1466850"/>
                <a:gd name="connsiteY74" fmla="*/ 164306 h 1200149"/>
                <a:gd name="connsiteX75" fmla="*/ 1364456 w 1466850"/>
                <a:gd name="connsiteY75" fmla="*/ 154781 h 1200149"/>
                <a:gd name="connsiteX76" fmla="*/ 1293019 w 1466850"/>
                <a:gd name="connsiteY76" fmla="*/ 154781 h 1200149"/>
                <a:gd name="connsiteX77" fmla="*/ 1233487 w 1466850"/>
                <a:gd name="connsiteY77" fmla="*/ 121444 h 1200149"/>
                <a:gd name="connsiteX78" fmla="*/ 1207294 w 1466850"/>
                <a:gd name="connsiteY78" fmla="*/ 114300 h 1200149"/>
                <a:gd name="connsiteX79" fmla="*/ 1188244 w 1466850"/>
                <a:gd name="connsiteY79" fmla="*/ 126206 h 1200149"/>
                <a:gd name="connsiteX80" fmla="*/ 1133475 w 1466850"/>
                <a:gd name="connsiteY80" fmla="*/ 188119 h 1200149"/>
                <a:gd name="connsiteX81" fmla="*/ 1116806 w 1466850"/>
                <a:gd name="connsiteY81" fmla="*/ 188119 h 1200149"/>
                <a:gd name="connsiteX82" fmla="*/ 1078706 w 1466850"/>
                <a:gd name="connsiteY82" fmla="*/ 142875 h 1200149"/>
                <a:gd name="connsiteX83" fmla="*/ 1054894 w 1466850"/>
                <a:gd name="connsiteY83" fmla="*/ 138112 h 1200149"/>
                <a:gd name="connsiteX84" fmla="*/ 997744 w 1466850"/>
                <a:gd name="connsiteY84" fmla="*/ 157162 h 1200149"/>
                <a:gd name="connsiteX85" fmla="*/ 973931 w 1466850"/>
                <a:gd name="connsiteY85" fmla="*/ 178594 h 1200149"/>
                <a:gd name="connsiteX86" fmla="*/ 928687 w 1466850"/>
                <a:gd name="connsiteY86" fmla="*/ 173831 h 1200149"/>
                <a:gd name="connsiteX87" fmla="*/ 878681 w 1466850"/>
                <a:gd name="connsiteY87" fmla="*/ 164306 h 1200149"/>
                <a:gd name="connsiteX88" fmla="*/ 864394 w 1466850"/>
                <a:gd name="connsiteY88" fmla="*/ 83344 h 1200149"/>
                <a:gd name="connsiteX89" fmla="*/ 845344 w 1466850"/>
                <a:gd name="connsiteY89" fmla="*/ 69056 h 1200149"/>
                <a:gd name="connsiteX90" fmla="*/ 747712 w 1466850"/>
                <a:gd name="connsiteY90" fmla="*/ 119062 h 1200149"/>
                <a:gd name="connsiteX91" fmla="*/ 721519 w 1466850"/>
                <a:gd name="connsiteY91" fmla="*/ 140494 h 1200149"/>
                <a:gd name="connsiteX92" fmla="*/ 709612 w 1466850"/>
                <a:gd name="connsiteY92" fmla="*/ 190500 h 1200149"/>
                <a:gd name="connsiteX93" fmla="*/ 707231 w 1466850"/>
                <a:gd name="connsiteY93" fmla="*/ 195262 h 1200149"/>
                <a:gd name="connsiteX94" fmla="*/ 654844 w 1466850"/>
                <a:gd name="connsiteY94" fmla="*/ 190500 h 1200149"/>
                <a:gd name="connsiteX95" fmla="*/ 633412 w 1466850"/>
                <a:gd name="connsiteY95" fmla="*/ 180975 h 1200149"/>
                <a:gd name="connsiteX96" fmla="*/ 614362 w 1466850"/>
                <a:gd name="connsiteY96" fmla="*/ 142875 h 1200149"/>
                <a:gd name="connsiteX97" fmla="*/ 590550 w 1466850"/>
                <a:gd name="connsiteY97" fmla="*/ 130969 h 1200149"/>
                <a:gd name="connsiteX98" fmla="*/ 540544 w 1466850"/>
                <a:gd name="connsiteY98" fmla="*/ 161925 h 1200149"/>
                <a:gd name="connsiteX99" fmla="*/ 507206 w 1466850"/>
                <a:gd name="connsiteY99" fmla="*/ 154781 h 1200149"/>
                <a:gd name="connsiteX100" fmla="*/ 495300 w 1466850"/>
                <a:gd name="connsiteY100" fmla="*/ 123825 h 1200149"/>
                <a:gd name="connsiteX101" fmla="*/ 490537 w 1466850"/>
                <a:gd name="connsiteY101" fmla="*/ 114300 h 1200149"/>
                <a:gd name="connsiteX102" fmla="*/ 431006 w 1466850"/>
                <a:gd name="connsiteY102" fmla="*/ 97631 h 1200149"/>
                <a:gd name="connsiteX103" fmla="*/ 442912 w 1466850"/>
                <a:gd name="connsiteY103" fmla="*/ 33337 h 1200149"/>
                <a:gd name="connsiteX104" fmla="*/ 423862 w 1466850"/>
                <a:gd name="connsiteY104" fmla="*/ 19050 h 1200149"/>
                <a:gd name="connsiteX105" fmla="*/ 335756 w 1466850"/>
                <a:gd name="connsiteY105" fmla="*/ 0 h 1200149"/>
                <a:gd name="connsiteX106" fmla="*/ 302419 w 1466850"/>
                <a:gd name="connsiteY106" fmla="*/ 35719 h 1200149"/>
                <a:gd name="connsiteX107" fmla="*/ 266700 w 1466850"/>
                <a:gd name="connsiteY107" fmla="*/ 50006 h 1200149"/>
                <a:gd name="connsiteX108" fmla="*/ 271462 w 1466850"/>
                <a:gd name="connsiteY108" fmla="*/ 95250 h 1200149"/>
                <a:gd name="connsiteX109" fmla="*/ 316706 w 1466850"/>
                <a:gd name="connsiteY109" fmla="*/ 121444 h 1200149"/>
                <a:gd name="connsiteX110" fmla="*/ 302419 w 1466850"/>
                <a:gd name="connsiteY110" fmla="*/ 145256 h 1200149"/>
                <a:gd name="connsiteX111" fmla="*/ 247650 w 1466850"/>
                <a:gd name="connsiteY111" fmla="*/ 159544 h 1200149"/>
                <a:gd name="connsiteX112" fmla="*/ 214312 w 1466850"/>
                <a:gd name="connsiteY112" fmla="*/ 216694 h 1200149"/>
                <a:gd name="connsiteX113" fmla="*/ 183356 w 1466850"/>
                <a:gd name="connsiteY113" fmla="*/ 221456 h 1200149"/>
                <a:gd name="connsiteX114" fmla="*/ 183356 w 1466850"/>
                <a:gd name="connsiteY114" fmla="*/ 254794 h 1200149"/>
                <a:gd name="connsiteX115" fmla="*/ 161925 w 1466850"/>
                <a:gd name="connsiteY115" fmla="*/ 304800 h 1200149"/>
                <a:gd name="connsiteX116" fmla="*/ 140494 w 1466850"/>
                <a:gd name="connsiteY116" fmla="*/ 323850 h 1200149"/>
                <a:gd name="connsiteX117" fmla="*/ 71439 w 1466850"/>
                <a:gd name="connsiteY117" fmla="*/ 300039 h 1200149"/>
                <a:gd name="connsiteX118" fmla="*/ 59530 w 1466850"/>
                <a:gd name="connsiteY118" fmla="*/ 302418 h 1200149"/>
                <a:gd name="connsiteX119" fmla="*/ 30956 w 1466850"/>
                <a:gd name="connsiteY119" fmla="*/ 295274 h 1200149"/>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42887 w 1466850"/>
                <a:gd name="connsiteY17" fmla="*/ 1092994 h 1209675"/>
                <a:gd name="connsiteX18" fmla="*/ 238125 w 1466850"/>
                <a:gd name="connsiteY18" fmla="*/ 1045369 h 1209675"/>
                <a:gd name="connsiteX19" fmla="*/ 230981 w 1466850"/>
                <a:gd name="connsiteY19" fmla="*/ 1035844 h 1209675"/>
                <a:gd name="connsiteX20" fmla="*/ 252412 w 1466850"/>
                <a:gd name="connsiteY20" fmla="*/ 1019175 h 1209675"/>
                <a:gd name="connsiteX21" fmla="*/ 314325 w 1466850"/>
                <a:gd name="connsiteY21" fmla="*/ 995362 h 1209675"/>
                <a:gd name="connsiteX22" fmla="*/ 311944 w 1466850"/>
                <a:gd name="connsiteY22" fmla="*/ 959644 h 1209675"/>
                <a:gd name="connsiteX23" fmla="*/ 326231 w 1466850"/>
                <a:gd name="connsiteY23" fmla="*/ 942975 h 1209675"/>
                <a:gd name="connsiteX24" fmla="*/ 452437 w 1466850"/>
                <a:gd name="connsiteY24" fmla="*/ 950119 h 1209675"/>
                <a:gd name="connsiteX25" fmla="*/ 464344 w 1466850"/>
                <a:gd name="connsiteY25" fmla="*/ 933450 h 1209675"/>
                <a:gd name="connsiteX26" fmla="*/ 476250 w 1466850"/>
                <a:gd name="connsiteY26" fmla="*/ 883444 h 1209675"/>
                <a:gd name="connsiteX27" fmla="*/ 488156 w 1466850"/>
                <a:gd name="connsiteY27" fmla="*/ 857250 h 1209675"/>
                <a:gd name="connsiteX28" fmla="*/ 526256 w 1466850"/>
                <a:gd name="connsiteY28" fmla="*/ 862012 h 1209675"/>
                <a:gd name="connsiteX29" fmla="*/ 545306 w 1466850"/>
                <a:gd name="connsiteY29" fmla="*/ 909637 h 1209675"/>
                <a:gd name="connsiteX30" fmla="*/ 566737 w 1466850"/>
                <a:gd name="connsiteY30" fmla="*/ 881062 h 1209675"/>
                <a:gd name="connsiteX31" fmla="*/ 621506 w 1466850"/>
                <a:gd name="connsiteY31" fmla="*/ 845344 h 1209675"/>
                <a:gd name="connsiteX32" fmla="*/ 709612 w 1466850"/>
                <a:gd name="connsiteY32" fmla="*/ 814387 h 1209675"/>
                <a:gd name="connsiteX33" fmla="*/ 716756 w 1466850"/>
                <a:gd name="connsiteY33" fmla="*/ 769144 h 1209675"/>
                <a:gd name="connsiteX34" fmla="*/ 742950 w 1466850"/>
                <a:gd name="connsiteY34" fmla="*/ 750094 h 1209675"/>
                <a:gd name="connsiteX35" fmla="*/ 785812 w 1466850"/>
                <a:gd name="connsiteY35" fmla="*/ 726281 h 1209675"/>
                <a:gd name="connsiteX36" fmla="*/ 800100 w 1466850"/>
                <a:gd name="connsiteY36" fmla="*/ 716756 h 1209675"/>
                <a:gd name="connsiteX37" fmla="*/ 862012 w 1466850"/>
                <a:gd name="connsiteY37" fmla="*/ 721519 h 1209675"/>
                <a:gd name="connsiteX38" fmla="*/ 883444 w 1466850"/>
                <a:gd name="connsiteY38" fmla="*/ 721519 h 1209675"/>
                <a:gd name="connsiteX39" fmla="*/ 892969 w 1466850"/>
                <a:gd name="connsiteY39" fmla="*/ 697706 h 1209675"/>
                <a:gd name="connsiteX40" fmla="*/ 892969 w 1466850"/>
                <a:gd name="connsiteY40" fmla="*/ 697706 h 1209675"/>
                <a:gd name="connsiteX41" fmla="*/ 921544 w 1466850"/>
                <a:gd name="connsiteY41" fmla="*/ 609600 h 1209675"/>
                <a:gd name="connsiteX42" fmla="*/ 909637 w 1466850"/>
                <a:gd name="connsiteY42" fmla="*/ 552450 h 1209675"/>
                <a:gd name="connsiteX43" fmla="*/ 928687 w 1466850"/>
                <a:gd name="connsiteY43" fmla="*/ 540544 h 1209675"/>
                <a:gd name="connsiteX44" fmla="*/ 973931 w 1466850"/>
                <a:gd name="connsiteY44" fmla="*/ 535781 h 1209675"/>
                <a:gd name="connsiteX45" fmla="*/ 1014412 w 1466850"/>
                <a:gd name="connsiteY45" fmla="*/ 447675 h 1209675"/>
                <a:gd name="connsiteX46" fmla="*/ 1038225 w 1466850"/>
                <a:gd name="connsiteY46" fmla="*/ 445294 h 1209675"/>
                <a:gd name="connsiteX47" fmla="*/ 1073944 w 1466850"/>
                <a:gd name="connsiteY47" fmla="*/ 476250 h 1209675"/>
                <a:gd name="connsiteX48" fmla="*/ 1112044 w 1466850"/>
                <a:gd name="connsiteY48" fmla="*/ 514350 h 1209675"/>
                <a:gd name="connsiteX49" fmla="*/ 1171575 w 1466850"/>
                <a:gd name="connsiteY49" fmla="*/ 540544 h 1209675"/>
                <a:gd name="connsiteX50" fmla="*/ 1219200 w 1466850"/>
                <a:gd name="connsiteY50" fmla="*/ 521494 h 1209675"/>
                <a:gd name="connsiteX51" fmla="*/ 1245394 w 1466850"/>
                <a:gd name="connsiteY51" fmla="*/ 502444 h 1209675"/>
                <a:gd name="connsiteX52" fmla="*/ 1278731 w 1466850"/>
                <a:gd name="connsiteY52" fmla="*/ 511969 h 1209675"/>
                <a:gd name="connsiteX53" fmla="*/ 1295400 w 1466850"/>
                <a:gd name="connsiteY53" fmla="*/ 531019 h 1209675"/>
                <a:gd name="connsiteX54" fmla="*/ 1273969 w 1466850"/>
                <a:gd name="connsiteY54" fmla="*/ 573881 h 1209675"/>
                <a:gd name="connsiteX55" fmla="*/ 1271587 w 1466850"/>
                <a:gd name="connsiteY55" fmla="*/ 602456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219075 w 1466850"/>
                <a:gd name="connsiteY17" fmla="*/ 11501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59544 w 1466850"/>
                <a:gd name="connsiteY17" fmla="*/ 1112044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71587 w 1466850"/>
                <a:gd name="connsiteY56" fmla="*/ 602456 h 1209675"/>
                <a:gd name="connsiteX57" fmla="*/ 1285875 w 1466850"/>
                <a:gd name="connsiteY57" fmla="*/ 611981 h 1209675"/>
                <a:gd name="connsiteX58" fmla="*/ 1300162 w 1466850"/>
                <a:gd name="connsiteY58" fmla="*/ 628650 h 1209675"/>
                <a:gd name="connsiteX59" fmla="*/ 1321594 w 1466850"/>
                <a:gd name="connsiteY59" fmla="*/ 666750 h 1209675"/>
                <a:gd name="connsiteX60" fmla="*/ 1347787 w 1466850"/>
                <a:gd name="connsiteY60" fmla="*/ 681037 h 1209675"/>
                <a:gd name="connsiteX61" fmla="*/ 1371600 w 1466850"/>
                <a:gd name="connsiteY61" fmla="*/ 681037 h 1209675"/>
                <a:gd name="connsiteX62" fmla="*/ 1376362 w 1466850"/>
                <a:gd name="connsiteY62" fmla="*/ 628650 h 1209675"/>
                <a:gd name="connsiteX63" fmla="*/ 1395412 w 1466850"/>
                <a:gd name="connsiteY63" fmla="*/ 578644 h 1209675"/>
                <a:gd name="connsiteX64" fmla="*/ 1426369 w 1466850"/>
                <a:gd name="connsiteY64" fmla="*/ 571500 h 1209675"/>
                <a:gd name="connsiteX65" fmla="*/ 1466850 w 1466850"/>
                <a:gd name="connsiteY65" fmla="*/ 552450 h 1209675"/>
                <a:gd name="connsiteX66" fmla="*/ 1443037 w 1466850"/>
                <a:gd name="connsiteY66" fmla="*/ 509587 h 1209675"/>
                <a:gd name="connsiteX67" fmla="*/ 1414462 w 1466850"/>
                <a:gd name="connsiteY67" fmla="*/ 464344 h 1209675"/>
                <a:gd name="connsiteX68" fmla="*/ 1388269 w 1466850"/>
                <a:gd name="connsiteY68" fmla="*/ 438150 h 1209675"/>
                <a:gd name="connsiteX69" fmla="*/ 1404937 w 1466850"/>
                <a:gd name="connsiteY69" fmla="*/ 400050 h 1209675"/>
                <a:gd name="connsiteX70" fmla="*/ 1404937 w 1466850"/>
                <a:gd name="connsiteY70" fmla="*/ 383381 h 1209675"/>
                <a:gd name="connsiteX71" fmla="*/ 1431131 w 1466850"/>
                <a:gd name="connsiteY71" fmla="*/ 338137 h 1209675"/>
                <a:gd name="connsiteX72" fmla="*/ 1419225 w 1466850"/>
                <a:gd name="connsiteY72" fmla="*/ 264319 h 1209675"/>
                <a:gd name="connsiteX73" fmla="*/ 1438275 w 1466850"/>
                <a:gd name="connsiteY73" fmla="*/ 202406 h 1209675"/>
                <a:gd name="connsiteX74" fmla="*/ 1435894 w 1466850"/>
                <a:gd name="connsiteY74" fmla="*/ 173831 h 1209675"/>
                <a:gd name="connsiteX75" fmla="*/ 1404937 w 1466850"/>
                <a:gd name="connsiteY75" fmla="*/ 164306 h 1209675"/>
                <a:gd name="connsiteX76" fmla="*/ 1364456 w 1466850"/>
                <a:gd name="connsiteY76" fmla="*/ 154781 h 1209675"/>
                <a:gd name="connsiteX77" fmla="*/ 1293019 w 1466850"/>
                <a:gd name="connsiteY77" fmla="*/ 154781 h 1209675"/>
                <a:gd name="connsiteX78" fmla="*/ 1233487 w 1466850"/>
                <a:gd name="connsiteY78" fmla="*/ 121444 h 1209675"/>
                <a:gd name="connsiteX79" fmla="*/ 1207294 w 1466850"/>
                <a:gd name="connsiteY79" fmla="*/ 114300 h 1209675"/>
                <a:gd name="connsiteX80" fmla="*/ 1188244 w 1466850"/>
                <a:gd name="connsiteY80" fmla="*/ 126206 h 1209675"/>
                <a:gd name="connsiteX81" fmla="*/ 1133475 w 1466850"/>
                <a:gd name="connsiteY81" fmla="*/ 188119 h 1209675"/>
                <a:gd name="connsiteX82" fmla="*/ 1116806 w 1466850"/>
                <a:gd name="connsiteY82" fmla="*/ 188119 h 1209675"/>
                <a:gd name="connsiteX83" fmla="*/ 1078706 w 1466850"/>
                <a:gd name="connsiteY83" fmla="*/ 142875 h 1209675"/>
                <a:gd name="connsiteX84" fmla="*/ 1054894 w 1466850"/>
                <a:gd name="connsiteY84" fmla="*/ 138112 h 1209675"/>
                <a:gd name="connsiteX85" fmla="*/ 997744 w 1466850"/>
                <a:gd name="connsiteY85" fmla="*/ 157162 h 1209675"/>
                <a:gd name="connsiteX86" fmla="*/ 973931 w 1466850"/>
                <a:gd name="connsiteY86" fmla="*/ 178594 h 1209675"/>
                <a:gd name="connsiteX87" fmla="*/ 928687 w 1466850"/>
                <a:gd name="connsiteY87" fmla="*/ 173831 h 1209675"/>
                <a:gd name="connsiteX88" fmla="*/ 878681 w 1466850"/>
                <a:gd name="connsiteY88" fmla="*/ 164306 h 1209675"/>
                <a:gd name="connsiteX89" fmla="*/ 864394 w 1466850"/>
                <a:gd name="connsiteY89" fmla="*/ 83344 h 1209675"/>
                <a:gd name="connsiteX90" fmla="*/ 845344 w 1466850"/>
                <a:gd name="connsiteY90" fmla="*/ 69056 h 1209675"/>
                <a:gd name="connsiteX91" fmla="*/ 747712 w 1466850"/>
                <a:gd name="connsiteY91" fmla="*/ 119062 h 1209675"/>
                <a:gd name="connsiteX92" fmla="*/ 721519 w 1466850"/>
                <a:gd name="connsiteY92" fmla="*/ 140494 h 1209675"/>
                <a:gd name="connsiteX93" fmla="*/ 709612 w 1466850"/>
                <a:gd name="connsiteY93" fmla="*/ 190500 h 1209675"/>
                <a:gd name="connsiteX94" fmla="*/ 707231 w 1466850"/>
                <a:gd name="connsiteY94" fmla="*/ 195262 h 1209675"/>
                <a:gd name="connsiteX95" fmla="*/ 654844 w 1466850"/>
                <a:gd name="connsiteY95" fmla="*/ 190500 h 1209675"/>
                <a:gd name="connsiteX96" fmla="*/ 633412 w 1466850"/>
                <a:gd name="connsiteY96" fmla="*/ 180975 h 1209675"/>
                <a:gd name="connsiteX97" fmla="*/ 614362 w 1466850"/>
                <a:gd name="connsiteY97" fmla="*/ 142875 h 1209675"/>
                <a:gd name="connsiteX98" fmla="*/ 590550 w 1466850"/>
                <a:gd name="connsiteY98" fmla="*/ 130969 h 1209675"/>
                <a:gd name="connsiteX99" fmla="*/ 540544 w 1466850"/>
                <a:gd name="connsiteY99" fmla="*/ 161925 h 1209675"/>
                <a:gd name="connsiteX100" fmla="*/ 507206 w 1466850"/>
                <a:gd name="connsiteY100" fmla="*/ 154781 h 1209675"/>
                <a:gd name="connsiteX101" fmla="*/ 495300 w 1466850"/>
                <a:gd name="connsiteY101" fmla="*/ 123825 h 1209675"/>
                <a:gd name="connsiteX102" fmla="*/ 490537 w 1466850"/>
                <a:gd name="connsiteY102" fmla="*/ 114300 h 1209675"/>
                <a:gd name="connsiteX103" fmla="*/ 431006 w 1466850"/>
                <a:gd name="connsiteY103" fmla="*/ 97631 h 1209675"/>
                <a:gd name="connsiteX104" fmla="*/ 442912 w 1466850"/>
                <a:gd name="connsiteY104" fmla="*/ 33337 h 1209675"/>
                <a:gd name="connsiteX105" fmla="*/ 423862 w 1466850"/>
                <a:gd name="connsiteY105" fmla="*/ 19050 h 1209675"/>
                <a:gd name="connsiteX106" fmla="*/ 335756 w 1466850"/>
                <a:gd name="connsiteY106" fmla="*/ 0 h 1209675"/>
                <a:gd name="connsiteX107" fmla="*/ 302419 w 1466850"/>
                <a:gd name="connsiteY107" fmla="*/ 35719 h 1209675"/>
                <a:gd name="connsiteX108" fmla="*/ 266700 w 1466850"/>
                <a:gd name="connsiteY108" fmla="*/ 50006 h 1209675"/>
                <a:gd name="connsiteX109" fmla="*/ 271462 w 1466850"/>
                <a:gd name="connsiteY109" fmla="*/ 95250 h 1209675"/>
                <a:gd name="connsiteX110" fmla="*/ 316706 w 1466850"/>
                <a:gd name="connsiteY110" fmla="*/ 121444 h 1209675"/>
                <a:gd name="connsiteX111" fmla="*/ 302419 w 1466850"/>
                <a:gd name="connsiteY111" fmla="*/ 145256 h 1209675"/>
                <a:gd name="connsiteX112" fmla="*/ 247650 w 1466850"/>
                <a:gd name="connsiteY112" fmla="*/ 159544 h 1209675"/>
                <a:gd name="connsiteX113" fmla="*/ 214312 w 1466850"/>
                <a:gd name="connsiteY113" fmla="*/ 216694 h 1209675"/>
                <a:gd name="connsiteX114" fmla="*/ 183356 w 1466850"/>
                <a:gd name="connsiteY114" fmla="*/ 221456 h 1209675"/>
                <a:gd name="connsiteX115" fmla="*/ 183356 w 1466850"/>
                <a:gd name="connsiteY115" fmla="*/ 254794 h 1209675"/>
                <a:gd name="connsiteX116" fmla="*/ 161925 w 1466850"/>
                <a:gd name="connsiteY116" fmla="*/ 304800 h 1209675"/>
                <a:gd name="connsiteX117" fmla="*/ 140494 w 1466850"/>
                <a:gd name="connsiteY117" fmla="*/ 323850 h 1209675"/>
                <a:gd name="connsiteX118" fmla="*/ 71439 w 1466850"/>
                <a:gd name="connsiteY118" fmla="*/ 300039 h 1209675"/>
                <a:gd name="connsiteX119" fmla="*/ 59530 w 1466850"/>
                <a:gd name="connsiteY119" fmla="*/ 302418 h 1209675"/>
                <a:gd name="connsiteX120" fmla="*/ 30956 w 1466850"/>
                <a:gd name="connsiteY120" fmla="*/ 295274 h 1209675"/>
                <a:gd name="connsiteX0" fmla="*/ 30956 w 1466850"/>
                <a:gd name="connsiteY0" fmla="*/ 295274 h 1209675"/>
                <a:gd name="connsiteX1" fmla="*/ 19050 w 1466850"/>
                <a:gd name="connsiteY1" fmla="*/ 381000 h 1209675"/>
                <a:gd name="connsiteX2" fmla="*/ 19050 w 1466850"/>
                <a:gd name="connsiteY2" fmla="*/ 397669 h 1209675"/>
                <a:gd name="connsiteX3" fmla="*/ 0 w 1466850"/>
                <a:gd name="connsiteY3" fmla="*/ 459581 h 1209675"/>
                <a:gd name="connsiteX4" fmla="*/ 7144 w 1466850"/>
                <a:gd name="connsiteY4" fmla="*/ 497681 h 1209675"/>
                <a:gd name="connsiteX5" fmla="*/ 9525 w 1466850"/>
                <a:gd name="connsiteY5" fmla="*/ 535781 h 1209675"/>
                <a:gd name="connsiteX6" fmla="*/ 19050 w 1466850"/>
                <a:gd name="connsiteY6" fmla="*/ 583406 h 1209675"/>
                <a:gd name="connsiteX7" fmla="*/ 23812 w 1466850"/>
                <a:gd name="connsiteY7" fmla="*/ 688181 h 1209675"/>
                <a:gd name="connsiteX8" fmla="*/ 35719 w 1466850"/>
                <a:gd name="connsiteY8" fmla="*/ 747712 h 1209675"/>
                <a:gd name="connsiteX9" fmla="*/ 40481 w 1466850"/>
                <a:gd name="connsiteY9" fmla="*/ 778669 h 1209675"/>
                <a:gd name="connsiteX10" fmla="*/ 47625 w 1466850"/>
                <a:gd name="connsiteY10" fmla="*/ 831056 h 1209675"/>
                <a:gd name="connsiteX11" fmla="*/ 38100 w 1466850"/>
                <a:gd name="connsiteY11" fmla="*/ 919162 h 1209675"/>
                <a:gd name="connsiteX12" fmla="*/ 78581 w 1466850"/>
                <a:gd name="connsiteY12" fmla="*/ 1028700 h 1209675"/>
                <a:gd name="connsiteX13" fmla="*/ 71437 w 1466850"/>
                <a:gd name="connsiteY13" fmla="*/ 1095375 h 1209675"/>
                <a:gd name="connsiteX14" fmla="*/ 88106 w 1466850"/>
                <a:gd name="connsiteY14" fmla="*/ 1164431 h 1209675"/>
                <a:gd name="connsiteX15" fmla="*/ 166687 w 1466850"/>
                <a:gd name="connsiteY15" fmla="*/ 1200149 h 1209675"/>
                <a:gd name="connsiteX16" fmla="*/ 202406 w 1466850"/>
                <a:gd name="connsiteY16" fmla="*/ 1209675 h 1209675"/>
                <a:gd name="connsiteX17" fmla="*/ 188119 w 1466850"/>
                <a:gd name="connsiteY17" fmla="*/ 1145381 h 1209675"/>
                <a:gd name="connsiteX18" fmla="*/ 242887 w 1466850"/>
                <a:gd name="connsiteY18" fmla="*/ 1092994 h 1209675"/>
                <a:gd name="connsiteX19" fmla="*/ 238125 w 1466850"/>
                <a:gd name="connsiteY19" fmla="*/ 1045369 h 1209675"/>
                <a:gd name="connsiteX20" fmla="*/ 230981 w 1466850"/>
                <a:gd name="connsiteY20" fmla="*/ 1035844 h 1209675"/>
                <a:gd name="connsiteX21" fmla="*/ 252412 w 1466850"/>
                <a:gd name="connsiteY21" fmla="*/ 1019175 h 1209675"/>
                <a:gd name="connsiteX22" fmla="*/ 314325 w 1466850"/>
                <a:gd name="connsiteY22" fmla="*/ 995362 h 1209675"/>
                <a:gd name="connsiteX23" fmla="*/ 311944 w 1466850"/>
                <a:gd name="connsiteY23" fmla="*/ 959644 h 1209675"/>
                <a:gd name="connsiteX24" fmla="*/ 326231 w 1466850"/>
                <a:gd name="connsiteY24" fmla="*/ 942975 h 1209675"/>
                <a:gd name="connsiteX25" fmla="*/ 452437 w 1466850"/>
                <a:gd name="connsiteY25" fmla="*/ 950119 h 1209675"/>
                <a:gd name="connsiteX26" fmla="*/ 464344 w 1466850"/>
                <a:gd name="connsiteY26" fmla="*/ 933450 h 1209675"/>
                <a:gd name="connsiteX27" fmla="*/ 476250 w 1466850"/>
                <a:gd name="connsiteY27" fmla="*/ 883444 h 1209675"/>
                <a:gd name="connsiteX28" fmla="*/ 488156 w 1466850"/>
                <a:gd name="connsiteY28" fmla="*/ 857250 h 1209675"/>
                <a:gd name="connsiteX29" fmla="*/ 526256 w 1466850"/>
                <a:gd name="connsiteY29" fmla="*/ 862012 h 1209675"/>
                <a:gd name="connsiteX30" fmla="*/ 545306 w 1466850"/>
                <a:gd name="connsiteY30" fmla="*/ 909637 h 1209675"/>
                <a:gd name="connsiteX31" fmla="*/ 566737 w 1466850"/>
                <a:gd name="connsiteY31" fmla="*/ 881062 h 1209675"/>
                <a:gd name="connsiteX32" fmla="*/ 621506 w 1466850"/>
                <a:gd name="connsiteY32" fmla="*/ 845344 h 1209675"/>
                <a:gd name="connsiteX33" fmla="*/ 709612 w 1466850"/>
                <a:gd name="connsiteY33" fmla="*/ 814387 h 1209675"/>
                <a:gd name="connsiteX34" fmla="*/ 716756 w 1466850"/>
                <a:gd name="connsiteY34" fmla="*/ 769144 h 1209675"/>
                <a:gd name="connsiteX35" fmla="*/ 742950 w 1466850"/>
                <a:gd name="connsiteY35" fmla="*/ 750094 h 1209675"/>
                <a:gd name="connsiteX36" fmla="*/ 785812 w 1466850"/>
                <a:gd name="connsiteY36" fmla="*/ 726281 h 1209675"/>
                <a:gd name="connsiteX37" fmla="*/ 800100 w 1466850"/>
                <a:gd name="connsiteY37" fmla="*/ 716756 h 1209675"/>
                <a:gd name="connsiteX38" fmla="*/ 862012 w 1466850"/>
                <a:gd name="connsiteY38" fmla="*/ 721519 h 1209675"/>
                <a:gd name="connsiteX39" fmla="*/ 883444 w 1466850"/>
                <a:gd name="connsiteY39" fmla="*/ 721519 h 1209675"/>
                <a:gd name="connsiteX40" fmla="*/ 892969 w 1466850"/>
                <a:gd name="connsiteY40" fmla="*/ 697706 h 1209675"/>
                <a:gd name="connsiteX41" fmla="*/ 892969 w 1466850"/>
                <a:gd name="connsiteY41" fmla="*/ 697706 h 1209675"/>
                <a:gd name="connsiteX42" fmla="*/ 921544 w 1466850"/>
                <a:gd name="connsiteY42" fmla="*/ 609600 h 1209675"/>
                <a:gd name="connsiteX43" fmla="*/ 909637 w 1466850"/>
                <a:gd name="connsiteY43" fmla="*/ 552450 h 1209675"/>
                <a:gd name="connsiteX44" fmla="*/ 928687 w 1466850"/>
                <a:gd name="connsiteY44" fmla="*/ 540544 h 1209675"/>
                <a:gd name="connsiteX45" fmla="*/ 973931 w 1466850"/>
                <a:gd name="connsiteY45" fmla="*/ 535781 h 1209675"/>
                <a:gd name="connsiteX46" fmla="*/ 1014412 w 1466850"/>
                <a:gd name="connsiteY46" fmla="*/ 447675 h 1209675"/>
                <a:gd name="connsiteX47" fmla="*/ 1038225 w 1466850"/>
                <a:gd name="connsiteY47" fmla="*/ 445294 h 1209675"/>
                <a:gd name="connsiteX48" fmla="*/ 1073944 w 1466850"/>
                <a:gd name="connsiteY48" fmla="*/ 476250 h 1209675"/>
                <a:gd name="connsiteX49" fmla="*/ 1112044 w 1466850"/>
                <a:gd name="connsiteY49" fmla="*/ 514350 h 1209675"/>
                <a:gd name="connsiteX50" fmla="*/ 1171575 w 1466850"/>
                <a:gd name="connsiteY50" fmla="*/ 540544 h 1209675"/>
                <a:gd name="connsiteX51" fmla="*/ 1219200 w 1466850"/>
                <a:gd name="connsiteY51" fmla="*/ 521494 h 1209675"/>
                <a:gd name="connsiteX52" fmla="*/ 1245394 w 1466850"/>
                <a:gd name="connsiteY52" fmla="*/ 502444 h 1209675"/>
                <a:gd name="connsiteX53" fmla="*/ 1278731 w 1466850"/>
                <a:gd name="connsiteY53" fmla="*/ 511969 h 1209675"/>
                <a:gd name="connsiteX54" fmla="*/ 1295400 w 1466850"/>
                <a:gd name="connsiteY54" fmla="*/ 531019 h 1209675"/>
                <a:gd name="connsiteX55" fmla="*/ 1273969 w 1466850"/>
                <a:gd name="connsiteY55" fmla="*/ 573881 h 1209675"/>
                <a:gd name="connsiteX56" fmla="*/ 1285875 w 1466850"/>
                <a:gd name="connsiteY56" fmla="*/ 611981 h 1209675"/>
                <a:gd name="connsiteX57" fmla="*/ 1300162 w 1466850"/>
                <a:gd name="connsiteY57" fmla="*/ 628650 h 1209675"/>
                <a:gd name="connsiteX58" fmla="*/ 1321594 w 1466850"/>
                <a:gd name="connsiteY58" fmla="*/ 666750 h 1209675"/>
                <a:gd name="connsiteX59" fmla="*/ 1347787 w 1466850"/>
                <a:gd name="connsiteY59" fmla="*/ 681037 h 1209675"/>
                <a:gd name="connsiteX60" fmla="*/ 1371600 w 1466850"/>
                <a:gd name="connsiteY60" fmla="*/ 681037 h 1209675"/>
                <a:gd name="connsiteX61" fmla="*/ 1376362 w 1466850"/>
                <a:gd name="connsiteY61" fmla="*/ 628650 h 1209675"/>
                <a:gd name="connsiteX62" fmla="*/ 1395412 w 1466850"/>
                <a:gd name="connsiteY62" fmla="*/ 578644 h 1209675"/>
                <a:gd name="connsiteX63" fmla="*/ 1426369 w 1466850"/>
                <a:gd name="connsiteY63" fmla="*/ 571500 h 1209675"/>
                <a:gd name="connsiteX64" fmla="*/ 1466850 w 1466850"/>
                <a:gd name="connsiteY64" fmla="*/ 552450 h 1209675"/>
                <a:gd name="connsiteX65" fmla="*/ 1443037 w 1466850"/>
                <a:gd name="connsiteY65" fmla="*/ 509587 h 1209675"/>
                <a:gd name="connsiteX66" fmla="*/ 1414462 w 1466850"/>
                <a:gd name="connsiteY66" fmla="*/ 464344 h 1209675"/>
                <a:gd name="connsiteX67" fmla="*/ 1388269 w 1466850"/>
                <a:gd name="connsiteY67" fmla="*/ 438150 h 1209675"/>
                <a:gd name="connsiteX68" fmla="*/ 1404937 w 1466850"/>
                <a:gd name="connsiteY68" fmla="*/ 400050 h 1209675"/>
                <a:gd name="connsiteX69" fmla="*/ 1404937 w 1466850"/>
                <a:gd name="connsiteY69" fmla="*/ 383381 h 1209675"/>
                <a:gd name="connsiteX70" fmla="*/ 1431131 w 1466850"/>
                <a:gd name="connsiteY70" fmla="*/ 338137 h 1209675"/>
                <a:gd name="connsiteX71" fmla="*/ 1419225 w 1466850"/>
                <a:gd name="connsiteY71" fmla="*/ 264319 h 1209675"/>
                <a:gd name="connsiteX72" fmla="*/ 1438275 w 1466850"/>
                <a:gd name="connsiteY72" fmla="*/ 202406 h 1209675"/>
                <a:gd name="connsiteX73" fmla="*/ 1435894 w 1466850"/>
                <a:gd name="connsiteY73" fmla="*/ 173831 h 1209675"/>
                <a:gd name="connsiteX74" fmla="*/ 1404937 w 1466850"/>
                <a:gd name="connsiteY74" fmla="*/ 164306 h 1209675"/>
                <a:gd name="connsiteX75" fmla="*/ 1364456 w 1466850"/>
                <a:gd name="connsiteY75" fmla="*/ 154781 h 1209675"/>
                <a:gd name="connsiteX76" fmla="*/ 1293019 w 1466850"/>
                <a:gd name="connsiteY76" fmla="*/ 154781 h 1209675"/>
                <a:gd name="connsiteX77" fmla="*/ 1233487 w 1466850"/>
                <a:gd name="connsiteY77" fmla="*/ 121444 h 1209675"/>
                <a:gd name="connsiteX78" fmla="*/ 1207294 w 1466850"/>
                <a:gd name="connsiteY78" fmla="*/ 114300 h 1209675"/>
                <a:gd name="connsiteX79" fmla="*/ 1188244 w 1466850"/>
                <a:gd name="connsiteY79" fmla="*/ 126206 h 1209675"/>
                <a:gd name="connsiteX80" fmla="*/ 1133475 w 1466850"/>
                <a:gd name="connsiteY80" fmla="*/ 188119 h 1209675"/>
                <a:gd name="connsiteX81" fmla="*/ 1116806 w 1466850"/>
                <a:gd name="connsiteY81" fmla="*/ 188119 h 1209675"/>
                <a:gd name="connsiteX82" fmla="*/ 1078706 w 1466850"/>
                <a:gd name="connsiteY82" fmla="*/ 142875 h 1209675"/>
                <a:gd name="connsiteX83" fmla="*/ 1054894 w 1466850"/>
                <a:gd name="connsiteY83" fmla="*/ 138112 h 1209675"/>
                <a:gd name="connsiteX84" fmla="*/ 997744 w 1466850"/>
                <a:gd name="connsiteY84" fmla="*/ 157162 h 1209675"/>
                <a:gd name="connsiteX85" fmla="*/ 973931 w 1466850"/>
                <a:gd name="connsiteY85" fmla="*/ 178594 h 1209675"/>
                <a:gd name="connsiteX86" fmla="*/ 928687 w 1466850"/>
                <a:gd name="connsiteY86" fmla="*/ 173831 h 1209675"/>
                <a:gd name="connsiteX87" fmla="*/ 878681 w 1466850"/>
                <a:gd name="connsiteY87" fmla="*/ 164306 h 1209675"/>
                <a:gd name="connsiteX88" fmla="*/ 864394 w 1466850"/>
                <a:gd name="connsiteY88" fmla="*/ 83344 h 1209675"/>
                <a:gd name="connsiteX89" fmla="*/ 845344 w 1466850"/>
                <a:gd name="connsiteY89" fmla="*/ 69056 h 1209675"/>
                <a:gd name="connsiteX90" fmla="*/ 747712 w 1466850"/>
                <a:gd name="connsiteY90" fmla="*/ 119062 h 1209675"/>
                <a:gd name="connsiteX91" fmla="*/ 721519 w 1466850"/>
                <a:gd name="connsiteY91" fmla="*/ 140494 h 1209675"/>
                <a:gd name="connsiteX92" fmla="*/ 709612 w 1466850"/>
                <a:gd name="connsiteY92" fmla="*/ 190500 h 1209675"/>
                <a:gd name="connsiteX93" fmla="*/ 707231 w 1466850"/>
                <a:gd name="connsiteY93" fmla="*/ 195262 h 1209675"/>
                <a:gd name="connsiteX94" fmla="*/ 654844 w 1466850"/>
                <a:gd name="connsiteY94" fmla="*/ 190500 h 1209675"/>
                <a:gd name="connsiteX95" fmla="*/ 633412 w 1466850"/>
                <a:gd name="connsiteY95" fmla="*/ 180975 h 1209675"/>
                <a:gd name="connsiteX96" fmla="*/ 614362 w 1466850"/>
                <a:gd name="connsiteY96" fmla="*/ 142875 h 1209675"/>
                <a:gd name="connsiteX97" fmla="*/ 590550 w 1466850"/>
                <a:gd name="connsiteY97" fmla="*/ 130969 h 1209675"/>
                <a:gd name="connsiteX98" fmla="*/ 540544 w 1466850"/>
                <a:gd name="connsiteY98" fmla="*/ 161925 h 1209675"/>
                <a:gd name="connsiteX99" fmla="*/ 507206 w 1466850"/>
                <a:gd name="connsiteY99" fmla="*/ 154781 h 1209675"/>
                <a:gd name="connsiteX100" fmla="*/ 495300 w 1466850"/>
                <a:gd name="connsiteY100" fmla="*/ 123825 h 1209675"/>
                <a:gd name="connsiteX101" fmla="*/ 490537 w 1466850"/>
                <a:gd name="connsiteY101" fmla="*/ 114300 h 1209675"/>
                <a:gd name="connsiteX102" fmla="*/ 431006 w 1466850"/>
                <a:gd name="connsiteY102" fmla="*/ 97631 h 1209675"/>
                <a:gd name="connsiteX103" fmla="*/ 442912 w 1466850"/>
                <a:gd name="connsiteY103" fmla="*/ 33337 h 1209675"/>
                <a:gd name="connsiteX104" fmla="*/ 423862 w 1466850"/>
                <a:gd name="connsiteY104" fmla="*/ 19050 h 1209675"/>
                <a:gd name="connsiteX105" fmla="*/ 335756 w 1466850"/>
                <a:gd name="connsiteY105" fmla="*/ 0 h 1209675"/>
                <a:gd name="connsiteX106" fmla="*/ 302419 w 1466850"/>
                <a:gd name="connsiteY106" fmla="*/ 35719 h 1209675"/>
                <a:gd name="connsiteX107" fmla="*/ 266700 w 1466850"/>
                <a:gd name="connsiteY107" fmla="*/ 50006 h 1209675"/>
                <a:gd name="connsiteX108" fmla="*/ 271462 w 1466850"/>
                <a:gd name="connsiteY108" fmla="*/ 95250 h 1209675"/>
                <a:gd name="connsiteX109" fmla="*/ 316706 w 1466850"/>
                <a:gd name="connsiteY109" fmla="*/ 121444 h 1209675"/>
                <a:gd name="connsiteX110" fmla="*/ 302419 w 1466850"/>
                <a:gd name="connsiteY110" fmla="*/ 145256 h 1209675"/>
                <a:gd name="connsiteX111" fmla="*/ 247650 w 1466850"/>
                <a:gd name="connsiteY111" fmla="*/ 159544 h 1209675"/>
                <a:gd name="connsiteX112" fmla="*/ 214312 w 1466850"/>
                <a:gd name="connsiteY112" fmla="*/ 216694 h 1209675"/>
                <a:gd name="connsiteX113" fmla="*/ 183356 w 1466850"/>
                <a:gd name="connsiteY113" fmla="*/ 221456 h 1209675"/>
                <a:gd name="connsiteX114" fmla="*/ 183356 w 1466850"/>
                <a:gd name="connsiteY114" fmla="*/ 254794 h 1209675"/>
                <a:gd name="connsiteX115" fmla="*/ 161925 w 1466850"/>
                <a:gd name="connsiteY115" fmla="*/ 304800 h 1209675"/>
                <a:gd name="connsiteX116" fmla="*/ 140494 w 1466850"/>
                <a:gd name="connsiteY116" fmla="*/ 323850 h 1209675"/>
                <a:gd name="connsiteX117" fmla="*/ 71439 w 1466850"/>
                <a:gd name="connsiteY117" fmla="*/ 300039 h 1209675"/>
                <a:gd name="connsiteX118" fmla="*/ 59530 w 1466850"/>
                <a:gd name="connsiteY118" fmla="*/ 302418 h 1209675"/>
                <a:gd name="connsiteX119" fmla="*/ 30956 w 1466850"/>
                <a:gd name="connsiteY119" fmla="*/ 295274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466850" h="1209675">
                  <a:moveTo>
                    <a:pt x="30956" y="295274"/>
                  </a:moveTo>
                  <a:lnTo>
                    <a:pt x="19050" y="381000"/>
                  </a:lnTo>
                  <a:lnTo>
                    <a:pt x="19050" y="397669"/>
                  </a:lnTo>
                  <a:lnTo>
                    <a:pt x="0" y="459581"/>
                  </a:lnTo>
                  <a:lnTo>
                    <a:pt x="7144" y="497681"/>
                  </a:lnTo>
                  <a:lnTo>
                    <a:pt x="9525" y="535781"/>
                  </a:lnTo>
                  <a:lnTo>
                    <a:pt x="19050" y="583406"/>
                  </a:lnTo>
                  <a:lnTo>
                    <a:pt x="23812" y="688181"/>
                  </a:lnTo>
                  <a:lnTo>
                    <a:pt x="35719" y="747712"/>
                  </a:lnTo>
                  <a:lnTo>
                    <a:pt x="40481" y="778669"/>
                  </a:lnTo>
                  <a:lnTo>
                    <a:pt x="47625" y="831056"/>
                  </a:lnTo>
                  <a:lnTo>
                    <a:pt x="38100" y="919162"/>
                  </a:lnTo>
                  <a:lnTo>
                    <a:pt x="78581" y="1028700"/>
                  </a:lnTo>
                  <a:lnTo>
                    <a:pt x="71437" y="1095375"/>
                  </a:lnTo>
                  <a:lnTo>
                    <a:pt x="88106" y="1164431"/>
                  </a:lnTo>
                  <a:lnTo>
                    <a:pt x="166687" y="1200149"/>
                  </a:lnTo>
                  <a:lnTo>
                    <a:pt x="202406" y="1209675"/>
                  </a:lnTo>
                  <a:lnTo>
                    <a:pt x="188119" y="1145381"/>
                  </a:lnTo>
                  <a:cubicBezTo>
                    <a:pt x="211137" y="1135063"/>
                    <a:pt x="224631" y="1110456"/>
                    <a:pt x="242887" y="1092994"/>
                  </a:cubicBezTo>
                  <a:lnTo>
                    <a:pt x="238125" y="1045369"/>
                  </a:lnTo>
                  <a:lnTo>
                    <a:pt x="230981" y="1035844"/>
                  </a:lnTo>
                  <a:lnTo>
                    <a:pt x="252412" y="1019175"/>
                  </a:lnTo>
                  <a:lnTo>
                    <a:pt x="314325" y="995362"/>
                  </a:lnTo>
                  <a:lnTo>
                    <a:pt x="311944" y="959644"/>
                  </a:lnTo>
                  <a:lnTo>
                    <a:pt x="326231" y="942975"/>
                  </a:lnTo>
                  <a:lnTo>
                    <a:pt x="452437" y="950119"/>
                  </a:lnTo>
                  <a:lnTo>
                    <a:pt x="464344" y="933450"/>
                  </a:lnTo>
                  <a:lnTo>
                    <a:pt x="476250" y="883444"/>
                  </a:lnTo>
                  <a:lnTo>
                    <a:pt x="488156" y="857250"/>
                  </a:lnTo>
                  <a:lnTo>
                    <a:pt x="526256" y="862012"/>
                  </a:lnTo>
                  <a:lnTo>
                    <a:pt x="545306" y="909637"/>
                  </a:lnTo>
                  <a:lnTo>
                    <a:pt x="566737" y="881062"/>
                  </a:lnTo>
                  <a:lnTo>
                    <a:pt x="621506" y="845344"/>
                  </a:lnTo>
                  <a:lnTo>
                    <a:pt x="709612" y="814387"/>
                  </a:lnTo>
                  <a:lnTo>
                    <a:pt x="716756" y="769144"/>
                  </a:lnTo>
                  <a:lnTo>
                    <a:pt x="742950" y="750094"/>
                  </a:lnTo>
                  <a:lnTo>
                    <a:pt x="785812" y="726281"/>
                  </a:lnTo>
                  <a:lnTo>
                    <a:pt x="800100" y="716756"/>
                  </a:lnTo>
                  <a:lnTo>
                    <a:pt x="862012" y="721519"/>
                  </a:lnTo>
                  <a:lnTo>
                    <a:pt x="883444" y="721519"/>
                  </a:lnTo>
                  <a:lnTo>
                    <a:pt x="892969" y="697706"/>
                  </a:lnTo>
                  <a:lnTo>
                    <a:pt x="892969" y="697706"/>
                  </a:lnTo>
                  <a:lnTo>
                    <a:pt x="921544" y="609600"/>
                  </a:lnTo>
                  <a:lnTo>
                    <a:pt x="909637" y="552450"/>
                  </a:lnTo>
                  <a:lnTo>
                    <a:pt x="928687" y="540544"/>
                  </a:lnTo>
                  <a:lnTo>
                    <a:pt x="973931" y="535781"/>
                  </a:lnTo>
                  <a:lnTo>
                    <a:pt x="1014412" y="447675"/>
                  </a:lnTo>
                  <a:lnTo>
                    <a:pt x="1038225" y="445294"/>
                  </a:lnTo>
                  <a:lnTo>
                    <a:pt x="1073944" y="476250"/>
                  </a:lnTo>
                  <a:lnTo>
                    <a:pt x="1112044" y="514350"/>
                  </a:lnTo>
                  <a:lnTo>
                    <a:pt x="1171575" y="540544"/>
                  </a:lnTo>
                  <a:lnTo>
                    <a:pt x="1219200" y="521494"/>
                  </a:lnTo>
                  <a:lnTo>
                    <a:pt x="1245394" y="502444"/>
                  </a:lnTo>
                  <a:lnTo>
                    <a:pt x="1278731" y="511969"/>
                  </a:lnTo>
                  <a:lnTo>
                    <a:pt x="1295400" y="531019"/>
                  </a:lnTo>
                  <a:lnTo>
                    <a:pt x="1273969" y="573881"/>
                  </a:lnTo>
                  <a:lnTo>
                    <a:pt x="1285875" y="611981"/>
                  </a:lnTo>
                  <a:lnTo>
                    <a:pt x="1300162" y="628650"/>
                  </a:lnTo>
                  <a:lnTo>
                    <a:pt x="1321594" y="666750"/>
                  </a:lnTo>
                  <a:lnTo>
                    <a:pt x="1347787" y="681037"/>
                  </a:lnTo>
                  <a:lnTo>
                    <a:pt x="1371600" y="681037"/>
                  </a:lnTo>
                  <a:lnTo>
                    <a:pt x="1376362" y="628650"/>
                  </a:lnTo>
                  <a:lnTo>
                    <a:pt x="1395412" y="578644"/>
                  </a:lnTo>
                  <a:lnTo>
                    <a:pt x="1426369" y="571500"/>
                  </a:lnTo>
                  <a:lnTo>
                    <a:pt x="1466850" y="552450"/>
                  </a:lnTo>
                  <a:lnTo>
                    <a:pt x="1443037" y="509587"/>
                  </a:lnTo>
                  <a:lnTo>
                    <a:pt x="1414462" y="464344"/>
                  </a:lnTo>
                  <a:lnTo>
                    <a:pt x="1388269" y="438150"/>
                  </a:lnTo>
                  <a:lnTo>
                    <a:pt x="1404937" y="400050"/>
                  </a:lnTo>
                  <a:lnTo>
                    <a:pt x="1404937" y="383381"/>
                  </a:lnTo>
                  <a:lnTo>
                    <a:pt x="1431131" y="338137"/>
                  </a:lnTo>
                  <a:lnTo>
                    <a:pt x="1419225" y="264319"/>
                  </a:lnTo>
                  <a:lnTo>
                    <a:pt x="1438275" y="202406"/>
                  </a:lnTo>
                  <a:lnTo>
                    <a:pt x="1435894" y="173831"/>
                  </a:lnTo>
                  <a:lnTo>
                    <a:pt x="1404937" y="164306"/>
                  </a:lnTo>
                  <a:lnTo>
                    <a:pt x="1364456" y="154781"/>
                  </a:lnTo>
                  <a:lnTo>
                    <a:pt x="1293019" y="154781"/>
                  </a:lnTo>
                  <a:lnTo>
                    <a:pt x="1233487" y="121444"/>
                  </a:lnTo>
                  <a:lnTo>
                    <a:pt x="1207294" y="114300"/>
                  </a:lnTo>
                  <a:lnTo>
                    <a:pt x="1188244" y="126206"/>
                  </a:lnTo>
                  <a:lnTo>
                    <a:pt x="1133475" y="188119"/>
                  </a:lnTo>
                  <a:lnTo>
                    <a:pt x="1116806" y="188119"/>
                  </a:lnTo>
                  <a:lnTo>
                    <a:pt x="1078706" y="142875"/>
                  </a:lnTo>
                  <a:lnTo>
                    <a:pt x="1054894" y="138112"/>
                  </a:lnTo>
                  <a:lnTo>
                    <a:pt x="997744" y="157162"/>
                  </a:lnTo>
                  <a:lnTo>
                    <a:pt x="973931" y="178594"/>
                  </a:lnTo>
                  <a:lnTo>
                    <a:pt x="928687" y="173831"/>
                  </a:lnTo>
                  <a:lnTo>
                    <a:pt x="878681" y="164306"/>
                  </a:lnTo>
                  <a:lnTo>
                    <a:pt x="864394" y="83344"/>
                  </a:lnTo>
                  <a:lnTo>
                    <a:pt x="845344" y="69056"/>
                  </a:lnTo>
                  <a:lnTo>
                    <a:pt x="747712" y="119062"/>
                  </a:lnTo>
                  <a:lnTo>
                    <a:pt x="721519" y="140494"/>
                  </a:lnTo>
                  <a:lnTo>
                    <a:pt x="709612" y="190500"/>
                  </a:lnTo>
                  <a:lnTo>
                    <a:pt x="707231" y="195262"/>
                  </a:lnTo>
                  <a:lnTo>
                    <a:pt x="654844" y="190500"/>
                  </a:lnTo>
                  <a:lnTo>
                    <a:pt x="633412" y="180975"/>
                  </a:lnTo>
                  <a:lnTo>
                    <a:pt x="614362" y="142875"/>
                  </a:lnTo>
                  <a:lnTo>
                    <a:pt x="590550" y="130969"/>
                  </a:lnTo>
                  <a:lnTo>
                    <a:pt x="540544" y="161925"/>
                  </a:lnTo>
                  <a:lnTo>
                    <a:pt x="507206" y="154781"/>
                  </a:lnTo>
                  <a:lnTo>
                    <a:pt x="495300" y="123825"/>
                  </a:lnTo>
                  <a:lnTo>
                    <a:pt x="490537" y="114300"/>
                  </a:lnTo>
                  <a:lnTo>
                    <a:pt x="431006" y="97631"/>
                  </a:lnTo>
                  <a:lnTo>
                    <a:pt x="442912" y="33337"/>
                  </a:lnTo>
                  <a:lnTo>
                    <a:pt x="423862" y="19050"/>
                  </a:lnTo>
                  <a:lnTo>
                    <a:pt x="335756" y="0"/>
                  </a:lnTo>
                  <a:lnTo>
                    <a:pt x="302419" y="35719"/>
                  </a:lnTo>
                  <a:lnTo>
                    <a:pt x="266700" y="50006"/>
                  </a:lnTo>
                  <a:lnTo>
                    <a:pt x="271462" y="95250"/>
                  </a:lnTo>
                  <a:lnTo>
                    <a:pt x="316706" y="121444"/>
                  </a:lnTo>
                  <a:lnTo>
                    <a:pt x="302419" y="145256"/>
                  </a:lnTo>
                  <a:lnTo>
                    <a:pt x="247650" y="159544"/>
                  </a:lnTo>
                  <a:lnTo>
                    <a:pt x="214312" y="216694"/>
                  </a:lnTo>
                  <a:lnTo>
                    <a:pt x="183356" y="221456"/>
                  </a:lnTo>
                  <a:lnTo>
                    <a:pt x="183356" y="254794"/>
                  </a:lnTo>
                  <a:lnTo>
                    <a:pt x="161925" y="304800"/>
                  </a:lnTo>
                  <a:lnTo>
                    <a:pt x="140494" y="323850"/>
                  </a:lnTo>
                  <a:lnTo>
                    <a:pt x="71439" y="300039"/>
                  </a:lnTo>
                  <a:lnTo>
                    <a:pt x="59530" y="302418"/>
                  </a:lnTo>
                  <a:lnTo>
                    <a:pt x="30956" y="295274"/>
                  </a:lnTo>
                  <a:close/>
                </a:path>
              </a:pathLst>
            </a:custGeom>
            <a:pattFill prst="pct5">
              <a:fgClr>
                <a:schemeClr val="bg1">
                  <a:lumMod val="95000"/>
                </a:schemeClr>
              </a:fgClr>
              <a:bgClr>
                <a:srgbClr val="0033CC"/>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4" name="Freeform 83"/>
            <p:cNvSpPr/>
            <p:nvPr/>
          </p:nvSpPr>
          <p:spPr>
            <a:xfrm>
              <a:off x="1822450" y="3581400"/>
              <a:ext cx="1562100" cy="1309687"/>
            </a:xfrm>
            <a:custGeom>
              <a:avLst/>
              <a:gdLst>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28613 w 1562100"/>
                <a:gd name="connsiteY54" fmla="*/ 0 h 1126331"/>
                <a:gd name="connsiteX55" fmla="*/ 292894 w 1562100"/>
                <a:gd name="connsiteY55" fmla="*/ 102394 h 1126331"/>
                <a:gd name="connsiteX56" fmla="*/ 264319 w 1562100"/>
                <a:gd name="connsiteY56" fmla="*/ 109537 h 1126331"/>
                <a:gd name="connsiteX57" fmla="*/ 261938 w 1562100"/>
                <a:gd name="connsiteY57" fmla="*/ 123825 h 1126331"/>
                <a:gd name="connsiteX58" fmla="*/ 261938 w 1562100"/>
                <a:gd name="connsiteY58" fmla="*/ 157162 h 1126331"/>
                <a:gd name="connsiteX59" fmla="*/ 228600 w 1562100"/>
                <a:gd name="connsiteY59" fmla="*/ 200025 h 1126331"/>
                <a:gd name="connsiteX60" fmla="*/ 271463 w 1562100"/>
                <a:gd name="connsiteY60" fmla="*/ 216694 h 1126331"/>
                <a:gd name="connsiteX61" fmla="*/ 278606 w 1562100"/>
                <a:gd name="connsiteY61" fmla="*/ 235744 h 1126331"/>
                <a:gd name="connsiteX62" fmla="*/ 257175 w 1562100"/>
                <a:gd name="connsiteY62" fmla="*/ 271462 h 1126331"/>
                <a:gd name="connsiteX63" fmla="*/ 221456 w 1562100"/>
                <a:gd name="connsiteY63" fmla="*/ 280987 h 1126331"/>
                <a:gd name="connsiteX64" fmla="*/ 221456 w 1562100"/>
                <a:gd name="connsiteY64" fmla="*/ 321469 h 1126331"/>
                <a:gd name="connsiteX65" fmla="*/ 254794 w 1562100"/>
                <a:gd name="connsiteY65" fmla="*/ 359569 h 1126331"/>
                <a:gd name="connsiteX66" fmla="*/ 226219 w 1562100"/>
                <a:gd name="connsiteY66" fmla="*/ 423862 h 1126331"/>
                <a:gd name="connsiteX67" fmla="*/ 180975 w 1562100"/>
                <a:gd name="connsiteY67" fmla="*/ 452437 h 1126331"/>
                <a:gd name="connsiteX68" fmla="*/ 183356 w 1562100"/>
                <a:gd name="connsiteY68" fmla="*/ 469106 h 1126331"/>
                <a:gd name="connsiteX69" fmla="*/ 204788 w 1562100"/>
                <a:gd name="connsiteY69" fmla="*/ 478631 h 1126331"/>
                <a:gd name="connsiteX70" fmla="*/ 219075 w 1562100"/>
                <a:gd name="connsiteY70" fmla="*/ 488156 h 1126331"/>
                <a:gd name="connsiteX71" fmla="*/ 223838 w 1562100"/>
                <a:gd name="connsiteY71" fmla="*/ 507206 h 1126331"/>
                <a:gd name="connsiteX72" fmla="*/ 195263 w 1562100"/>
                <a:gd name="connsiteY72" fmla="*/ 533400 h 1126331"/>
                <a:gd name="connsiteX73" fmla="*/ 123825 w 1562100"/>
                <a:gd name="connsiteY73" fmla="*/ 578644 h 1126331"/>
                <a:gd name="connsiteX74" fmla="*/ 123825 w 1562100"/>
                <a:gd name="connsiteY74" fmla="*/ 614362 h 1126331"/>
                <a:gd name="connsiteX75" fmla="*/ 135731 w 1562100"/>
                <a:gd name="connsiteY75" fmla="*/ 645319 h 1126331"/>
                <a:gd name="connsiteX76" fmla="*/ 123825 w 1562100"/>
                <a:gd name="connsiteY76" fmla="*/ 685800 h 1126331"/>
                <a:gd name="connsiteX77" fmla="*/ 76200 w 1562100"/>
                <a:gd name="connsiteY77" fmla="*/ 681037 h 1126331"/>
                <a:gd name="connsiteX78" fmla="*/ 52388 w 1562100"/>
                <a:gd name="connsiteY78" fmla="*/ 626269 h 1126331"/>
                <a:gd name="connsiteX79" fmla="*/ 33338 w 1562100"/>
                <a:gd name="connsiteY79" fmla="*/ 619125 h 1126331"/>
                <a:gd name="connsiteX80" fmla="*/ 23813 w 1562100"/>
                <a:gd name="connsiteY80" fmla="*/ 657225 h 1126331"/>
                <a:gd name="connsiteX81" fmla="*/ 21431 w 1562100"/>
                <a:gd name="connsiteY81" fmla="*/ 666750 h 1126331"/>
                <a:gd name="connsiteX82" fmla="*/ 7144 w 1562100"/>
                <a:gd name="connsiteY82" fmla="*/ 683419 h 1126331"/>
                <a:gd name="connsiteX83" fmla="*/ 0 w 1562100"/>
                <a:gd name="connsiteY83" fmla="*/ 740569 h 1126331"/>
                <a:gd name="connsiteX84" fmla="*/ 23813 w 1562100"/>
                <a:gd name="connsiteY84" fmla="*/ 769144 h 1126331"/>
                <a:gd name="connsiteX85" fmla="*/ 16669 w 1562100"/>
                <a:gd name="connsiteY85" fmla="*/ 809625 h 1126331"/>
                <a:gd name="connsiteX86" fmla="*/ 35719 w 1562100"/>
                <a:gd name="connsiteY86" fmla="*/ 814387 h 1126331"/>
                <a:gd name="connsiteX87" fmla="*/ 69056 w 1562100"/>
                <a:gd name="connsiteY87" fmla="*/ 814387 h 1126331"/>
                <a:gd name="connsiteX88" fmla="*/ 85725 w 1562100"/>
                <a:gd name="connsiteY88" fmla="*/ 804862 h 1126331"/>
                <a:gd name="connsiteX89" fmla="*/ 135731 w 1562100"/>
                <a:gd name="connsiteY89" fmla="*/ 862012 h 1126331"/>
                <a:gd name="connsiteX90" fmla="*/ 123825 w 1562100"/>
                <a:gd name="connsiteY90" fmla="*/ 881062 h 1126331"/>
                <a:gd name="connsiteX91" fmla="*/ 133350 w 1562100"/>
                <a:gd name="connsiteY91" fmla="*/ 909637 h 1126331"/>
                <a:gd name="connsiteX92" fmla="*/ 164306 w 1562100"/>
                <a:gd name="connsiteY92" fmla="*/ 928687 h 1126331"/>
                <a:gd name="connsiteX93" fmla="*/ 190500 w 1562100"/>
                <a:gd name="connsiteY93" fmla="*/ 938212 h 1126331"/>
                <a:gd name="connsiteX94" fmla="*/ 216694 w 1562100"/>
                <a:gd name="connsiteY94" fmla="*/ 945356 h 1126331"/>
                <a:gd name="connsiteX95" fmla="*/ 228600 w 1562100"/>
                <a:gd name="connsiteY95" fmla="*/ 947737 h 1126331"/>
                <a:gd name="connsiteX96" fmla="*/ 240506 w 1562100"/>
                <a:gd name="connsiteY96" fmla="*/ 909637 h 1126331"/>
                <a:gd name="connsiteX97" fmla="*/ 269081 w 1562100"/>
                <a:gd name="connsiteY97" fmla="*/ 914400 h 1126331"/>
                <a:gd name="connsiteX98" fmla="*/ 288131 w 1562100"/>
                <a:gd name="connsiteY98" fmla="*/ 902494 h 1126331"/>
                <a:gd name="connsiteX99" fmla="*/ 307181 w 1562100"/>
                <a:gd name="connsiteY99" fmla="*/ 952500 h 1126331"/>
                <a:gd name="connsiteX100" fmla="*/ 330994 w 1562100"/>
                <a:gd name="connsiteY100" fmla="*/ 966787 h 1126331"/>
                <a:gd name="connsiteX101" fmla="*/ 340519 w 1562100"/>
                <a:gd name="connsiteY101" fmla="*/ 995362 h 1126331"/>
                <a:gd name="connsiteX102" fmla="*/ 357188 w 1562100"/>
                <a:gd name="connsiteY102" fmla="*/ 1004887 h 1126331"/>
                <a:gd name="connsiteX103" fmla="*/ 364331 w 1562100"/>
                <a:gd name="connsiteY103" fmla="*/ 1035844 h 1126331"/>
                <a:gd name="connsiteX104" fmla="*/ 335756 w 1562100"/>
                <a:gd name="connsiteY104" fmla="*/ 1062037 h 1126331"/>
                <a:gd name="connsiteX105" fmla="*/ 309563 w 1562100"/>
                <a:gd name="connsiteY105" fmla="*/ 1078706 h 1126331"/>
                <a:gd name="connsiteX106" fmla="*/ 297656 w 1562100"/>
                <a:gd name="connsiteY106" fmla="*/ 1102519 h 1126331"/>
                <a:gd name="connsiteX107" fmla="*/ 302419 w 1562100"/>
                <a:gd name="connsiteY107" fmla="*/ 1126331 h 1126331"/>
                <a:gd name="connsiteX108" fmla="*/ 342900 w 1562100"/>
                <a:gd name="connsiteY108" fmla="*/ 1126331 h 1126331"/>
                <a:gd name="connsiteX109" fmla="*/ 390525 w 1562100"/>
                <a:gd name="connsiteY109" fmla="*/ 1121569 h 1126331"/>
                <a:gd name="connsiteX110" fmla="*/ 428625 w 1562100"/>
                <a:gd name="connsiteY110" fmla="*/ 1112044 h 1126331"/>
                <a:gd name="connsiteX111" fmla="*/ 454819 w 1562100"/>
                <a:gd name="connsiteY111" fmla="*/ 1119187 h 1126331"/>
                <a:gd name="connsiteX112" fmla="*/ 473869 w 1562100"/>
                <a:gd name="connsiteY112" fmla="*/ 1097756 h 1126331"/>
                <a:gd name="connsiteX113" fmla="*/ 492919 w 1562100"/>
                <a:gd name="connsiteY113" fmla="*/ 1097756 h 1126331"/>
                <a:gd name="connsiteX114" fmla="*/ 507206 w 1562100"/>
                <a:gd name="connsiteY114" fmla="*/ 1066800 h 1126331"/>
                <a:gd name="connsiteX115" fmla="*/ 557213 w 1562100"/>
                <a:gd name="connsiteY115" fmla="*/ 1052512 h 1126331"/>
                <a:gd name="connsiteX116" fmla="*/ 583406 w 1562100"/>
                <a:gd name="connsiteY116" fmla="*/ 1033462 h 1126331"/>
                <a:gd name="connsiteX117" fmla="*/ 590550 w 1562100"/>
                <a:gd name="connsiteY117" fmla="*/ 995362 h 1126331"/>
                <a:gd name="connsiteX118" fmla="*/ 607219 w 1562100"/>
                <a:gd name="connsiteY118" fmla="*/ 969169 h 1126331"/>
                <a:gd name="connsiteX119" fmla="*/ 688181 w 1562100"/>
                <a:gd name="connsiteY119" fmla="*/ 1000125 h 1126331"/>
                <a:gd name="connsiteX0" fmla="*/ 688181 w 1562100"/>
                <a:gd name="connsiteY0" fmla="*/ 1000125 h 1126331"/>
                <a:gd name="connsiteX1" fmla="*/ 688181 w 1562100"/>
                <a:gd name="connsiteY1" fmla="*/ 914400 h 1126331"/>
                <a:gd name="connsiteX2" fmla="*/ 692944 w 1562100"/>
                <a:gd name="connsiteY2" fmla="*/ 871537 h 1126331"/>
                <a:gd name="connsiteX3" fmla="*/ 692944 w 1562100"/>
                <a:gd name="connsiteY3" fmla="*/ 826294 h 1126331"/>
                <a:gd name="connsiteX4" fmla="*/ 676275 w 1562100"/>
                <a:gd name="connsiteY4" fmla="*/ 802481 h 1126331"/>
                <a:gd name="connsiteX5" fmla="*/ 690563 w 1562100"/>
                <a:gd name="connsiteY5" fmla="*/ 750094 h 1126331"/>
                <a:gd name="connsiteX6" fmla="*/ 685800 w 1562100"/>
                <a:gd name="connsiteY6" fmla="*/ 723900 h 1126331"/>
                <a:gd name="connsiteX7" fmla="*/ 697706 w 1562100"/>
                <a:gd name="connsiteY7" fmla="*/ 678656 h 1126331"/>
                <a:gd name="connsiteX8" fmla="*/ 714375 w 1562100"/>
                <a:gd name="connsiteY8" fmla="*/ 654844 h 1126331"/>
                <a:gd name="connsiteX9" fmla="*/ 721519 w 1562100"/>
                <a:gd name="connsiteY9" fmla="*/ 621506 h 1126331"/>
                <a:gd name="connsiteX10" fmla="*/ 735806 w 1562100"/>
                <a:gd name="connsiteY10" fmla="*/ 602456 h 1126331"/>
                <a:gd name="connsiteX11" fmla="*/ 792956 w 1562100"/>
                <a:gd name="connsiteY11" fmla="*/ 592931 h 1126331"/>
                <a:gd name="connsiteX12" fmla="*/ 838200 w 1562100"/>
                <a:gd name="connsiteY12" fmla="*/ 576262 h 1126331"/>
                <a:gd name="connsiteX13" fmla="*/ 876300 w 1562100"/>
                <a:gd name="connsiteY13" fmla="*/ 535781 h 1126331"/>
                <a:gd name="connsiteX14" fmla="*/ 923925 w 1562100"/>
                <a:gd name="connsiteY14" fmla="*/ 521494 h 1126331"/>
                <a:gd name="connsiteX15" fmla="*/ 995363 w 1562100"/>
                <a:gd name="connsiteY15" fmla="*/ 516731 h 1126331"/>
                <a:gd name="connsiteX16" fmla="*/ 1040606 w 1562100"/>
                <a:gd name="connsiteY16" fmla="*/ 507206 h 1126331"/>
                <a:gd name="connsiteX17" fmla="*/ 1119188 w 1562100"/>
                <a:gd name="connsiteY17" fmla="*/ 400050 h 1126331"/>
                <a:gd name="connsiteX18" fmla="*/ 1126331 w 1562100"/>
                <a:gd name="connsiteY18" fmla="*/ 366712 h 1126331"/>
                <a:gd name="connsiteX19" fmla="*/ 1152525 w 1562100"/>
                <a:gd name="connsiteY19" fmla="*/ 338137 h 1126331"/>
                <a:gd name="connsiteX20" fmla="*/ 1197769 w 1562100"/>
                <a:gd name="connsiteY20" fmla="*/ 328612 h 1126331"/>
                <a:gd name="connsiteX21" fmla="*/ 1290638 w 1562100"/>
                <a:gd name="connsiteY21" fmla="*/ 252412 h 1126331"/>
                <a:gd name="connsiteX22" fmla="*/ 1314450 w 1562100"/>
                <a:gd name="connsiteY22" fmla="*/ 250031 h 1126331"/>
                <a:gd name="connsiteX23" fmla="*/ 1409700 w 1562100"/>
                <a:gd name="connsiteY23" fmla="*/ 169069 h 1126331"/>
                <a:gd name="connsiteX24" fmla="*/ 1414463 w 1562100"/>
                <a:gd name="connsiteY24" fmla="*/ 150019 h 1126331"/>
                <a:gd name="connsiteX25" fmla="*/ 1507331 w 1562100"/>
                <a:gd name="connsiteY25" fmla="*/ 95250 h 1126331"/>
                <a:gd name="connsiteX26" fmla="*/ 1543050 w 1562100"/>
                <a:gd name="connsiteY26" fmla="*/ 50006 h 1126331"/>
                <a:gd name="connsiteX27" fmla="*/ 1562100 w 1562100"/>
                <a:gd name="connsiteY27" fmla="*/ 11906 h 1126331"/>
                <a:gd name="connsiteX28" fmla="*/ 1512094 w 1562100"/>
                <a:gd name="connsiteY28" fmla="*/ 30956 h 1126331"/>
                <a:gd name="connsiteX29" fmla="*/ 1478756 w 1562100"/>
                <a:gd name="connsiteY29" fmla="*/ 30956 h 1126331"/>
                <a:gd name="connsiteX30" fmla="*/ 1452563 w 1562100"/>
                <a:gd name="connsiteY30" fmla="*/ 69056 h 1126331"/>
                <a:gd name="connsiteX31" fmla="*/ 1421606 w 1562100"/>
                <a:gd name="connsiteY31" fmla="*/ 66675 h 1126331"/>
                <a:gd name="connsiteX32" fmla="*/ 1366838 w 1562100"/>
                <a:gd name="connsiteY32" fmla="*/ 35719 h 1126331"/>
                <a:gd name="connsiteX33" fmla="*/ 1323975 w 1562100"/>
                <a:gd name="connsiteY33" fmla="*/ 23812 h 1126331"/>
                <a:gd name="connsiteX34" fmla="*/ 1238250 w 1562100"/>
                <a:gd name="connsiteY34" fmla="*/ 59531 h 1126331"/>
                <a:gd name="connsiteX35" fmla="*/ 1223963 w 1562100"/>
                <a:gd name="connsiteY35" fmla="*/ 97631 h 1126331"/>
                <a:gd name="connsiteX36" fmla="*/ 1195388 w 1562100"/>
                <a:gd name="connsiteY36" fmla="*/ 154781 h 1126331"/>
                <a:gd name="connsiteX37" fmla="*/ 1109663 w 1562100"/>
                <a:gd name="connsiteY37" fmla="*/ 116681 h 1126331"/>
                <a:gd name="connsiteX38" fmla="*/ 1097756 w 1562100"/>
                <a:gd name="connsiteY38" fmla="*/ 159544 h 1126331"/>
                <a:gd name="connsiteX39" fmla="*/ 1083469 w 1562100"/>
                <a:gd name="connsiteY39" fmla="*/ 192881 h 1126331"/>
                <a:gd name="connsiteX40" fmla="*/ 959644 w 1562100"/>
                <a:gd name="connsiteY40" fmla="*/ 223837 h 1126331"/>
                <a:gd name="connsiteX41" fmla="*/ 945356 w 1562100"/>
                <a:gd name="connsiteY41" fmla="*/ 219075 h 1126331"/>
                <a:gd name="connsiteX42" fmla="*/ 926306 w 1562100"/>
                <a:gd name="connsiteY42" fmla="*/ 240506 h 1126331"/>
                <a:gd name="connsiteX43" fmla="*/ 890588 w 1562100"/>
                <a:gd name="connsiteY43" fmla="*/ 247650 h 1126331"/>
                <a:gd name="connsiteX44" fmla="*/ 854869 w 1562100"/>
                <a:gd name="connsiteY44" fmla="*/ 197644 h 1126331"/>
                <a:gd name="connsiteX45" fmla="*/ 835819 w 1562100"/>
                <a:gd name="connsiteY45" fmla="*/ 185737 h 1126331"/>
                <a:gd name="connsiteX46" fmla="*/ 826294 w 1562100"/>
                <a:gd name="connsiteY46" fmla="*/ 140494 h 1126331"/>
                <a:gd name="connsiteX47" fmla="*/ 792956 w 1562100"/>
                <a:gd name="connsiteY47" fmla="*/ 123825 h 1126331"/>
                <a:gd name="connsiteX48" fmla="*/ 759619 w 1562100"/>
                <a:gd name="connsiteY48" fmla="*/ 116681 h 1126331"/>
                <a:gd name="connsiteX49" fmla="*/ 740569 w 1562100"/>
                <a:gd name="connsiteY49" fmla="*/ 111919 h 1126331"/>
                <a:gd name="connsiteX50" fmla="*/ 728663 w 1562100"/>
                <a:gd name="connsiteY50" fmla="*/ 102394 h 1126331"/>
                <a:gd name="connsiteX51" fmla="*/ 735806 w 1562100"/>
                <a:gd name="connsiteY51" fmla="*/ 76200 h 1126331"/>
                <a:gd name="connsiteX52" fmla="*/ 742950 w 1562100"/>
                <a:gd name="connsiteY52" fmla="*/ 52387 h 1126331"/>
                <a:gd name="connsiteX53" fmla="*/ 700088 w 1562100"/>
                <a:gd name="connsiteY53" fmla="*/ 2381 h 1126331"/>
                <a:gd name="connsiteX54" fmla="*/ 378619 w 1562100"/>
                <a:gd name="connsiteY54" fmla="*/ 2381 h 1126331"/>
                <a:gd name="connsiteX55" fmla="*/ 328613 w 1562100"/>
                <a:gd name="connsiteY55" fmla="*/ 0 h 1126331"/>
                <a:gd name="connsiteX56" fmla="*/ 292894 w 1562100"/>
                <a:gd name="connsiteY56" fmla="*/ 102394 h 1126331"/>
                <a:gd name="connsiteX57" fmla="*/ 264319 w 1562100"/>
                <a:gd name="connsiteY57" fmla="*/ 109537 h 1126331"/>
                <a:gd name="connsiteX58" fmla="*/ 261938 w 1562100"/>
                <a:gd name="connsiteY58" fmla="*/ 123825 h 1126331"/>
                <a:gd name="connsiteX59" fmla="*/ 261938 w 1562100"/>
                <a:gd name="connsiteY59" fmla="*/ 157162 h 1126331"/>
                <a:gd name="connsiteX60" fmla="*/ 228600 w 1562100"/>
                <a:gd name="connsiteY60" fmla="*/ 200025 h 1126331"/>
                <a:gd name="connsiteX61" fmla="*/ 271463 w 1562100"/>
                <a:gd name="connsiteY61" fmla="*/ 216694 h 1126331"/>
                <a:gd name="connsiteX62" fmla="*/ 278606 w 1562100"/>
                <a:gd name="connsiteY62" fmla="*/ 235744 h 1126331"/>
                <a:gd name="connsiteX63" fmla="*/ 257175 w 1562100"/>
                <a:gd name="connsiteY63" fmla="*/ 271462 h 1126331"/>
                <a:gd name="connsiteX64" fmla="*/ 221456 w 1562100"/>
                <a:gd name="connsiteY64" fmla="*/ 280987 h 1126331"/>
                <a:gd name="connsiteX65" fmla="*/ 221456 w 1562100"/>
                <a:gd name="connsiteY65" fmla="*/ 321469 h 1126331"/>
                <a:gd name="connsiteX66" fmla="*/ 254794 w 1562100"/>
                <a:gd name="connsiteY66" fmla="*/ 359569 h 1126331"/>
                <a:gd name="connsiteX67" fmla="*/ 226219 w 1562100"/>
                <a:gd name="connsiteY67" fmla="*/ 423862 h 1126331"/>
                <a:gd name="connsiteX68" fmla="*/ 180975 w 1562100"/>
                <a:gd name="connsiteY68" fmla="*/ 452437 h 1126331"/>
                <a:gd name="connsiteX69" fmla="*/ 183356 w 1562100"/>
                <a:gd name="connsiteY69" fmla="*/ 469106 h 1126331"/>
                <a:gd name="connsiteX70" fmla="*/ 204788 w 1562100"/>
                <a:gd name="connsiteY70" fmla="*/ 478631 h 1126331"/>
                <a:gd name="connsiteX71" fmla="*/ 219075 w 1562100"/>
                <a:gd name="connsiteY71" fmla="*/ 488156 h 1126331"/>
                <a:gd name="connsiteX72" fmla="*/ 223838 w 1562100"/>
                <a:gd name="connsiteY72" fmla="*/ 507206 h 1126331"/>
                <a:gd name="connsiteX73" fmla="*/ 195263 w 1562100"/>
                <a:gd name="connsiteY73" fmla="*/ 533400 h 1126331"/>
                <a:gd name="connsiteX74" fmla="*/ 123825 w 1562100"/>
                <a:gd name="connsiteY74" fmla="*/ 578644 h 1126331"/>
                <a:gd name="connsiteX75" fmla="*/ 123825 w 1562100"/>
                <a:gd name="connsiteY75" fmla="*/ 614362 h 1126331"/>
                <a:gd name="connsiteX76" fmla="*/ 135731 w 1562100"/>
                <a:gd name="connsiteY76" fmla="*/ 645319 h 1126331"/>
                <a:gd name="connsiteX77" fmla="*/ 123825 w 1562100"/>
                <a:gd name="connsiteY77" fmla="*/ 685800 h 1126331"/>
                <a:gd name="connsiteX78" fmla="*/ 76200 w 1562100"/>
                <a:gd name="connsiteY78" fmla="*/ 681037 h 1126331"/>
                <a:gd name="connsiteX79" fmla="*/ 52388 w 1562100"/>
                <a:gd name="connsiteY79" fmla="*/ 626269 h 1126331"/>
                <a:gd name="connsiteX80" fmla="*/ 33338 w 1562100"/>
                <a:gd name="connsiteY80" fmla="*/ 619125 h 1126331"/>
                <a:gd name="connsiteX81" fmla="*/ 23813 w 1562100"/>
                <a:gd name="connsiteY81" fmla="*/ 657225 h 1126331"/>
                <a:gd name="connsiteX82" fmla="*/ 21431 w 1562100"/>
                <a:gd name="connsiteY82" fmla="*/ 666750 h 1126331"/>
                <a:gd name="connsiteX83" fmla="*/ 7144 w 1562100"/>
                <a:gd name="connsiteY83" fmla="*/ 683419 h 1126331"/>
                <a:gd name="connsiteX84" fmla="*/ 0 w 1562100"/>
                <a:gd name="connsiteY84" fmla="*/ 740569 h 1126331"/>
                <a:gd name="connsiteX85" fmla="*/ 23813 w 1562100"/>
                <a:gd name="connsiteY85" fmla="*/ 769144 h 1126331"/>
                <a:gd name="connsiteX86" fmla="*/ 16669 w 1562100"/>
                <a:gd name="connsiteY86" fmla="*/ 809625 h 1126331"/>
                <a:gd name="connsiteX87" fmla="*/ 35719 w 1562100"/>
                <a:gd name="connsiteY87" fmla="*/ 814387 h 1126331"/>
                <a:gd name="connsiteX88" fmla="*/ 69056 w 1562100"/>
                <a:gd name="connsiteY88" fmla="*/ 814387 h 1126331"/>
                <a:gd name="connsiteX89" fmla="*/ 85725 w 1562100"/>
                <a:gd name="connsiteY89" fmla="*/ 804862 h 1126331"/>
                <a:gd name="connsiteX90" fmla="*/ 135731 w 1562100"/>
                <a:gd name="connsiteY90" fmla="*/ 862012 h 1126331"/>
                <a:gd name="connsiteX91" fmla="*/ 123825 w 1562100"/>
                <a:gd name="connsiteY91" fmla="*/ 881062 h 1126331"/>
                <a:gd name="connsiteX92" fmla="*/ 133350 w 1562100"/>
                <a:gd name="connsiteY92" fmla="*/ 909637 h 1126331"/>
                <a:gd name="connsiteX93" fmla="*/ 164306 w 1562100"/>
                <a:gd name="connsiteY93" fmla="*/ 928687 h 1126331"/>
                <a:gd name="connsiteX94" fmla="*/ 190500 w 1562100"/>
                <a:gd name="connsiteY94" fmla="*/ 938212 h 1126331"/>
                <a:gd name="connsiteX95" fmla="*/ 216694 w 1562100"/>
                <a:gd name="connsiteY95" fmla="*/ 945356 h 1126331"/>
                <a:gd name="connsiteX96" fmla="*/ 228600 w 1562100"/>
                <a:gd name="connsiteY96" fmla="*/ 947737 h 1126331"/>
                <a:gd name="connsiteX97" fmla="*/ 240506 w 1562100"/>
                <a:gd name="connsiteY97" fmla="*/ 909637 h 1126331"/>
                <a:gd name="connsiteX98" fmla="*/ 269081 w 1562100"/>
                <a:gd name="connsiteY98" fmla="*/ 914400 h 1126331"/>
                <a:gd name="connsiteX99" fmla="*/ 288131 w 1562100"/>
                <a:gd name="connsiteY99" fmla="*/ 902494 h 1126331"/>
                <a:gd name="connsiteX100" fmla="*/ 307181 w 1562100"/>
                <a:gd name="connsiteY100" fmla="*/ 952500 h 1126331"/>
                <a:gd name="connsiteX101" fmla="*/ 330994 w 1562100"/>
                <a:gd name="connsiteY101" fmla="*/ 966787 h 1126331"/>
                <a:gd name="connsiteX102" fmla="*/ 340519 w 1562100"/>
                <a:gd name="connsiteY102" fmla="*/ 995362 h 1126331"/>
                <a:gd name="connsiteX103" fmla="*/ 357188 w 1562100"/>
                <a:gd name="connsiteY103" fmla="*/ 1004887 h 1126331"/>
                <a:gd name="connsiteX104" fmla="*/ 364331 w 1562100"/>
                <a:gd name="connsiteY104" fmla="*/ 1035844 h 1126331"/>
                <a:gd name="connsiteX105" fmla="*/ 335756 w 1562100"/>
                <a:gd name="connsiteY105" fmla="*/ 1062037 h 1126331"/>
                <a:gd name="connsiteX106" fmla="*/ 309563 w 1562100"/>
                <a:gd name="connsiteY106" fmla="*/ 1078706 h 1126331"/>
                <a:gd name="connsiteX107" fmla="*/ 297656 w 1562100"/>
                <a:gd name="connsiteY107" fmla="*/ 1102519 h 1126331"/>
                <a:gd name="connsiteX108" fmla="*/ 302419 w 1562100"/>
                <a:gd name="connsiteY108" fmla="*/ 1126331 h 1126331"/>
                <a:gd name="connsiteX109" fmla="*/ 342900 w 1562100"/>
                <a:gd name="connsiteY109" fmla="*/ 1126331 h 1126331"/>
                <a:gd name="connsiteX110" fmla="*/ 390525 w 1562100"/>
                <a:gd name="connsiteY110" fmla="*/ 1121569 h 1126331"/>
                <a:gd name="connsiteX111" fmla="*/ 428625 w 1562100"/>
                <a:gd name="connsiteY111" fmla="*/ 1112044 h 1126331"/>
                <a:gd name="connsiteX112" fmla="*/ 454819 w 1562100"/>
                <a:gd name="connsiteY112" fmla="*/ 1119187 h 1126331"/>
                <a:gd name="connsiteX113" fmla="*/ 473869 w 1562100"/>
                <a:gd name="connsiteY113" fmla="*/ 1097756 h 1126331"/>
                <a:gd name="connsiteX114" fmla="*/ 492919 w 1562100"/>
                <a:gd name="connsiteY114" fmla="*/ 1097756 h 1126331"/>
                <a:gd name="connsiteX115" fmla="*/ 507206 w 1562100"/>
                <a:gd name="connsiteY115" fmla="*/ 1066800 h 1126331"/>
                <a:gd name="connsiteX116" fmla="*/ 557213 w 1562100"/>
                <a:gd name="connsiteY116" fmla="*/ 1052512 h 1126331"/>
                <a:gd name="connsiteX117" fmla="*/ 583406 w 1562100"/>
                <a:gd name="connsiteY117" fmla="*/ 1033462 h 1126331"/>
                <a:gd name="connsiteX118" fmla="*/ 590550 w 1562100"/>
                <a:gd name="connsiteY118" fmla="*/ 995362 h 1126331"/>
                <a:gd name="connsiteX119" fmla="*/ 607219 w 1562100"/>
                <a:gd name="connsiteY119" fmla="*/ 969169 h 1126331"/>
                <a:gd name="connsiteX120" fmla="*/ 688181 w 1562100"/>
                <a:gd name="connsiteY120" fmla="*/ 1000125 h 1126331"/>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14326 w 1562100"/>
                <a:gd name="connsiteY54" fmla="*/ 0 h 1204913"/>
                <a:gd name="connsiteX55" fmla="*/ 328613 w 1562100"/>
                <a:gd name="connsiteY55" fmla="*/ 78582 h 1204913"/>
                <a:gd name="connsiteX56" fmla="*/ 292894 w 1562100"/>
                <a:gd name="connsiteY56" fmla="*/ 180976 h 1204913"/>
                <a:gd name="connsiteX57" fmla="*/ 264319 w 1562100"/>
                <a:gd name="connsiteY57" fmla="*/ 188119 h 1204913"/>
                <a:gd name="connsiteX58" fmla="*/ 261938 w 1562100"/>
                <a:gd name="connsiteY58" fmla="*/ 202407 h 1204913"/>
                <a:gd name="connsiteX59" fmla="*/ 261938 w 1562100"/>
                <a:gd name="connsiteY59" fmla="*/ 235744 h 1204913"/>
                <a:gd name="connsiteX60" fmla="*/ 228600 w 1562100"/>
                <a:gd name="connsiteY60" fmla="*/ 278607 h 1204913"/>
                <a:gd name="connsiteX61" fmla="*/ 271463 w 1562100"/>
                <a:gd name="connsiteY61" fmla="*/ 295276 h 1204913"/>
                <a:gd name="connsiteX62" fmla="*/ 278606 w 1562100"/>
                <a:gd name="connsiteY62" fmla="*/ 314326 h 1204913"/>
                <a:gd name="connsiteX63" fmla="*/ 257175 w 1562100"/>
                <a:gd name="connsiteY63" fmla="*/ 350044 h 1204913"/>
                <a:gd name="connsiteX64" fmla="*/ 221456 w 1562100"/>
                <a:gd name="connsiteY64" fmla="*/ 359569 h 1204913"/>
                <a:gd name="connsiteX65" fmla="*/ 221456 w 1562100"/>
                <a:gd name="connsiteY65" fmla="*/ 400051 h 1204913"/>
                <a:gd name="connsiteX66" fmla="*/ 254794 w 1562100"/>
                <a:gd name="connsiteY66" fmla="*/ 438151 h 1204913"/>
                <a:gd name="connsiteX67" fmla="*/ 226219 w 1562100"/>
                <a:gd name="connsiteY67" fmla="*/ 502444 h 1204913"/>
                <a:gd name="connsiteX68" fmla="*/ 180975 w 1562100"/>
                <a:gd name="connsiteY68" fmla="*/ 531019 h 1204913"/>
                <a:gd name="connsiteX69" fmla="*/ 183356 w 1562100"/>
                <a:gd name="connsiteY69" fmla="*/ 547688 h 1204913"/>
                <a:gd name="connsiteX70" fmla="*/ 204788 w 1562100"/>
                <a:gd name="connsiteY70" fmla="*/ 557213 h 1204913"/>
                <a:gd name="connsiteX71" fmla="*/ 219075 w 1562100"/>
                <a:gd name="connsiteY71" fmla="*/ 566738 h 1204913"/>
                <a:gd name="connsiteX72" fmla="*/ 223838 w 1562100"/>
                <a:gd name="connsiteY72" fmla="*/ 585788 h 1204913"/>
                <a:gd name="connsiteX73" fmla="*/ 195263 w 1562100"/>
                <a:gd name="connsiteY73" fmla="*/ 611982 h 1204913"/>
                <a:gd name="connsiteX74" fmla="*/ 123825 w 1562100"/>
                <a:gd name="connsiteY74" fmla="*/ 657226 h 1204913"/>
                <a:gd name="connsiteX75" fmla="*/ 123825 w 1562100"/>
                <a:gd name="connsiteY75" fmla="*/ 692944 h 1204913"/>
                <a:gd name="connsiteX76" fmla="*/ 135731 w 1562100"/>
                <a:gd name="connsiteY76" fmla="*/ 723901 h 1204913"/>
                <a:gd name="connsiteX77" fmla="*/ 123825 w 1562100"/>
                <a:gd name="connsiteY77" fmla="*/ 764382 h 1204913"/>
                <a:gd name="connsiteX78" fmla="*/ 76200 w 1562100"/>
                <a:gd name="connsiteY78" fmla="*/ 759619 h 1204913"/>
                <a:gd name="connsiteX79" fmla="*/ 52388 w 1562100"/>
                <a:gd name="connsiteY79" fmla="*/ 704851 h 1204913"/>
                <a:gd name="connsiteX80" fmla="*/ 33338 w 1562100"/>
                <a:gd name="connsiteY80" fmla="*/ 697707 h 1204913"/>
                <a:gd name="connsiteX81" fmla="*/ 23813 w 1562100"/>
                <a:gd name="connsiteY81" fmla="*/ 735807 h 1204913"/>
                <a:gd name="connsiteX82" fmla="*/ 21431 w 1562100"/>
                <a:gd name="connsiteY82" fmla="*/ 745332 h 1204913"/>
                <a:gd name="connsiteX83" fmla="*/ 7144 w 1562100"/>
                <a:gd name="connsiteY83" fmla="*/ 762001 h 1204913"/>
                <a:gd name="connsiteX84" fmla="*/ 0 w 1562100"/>
                <a:gd name="connsiteY84" fmla="*/ 819151 h 1204913"/>
                <a:gd name="connsiteX85" fmla="*/ 23813 w 1562100"/>
                <a:gd name="connsiteY85" fmla="*/ 847726 h 1204913"/>
                <a:gd name="connsiteX86" fmla="*/ 16669 w 1562100"/>
                <a:gd name="connsiteY86" fmla="*/ 888207 h 1204913"/>
                <a:gd name="connsiteX87" fmla="*/ 35719 w 1562100"/>
                <a:gd name="connsiteY87" fmla="*/ 892969 h 1204913"/>
                <a:gd name="connsiteX88" fmla="*/ 69056 w 1562100"/>
                <a:gd name="connsiteY88" fmla="*/ 892969 h 1204913"/>
                <a:gd name="connsiteX89" fmla="*/ 85725 w 1562100"/>
                <a:gd name="connsiteY89" fmla="*/ 883444 h 1204913"/>
                <a:gd name="connsiteX90" fmla="*/ 135731 w 1562100"/>
                <a:gd name="connsiteY90" fmla="*/ 940594 h 1204913"/>
                <a:gd name="connsiteX91" fmla="*/ 123825 w 1562100"/>
                <a:gd name="connsiteY91" fmla="*/ 959644 h 1204913"/>
                <a:gd name="connsiteX92" fmla="*/ 133350 w 1562100"/>
                <a:gd name="connsiteY92" fmla="*/ 988219 h 1204913"/>
                <a:gd name="connsiteX93" fmla="*/ 164306 w 1562100"/>
                <a:gd name="connsiteY93" fmla="*/ 1007269 h 1204913"/>
                <a:gd name="connsiteX94" fmla="*/ 190500 w 1562100"/>
                <a:gd name="connsiteY94" fmla="*/ 1016794 h 1204913"/>
                <a:gd name="connsiteX95" fmla="*/ 216694 w 1562100"/>
                <a:gd name="connsiteY95" fmla="*/ 1023938 h 1204913"/>
                <a:gd name="connsiteX96" fmla="*/ 228600 w 1562100"/>
                <a:gd name="connsiteY96" fmla="*/ 1026319 h 1204913"/>
                <a:gd name="connsiteX97" fmla="*/ 240506 w 1562100"/>
                <a:gd name="connsiteY97" fmla="*/ 988219 h 1204913"/>
                <a:gd name="connsiteX98" fmla="*/ 269081 w 1562100"/>
                <a:gd name="connsiteY98" fmla="*/ 992982 h 1204913"/>
                <a:gd name="connsiteX99" fmla="*/ 288131 w 1562100"/>
                <a:gd name="connsiteY99" fmla="*/ 981076 h 1204913"/>
                <a:gd name="connsiteX100" fmla="*/ 307181 w 1562100"/>
                <a:gd name="connsiteY100" fmla="*/ 1031082 h 1204913"/>
                <a:gd name="connsiteX101" fmla="*/ 330994 w 1562100"/>
                <a:gd name="connsiteY101" fmla="*/ 1045369 h 1204913"/>
                <a:gd name="connsiteX102" fmla="*/ 340519 w 1562100"/>
                <a:gd name="connsiteY102" fmla="*/ 1073944 h 1204913"/>
                <a:gd name="connsiteX103" fmla="*/ 357188 w 1562100"/>
                <a:gd name="connsiteY103" fmla="*/ 1083469 h 1204913"/>
                <a:gd name="connsiteX104" fmla="*/ 364331 w 1562100"/>
                <a:gd name="connsiteY104" fmla="*/ 1114426 h 1204913"/>
                <a:gd name="connsiteX105" fmla="*/ 335756 w 1562100"/>
                <a:gd name="connsiteY105" fmla="*/ 1140619 h 1204913"/>
                <a:gd name="connsiteX106" fmla="*/ 309563 w 1562100"/>
                <a:gd name="connsiteY106" fmla="*/ 1157288 h 1204913"/>
                <a:gd name="connsiteX107" fmla="*/ 297656 w 1562100"/>
                <a:gd name="connsiteY107" fmla="*/ 1181101 h 1204913"/>
                <a:gd name="connsiteX108" fmla="*/ 302419 w 1562100"/>
                <a:gd name="connsiteY108" fmla="*/ 1204913 h 1204913"/>
                <a:gd name="connsiteX109" fmla="*/ 342900 w 1562100"/>
                <a:gd name="connsiteY109" fmla="*/ 1204913 h 1204913"/>
                <a:gd name="connsiteX110" fmla="*/ 390525 w 1562100"/>
                <a:gd name="connsiteY110" fmla="*/ 1200151 h 1204913"/>
                <a:gd name="connsiteX111" fmla="*/ 428625 w 1562100"/>
                <a:gd name="connsiteY111" fmla="*/ 1190626 h 1204913"/>
                <a:gd name="connsiteX112" fmla="*/ 454819 w 1562100"/>
                <a:gd name="connsiteY112" fmla="*/ 1197769 h 1204913"/>
                <a:gd name="connsiteX113" fmla="*/ 473869 w 1562100"/>
                <a:gd name="connsiteY113" fmla="*/ 1176338 h 1204913"/>
                <a:gd name="connsiteX114" fmla="*/ 492919 w 1562100"/>
                <a:gd name="connsiteY114" fmla="*/ 1176338 h 1204913"/>
                <a:gd name="connsiteX115" fmla="*/ 507206 w 1562100"/>
                <a:gd name="connsiteY115" fmla="*/ 1145382 h 1204913"/>
                <a:gd name="connsiteX116" fmla="*/ 557213 w 1562100"/>
                <a:gd name="connsiteY116" fmla="*/ 1131094 h 1204913"/>
                <a:gd name="connsiteX117" fmla="*/ 583406 w 1562100"/>
                <a:gd name="connsiteY117" fmla="*/ 1112044 h 1204913"/>
                <a:gd name="connsiteX118" fmla="*/ 590550 w 1562100"/>
                <a:gd name="connsiteY118" fmla="*/ 1073944 h 1204913"/>
                <a:gd name="connsiteX119" fmla="*/ 607219 w 1562100"/>
                <a:gd name="connsiteY119" fmla="*/ 1047751 h 1204913"/>
                <a:gd name="connsiteX120" fmla="*/ 688181 w 1562100"/>
                <a:gd name="connsiteY120"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78707 h 1204913"/>
                <a:gd name="connsiteX1" fmla="*/ 688181 w 1562100"/>
                <a:gd name="connsiteY1" fmla="*/ 992982 h 1204913"/>
                <a:gd name="connsiteX2" fmla="*/ 692944 w 1562100"/>
                <a:gd name="connsiteY2" fmla="*/ 950119 h 1204913"/>
                <a:gd name="connsiteX3" fmla="*/ 692944 w 1562100"/>
                <a:gd name="connsiteY3" fmla="*/ 904876 h 1204913"/>
                <a:gd name="connsiteX4" fmla="*/ 676275 w 1562100"/>
                <a:gd name="connsiteY4" fmla="*/ 881063 h 1204913"/>
                <a:gd name="connsiteX5" fmla="*/ 690563 w 1562100"/>
                <a:gd name="connsiteY5" fmla="*/ 828676 h 1204913"/>
                <a:gd name="connsiteX6" fmla="*/ 685800 w 1562100"/>
                <a:gd name="connsiteY6" fmla="*/ 802482 h 1204913"/>
                <a:gd name="connsiteX7" fmla="*/ 697706 w 1562100"/>
                <a:gd name="connsiteY7" fmla="*/ 757238 h 1204913"/>
                <a:gd name="connsiteX8" fmla="*/ 714375 w 1562100"/>
                <a:gd name="connsiteY8" fmla="*/ 733426 h 1204913"/>
                <a:gd name="connsiteX9" fmla="*/ 721519 w 1562100"/>
                <a:gd name="connsiteY9" fmla="*/ 700088 h 1204913"/>
                <a:gd name="connsiteX10" fmla="*/ 735806 w 1562100"/>
                <a:gd name="connsiteY10" fmla="*/ 681038 h 1204913"/>
                <a:gd name="connsiteX11" fmla="*/ 792956 w 1562100"/>
                <a:gd name="connsiteY11" fmla="*/ 671513 h 1204913"/>
                <a:gd name="connsiteX12" fmla="*/ 838200 w 1562100"/>
                <a:gd name="connsiteY12" fmla="*/ 654844 h 1204913"/>
                <a:gd name="connsiteX13" fmla="*/ 876300 w 1562100"/>
                <a:gd name="connsiteY13" fmla="*/ 614363 h 1204913"/>
                <a:gd name="connsiteX14" fmla="*/ 923925 w 1562100"/>
                <a:gd name="connsiteY14" fmla="*/ 600076 h 1204913"/>
                <a:gd name="connsiteX15" fmla="*/ 995363 w 1562100"/>
                <a:gd name="connsiteY15" fmla="*/ 595313 h 1204913"/>
                <a:gd name="connsiteX16" fmla="*/ 1040606 w 1562100"/>
                <a:gd name="connsiteY16" fmla="*/ 585788 h 1204913"/>
                <a:gd name="connsiteX17" fmla="*/ 1119188 w 1562100"/>
                <a:gd name="connsiteY17" fmla="*/ 478632 h 1204913"/>
                <a:gd name="connsiteX18" fmla="*/ 1126331 w 1562100"/>
                <a:gd name="connsiteY18" fmla="*/ 445294 h 1204913"/>
                <a:gd name="connsiteX19" fmla="*/ 1152525 w 1562100"/>
                <a:gd name="connsiteY19" fmla="*/ 416719 h 1204913"/>
                <a:gd name="connsiteX20" fmla="*/ 1197769 w 1562100"/>
                <a:gd name="connsiteY20" fmla="*/ 407194 h 1204913"/>
                <a:gd name="connsiteX21" fmla="*/ 1290638 w 1562100"/>
                <a:gd name="connsiteY21" fmla="*/ 330994 h 1204913"/>
                <a:gd name="connsiteX22" fmla="*/ 1314450 w 1562100"/>
                <a:gd name="connsiteY22" fmla="*/ 328613 h 1204913"/>
                <a:gd name="connsiteX23" fmla="*/ 1409700 w 1562100"/>
                <a:gd name="connsiteY23" fmla="*/ 247651 h 1204913"/>
                <a:gd name="connsiteX24" fmla="*/ 1414463 w 1562100"/>
                <a:gd name="connsiteY24" fmla="*/ 228601 h 1204913"/>
                <a:gd name="connsiteX25" fmla="*/ 1507331 w 1562100"/>
                <a:gd name="connsiteY25" fmla="*/ 173832 h 1204913"/>
                <a:gd name="connsiteX26" fmla="*/ 1543050 w 1562100"/>
                <a:gd name="connsiteY26" fmla="*/ 128588 h 1204913"/>
                <a:gd name="connsiteX27" fmla="*/ 1562100 w 1562100"/>
                <a:gd name="connsiteY27" fmla="*/ 90488 h 1204913"/>
                <a:gd name="connsiteX28" fmla="*/ 1512094 w 1562100"/>
                <a:gd name="connsiteY28" fmla="*/ 109538 h 1204913"/>
                <a:gd name="connsiteX29" fmla="*/ 1478756 w 1562100"/>
                <a:gd name="connsiteY29" fmla="*/ 109538 h 1204913"/>
                <a:gd name="connsiteX30" fmla="*/ 1452563 w 1562100"/>
                <a:gd name="connsiteY30" fmla="*/ 147638 h 1204913"/>
                <a:gd name="connsiteX31" fmla="*/ 1421606 w 1562100"/>
                <a:gd name="connsiteY31" fmla="*/ 145257 h 1204913"/>
                <a:gd name="connsiteX32" fmla="*/ 1366838 w 1562100"/>
                <a:gd name="connsiteY32" fmla="*/ 114301 h 1204913"/>
                <a:gd name="connsiteX33" fmla="*/ 1323975 w 1562100"/>
                <a:gd name="connsiteY33" fmla="*/ 102394 h 1204913"/>
                <a:gd name="connsiteX34" fmla="*/ 1238250 w 1562100"/>
                <a:gd name="connsiteY34" fmla="*/ 138113 h 1204913"/>
                <a:gd name="connsiteX35" fmla="*/ 1223963 w 1562100"/>
                <a:gd name="connsiteY35" fmla="*/ 176213 h 1204913"/>
                <a:gd name="connsiteX36" fmla="*/ 1195388 w 1562100"/>
                <a:gd name="connsiteY36" fmla="*/ 233363 h 1204913"/>
                <a:gd name="connsiteX37" fmla="*/ 1109663 w 1562100"/>
                <a:gd name="connsiteY37" fmla="*/ 195263 h 1204913"/>
                <a:gd name="connsiteX38" fmla="*/ 1097756 w 1562100"/>
                <a:gd name="connsiteY38" fmla="*/ 238126 h 1204913"/>
                <a:gd name="connsiteX39" fmla="*/ 1083469 w 1562100"/>
                <a:gd name="connsiteY39" fmla="*/ 271463 h 1204913"/>
                <a:gd name="connsiteX40" fmla="*/ 959644 w 1562100"/>
                <a:gd name="connsiteY40" fmla="*/ 302419 h 1204913"/>
                <a:gd name="connsiteX41" fmla="*/ 945356 w 1562100"/>
                <a:gd name="connsiteY41" fmla="*/ 297657 h 1204913"/>
                <a:gd name="connsiteX42" fmla="*/ 926306 w 1562100"/>
                <a:gd name="connsiteY42" fmla="*/ 319088 h 1204913"/>
                <a:gd name="connsiteX43" fmla="*/ 890588 w 1562100"/>
                <a:gd name="connsiteY43" fmla="*/ 326232 h 1204913"/>
                <a:gd name="connsiteX44" fmla="*/ 854869 w 1562100"/>
                <a:gd name="connsiteY44" fmla="*/ 276226 h 1204913"/>
                <a:gd name="connsiteX45" fmla="*/ 835819 w 1562100"/>
                <a:gd name="connsiteY45" fmla="*/ 264319 h 1204913"/>
                <a:gd name="connsiteX46" fmla="*/ 826294 w 1562100"/>
                <a:gd name="connsiteY46" fmla="*/ 219076 h 1204913"/>
                <a:gd name="connsiteX47" fmla="*/ 792956 w 1562100"/>
                <a:gd name="connsiteY47" fmla="*/ 202407 h 1204913"/>
                <a:gd name="connsiteX48" fmla="*/ 759619 w 1562100"/>
                <a:gd name="connsiteY48" fmla="*/ 195263 h 1204913"/>
                <a:gd name="connsiteX49" fmla="*/ 740569 w 1562100"/>
                <a:gd name="connsiteY49" fmla="*/ 190501 h 1204913"/>
                <a:gd name="connsiteX50" fmla="*/ 728663 w 1562100"/>
                <a:gd name="connsiteY50" fmla="*/ 180976 h 1204913"/>
                <a:gd name="connsiteX51" fmla="*/ 735806 w 1562100"/>
                <a:gd name="connsiteY51" fmla="*/ 154782 h 1204913"/>
                <a:gd name="connsiteX52" fmla="*/ 742950 w 1562100"/>
                <a:gd name="connsiteY52" fmla="*/ 130969 h 1204913"/>
                <a:gd name="connsiteX53" fmla="*/ 700088 w 1562100"/>
                <a:gd name="connsiteY53" fmla="*/ 80963 h 1204913"/>
                <a:gd name="connsiteX54" fmla="*/ 392906 w 1562100"/>
                <a:gd name="connsiteY54" fmla="*/ 19051 h 1204913"/>
                <a:gd name="connsiteX55" fmla="*/ 314326 w 1562100"/>
                <a:gd name="connsiteY55" fmla="*/ 0 h 1204913"/>
                <a:gd name="connsiteX56" fmla="*/ 328613 w 1562100"/>
                <a:gd name="connsiteY56" fmla="*/ 78582 h 1204913"/>
                <a:gd name="connsiteX57" fmla="*/ 292894 w 1562100"/>
                <a:gd name="connsiteY57" fmla="*/ 180976 h 1204913"/>
                <a:gd name="connsiteX58" fmla="*/ 264319 w 1562100"/>
                <a:gd name="connsiteY58" fmla="*/ 188119 h 1204913"/>
                <a:gd name="connsiteX59" fmla="*/ 261938 w 1562100"/>
                <a:gd name="connsiteY59" fmla="*/ 202407 h 1204913"/>
                <a:gd name="connsiteX60" fmla="*/ 261938 w 1562100"/>
                <a:gd name="connsiteY60" fmla="*/ 235744 h 1204913"/>
                <a:gd name="connsiteX61" fmla="*/ 228600 w 1562100"/>
                <a:gd name="connsiteY61" fmla="*/ 278607 h 1204913"/>
                <a:gd name="connsiteX62" fmla="*/ 271463 w 1562100"/>
                <a:gd name="connsiteY62" fmla="*/ 295276 h 1204913"/>
                <a:gd name="connsiteX63" fmla="*/ 278606 w 1562100"/>
                <a:gd name="connsiteY63" fmla="*/ 314326 h 1204913"/>
                <a:gd name="connsiteX64" fmla="*/ 257175 w 1562100"/>
                <a:gd name="connsiteY64" fmla="*/ 350044 h 1204913"/>
                <a:gd name="connsiteX65" fmla="*/ 221456 w 1562100"/>
                <a:gd name="connsiteY65" fmla="*/ 359569 h 1204913"/>
                <a:gd name="connsiteX66" fmla="*/ 221456 w 1562100"/>
                <a:gd name="connsiteY66" fmla="*/ 400051 h 1204913"/>
                <a:gd name="connsiteX67" fmla="*/ 254794 w 1562100"/>
                <a:gd name="connsiteY67" fmla="*/ 438151 h 1204913"/>
                <a:gd name="connsiteX68" fmla="*/ 226219 w 1562100"/>
                <a:gd name="connsiteY68" fmla="*/ 502444 h 1204913"/>
                <a:gd name="connsiteX69" fmla="*/ 180975 w 1562100"/>
                <a:gd name="connsiteY69" fmla="*/ 531019 h 1204913"/>
                <a:gd name="connsiteX70" fmla="*/ 183356 w 1562100"/>
                <a:gd name="connsiteY70" fmla="*/ 547688 h 1204913"/>
                <a:gd name="connsiteX71" fmla="*/ 204788 w 1562100"/>
                <a:gd name="connsiteY71" fmla="*/ 557213 h 1204913"/>
                <a:gd name="connsiteX72" fmla="*/ 219075 w 1562100"/>
                <a:gd name="connsiteY72" fmla="*/ 566738 h 1204913"/>
                <a:gd name="connsiteX73" fmla="*/ 223838 w 1562100"/>
                <a:gd name="connsiteY73" fmla="*/ 585788 h 1204913"/>
                <a:gd name="connsiteX74" fmla="*/ 195263 w 1562100"/>
                <a:gd name="connsiteY74" fmla="*/ 611982 h 1204913"/>
                <a:gd name="connsiteX75" fmla="*/ 123825 w 1562100"/>
                <a:gd name="connsiteY75" fmla="*/ 657226 h 1204913"/>
                <a:gd name="connsiteX76" fmla="*/ 123825 w 1562100"/>
                <a:gd name="connsiteY76" fmla="*/ 692944 h 1204913"/>
                <a:gd name="connsiteX77" fmla="*/ 135731 w 1562100"/>
                <a:gd name="connsiteY77" fmla="*/ 723901 h 1204913"/>
                <a:gd name="connsiteX78" fmla="*/ 123825 w 1562100"/>
                <a:gd name="connsiteY78" fmla="*/ 764382 h 1204913"/>
                <a:gd name="connsiteX79" fmla="*/ 76200 w 1562100"/>
                <a:gd name="connsiteY79" fmla="*/ 759619 h 1204913"/>
                <a:gd name="connsiteX80" fmla="*/ 52388 w 1562100"/>
                <a:gd name="connsiteY80" fmla="*/ 704851 h 1204913"/>
                <a:gd name="connsiteX81" fmla="*/ 33338 w 1562100"/>
                <a:gd name="connsiteY81" fmla="*/ 697707 h 1204913"/>
                <a:gd name="connsiteX82" fmla="*/ 23813 w 1562100"/>
                <a:gd name="connsiteY82" fmla="*/ 735807 h 1204913"/>
                <a:gd name="connsiteX83" fmla="*/ 21431 w 1562100"/>
                <a:gd name="connsiteY83" fmla="*/ 745332 h 1204913"/>
                <a:gd name="connsiteX84" fmla="*/ 7144 w 1562100"/>
                <a:gd name="connsiteY84" fmla="*/ 762001 h 1204913"/>
                <a:gd name="connsiteX85" fmla="*/ 0 w 1562100"/>
                <a:gd name="connsiteY85" fmla="*/ 819151 h 1204913"/>
                <a:gd name="connsiteX86" fmla="*/ 23813 w 1562100"/>
                <a:gd name="connsiteY86" fmla="*/ 847726 h 1204913"/>
                <a:gd name="connsiteX87" fmla="*/ 16669 w 1562100"/>
                <a:gd name="connsiteY87" fmla="*/ 888207 h 1204913"/>
                <a:gd name="connsiteX88" fmla="*/ 35719 w 1562100"/>
                <a:gd name="connsiteY88" fmla="*/ 892969 h 1204913"/>
                <a:gd name="connsiteX89" fmla="*/ 69056 w 1562100"/>
                <a:gd name="connsiteY89" fmla="*/ 892969 h 1204913"/>
                <a:gd name="connsiteX90" fmla="*/ 85725 w 1562100"/>
                <a:gd name="connsiteY90" fmla="*/ 883444 h 1204913"/>
                <a:gd name="connsiteX91" fmla="*/ 135731 w 1562100"/>
                <a:gd name="connsiteY91" fmla="*/ 940594 h 1204913"/>
                <a:gd name="connsiteX92" fmla="*/ 123825 w 1562100"/>
                <a:gd name="connsiteY92" fmla="*/ 959644 h 1204913"/>
                <a:gd name="connsiteX93" fmla="*/ 133350 w 1562100"/>
                <a:gd name="connsiteY93" fmla="*/ 988219 h 1204913"/>
                <a:gd name="connsiteX94" fmla="*/ 164306 w 1562100"/>
                <a:gd name="connsiteY94" fmla="*/ 1007269 h 1204913"/>
                <a:gd name="connsiteX95" fmla="*/ 190500 w 1562100"/>
                <a:gd name="connsiteY95" fmla="*/ 1016794 h 1204913"/>
                <a:gd name="connsiteX96" fmla="*/ 216694 w 1562100"/>
                <a:gd name="connsiteY96" fmla="*/ 1023938 h 1204913"/>
                <a:gd name="connsiteX97" fmla="*/ 228600 w 1562100"/>
                <a:gd name="connsiteY97" fmla="*/ 1026319 h 1204913"/>
                <a:gd name="connsiteX98" fmla="*/ 240506 w 1562100"/>
                <a:gd name="connsiteY98" fmla="*/ 988219 h 1204913"/>
                <a:gd name="connsiteX99" fmla="*/ 269081 w 1562100"/>
                <a:gd name="connsiteY99" fmla="*/ 992982 h 1204913"/>
                <a:gd name="connsiteX100" fmla="*/ 288131 w 1562100"/>
                <a:gd name="connsiteY100" fmla="*/ 981076 h 1204913"/>
                <a:gd name="connsiteX101" fmla="*/ 307181 w 1562100"/>
                <a:gd name="connsiteY101" fmla="*/ 1031082 h 1204913"/>
                <a:gd name="connsiteX102" fmla="*/ 330994 w 1562100"/>
                <a:gd name="connsiteY102" fmla="*/ 1045369 h 1204913"/>
                <a:gd name="connsiteX103" fmla="*/ 340519 w 1562100"/>
                <a:gd name="connsiteY103" fmla="*/ 1073944 h 1204913"/>
                <a:gd name="connsiteX104" fmla="*/ 357188 w 1562100"/>
                <a:gd name="connsiteY104" fmla="*/ 1083469 h 1204913"/>
                <a:gd name="connsiteX105" fmla="*/ 364331 w 1562100"/>
                <a:gd name="connsiteY105" fmla="*/ 1114426 h 1204913"/>
                <a:gd name="connsiteX106" fmla="*/ 335756 w 1562100"/>
                <a:gd name="connsiteY106" fmla="*/ 1140619 h 1204913"/>
                <a:gd name="connsiteX107" fmla="*/ 309563 w 1562100"/>
                <a:gd name="connsiteY107" fmla="*/ 1157288 h 1204913"/>
                <a:gd name="connsiteX108" fmla="*/ 297656 w 1562100"/>
                <a:gd name="connsiteY108" fmla="*/ 1181101 h 1204913"/>
                <a:gd name="connsiteX109" fmla="*/ 302419 w 1562100"/>
                <a:gd name="connsiteY109" fmla="*/ 1204913 h 1204913"/>
                <a:gd name="connsiteX110" fmla="*/ 342900 w 1562100"/>
                <a:gd name="connsiteY110" fmla="*/ 1204913 h 1204913"/>
                <a:gd name="connsiteX111" fmla="*/ 390525 w 1562100"/>
                <a:gd name="connsiteY111" fmla="*/ 1200151 h 1204913"/>
                <a:gd name="connsiteX112" fmla="*/ 428625 w 1562100"/>
                <a:gd name="connsiteY112" fmla="*/ 1190626 h 1204913"/>
                <a:gd name="connsiteX113" fmla="*/ 454819 w 1562100"/>
                <a:gd name="connsiteY113" fmla="*/ 1197769 h 1204913"/>
                <a:gd name="connsiteX114" fmla="*/ 473869 w 1562100"/>
                <a:gd name="connsiteY114" fmla="*/ 1176338 h 1204913"/>
                <a:gd name="connsiteX115" fmla="*/ 492919 w 1562100"/>
                <a:gd name="connsiteY115" fmla="*/ 1176338 h 1204913"/>
                <a:gd name="connsiteX116" fmla="*/ 507206 w 1562100"/>
                <a:gd name="connsiteY116" fmla="*/ 1145382 h 1204913"/>
                <a:gd name="connsiteX117" fmla="*/ 557213 w 1562100"/>
                <a:gd name="connsiteY117" fmla="*/ 1131094 h 1204913"/>
                <a:gd name="connsiteX118" fmla="*/ 583406 w 1562100"/>
                <a:gd name="connsiteY118" fmla="*/ 1112044 h 1204913"/>
                <a:gd name="connsiteX119" fmla="*/ 590550 w 1562100"/>
                <a:gd name="connsiteY119" fmla="*/ 1073944 h 1204913"/>
                <a:gd name="connsiteX120" fmla="*/ 607219 w 1562100"/>
                <a:gd name="connsiteY120" fmla="*/ 1047751 h 1204913"/>
                <a:gd name="connsiteX121" fmla="*/ 688181 w 1562100"/>
                <a:gd name="connsiteY121" fmla="*/ 1078707 h 1204913"/>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376238 w 1562100"/>
                <a:gd name="connsiteY54" fmla="*/ 11052 h 1215964"/>
                <a:gd name="connsiteX55" fmla="*/ 314326 w 1562100"/>
                <a:gd name="connsiteY55" fmla="*/ 11051 h 1215964"/>
                <a:gd name="connsiteX56" fmla="*/ 328613 w 1562100"/>
                <a:gd name="connsiteY56" fmla="*/ 89633 h 1215964"/>
                <a:gd name="connsiteX57" fmla="*/ 292894 w 1562100"/>
                <a:gd name="connsiteY57" fmla="*/ 192027 h 1215964"/>
                <a:gd name="connsiteX58" fmla="*/ 264319 w 1562100"/>
                <a:gd name="connsiteY58" fmla="*/ 199170 h 1215964"/>
                <a:gd name="connsiteX59" fmla="*/ 261938 w 1562100"/>
                <a:gd name="connsiteY59" fmla="*/ 213458 h 1215964"/>
                <a:gd name="connsiteX60" fmla="*/ 261938 w 1562100"/>
                <a:gd name="connsiteY60" fmla="*/ 246795 h 1215964"/>
                <a:gd name="connsiteX61" fmla="*/ 228600 w 1562100"/>
                <a:gd name="connsiteY61" fmla="*/ 289658 h 1215964"/>
                <a:gd name="connsiteX62" fmla="*/ 271463 w 1562100"/>
                <a:gd name="connsiteY62" fmla="*/ 306327 h 1215964"/>
                <a:gd name="connsiteX63" fmla="*/ 278606 w 1562100"/>
                <a:gd name="connsiteY63" fmla="*/ 325377 h 1215964"/>
                <a:gd name="connsiteX64" fmla="*/ 257175 w 1562100"/>
                <a:gd name="connsiteY64" fmla="*/ 361095 h 1215964"/>
                <a:gd name="connsiteX65" fmla="*/ 221456 w 1562100"/>
                <a:gd name="connsiteY65" fmla="*/ 370620 h 1215964"/>
                <a:gd name="connsiteX66" fmla="*/ 221456 w 1562100"/>
                <a:gd name="connsiteY66" fmla="*/ 411102 h 1215964"/>
                <a:gd name="connsiteX67" fmla="*/ 254794 w 1562100"/>
                <a:gd name="connsiteY67" fmla="*/ 449202 h 1215964"/>
                <a:gd name="connsiteX68" fmla="*/ 226219 w 1562100"/>
                <a:gd name="connsiteY68" fmla="*/ 513495 h 1215964"/>
                <a:gd name="connsiteX69" fmla="*/ 180975 w 1562100"/>
                <a:gd name="connsiteY69" fmla="*/ 542070 h 1215964"/>
                <a:gd name="connsiteX70" fmla="*/ 183356 w 1562100"/>
                <a:gd name="connsiteY70" fmla="*/ 558739 h 1215964"/>
                <a:gd name="connsiteX71" fmla="*/ 204788 w 1562100"/>
                <a:gd name="connsiteY71" fmla="*/ 568264 h 1215964"/>
                <a:gd name="connsiteX72" fmla="*/ 219075 w 1562100"/>
                <a:gd name="connsiteY72" fmla="*/ 577789 h 1215964"/>
                <a:gd name="connsiteX73" fmla="*/ 223838 w 1562100"/>
                <a:gd name="connsiteY73" fmla="*/ 596839 h 1215964"/>
                <a:gd name="connsiteX74" fmla="*/ 195263 w 1562100"/>
                <a:gd name="connsiteY74" fmla="*/ 623033 h 1215964"/>
                <a:gd name="connsiteX75" fmla="*/ 123825 w 1562100"/>
                <a:gd name="connsiteY75" fmla="*/ 668277 h 1215964"/>
                <a:gd name="connsiteX76" fmla="*/ 123825 w 1562100"/>
                <a:gd name="connsiteY76" fmla="*/ 703995 h 1215964"/>
                <a:gd name="connsiteX77" fmla="*/ 135731 w 1562100"/>
                <a:gd name="connsiteY77" fmla="*/ 734952 h 1215964"/>
                <a:gd name="connsiteX78" fmla="*/ 123825 w 1562100"/>
                <a:gd name="connsiteY78" fmla="*/ 775433 h 1215964"/>
                <a:gd name="connsiteX79" fmla="*/ 76200 w 1562100"/>
                <a:gd name="connsiteY79" fmla="*/ 770670 h 1215964"/>
                <a:gd name="connsiteX80" fmla="*/ 52388 w 1562100"/>
                <a:gd name="connsiteY80" fmla="*/ 715902 h 1215964"/>
                <a:gd name="connsiteX81" fmla="*/ 33338 w 1562100"/>
                <a:gd name="connsiteY81" fmla="*/ 708758 h 1215964"/>
                <a:gd name="connsiteX82" fmla="*/ 23813 w 1562100"/>
                <a:gd name="connsiteY82" fmla="*/ 746858 h 1215964"/>
                <a:gd name="connsiteX83" fmla="*/ 21431 w 1562100"/>
                <a:gd name="connsiteY83" fmla="*/ 756383 h 1215964"/>
                <a:gd name="connsiteX84" fmla="*/ 7144 w 1562100"/>
                <a:gd name="connsiteY84" fmla="*/ 773052 h 1215964"/>
                <a:gd name="connsiteX85" fmla="*/ 0 w 1562100"/>
                <a:gd name="connsiteY85" fmla="*/ 830202 h 1215964"/>
                <a:gd name="connsiteX86" fmla="*/ 23813 w 1562100"/>
                <a:gd name="connsiteY86" fmla="*/ 858777 h 1215964"/>
                <a:gd name="connsiteX87" fmla="*/ 16669 w 1562100"/>
                <a:gd name="connsiteY87" fmla="*/ 899258 h 1215964"/>
                <a:gd name="connsiteX88" fmla="*/ 35719 w 1562100"/>
                <a:gd name="connsiteY88" fmla="*/ 904020 h 1215964"/>
                <a:gd name="connsiteX89" fmla="*/ 69056 w 1562100"/>
                <a:gd name="connsiteY89" fmla="*/ 904020 h 1215964"/>
                <a:gd name="connsiteX90" fmla="*/ 85725 w 1562100"/>
                <a:gd name="connsiteY90" fmla="*/ 894495 h 1215964"/>
                <a:gd name="connsiteX91" fmla="*/ 135731 w 1562100"/>
                <a:gd name="connsiteY91" fmla="*/ 951645 h 1215964"/>
                <a:gd name="connsiteX92" fmla="*/ 123825 w 1562100"/>
                <a:gd name="connsiteY92" fmla="*/ 970695 h 1215964"/>
                <a:gd name="connsiteX93" fmla="*/ 133350 w 1562100"/>
                <a:gd name="connsiteY93" fmla="*/ 999270 h 1215964"/>
                <a:gd name="connsiteX94" fmla="*/ 164306 w 1562100"/>
                <a:gd name="connsiteY94" fmla="*/ 1018320 h 1215964"/>
                <a:gd name="connsiteX95" fmla="*/ 190500 w 1562100"/>
                <a:gd name="connsiteY95" fmla="*/ 1027845 h 1215964"/>
                <a:gd name="connsiteX96" fmla="*/ 216694 w 1562100"/>
                <a:gd name="connsiteY96" fmla="*/ 1034989 h 1215964"/>
                <a:gd name="connsiteX97" fmla="*/ 228600 w 1562100"/>
                <a:gd name="connsiteY97" fmla="*/ 1037370 h 1215964"/>
                <a:gd name="connsiteX98" fmla="*/ 240506 w 1562100"/>
                <a:gd name="connsiteY98" fmla="*/ 999270 h 1215964"/>
                <a:gd name="connsiteX99" fmla="*/ 269081 w 1562100"/>
                <a:gd name="connsiteY99" fmla="*/ 1004033 h 1215964"/>
                <a:gd name="connsiteX100" fmla="*/ 288131 w 1562100"/>
                <a:gd name="connsiteY100" fmla="*/ 992127 h 1215964"/>
                <a:gd name="connsiteX101" fmla="*/ 307181 w 1562100"/>
                <a:gd name="connsiteY101" fmla="*/ 1042133 h 1215964"/>
                <a:gd name="connsiteX102" fmla="*/ 330994 w 1562100"/>
                <a:gd name="connsiteY102" fmla="*/ 1056420 h 1215964"/>
                <a:gd name="connsiteX103" fmla="*/ 340519 w 1562100"/>
                <a:gd name="connsiteY103" fmla="*/ 1084995 h 1215964"/>
                <a:gd name="connsiteX104" fmla="*/ 357188 w 1562100"/>
                <a:gd name="connsiteY104" fmla="*/ 1094520 h 1215964"/>
                <a:gd name="connsiteX105" fmla="*/ 364331 w 1562100"/>
                <a:gd name="connsiteY105" fmla="*/ 1125477 h 1215964"/>
                <a:gd name="connsiteX106" fmla="*/ 335756 w 1562100"/>
                <a:gd name="connsiteY106" fmla="*/ 1151670 h 1215964"/>
                <a:gd name="connsiteX107" fmla="*/ 309563 w 1562100"/>
                <a:gd name="connsiteY107" fmla="*/ 1168339 h 1215964"/>
                <a:gd name="connsiteX108" fmla="*/ 297656 w 1562100"/>
                <a:gd name="connsiteY108" fmla="*/ 1192152 h 1215964"/>
                <a:gd name="connsiteX109" fmla="*/ 302419 w 1562100"/>
                <a:gd name="connsiteY109" fmla="*/ 1215964 h 1215964"/>
                <a:gd name="connsiteX110" fmla="*/ 342900 w 1562100"/>
                <a:gd name="connsiteY110" fmla="*/ 1215964 h 1215964"/>
                <a:gd name="connsiteX111" fmla="*/ 390525 w 1562100"/>
                <a:gd name="connsiteY111" fmla="*/ 1211202 h 1215964"/>
                <a:gd name="connsiteX112" fmla="*/ 428625 w 1562100"/>
                <a:gd name="connsiteY112" fmla="*/ 1201677 h 1215964"/>
                <a:gd name="connsiteX113" fmla="*/ 454819 w 1562100"/>
                <a:gd name="connsiteY113" fmla="*/ 1208820 h 1215964"/>
                <a:gd name="connsiteX114" fmla="*/ 473869 w 1562100"/>
                <a:gd name="connsiteY114" fmla="*/ 1187389 h 1215964"/>
                <a:gd name="connsiteX115" fmla="*/ 492919 w 1562100"/>
                <a:gd name="connsiteY115" fmla="*/ 1187389 h 1215964"/>
                <a:gd name="connsiteX116" fmla="*/ 507206 w 1562100"/>
                <a:gd name="connsiteY116" fmla="*/ 1156433 h 1215964"/>
                <a:gd name="connsiteX117" fmla="*/ 557213 w 1562100"/>
                <a:gd name="connsiteY117" fmla="*/ 1142145 h 1215964"/>
                <a:gd name="connsiteX118" fmla="*/ 583406 w 1562100"/>
                <a:gd name="connsiteY118" fmla="*/ 1123095 h 1215964"/>
                <a:gd name="connsiteX119" fmla="*/ 590550 w 1562100"/>
                <a:gd name="connsiteY119" fmla="*/ 1084995 h 1215964"/>
                <a:gd name="connsiteX120" fmla="*/ 607219 w 1562100"/>
                <a:gd name="connsiteY120" fmla="*/ 1058802 h 1215964"/>
                <a:gd name="connsiteX121" fmla="*/ 688181 w 1562100"/>
                <a:gd name="connsiteY121" fmla="*/ 1089758 h 1215964"/>
                <a:gd name="connsiteX0" fmla="*/ 688181 w 1562100"/>
                <a:gd name="connsiteY0" fmla="*/ 1089758 h 1215964"/>
                <a:gd name="connsiteX1" fmla="*/ 688181 w 1562100"/>
                <a:gd name="connsiteY1" fmla="*/ 1004033 h 1215964"/>
                <a:gd name="connsiteX2" fmla="*/ 692944 w 1562100"/>
                <a:gd name="connsiteY2" fmla="*/ 961170 h 1215964"/>
                <a:gd name="connsiteX3" fmla="*/ 692944 w 1562100"/>
                <a:gd name="connsiteY3" fmla="*/ 915927 h 1215964"/>
                <a:gd name="connsiteX4" fmla="*/ 676275 w 1562100"/>
                <a:gd name="connsiteY4" fmla="*/ 892114 h 1215964"/>
                <a:gd name="connsiteX5" fmla="*/ 690563 w 1562100"/>
                <a:gd name="connsiteY5" fmla="*/ 839727 h 1215964"/>
                <a:gd name="connsiteX6" fmla="*/ 685800 w 1562100"/>
                <a:gd name="connsiteY6" fmla="*/ 813533 h 1215964"/>
                <a:gd name="connsiteX7" fmla="*/ 697706 w 1562100"/>
                <a:gd name="connsiteY7" fmla="*/ 768289 h 1215964"/>
                <a:gd name="connsiteX8" fmla="*/ 714375 w 1562100"/>
                <a:gd name="connsiteY8" fmla="*/ 744477 h 1215964"/>
                <a:gd name="connsiteX9" fmla="*/ 721519 w 1562100"/>
                <a:gd name="connsiteY9" fmla="*/ 711139 h 1215964"/>
                <a:gd name="connsiteX10" fmla="*/ 735806 w 1562100"/>
                <a:gd name="connsiteY10" fmla="*/ 692089 h 1215964"/>
                <a:gd name="connsiteX11" fmla="*/ 792956 w 1562100"/>
                <a:gd name="connsiteY11" fmla="*/ 682564 h 1215964"/>
                <a:gd name="connsiteX12" fmla="*/ 838200 w 1562100"/>
                <a:gd name="connsiteY12" fmla="*/ 665895 h 1215964"/>
                <a:gd name="connsiteX13" fmla="*/ 876300 w 1562100"/>
                <a:gd name="connsiteY13" fmla="*/ 625414 h 1215964"/>
                <a:gd name="connsiteX14" fmla="*/ 923925 w 1562100"/>
                <a:gd name="connsiteY14" fmla="*/ 611127 h 1215964"/>
                <a:gd name="connsiteX15" fmla="*/ 995363 w 1562100"/>
                <a:gd name="connsiteY15" fmla="*/ 606364 h 1215964"/>
                <a:gd name="connsiteX16" fmla="*/ 1040606 w 1562100"/>
                <a:gd name="connsiteY16" fmla="*/ 596839 h 1215964"/>
                <a:gd name="connsiteX17" fmla="*/ 1119188 w 1562100"/>
                <a:gd name="connsiteY17" fmla="*/ 489683 h 1215964"/>
                <a:gd name="connsiteX18" fmla="*/ 1126331 w 1562100"/>
                <a:gd name="connsiteY18" fmla="*/ 456345 h 1215964"/>
                <a:gd name="connsiteX19" fmla="*/ 1152525 w 1562100"/>
                <a:gd name="connsiteY19" fmla="*/ 427770 h 1215964"/>
                <a:gd name="connsiteX20" fmla="*/ 1197769 w 1562100"/>
                <a:gd name="connsiteY20" fmla="*/ 418245 h 1215964"/>
                <a:gd name="connsiteX21" fmla="*/ 1290638 w 1562100"/>
                <a:gd name="connsiteY21" fmla="*/ 342045 h 1215964"/>
                <a:gd name="connsiteX22" fmla="*/ 1314450 w 1562100"/>
                <a:gd name="connsiteY22" fmla="*/ 339664 h 1215964"/>
                <a:gd name="connsiteX23" fmla="*/ 1409700 w 1562100"/>
                <a:gd name="connsiteY23" fmla="*/ 258702 h 1215964"/>
                <a:gd name="connsiteX24" fmla="*/ 1414463 w 1562100"/>
                <a:gd name="connsiteY24" fmla="*/ 239652 h 1215964"/>
                <a:gd name="connsiteX25" fmla="*/ 1507331 w 1562100"/>
                <a:gd name="connsiteY25" fmla="*/ 184883 h 1215964"/>
                <a:gd name="connsiteX26" fmla="*/ 1543050 w 1562100"/>
                <a:gd name="connsiteY26" fmla="*/ 139639 h 1215964"/>
                <a:gd name="connsiteX27" fmla="*/ 1562100 w 1562100"/>
                <a:gd name="connsiteY27" fmla="*/ 101539 h 1215964"/>
                <a:gd name="connsiteX28" fmla="*/ 1512094 w 1562100"/>
                <a:gd name="connsiteY28" fmla="*/ 120589 h 1215964"/>
                <a:gd name="connsiteX29" fmla="*/ 1478756 w 1562100"/>
                <a:gd name="connsiteY29" fmla="*/ 120589 h 1215964"/>
                <a:gd name="connsiteX30" fmla="*/ 1452563 w 1562100"/>
                <a:gd name="connsiteY30" fmla="*/ 158689 h 1215964"/>
                <a:gd name="connsiteX31" fmla="*/ 1421606 w 1562100"/>
                <a:gd name="connsiteY31" fmla="*/ 156308 h 1215964"/>
                <a:gd name="connsiteX32" fmla="*/ 1366838 w 1562100"/>
                <a:gd name="connsiteY32" fmla="*/ 125352 h 1215964"/>
                <a:gd name="connsiteX33" fmla="*/ 1323975 w 1562100"/>
                <a:gd name="connsiteY33" fmla="*/ 113445 h 1215964"/>
                <a:gd name="connsiteX34" fmla="*/ 1238250 w 1562100"/>
                <a:gd name="connsiteY34" fmla="*/ 149164 h 1215964"/>
                <a:gd name="connsiteX35" fmla="*/ 1223963 w 1562100"/>
                <a:gd name="connsiteY35" fmla="*/ 187264 h 1215964"/>
                <a:gd name="connsiteX36" fmla="*/ 1195388 w 1562100"/>
                <a:gd name="connsiteY36" fmla="*/ 244414 h 1215964"/>
                <a:gd name="connsiteX37" fmla="*/ 1109663 w 1562100"/>
                <a:gd name="connsiteY37" fmla="*/ 206314 h 1215964"/>
                <a:gd name="connsiteX38" fmla="*/ 1097756 w 1562100"/>
                <a:gd name="connsiteY38" fmla="*/ 249177 h 1215964"/>
                <a:gd name="connsiteX39" fmla="*/ 1083469 w 1562100"/>
                <a:gd name="connsiteY39" fmla="*/ 282514 h 1215964"/>
                <a:gd name="connsiteX40" fmla="*/ 959644 w 1562100"/>
                <a:gd name="connsiteY40" fmla="*/ 313470 h 1215964"/>
                <a:gd name="connsiteX41" fmla="*/ 945356 w 1562100"/>
                <a:gd name="connsiteY41" fmla="*/ 308708 h 1215964"/>
                <a:gd name="connsiteX42" fmla="*/ 926306 w 1562100"/>
                <a:gd name="connsiteY42" fmla="*/ 330139 h 1215964"/>
                <a:gd name="connsiteX43" fmla="*/ 890588 w 1562100"/>
                <a:gd name="connsiteY43" fmla="*/ 337283 h 1215964"/>
                <a:gd name="connsiteX44" fmla="*/ 854869 w 1562100"/>
                <a:gd name="connsiteY44" fmla="*/ 287277 h 1215964"/>
                <a:gd name="connsiteX45" fmla="*/ 835819 w 1562100"/>
                <a:gd name="connsiteY45" fmla="*/ 275370 h 1215964"/>
                <a:gd name="connsiteX46" fmla="*/ 826294 w 1562100"/>
                <a:gd name="connsiteY46" fmla="*/ 230127 h 1215964"/>
                <a:gd name="connsiteX47" fmla="*/ 792956 w 1562100"/>
                <a:gd name="connsiteY47" fmla="*/ 213458 h 1215964"/>
                <a:gd name="connsiteX48" fmla="*/ 759619 w 1562100"/>
                <a:gd name="connsiteY48" fmla="*/ 206314 h 1215964"/>
                <a:gd name="connsiteX49" fmla="*/ 740569 w 1562100"/>
                <a:gd name="connsiteY49" fmla="*/ 201552 h 1215964"/>
                <a:gd name="connsiteX50" fmla="*/ 728663 w 1562100"/>
                <a:gd name="connsiteY50" fmla="*/ 192027 h 1215964"/>
                <a:gd name="connsiteX51" fmla="*/ 735806 w 1562100"/>
                <a:gd name="connsiteY51" fmla="*/ 165833 h 1215964"/>
                <a:gd name="connsiteX52" fmla="*/ 742950 w 1562100"/>
                <a:gd name="connsiteY52" fmla="*/ 142020 h 1215964"/>
                <a:gd name="connsiteX53" fmla="*/ 700088 w 1562100"/>
                <a:gd name="connsiteY53" fmla="*/ 92014 h 1215964"/>
                <a:gd name="connsiteX54" fmla="*/ 447675 w 1562100"/>
                <a:gd name="connsiteY54" fmla="*/ 22958 h 1215964"/>
                <a:gd name="connsiteX55" fmla="*/ 376238 w 1562100"/>
                <a:gd name="connsiteY55" fmla="*/ 11052 h 1215964"/>
                <a:gd name="connsiteX56" fmla="*/ 314326 w 1562100"/>
                <a:gd name="connsiteY56" fmla="*/ 11051 h 1215964"/>
                <a:gd name="connsiteX57" fmla="*/ 328613 w 1562100"/>
                <a:gd name="connsiteY57" fmla="*/ 89633 h 1215964"/>
                <a:gd name="connsiteX58" fmla="*/ 292894 w 1562100"/>
                <a:gd name="connsiteY58" fmla="*/ 192027 h 1215964"/>
                <a:gd name="connsiteX59" fmla="*/ 264319 w 1562100"/>
                <a:gd name="connsiteY59" fmla="*/ 199170 h 1215964"/>
                <a:gd name="connsiteX60" fmla="*/ 261938 w 1562100"/>
                <a:gd name="connsiteY60" fmla="*/ 213458 h 1215964"/>
                <a:gd name="connsiteX61" fmla="*/ 261938 w 1562100"/>
                <a:gd name="connsiteY61" fmla="*/ 246795 h 1215964"/>
                <a:gd name="connsiteX62" fmla="*/ 228600 w 1562100"/>
                <a:gd name="connsiteY62" fmla="*/ 289658 h 1215964"/>
                <a:gd name="connsiteX63" fmla="*/ 271463 w 1562100"/>
                <a:gd name="connsiteY63" fmla="*/ 306327 h 1215964"/>
                <a:gd name="connsiteX64" fmla="*/ 278606 w 1562100"/>
                <a:gd name="connsiteY64" fmla="*/ 325377 h 1215964"/>
                <a:gd name="connsiteX65" fmla="*/ 257175 w 1562100"/>
                <a:gd name="connsiteY65" fmla="*/ 361095 h 1215964"/>
                <a:gd name="connsiteX66" fmla="*/ 221456 w 1562100"/>
                <a:gd name="connsiteY66" fmla="*/ 370620 h 1215964"/>
                <a:gd name="connsiteX67" fmla="*/ 221456 w 1562100"/>
                <a:gd name="connsiteY67" fmla="*/ 411102 h 1215964"/>
                <a:gd name="connsiteX68" fmla="*/ 254794 w 1562100"/>
                <a:gd name="connsiteY68" fmla="*/ 449202 h 1215964"/>
                <a:gd name="connsiteX69" fmla="*/ 226219 w 1562100"/>
                <a:gd name="connsiteY69" fmla="*/ 513495 h 1215964"/>
                <a:gd name="connsiteX70" fmla="*/ 180975 w 1562100"/>
                <a:gd name="connsiteY70" fmla="*/ 542070 h 1215964"/>
                <a:gd name="connsiteX71" fmla="*/ 183356 w 1562100"/>
                <a:gd name="connsiteY71" fmla="*/ 558739 h 1215964"/>
                <a:gd name="connsiteX72" fmla="*/ 204788 w 1562100"/>
                <a:gd name="connsiteY72" fmla="*/ 568264 h 1215964"/>
                <a:gd name="connsiteX73" fmla="*/ 219075 w 1562100"/>
                <a:gd name="connsiteY73" fmla="*/ 577789 h 1215964"/>
                <a:gd name="connsiteX74" fmla="*/ 223838 w 1562100"/>
                <a:gd name="connsiteY74" fmla="*/ 596839 h 1215964"/>
                <a:gd name="connsiteX75" fmla="*/ 195263 w 1562100"/>
                <a:gd name="connsiteY75" fmla="*/ 623033 h 1215964"/>
                <a:gd name="connsiteX76" fmla="*/ 123825 w 1562100"/>
                <a:gd name="connsiteY76" fmla="*/ 668277 h 1215964"/>
                <a:gd name="connsiteX77" fmla="*/ 123825 w 1562100"/>
                <a:gd name="connsiteY77" fmla="*/ 703995 h 1215964"/>
                <a:gd name="connsiteX78" fmla="*/ 135731 w 1562100"/>
                <a:gd name="connsiteY78" fmla="*/ 734952 h 1215964"/>
                <a:gd name="connsiteX79" fmla="*/ 123825 w 1562100"/>
                <a:gd name="connsiteY79" fmla="*/ 775433 h 1215964"/>
                <a:gd name="connsiteX80" fmla="*/ 76200 w 1562100"/>
                <a:gd name="connsiteY80" fmla="*/ 770670 h 1215964"/>
                <a:gd name="connsiteX81" fmla="*/ 52388 w 1562100"/>
                <a:gd name="connsiteY81" fmla="*/ 715902 h 1215964"/>
                <a:gd name="connsiteX82" fmla="*/ 33338 w 1562100"/>
                <a:gd name="connsiteY82" fmla="*/ 708758 h 1215964"/>
                <a:gd name="connsiteX83" fmla="*/ 23813 w 1562100"/>
                <a:gd name="connsiteY83" fmla="*/ 746858 h 1215964"/>
                <a:gd name="connsiteX84" fmla="*/ 21431 w 1562100"/>
                <a:gd name="connsiteY84" fmla="*/ 756383 h 1215964"/>
                <a:gd name="connsiteX85" fmla="*/ 7144 w 1562100"/>
                <a:gd name="connsiteY85" fmla="*/ 773052 h 1215964"/>
                <a:gd name="connsiteX86" fmla="*/ 0 w 1562100"/>
                <a:gd name="connsiteY86" fmla="*/ 830202 h 1215964"/>
                <a:gd name="connsiteX87" fmla="*/ 23813 w 1562100"/>
                <a:gd name="connsiteY87" fmla="*/ 858777 h 1215964"/>
                <a:gd name="connsiteX88" fmla="*/ 16669 w 1562100"/>
                <a:gd name="connsiteY88" fmla="*/ 899258 h 1215964"/>
                <a:gd name="connsiteX89" fmla="*/ 35719 w 1562100"/>
                <a:gd name="connsiteY89" fmla="*/ 904020 h 1215964"/>
                <a:gd name="connsiteX90" fmla="*/ 69056 w 1562100"/>
                <a:gd name="connsiteY90" fmla="*/ 904020 h 1215964"/>
                <a:gd name="connsiteX91" fmla="*/ 85725 w 1562100"/>
                <a:gd name="connsiteY91" fmla="*/ 894495 h 1215964"/>
                <a:gd name="connsiteX92" fmla="*/ 135731 w 1562100"/>
                <a:gd name="connsiteY92" fmla="*/ 951645 h 1215964"/>
                <a:gd name="connsiteX93" fmla="*/ 123825 w 1562100"/>
                <a:gd name="connsiteY93" fmla="*/ 970695 h 1215964"/>
                <a:gd name="connsiteX94" fmla="*/ 133350 w 1562100"/>
                <a:gd name="connsiteY94" fmla="*/ 999270 h 1215964"/>
                <a:gd name="connsiteX95" fmla="*/ 164306 w 1562100"/>
                <a:gd name="connsiteY95" fmla="*/ 1018320 h 1215964"/>
                <a:gd name="connsiteX96" fmla="*/ 190500 w 1562100"/>
                <a:gd name="connsiteY96" fmla="*/ 1027845 h 1215964"/>
                <a:gd name="connsiteX97" fmla="*/ 216694 w 1562100"/>
                <a:gd name="connsiteY97" fmla="*/ 1034989 h 1215964"/>
                <a:gd name="connsiteX98" fmla="*/ 228600 w 1562100"/>
                <a:gd name="connsiteY98" fmla="*/ 1037370 h 1215964"/>
                <a:gd name="connsiteX99" fmla="*/ 240506 w 1562100"/>
                <a:gd name="connsiteY99" fmla="*/ 999270 h 1215964"/>
                <a:gd name="connsiteX100" fmla="*/ 269081 w 1562100"/>
                <a:gd name="connsiteY100" fmla="*/ 1004033 h 1215964"/>
                <a:gd name="connsiteX101" fmla="*/ 288131 w 1562100"/>
                <a:gd name="connsiteY101" fmla="*/ 992127 h 1215964"/>
                <a:gd name="connsiteX102" fmla="*/ 307181 w 1562100"/>
                <a:gd name="connsiteY102" fmla="*/ 1042133 h 1215964"/>
                <a:gd name="connsiteX103" fmla="*/ 330994 w 1562100"/>
                <a:gd name="connsiteY103" fmla="*/ 1056420 h 1215964"/>
                <a:gd name="connsiteX104" fmla="*/ 340519 w 1562100"/>
                <a:gd name="connsiteY104" fmla="*/ 1084995 h 1215964"/>
                <a:gd name="connsiteX105" fmla="*/ 357188 w 1562100"/>
                <a:gd name="connsiteY105" fmla="*/ 1094520 h 1215964"/>
                <a:gd name="connsiteX106" fmla="*/ 364331 w 1562100"/>
                <a:gd name="connsiteY106" fmla="*/ 1125477 h 1215964"/>
                <a:gd name="connsiteX107" fmla="*/ 335756 w 1562100"/>
                <a:gd name="connsiteY107" fmla="*/ 1151670 h 1215964"/>
                <a:gd name="connsiteX108" fmla="*/ 309563 w 1562100"/>
                <a:gd name="connsiteY108" fmla="*/ 1168339 h 1215964"/>
                <a:gd name="connsiteX109" fmla="*/ 297656 w 1562100"/>
                <a:gd name="connsiteY109" fmla="*/ 1192152 h 1215964"/>
                <a:gd name="connsiteX110" fmla="*/ 302419 w 1562100"/>
                <a:gd name="connsiteY110" fmla="*/ 1215964 h 1215964"/>
                <a:gd name="connsiteX111" fmla="*/ 342900 w 1562100"/>
                <a:gd name="connsiteY111" fmla="*/ 1215964 h 1215964"/>
                <a:gd name="connsiteX112" fmla="*/ 390525 w 1562100"/>
                <a:gd name="connsiteY112" fmla="*/ 1211202 h 1215964"/>
                <a:gd name="connsiteX113" fmla="*/ 428625 w 1562100"/>
                <a:gd name="connsiteY113" fmla="*/ 1201677 h 1215964"/>
                <a:gd name="connsiteX114" fmla="*/ 454819 w 1562100"/>
                <a:gd name="connsiteY114" fmla="*/ 1208820 h 1215964"/>
                <a:gd name="connsiteX115" fmla="*/ 473869 w 1562100"/>
                <a:gd name="connsiteY115" fmla="*/ 1187389 h 1215964"/>
                <a:gd name="connsiteX116" fmla="*/ 492919 w 1562100"/>
                <a:gd name="connsiteY116" fmla="*/ 1187389 h 1215964"/>
                <a:gd name="connsiteX117" fmla="*/ 507206 w 1562100"/>
                <a:gd name="connsiteY117" fmla="*/ 1156433 h 1215964"/>
                <a:gd name="connsiteX118" fmla="*/ 557213 w 1562100"/>
                <a:gd name="connsiteY118" fmla="*/ 1142145 h 1215964"/>
                <a:gd name="connsiteX119" fmla="*/ 583406 w 1562100"/>
                <a:gd name="connsiteY119" fmla="*/ 1123095 h 1215964"/>
                <a:gd name="connsiteX120" fmla="*/ 590550 w 1562100"/>
                <a:gd name="connsiteY120" fmla="*/ 1084995 h 1215964"/>
                <a:gd name="connsiteX121" fmla="*/ 607219 w 1562100"/>
                <a:gd name="connsiteY121" fmla="*/ 1058802 h 1215964"/>
                <a:gd name="connsiteX122" fmla="*/ 688181 w 1562100"/>
                <a:gd name="connsiteY122" fmla="*/ 1089758 h 1215964"/>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28625 w 1562100"/>
                <a:gd name="connsiteY54" fmla="*/ 0 h 1309687"/>
                <a:gd name="connsiteX55" fmla="*/ 376238 w 1562100"/>
                <a:gd name="connsiteY55" fmla="*/ 104775 h 1309687"/>
                <a:gd name="connsiteX56" fmla="*/ 314326 w 1562100"/>
                <a:gd name="connsiteY56" fmla="*/ 104774 h 1309687"/>
                <a:gd name="connsiteX57" fmla="*/ 328613 w 1562100"/>
                <a:gd name="connsiteY57" fmla="*/ 183356 h 1309687"/>
                <a:gd name="connsiteX58" fmla="*/ 292894 w 1562100"/>
                <a:gd name="connsiteY58" fmla="*/ 285750 h 1309687"/>
                <a:gd name="connsiteX59" fmla="*/ 264319 w 1562100"/>
                <a:gd name="connsiteY59" fmla="*/ 292893 h 1309687"/>
                <a:gd name="connsiteX60" fmla="*/ 261938 w 1562100"/>
                <a:gd name="connsiteY60" fmla="*/ 307181 h 1309687"/>
                <a:gd name="connsiteX61" fmla="*/ 261938 w 1562100"/>
                <a:gd name="connsiteY61" fmla="*/ 340518 h 1309687"/>
                <a:gd name="connsiteX62" fmla="*/ 228600 w 1562100"/>
                <a:gd name="connsiteY62" fmla="*/ 383381 h 1309687"/>
                <a:gd name="connsiteX63" fmla="*/ 271463 w 1562100"/>
                <a:gd name="connsiteY63" fmla="*/ 400050 h 1309687"/>
                <a:gd name="connsiteX64" fmla="*/ 278606 w 1562100"/>
                <a:gd name="connsiteY64" fmla="*/ 419100 h 1309687"/>
                <a:gd name="connsiteX65" fmla="*/ 257175 w 1562100"/>
                <a:gd name="connsiteY65" fmla="*/ 454818 h 1309687"/>
                <a:gd name="connsiteX66" fmla="*/ 221456 w 1562100"/>
                <a:gd name="connsiteY66" fmla="*/ 464343 h 1309687"/>
                <a:gd name="connsiteX67" fmla="*/ 221456 w 1562100"/>
                <a:gd name="connsiteY67" fmla="*/ 504825 h 1309687"/>
                <a:gd name="connsiteX68" fmla="*/ 254794 w 1562100"/>
                <a:gd name="connsiteY68" fmla="*/ 542925 h 1309687"/>
                <a:gd name="connsiteX69" fmla="*/ 226219 w 1562100"/>
                <a:gd name="connsiteY69" fmla="*/ 607218 h 1309687"/>
                <a:gd name="connsiteX70" fmla="*/ 180975 w 1562100"/>
                <a:gd name="connsiteY70" fmla="*/ 635793 h 1309687"/>
                <a:gd name="connsiteX71" fmla="*/ 183356 w 1562100"/>
                <a:gd name="connsiteY71" fmla="*/ 652462 h 1309687"/>
                <a:gd name="connsiteX72" fmla="*/ 204788 w 1562100"/>
                <a:gd name="connsiteY72" fmla="*/ 661987 h 1309687"/>
                <a:gd name="connsiteX73" fmla="*/ 219075 w 1562100"/>
                <a:gd name="connsiteY73" fmla="*/ 671512 h 1309687"/>
                <a:gd name="connsiteX74" fmla="*/ 223838 w 1562100"/>
                <a:gd name="connsiteY74" fmla="*/ 690562 h 1309687"/>
                <a:gd name="connsiteX75" fmla="*/ 195263 w 1562100"/>
                <a:gd name="connsiteY75" fmla="*/ 716756 h 1309687"/>
                <a:gd name="connsiteX76" fmla="*/ 123825 w 1562100"/>
                <a:gd name="connsiteY76" fmla="*/ 762000 h 1309687"/>
                <a:gd name="connsiteX77" fmla="*/ 123825 w 1562100"/>
                <a:gd name="connsiteY77" fmla="*/ 797718 h 1309687"/>
                <a:gd name="connsiteX78" fmla="*/ 135731 w 1562100"/>
                <a:gd name="connsiteY78" fmla="*/ 828675 h 1309687"/>
                <a:gd name="connsiteX79" fmla="*/ 123825 w 1562100"/>
                <a:gd name="connsiteY79" fmla="*/ 869156 h 1309687"/>
                <a:gd name="connsiteX80" fmla="*/ 76200 w 1562100"/>
                <a:gd name="connsiteY80" fmla="*/ 864393 h 1309687"/>
                <a:gd name="connsiteX81" fmla="*/ 52388 w 1562100"/>
                <a:gd name="connsiteY81" fmla="*/ 809625 h 1309687"/>
                <a:gd name="connsiteX82" fmla="*/ 33338 w 1562100"/>
                <a:gd name="connsiteY82" fmla="*/ 802481 h 1309687"/>
                <a:gd name="connsiteX83" fmla="*/ 23813 w 1562100"/>
                <a:gd name="connsiteY83" fmla="*/ 840581 h 1309687"/>
                <a:gd name="connsiteX84" fmla="*/ 21431 w 1562100"/>
                <a:gd name="connsiteY84" fmla="*/ 850106 h 1309687"/>
                <a:gd name="connsiteX85" fmla="*/ 7144 w 1562100"/>
                <a:gd name="connsiteY85" fmla="*/ 866775 h 1309687"/>
                <a:gd name="connsiteX86" fmla="*/ 0 w 1562100"/>
                <a:gd name="connsiteY86" fmla="*/ 923925 h 1309687"/>
                <a:gd name="connsiteX87" fmla="*/ 23813 w 1562100"/>
                <a:gd name="connsiteY87" fmla="*/ 952500 h 1309687"/>
                <a:gd name="connsiteX88" fmla="*/ 16669 w 1562100"/>
                <a:gd name="connsiteY88" fmla="*/ 992981 h 1309687"/>
                <a:gd name="connsiteX89" fmla="*/ 35719 w 1562100"/>
                <a:gd name="connsiteY89" fmla="*/ 997743 h 1309687"/>
                <a:gd name="connsiteX90" fmla="*/ 69056 w 1562100"/>
                <a:gd name="connsiteY90" fmla="*/ 997743 h 1309687"/>
                <a:gd name="connsiteX91" fmla="*/ 85725 w 1562100"/>
                <a:gd name="connsiteY91" fmla="*/ 988218 h 1309687"/>
                <a:gd name="connsiteX92" fmla="*/ 135731 w 1562100"/>
                <a:gd name="connsiteY92" fmla="*/ 1045368 h 1309687"/>
                <a:gd name="connsiteX93" fmla="*/ 123825 w 1562100"/>
                <a:gd name="connsiteY93" fmla="*/ 1064418 h 1309687"/>
                <a:gd name="connsiteX94" fmla="*/ 133350 w 1562100"/>
                <a:gd name="connsiteY94" fmla="*/ 1092993 h 1309687"/>
                <a:gd name="connsiteX95" fmla="*/ 164306 w 1562100"/>
                <a:gd name="connsiteY95" fmla="*/ 1112043 h 1309687"/>
                <a:gd name="connsiteX96" fmla="*/ 190500 w 1562100"/>
                <a:gd name="connsiteY96" fmla="*/ 1121568 h 1309687"/>
                <a:gd name="connsiteX97" fmla="*/ 216694 w 1562100"/>
                <a:gd name="connsiteY97" fmla="*/ 1128712 h 1309687"/>
                <a:gd name="connsiteX98" fmla="*/ 228600 w 1562100"/>
                <a:gd name="connsiteY98" fmla="*/ 1131093 h 1309687"/>
                <a:gd name="connsiteX99" fmla="*/ 240506 w 1562100"/>
                <a:gd name="connsiteY99" fmla="*/ 1092993 h 1309687"/>
                <a:gd name="connsiteX100" fmla="*/ 269081 w 1562100"/>
                <a:gd name="connsiteY100" fmla="*/ 1097756 h 1309687"/>
                <a:gd name="connsiteX101" fmla="*/ 288131 w 1562100"/>
                <a:gd name="connsiteY101" fmla="*/ 1085850 h 1309687"/>
                <a:gd name="connsiteX102" fmla="*/ 307181 w 1562100"/>
                <a:gd name="connsiteY102" fmla="*/ 1135856 h 1309687"/>
                <a:gd name="connsiteX103" fmla="*/ 330994 w 1562100"/>
                <a:gd name="connsiteY103" fmla="*/ 1150143 h 1309687"/>
                <a:gd name="connsiteX104" fmla="*/ 340519 w 1562100"/>
                <a:gd name="connsiteY104" fmla="*/ 1178718 h 1309687"/>
                <a:gd name="connsiteX105" fmla="*/ 357188 w 1562100"/>
                <a:gd name="connsiteY105" fmla="*/ 1188243 h 1309687"/>
                <a:gd name="connsiteX106" fmla="*/ 364331 w 1562100"/>
                <a:gd name="connsiteY106" fmla="*/ 1219200 h 1309687"/>
                <a:gd name="connsiteX107" fmla="*/ 335756 w 1562100"/>
                <a:gd name="connsiteY107" fmla="*/ 1245393 h 1309687"/>
                <a:gd name="connsiteX108" fmla="*/ 309563 w 1562100"/>
                <a:gd name="connsiteY108" fmla="*/ 1262062 h 1309687"/>
                <a:gd name="connsiteX109" fmla="*/ 297656 w 1562100"/>
                <a:gd name="connsiteY109" fmla="*/ 1285875 h 1309687"/>
                <a:gd name="connsiteX110" fmla="*/ 302419 w 1562100"/>
                <a:gd name="connsiteY110" fmla="*/ 1309687 h 1309687"/>
                <a:gd name="connsiteX111" fmla="*/ 342900 w 1562100"/>
                <a:gd name="connsiteY111" fmla="*/ 1309687 h 1309687"/>
                <a:gd name="connsiteX112" fmla="*/ 390525 w 1562100"/>
                <a:gd name="connsiteY112" fmla="*/ 1304925 h 1309687"/>
                <a:gd name="connsiteX113" fmla="*/ 428625 w 1562100"/>
                <a:gd name="connsiteY113" fmla="*/ 1295400 h 1309687"/>
                <a:gd name="connsiteX114" fmla="*/ 454819 w 1562100"/>
                <a:gd name="connsiteY114" fmla="*/ 1302543 h 1309687"/>
                <a:gd name="connsiteX115" fmla="*/ 473869 w 1562100"/>
                <a:gd name="connsiteY115" fmla="*/ 1281112 h 1309687"/>
                <a:gd name="connsiteX116" fmla="*/ 492919 w 1562100"/>
                <a:gd name="connsiteY116" fmla="*/ 1281112 h 1309687"/>
                <a:gd name="connsiteX117" fmla="*/ 507206 w 1562100"/>
                <a:gd name="connsiteY117" fmla="*/ 1250156 h 1309687"/>
                <a:gd name="connsiteX118" fmla="*/ 557213 w 1562100"/>
                <a:gd name="connsiteY118" fmla="*/ 1235868 h 1309687"/>
                <a:gd name="connsiteX119" fmla="*/ 583406 w 1562100"/>
                <a:gd name="connsiteY119" fmla="*/ 1216818 h 1309687"/>
                <a:gd name="connsiteX120" fmla="*/ 590550 w 1562100"/>
                <a:gd name="connsiteY120" fmla="*/ 1178718 h 1309687"/>
                <a:gd name="connsiteX121" fmla="*/ 607219 w 1562100"/>
                <a:gd name="connsiteY121" fmla="*/ 1152525 h 1309687"/>
                <a:gd name="connsiteX122" fmla="*/ 688181 w 1562100"/>
                <a:gd name="connsiteY122"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61963 w 1562100"/>
                <a:gd name="connsiteY54" fmla="*/ 23813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50056 w 1562100"/>
                <a:gd name="connsiteY54" fmla="*/ 2382 h 1309687"/>
                <a:gd name="connsiteX55" fmla="*/ 428625 w 1562100"/>
                <a:gd name="connsiteY55" fmla="*/ 0 h 1309687"/>
                <a:gd name="connsiteX56" fmla="*/ 376238 w 1562100"/>
                <a:gd name="connsiteY56" fmla="*/ 104775 h 1309687"/>
                <a:gd name="connsiteX57" fmla="*/ 314326 w 1562100"/>
                <a:gd name="connsiteY57" fmla="*/ 104774 h 1309687"/>
                <a:gd name="connsiteX58" fmla="*/ 328613 w 1562100"/>
                <a:gd name="connsiteY58" fmla="*/ 183356 h 1309687"/>
                <a:gd name="connsiteX59" fmla="*/ 292894 w 1562100"/>
                <a:gd name="connsiteY59" fmla="*/ 285750 h 1309687"/>
                <a:gd name="connsiteX60" fmla="*/ 264319 w 1562100"/>
                <a:gd name="connsiteY60" fmla="*/ 292893 h 1309687"/>
                <a:gd name="connsiteX61" fmla="*/ 261938 w 1562100"/>
                <a:gd name="connsiteY61" fmla="*/ 307181 h 1309687"/>
                <a:gd name="connsiteX62" fmla="*/ 261938 w 1562100"/>
                <a:gd name="connsiteY62" fmla="*/ 340518 h 1309687"/>
                <a:gd name="connsiteX63" fmla="*/ 228600 w 1562100"/>
                <a:gd name="connsiteY63" fmla="*/ 383381 h 1309687"/>
                <a:gd name="connsiteX64" fmla="*/ 271463 w 1562100"/>
                <a:gd name="connsiteY64" fmla="*/ 400050 h 1309687"/>
                <a:gd name="connsiteX65" fmla="*/ 278606 w 1562100"/>
                <a:gd name="connsiteY65" fmla="*/ 419100 h 1309687"/>
                <a:gd name="connsiteX66" fmla="*/ 257175 w 1562100"/>
                <a:gd name="connsiteY66" fmla="*/ 454818 h 1309687"/>
                <a:gd name="connsiteX67" fmla="*/ 221456 w 1562100"/>
                <a:gd name="connsiteY67" fmla="*/ 464343 h 1309687"/>
                <a:gd name="connsiteX68" fmla="*/ 221456 w 1562100"/>
                <a:gd name="connsiteY68" fmla="*/ 504825 h 1309687"/>
                <a:gd name="connsiteX69" fmla="*/ 254794 w 1562100"/>
                <a:gd name="connsiteY69" fmla="*/ 542925 h 1309687"/>
                <a:gd name="connsiteX70" fmla="*/ 226219 w 1562100"/>
                <a:gd name="connsiteY70" fmla="*/ 607218 h 1309687"/>
                <a:gd name="connsiteX71" fmla="*/ 180975 w 1562100"/>
                <a:gd name="connsiteY71" fmla="*/ 635793 h 1309687"/>
                <a:gd name="connsiteX72" fmla="*/ 183356 w 1562100"/>
                <a:gd name="connsiteY72" fmla="*/ 652462 h 1309687"/>
                <a:gd name="connsiteX73" fmla="*/ 204788 w 1562100"/>
                <a:gd name="connsiteY73" fmla="*/ 661987 h 1309687"/>
                <a:gd name="connsiteX74" fmla="*/ 219075 w 1562100"/>
                <a:gd name="connsiteY74" fmla="*/ 671512 h 1309687"/>
                <a:gd name="connsiteX75" fmla="*/ 223838 w 1562100"/>
                <a:gd name="connsiteY75" fmla="*/ 690562 h 1309687"/>
                <a:gd name="connsiteX76" fmla="*/ 195263 w 1562100"/>
                <a:gd name="connsiteY76" fmla="*/ 716756 h 1309687"/>
                <a:gd name="connsiteX77" fmla="*/ 123825 w 1562100"/>
                <a:gd name="connsiteY77" fmla="*/ 762000 h 1309687"/>
                <a:gd name="connsiteX78" fmla="*/ 123825 w 1562100"/>
                <a:gd name="connsiteY78" fmla="*/ 797718 h 1309687"/>
                <a:gd name="connsiteX79" fmla="*/ 135731 w 1562100"/>
                <a:gd name="connsiteY79" fmla="*/ 828675 h 1309687"/>
                <a:gd name="connsiteX80" fmla="*/ 123825 w 1562100"/>
                <a:gd name="connsiteY80" fmla="*/ 869156 h 1309687"/>
                <a:gd name="connsiteX81" fmla="*/ 76200 w 1562100"/>
                <a:gd name="connsiteY81" fmla="*/ 864393 h 1309687"/>
                <a:gd name="connsiteX82" fmla="*/ 52388 w 1562100"/>
                <a:gd name="connsiteY82" fmla="*/ 809625 h 1309687"/>
                <a:gd name="connsiteX83" fmla="*/ 33338 w 1562100"/>
                <a:gd name="connsiteY83" fmla="*/ 802481 h 1309687"/>
                <a:gd name="connsiteX84" fmla="*/ 23813 w 1562100"/>
                <a:gd name="connsiteY84" fmla="*/ 840581 h 1309687"/>
                <a:gd name="connsiteX85" fmla="*/ 21431 w 1562100"/>
                <a:gd name="connsiteY85" fmla="*/ 850106 h 1309687"/>
                <a:gd name="connsiteX86" fmla="*/ 7144 w 1562100"/>
                <a:gd name="connsiteY86" fmla="*/ 866775 h 1309687"/>
                <a:gd name="connsiteX87" fmla="*/ 0 w 1562100"/>
                <a:gd name="connsiteY87" fmla="*/ 923925 h 1309687"/>
                <a:gd name="connsiteX88" fmla="*/ 23813 w 1562100"/>
                <a:gd name="connsiteY88" fmla="*/ 952500 h 1309687"/>
                <a:gd name="connsiteX89" fmla="*/ 16669 w 1562100"/>
                <a:gd name="connsiteY89" fmla="*/ 992981 h 1309687"/>
                <a:gd name="connsiteX90" fmla="*/ 35719 w 1562100"/>
                <a:gd name="connsiteY90" fmla="*/ 997743 h 1309687"/>
                <a:gd name="connsiteX91" fmla="*/ 69056 w 1562100"/>
                <a:gd name="connsiteY91" fmla="*/ 997743 h 1309687"/>
                <a:gd name="connsiteX92" fmla="*/ 85725 w 1562100"/>
                <a:gd name="connsiteY92" fmla="*/ 988218 h 1309687"/>
                <a:gd name="connsiteX93" fmla="*/ 135731 w 1562100"/>
                <a:gd name="connsiteY93" fmla="*/ 1045368 h 1309687"/>
                <a:gd name="connsiteX94" fmla="*/ 123825 w 1562100"/>
                <a:gd name="connsiteY94" fmla="*/ 1064418 h 1309687"/>
                <a:gd name="connsiteX95" fmla="*/ 133350 w 1562100"/>
                <a:gd name="connsiteY95" fmla="*/ 1092993 h 1309687"/>
                <a:gd name="connsiteX96" fmla="*/ 164306 w 1562100"/>
                <a:gd name="connsiteY96" fmla="*/ 1112043 h 1309687"/>
                <a:gd name="connsiteX97" fmla="*/ 190500 w 1562100"/>
                <a:gd name="connsiteY97" fmla="*/ 1121568 h 1309687"/>
                <a:gd name="connsiteX98" fmla="*/ 216694 w 1562100"/>
                <a:gd name="connsiteY98" fmla="*/ 1128712 h 1309687"/>
                <a:gd name="connsiteX99" fmla="*/ 228600 w 1562100"/>
                <a:gd name="connsiteY99" fmla="*/ 1131093 h 1309687"/>
                <a:gd name="connsiteX100" fmla="*/ 240506 w 1562100"/>
                <a:gd name="connsiteY100" fmla="*/ 1092993 h 1309687"/>
                <a:gd name="connsiteX101" fmla="*/ 269081 w 1562100"/>
                <a:gd name="connsiteY101" fmla="*/ 1097756 h 1309687"/>
                <a:gd name="connsiteX102" fmla="*/ 288131 w 1562100"/>
                <a:gd name="connsiteY102" fmla="*/ 1085850 h 1309687"/>
                <a:gd name="connsiteX103" fmla="*/ 307181 w 1562100"/>
                <a:gd name="connsiteY103" fmla="*/ 1135856 h 1309687"/>
                <a:gd name="connsiteX104" fmla="*/ 330994 w 1562100"/>
                <a:gd name="connsiteY104" fmla="*/ 1150143 h 1309687"/>
                <a:gd name="connsiteX105" fmla="*/ 340519 w 1562100"/>
                <a:gd name="connsiteY105" fmla="*/ 1178718 h 1309687"/>
                <a:gd name="connsiteX106" fmla="*/ 357188 w 1562100"/>
                <a:gd name="connsiteY106" fmla="*/ 1188243 h 1309687"/>
                <a:gd name="connsiteX107" fmla="*/ 364331 w 1562100"/>
                <a:gd name="connsiteY107" fmla="*/ 1219200 h 1309687"/>
                <a:gd name="connsiteX108" fmla="*/ 335756 w 1562100"/>
                <a:gd name="connsiteY108" fmla="*/ 1245393 h 1309687"/>
                <a:gd name="connsiteX109" fmla="*/ 309563 w 1562100"/>
                <a:gd name="connsiteY109" fmla="*/ 1262062 h 1309687"/>
                <a:gd name="connsiteX110" fmla="*/ 297656 w 1562100"/>
                <a:gd name="connsiteY110" fmla="*/ 1285875 h 1309687"/>
                <a:gd name="connsiteX111" fmla="*/ 302419 w 1562100"/>
                <a:gd name="connsiteY111" fmla="*/ 1309687 h 1309687"/>
                <a:gd name="connsiteX112" fmla="*/ 342900 w 1562100"/>
                <a:gd name="connsiteY112" fmla="*/ 1309687 h 1309687"/>
                <a:gd name="connsiteX113" fmla="*/ 390525 w 1562100"/>
                <a:gd name="connsiteY113" fmla="*/ 1304925 h 1309687"/>
                <a:gd name="connsiteX114" fmla="*/ 428625 w 1562100"/>
                <a:gd name="connsiteY114" fmla="*/ 1295400 h 1309687"/>
                <a:gd name="connsiteX115" fmla="*/ 454819 w 1562100"/>
                <a:gd name="connsiteY115" fmla="*/ 1302543 h 1309687"/>
                <a:gd name="connsiteX116" fmla="*/ 473869 w 1562100"/>
                <a:gd name="connsiteY116" fmla="*/ 1281112 h 1309687"/>
                <a:gd name="connsiteX117" fmla="*/ 492919 w 1562100"/>
                <a:gd name="connsiteY117" fmla="*/ 1281112 h 1309687"/>
                <a:gd name="connsiteX118" fmla="*/ 507206 w 1562100"/>
                <a:gd name="connsiteY118" fmla="*/ 1250156 h 1309687"/>
                <a:gd name="connsiteX119" fmla="*/ 557213 w 1562100"/>
                <a:gd name="connsiteY119" fmla="*/ 1235868 h 1309687"/>
                <a:gd name="connsiteX120" fmla="*/ 583406 w 1562100"/>
                <a:gd name="connsiteY120" fmla="*/ 1216818 h 1309687"/>
                <a:gd name="connsiteX121" fmla="*/ 590550 w 1562100"/>
                <a:gd name="connsiteY121" fmla="*/ 1178718 h 1309687"/>
                <a:gd name="connsiteX122" fmla="*/ 607219 w 1562100"/>
                <a:gd name="connsiteY122" fmla="*/ 1152525 h 1309687"/>
                <a:gd name="connsiteX123" fmla="*/ 688181 w 1562100"/>
                <a:gd name="connsiteY123"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52450 w 1562100"/>
                <a:gd name="connsiteY54" fmla="*/ 78582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497681 w 1562100"/>
                <a:gd name="connsiteY54" fmla="*/ 119063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500062 w 1562100"/>
                <a:gd name="connsiteY54" fmla="*/ 66676 h 1309687"/>
                <a:gd name="connsiteX55" fmla="*/ 450056 w 1562100"/>
                <a:gd name="connsiteY55" fmla="*/ 2382 h 1309687"/>
                <a:gd name="connsiteX56" fmla="*/ 428625 w 1562100"/>
                <a:gd name="connsiteY56" fmla="*/ 0 h 1309687"/>
                <a:gd name="connsiteX57" fmla="*/ 376238 w 1562100"/>
                <a:gd name="connsiteY57" fmla="*/ 104775 h 1309687"/>
                <a:gd name="connsiteX58" fmla="*/ 314326 w 1562100"/>
                <a:gd name="connsiteY58" fmla="*/ 104774 h 1309687"/>
                <a:gd name="connsiteX59" fmla="*/ 328613 w 1562100"/>
                <a:gd name="connsiteY59" fmla="*/ 183356 h 1309687"/>
                <a:gd name="connsiteX60" fmla="*/ 292894 w 1562100"/>
                <a:gd name="connsiteY60" fmla="*/ 285750 h 1309687"/>
                <a:gd name="connsiteX61" fmla="*/ 264319 w 1562100"/>
                <a:gd name="connsiteY61" fmla="*/ 292893 h 1309687"/>
                <a:gd name="connsiteX62" fmla="*/ 261938 w 1562100"/>
                <a:gd name="connsiteY62" fmla="*/ 307181 h 1309687"/>
                <a:gd name="connsiteX63" fmla="*/ 261938 w 1562100"/>
                <a:gd name="connsiteY63" fmla="*/ 340518 h 1309687"/>
                <a:gd name="connsiteX64" fmla="*/ 228600 w 1562100"/>
                <a:gd name="connsiteY64" fmla="*/ 383381 h 1309687"/>
                <a:gd name="connsiteX65" fmla="*/ 271463 w 1562100"/>
                <a:gd name="connsiteY65" fmla="*/ 400050 h 1309687"/>
                <a:gd name="connsiteX66" fmla="*/ 278606 w 1562100"/>
                <a:gd name="connsiteY66" fmla="*/ 419100 h 1309687"/>
                <a:gd name="connsiteX67" fmla="*/ 257175 w 1562100"/>
                <a:gd name="connsiteY67" fmla="*/ 454818 h 1309687"/>
                <a:gd name="connsiteX68" fmla="*/ 221456 w 1562100"/>
                <a:gd name="connsiteY68" fmla="*/ 464343 h 1309687"/>
                <a:gd name="connsiteX69" fmla="*/ 221456 w 1562100"/>
                <a:gd name="connsiteY69" fmla="*/ 504825 h 1309687"/>
                <a:gd name="connsiteX70" fmla="*/ 254794 w 1562100"/>
                <a:gd name="connsiteY70" fmla="*/ 542925 h 1309687"/>
                <a:gd name="connsiteX71" fmla="*/ 226219 w 1562100"/>
                <a:gd name="connsiteY71" fmla="*/ 607218 h 1309687"/>
                <a:gd name="connsiteX72" fmla="*/ 180975 w 1562100"/>
                <a:gd name="connsiteY72" fmla="*/ 635793 h 1309687"/>
                <a:gd name="connsiteX73" fmla="*/ 183356 w 1562100"/>
                <a:gd name="connsiteY73" fmla="*/ 652462 h 1309687"/>
                <a:gd name="connsiteX74" fmla="*/ 204788 w 1562100"/>
                <a:gd name="connsiteY74" fmla="*/ 661987 h 1309687"/>
                <a:gd name="connsiteX75" fmla="*/ 219075 w 1562100"/>
                <a:gd name="connsiteY75" fmla="*/ 671512 h 1309687"/>
                <a:gd name="connsiteX76" fmla="*/ 223838 w 1562100"/>
                <a:gd name="connsiteY76" fmla="*/ 690562 h 1309687"/>
                <a:gd name="connsiteX77" fmla="*/ 195263 w 1562100"/>
                <a:gd name="connsiteY77" fmla="*/ 716756 h 1309687"/>
                <a:gd name="connsiteX78" fmla="*/ 123825 w 1562100"/>
                <a:gd name="connsiteY78" fmla="*/ 762000 h 1309687"/>
                <a:gd name="connsiteX79" fmla="*/ 123825 w 1562100"/>
                <a:gd name="connsiteY79" fmla="*/ 797718 h 1309687"/>
                <a:gd name="connsiteX80" fmla="*/ 135731 w 1562100"/>
                <a:gd name="connsiteY80" fmla="*/ 828675 h 1309687"/>
                <a:gd name="connsiteX81" fmla="*/ 123825 w 1562100"/>
                <a:gd name="connsiteY81" fmla="*/ 869156 h 1309687"/>
                <a:gd name="connsiteX82" fmla="*/ 76200 w 1562100"/>
                <a:gd name="connsiteY82" fmla="*/ 864393 h 1309687"/>
                <a:gd name="connsiteX83" fmla="*/ 52388 w 1562100"/>
                <a:gd name="connsiteY83" fmla="*/ 809625 h 1309687"/>
                <a:gd name="connsiteX84" fmla="*/ 33338 w 1562100"/>
                <a:gd name="connsiteY84" fmla="*/ 802481 h 1309687"/>
                <a:gd name="connsiteX85" fmla="*/ 23813 w 1562100"/>
                <a:gd name="connsiteY85" fmla="*/ 840581 h 1309687"/>
                <a:gd name="connsiteX86" fmla="*/ 21431 w 1562100"/>
                <a:gd name="connsiteY86" fmla="*/ 850106 h 1309687"/>
                <a:gd name="connsiteX87" fmla="*/ 7144 w 1562100"/>
                <a:gd name="connsiteY87" fmla="*/ 866775 h 1309687"/>
                <a:gd name="connsiteX88" fmla="*/ 0 w 1562100"/>
                <a:gd name="connsiteY88" fmla="*/ 923925 h 1309687"/>
                <a:gd name="connsiteX89" fmla="*/ 23813 w 1562100"/>
                <a:gd name="connsiteY89" fmla="*/ 952500 h 1309687"/>
                <a:gd name="connsiteX90" fmla="*/ 16669 w 1562100"/>
                <a:gd name="connsiteY90" fmla="*/ 992981 h 1309687"/>
                <a:gd name="connsiteX91" fmla="*/ 35719 w 1562100"/>
                <a:gd name="connsiteY91" fmla="*/ 997743 h 1309687"/>
                <a:gd name="connsiteX92" fmla="*/ 69056 w 1562100"/>
                <a:gd name="connsiteY92" fmla="*/ 997743 h 1309687"/>
                <a:gd name="connsiteX93" fmla="*/ 85725 w 1562100"/>
                <a:gd name="connsiteY93" fmla="*/ 988218 h 1309687"/>
                <a:gd name="connsiteX94" fmla="*/ 135731 w 1562100"/>
                <a:gd name="connsiteY94" fmla="*/ 1045368 h 1309687"/>
                <a:gd name="connsiteX95" fmla="*/ 123825 w 1562100"/>
                <a:gd name="connsiteY95" fmla="*/ 1064418 h 1309687"/>
                <a:gd name="connsiteX96" fmla="*/ 133350 w 1562100"/>
                <a:gd name="connsiteY96" fmla="*/ 1092993 h 1309687"/>
                <a:gd name="connsiteX97" fmla="*/ 164306 w 1562100"/>
                <a:gd name="connsiteY97" fmla="*/ 1112043 h 1309687"/>
                <a:gd name="connsiteX98" fmla="*/ 190500 w 1562100"/>
                <a:gd name="connsiteY98" fmla="*/ 1121568 h 1309687"/>
                <a:gd name="connsiteX99" fmla="*/ 216694 w 1562100"/>
                <a:gd name="connsiteY99" fmla="*/ 1128712 h 1309687"/>
                <a:gd name="connsiteX100" fmla="*/ 228600 w 1562100"/>
                <a:gd name="connsiteY100" fmla="*/ 1131093 h 1309687"/>
                <a:gd name="connsiteX101" fmla="*/ 240506 w 1562100"/>
                <a:gd name="connsiteY101" fmla="*/ 1092993 h 1309687"/>
                <a:gd name="connsiteX102" fmla="*/ 269081 w 1562100"/>
                <a:gd name="connsiteY102" fmla="*/ 1097756 h 1309687"/>
                <a:gd name="connsiteX103" fmla="*/ 288131 w 1562100"/>
                <a:gd name="connsiteY103" fmla="*/ 1085850 h 1309687"/>
                <a:gd name="connsiteX104" fmla="*/ 307181 w 1562100"/>
                <a:gd name="connsiteY104" fmla="*/ 1135856 h 1309687"/>
                <a:gd name="connsiteX105" fmla="*/ 330994 w 1562100"/>
                <a:gd name="connsiteY105" fmla="*/ 1150143 h 1309687"/>
                <a:gd name="connsiteX106" fmla="*/ 340519 w 1562100"/>
                <a:gd name="connsiteY106" fmla="*/ 1178718 h 1309687"/>
                <a:gd name="connsiteX107" fmla="*/ 357188 w 1562100"/>
                <a:gd name="connsiteY107" fmla="*/ 1188243 h 1309687"/>
                <a:gd name="connsiteX108" fmla="*/ 364331 w 1562100"/>
                <a:gd name="connsiteY108" fmla="*/ 1219200 h 1309687"/>
                <a:gd name="connsiteX109" fmla="*/ 335756 w 1562100"/>
                <a:gd name="connsiteY109" fmla="*/ 1245393 h 1309687"/>
                <a:gd name="connsiteX110" fmla="*/ 309563 w 1562100"/>
                <a:gd name="connsiteY110" fmla="*/ 1262062 h 1309687"/>
                <a:gd name="connsiteX111" fmla="*/ 297656 w 1562100"/>
                <a:gd name="connsiteY111" fmla="*/ 1285875 h 1309687"/>
                <a:gd name="connsiteX112" fmla="*/ 302419 w 1562100"/>
                <a:gd name="connsiteY112" fmla="*/ 1309687 h 1309687"/>
                <a:gd name="connsiteX113" fmla="*/ 342900 w 1562100"/>
                <a:gd name="connsiteY113" fmla="*/ 1309687 h 1309687"/>
                <a:gd name="connsiteX114" fmla="*/ 390525 w 1562100"/>
                <a:gd name="connsiteY114" fmla="*/ 1304925 h 1309687"/>
                <a:gd name="connsiteX115" fmla="*/ 428625 w 1562100"/>
                <a:gd name="connsiteY115" fmla="*/ 1295400 h 1309687"/>
                <a:gd name="connsiteX116" fmla="*/ 454819 w 1562100"/>
                <a:gd name="connsiteY116" fmla="*/ 1302543 h 1309687"/>
                <a:gd name="connsiteX117" fmla="*/ 473869 w 1562100"/>
                <a:gd name="connsiteY117" fmla="*/ 1281112 h 1309687"/>
                <a:gd name="connsiteX118" fmla="*/ 492919 w 1562100"/>
                <a:gd name="connsiteY118" fmla="*/ 1281112 h 1309687"/>
                <a:gd name="connsiteX119" fmla="*/ 507206 w 1562100"/>
                <a:gd name="connsiteY119" fmla="*/ 1250156 h 1309687"/>
                <a:gd name="connsiteX120" fmla="*/ 557213 w 1562100"/>
                <a:gd name="connsiteY120" fmla="*/ 1235868 h 1309687"/>
                <a:gd name="connsiteX121" fmla="*/ 583406 w 1562100"/>
                <a:gd name="connsiteY121" fmla="*/ 1216818 h 1309687"/>
                <a:gd name="connsiteX122" fmla="*/ 590550 w 1562100"/>
                <a:gd name="connsiteY122" fmla="*/ 1178718 h 1309687"/>
                <a:gd name="connsiteX123" fmla="*/ 607219 w 1562100"/>
                <a:gd name="connsiteY123" fmla="*/ 1152525 h 1309687"/>
                <a:gd name="connsiteX124" fmla="*/ 688181 w 1562100"/>
                <a:gd name="connsiteY124"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500062 w 1562100"/>
                <a:gd name="connsiteY55" fmla="*/ 66676 h 1309687"/>
                <a:gd name="connsiteX56" fmla="*/ 450056 w 1562100"/>
                <a:gd name="connsiteY56" fmla="*/ 2382 h 1309687"/>
                <a:gd name="connsiteX57" fmla="*/ 428625 w 1562100"/>
                <a:gd name="connsiteY57" fmla="*/ 0 h 1309687"/>
                <a:gd name="connsiteX58" fmla="*/ 376238 w 1562100"/>
                <a:gd name="connsiteY58" fmla="*/ 104775 h 1309687"/>
                <a:gd name="connsiteX59" fmla="*/ 314326 w 1562100"/>
                <a:gd name="connsiteY59" fmla="*/ 104774 h 1309687"/>
                <a:gd name="connsiteX60" fmla="*/ 328613 w 1562100"/>
                <a:gd name="connsiteY60" fmla="*/ 183356 h 1309687"/>
                <a:gd name="connsiteX61" fmla="*/ 292894 w 1562100"/>
                <a:gd name="connsiteY61" fmla="*/ 285750 h 1309687"/>
                <a:gd name="connsiteX62" fmla="*/ 264319 w 1562100"/>
                <a:gd name="connsiteY62" fmla="*/ 292893 h 1309687"/>
                <a:gd name="connsiteX63" fmla="*/ 261938 w 1562100"/>
                <a:gd name="connsiteY63" fmla="*/ 307181 h 1309687"/>
                <a:gd name="connsiteX64" fmla="*/ 261938 w 1562100"/>
                <a:gd name="connsiteY64" fmla="*/ 340518 h 1309687"/>
                <a:gd name="connsiteX65" fmla="*/ 228600 w 1562100"/>
                <a:gd name="connsiteY65" fmla="*/ 383381 h 1309687"/>
                <a:gd name="connsiteX66" fmla="*/ 271463 w 1562100"/>
                <a:gd name="connsiteY66" fmla="*/ 400050 h 1309687"/>
                <a:gd name="connsiteX67" fmla="*/ 278606 w 1562100"/>
                <a:gd name="connsiteY67" fmla="*/ 419100 h 1309687"/>
                <a:gd name="connsiteX68" fmla="*/ 257175 w 1562100"/>
                <a:gd name="connsiteY68" fmla="*/ 454818 h 1309687"/>
                <a:gd name="connsiteX69" fmla="*/ 221456 w 1562100"/>
                <a:gd name="connsiteY69" fmla="*/ 464343 h 1309687"/>
                <a:gd name="connsiteX70" fmla="*/ 221456 w 1562100"/>
                <a:gd name="connsiteY70" fmla="*/ 504825 h 1309687"/>
                <a:gd name="connsiteX71" fmla="*/ 254794 w 1562100"/>
                <a:gd name="connsiteY71" fmla="*/ 542925 h 1309687"/>
                <a:gd name="connsiteX72" fmla="*/ 226219 w 1562100"/>
                <a:gd name="connsiteY72" fmla="*/ 607218 h 1309687"/>
                <a:gd name="connsiteX73" fmla="*/ 180975 w 1562100"/>
                <a:gd name="connsiteY73" fmla="*/ 635793 h 1309687"/>
                <a:gd name="connsiteX74" fmla="*/ 183356 w 1562100"/>
                <a:gd name="connsiteY74" fmla="*/ 652462 h 1309687"/>
                <a:gd name="connsiteX75" fmla="*/ 204788 w 1562100"/>
                <a:gd name="connsiteY75" fmla="*/ 661987 h 1309687"/>
                <a:gd name="connsiteX76" fmla="*/ 219075 w 1562100"/>
                <a:gd name="connsiteY76" fmla="*/ 671512 h 1309687"/>
                <a:gd name="connsiteX77" fmla="*/ 223838 w 1562100"/>
                <a:gd name="connsiteY77" fmla="*/ 690562 h 1309687"/>
                <a:gd name="connsiteX78" fmla="*/ 195263 w 1562100"/>
                <a:gd name="connsiteY78" fmla="*/ 716756 h 1309687"/>
                <a:gd name="connsiteX79" fmla="*/ 123825 w 1562100"/>
                <a:gd name="connsiteY79" fmla="*/ 762000 h 1309687"/>
                <a:gd name="connsiteX80" fmla="*/ 123825 w 1562100"/>
                <a:gd name="connsiteY80" fmla="*/ 797718 h 1309687"/>
                <a:gd name="connsiteX81" fmla="*/ 135731 w 1562100"/>
                <a:gd name="connsiteY81" fmla="*/ 828675 h 1309687"/>
                <a:gd name="connsiteX82" fmla="*/ 123825 w 1562100"/>
                <a:gd name="connsiteY82" fmla="*/ 869156 h 1309687"/>
                <a:gd name="connsiteX83" fmla="*/ 76200 w 1562100"/>
                <a:gd name="connsiteY83" fmla="*/ 864393 h 1309687"/>
                <a:gd name="connsiteX84" fmla="*/ 52388 w 1562100"/>
                <a:gd name="connsiteY84" fmla="*/ 809625 h 1309687"/>
                <a:gd name="connsiteX85" fmla="*/ 33338 w 1562100"/>
                <a:gd name="connsiteY85" fmla="*/ 802481 h 1309687"/>
                <a:gd name="connsiteX86" fmla="*/ 23813 w 1562100"/>
                <a:gd name="connsiteY86" fmla="*/ 840581 h 1309687"/>
                <a:gd name="connsiteX87" fmla="*/ 21431 w 1562100"/>
                <a:gd name="connsiteY87" fmla="*/ 850106 h 1309687"/>
                <a:gd name="connsiteX88" fmla="*/ 7144 w 1562100"/>
                <a:gd name="connsiteY88" fmla="*/ 866775 h 1309687"/>
                <a:gd name="connsiteX89" fmla="*/ 0 w 1562100"/>
                <a:gd name="connsiteY89" fmla="*/ 923925 h 1309687"/>
                <a:gd name="connsiteX90" fmla="*/ 23813 w 1562100"/>
                <a:gd name="connsiteY90" fmla="*/ 952500 h 1309687"/>
                <a:gd name="connsiteX91" fmla="*/ 16669 w 1562100"/>
                <a:gd name="connsiteY91" fmla="*/ 992981 h 1309687"/>
                <a:gd name="connsiteX92" fmla="*/ 35719 w 1562100"/>
                <a:gd name="connsiteY92" fmla="*/ 997743 h 1309687"/>
                <a:gd name="connsiteX93" fmla="*/ 69056 w 1562100"/>
                <a:gd name="connsiteY93" fmla="*/ 997743 h 1309687"/>
                <a:gd name="connsiteX94" fmla="*/ 85725 w 1562100"/>
                <a:gd name="connsiteY94" fmla="*/ 988218 h 1309687"/>
                <a:gd name="connsiteX95" fmla="*/ 135731 w 1562100"/>
                <a:gd name="connsiteY95" fmla="*/ 1045368 h 1309687"/>
                <a:gd name="connsiteX96" fmla="*/ 123825 w 1562100"/>
                <a:gd name="connsiteY96" fmla="*/ 1064418 h 1309687"/>
                <a:gd name="connsiteX97" fmla="*/ 133350 w 1562100"/>
                <a:gd name="connsiteY97" fmla="*/ 1092993 h 1309687"/>
                <a:gd name="connsiteX98" fmla="*/ 164306 w 1562100"/>
                <a:gd name="connsiteY98" fmla="*/ 1112043 h 1309687"/>
                <a:gd name="connsiteX99" fmla="*/ 190500 w 1562100"/>
                <a:gd name="connsiteY99" fmla="*/ 1121568 h 1309687"/>
                <a:gd name="connsiteX100" fmla="*/ 216694 w 1562100"/>
                <a:gd name="connsiteY100" fmla="*/ 1128712 h 1309687"/>
                <a:gd name="connsiteX101" fmla="*/ 228600 w 1562100"/>
                <a:gd name="connsiteY101" fmla="*/ 1131093 h 1309687"/>
                <a:gd name="connsiteX102" fmla="*/ 240506 w 1562100"/>
                <a:gd name="connsiteY102" fmla="*/ 1092993 h 1309687"/>
                <a:gd name="connsiteX103" fmla="*/ 269081 w 1562100"/>
                <a:gd name="connsiteY103" fmla="*/ 1097756 h 1309687"/>
                <a:gd name="connsiteX104" fmla="*/ 288131 w 1562100"/>
                <a:gd name="connsiteY104" fmla="*/ 1085850 h 1309687"/>
                <a:gd name="connsiteX105" fmla="*/ 307181 w 1562100"/>
                <a:gd name="connsiteY105" fmla="*/ 1135856 h 1309687"/>
                <a:gd name="connsiteX106" fmla="*/ 330994 w 1562100"/>
                <a:gd name="connsiteY106" fmla="*/ 1150143 h 1309687"/>
                <a:gd name="connsiteX107" fmla="*/ 340519 w 1562100"/>
                <a:gd name="connsiteY107" fmla="*/ 1178718 h 1309687"/>
                <a:gd name="connsiteX108" fmla="*/ 357188 w 1562100"/>
                <a:gd name="connsiteY108" fmla="*/ 1188243 h 1309687"/>
                <a:gd name="connsiteX109" fmla="*/ 364331 w 1562100"/>
                <a:gd name="connsiteY109" fmla="*/ 1219200 h 1309687"/>
                <a:gd name="connsiteX110" fmla="*/ 335756 w 1562100"/>
                <a:gd name="connsiteY110" fmla="*/ 1245393 h 1309687"/>
                <a:gd name="connsiteX111" fmla="*/ 309563 w 1562100"/>
                <a:gd name="connsiteY111" fmla="*/ 1262062 h 1309687"/>
                <a:gd name="connsiteX112" fmla="*/ 297656 w 1562100"/>
                <a:gd name="connsiteY112" fmla="*/ 1285875 h 1309687"/>
                <a:gd name="connsiteX113" fmla="*/ 302419 w 1562100"/>
                <a:gd name="connsiteY113" fmla="*/ 1309687 h 1309687"/>
                <a:gd name="connsiteX114" fmla="*/ 342900 w 1562100"/>
                <a:gd name="connsiteY114" fmla="*/ 1309687 h 1309687"/>
                <a:gd name="connsiteX115" fmla="*/ 390525 w 1562100"/>
                <a:gd name="connsiteY115" fmla="*/ 1304925 h 1309687"/>
                <a:gd name="connsiteX116" fmla="*/ 428625 w 1562100"/>
                <a:gd name="connsiteY116" fmla="*/ 1295400 h 1309687"/>
                <a:gd name="connsiteX117" fmla="*/ 454819 w 1562100"/>
                <a:gd name="connsiteY117" fmla="*/ 1302543 h 1309687"/>
                <a:gd name="connsiteX118" fmla="*/ 473869 w 1562100"/>
                <a:gd name="connsiteY118" fmla="*/ 1281112 h 1309687"/>
                <a:gd name="connsiteX119" fmla="*/ 492919 w 1562100"/>
                <a:gd name="connsiteY119" fmla="*/ 1281112 h 1309687"/>
                <a:gd name="connsiteX120" fmla="*/ 507206 w 1562100"/>
                <a:gd name="connsiteY120" fmla="*/ 1250156 h 1309687"/>
                <a:gd name="connsiteX121" fmla="*/ 557213 w 1562100"/>
                <a:gd name="connsiteY121" fmla="*/ 1235868 h 1309687"/>
                <a:gd name="connsiteX122" fmla="*/ 583406 w 1562100"/>
                <a:gd name="connsiteY122" fmla="*/ 1216818 h 1309687"/>
                <a:gd name="connsiteX123" fmla="*/ 590550 w 1562100"/>
                <a:gd name="connsiteY123" fmla="*/ 1178718 h 1309687"/>
                <a:gd name="connsiteX124" fmla="*/ 607219 w 1562100"/>
                <a:gd name="connsiteY124" fmla="*/ 1152525 h 1309687"/>
                <a:gd name="connsiteX125" fmla="*/ 688181 w 1562100"/>
                <a:gd name="connsiteY125"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02456 w 1562100"/>
                <a:gd name="connsiteY54" fmla="*/ 133351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57225 w 1562100"/>
                <a:gd name="connsiteY54" fmla="*/ 64294 h 1309687"/>
                <a:gd name="connsiteX55" fmla="*/ 628650 w 1562100"/>
                <a:gd name="connsiteY55" fmla="*/ 88107 h 1309687"/>
                <a:gd name="connsiteX56" fmla="*/ 500062 w 1562100"/>
                <a:gd name="connsiteY56" fmla="*/ 66676 h 1309687"/>
                <a:gd name="connsiteX57" fmla="*/ 450056 w 1562100"/>
                <a:gd name="connsiteY57" fmla="*/ 2382 h 1309687"/>
                <a:gd name="connsiteX58" fmla="*/ 428625 w 1562100"/>
                <a:gd name="connsiteY58" fmla="*/ 0 h 1309687"/>
                <a:gd name="connsiteX59" fmla="*/ 376238 w 1562100"/>
                <a:gd name="connsiteY59" fmla="*/ 104775 h 1309687"/>
                <a:gd name="connsiteX60" fmla="*/ 314326 w 1562100"/>
                <a:gd name="connsiteY60" fmla="*/ 104774 h 1309687"/>
                <a:gd name="connsiteX61" fmla="*/ 328613 w 1562100"/>
                <a:gd name="connsiteY61" fmla="*/ 183356 h 1309687"/>
                <a:gd name="connsiteX62" fmla="*/ 292894 w 1562100"/>
                <a:gd name="connsiteY62" fmla="*/ 285750 h 1309687"/>
                <a:gd name="connsiteX63" fmla="*/ 264319 w 1562100"/>
                <a:gd name="connsiteY63" fmla="*/ 292893 h 1309687"/>
                <a:gd name="connsiteX64" fmla="*/ 261938 w 1562100"/>
                <a:gd name="connsiteY64" fmla="*/ 307181 h 1309687"/>
                <a:gd name="connsiteX65" fmla="*/ 261938 w 1562100"/>
                <a:gd name="connsiteY65" fmla="*/ 340518 h 1309687"/>
                <a:gd name="connsiteX66" fmla="*/ 228600 w 1562100"/>
                <a:gd name="connsiteY66" fmla="*/ 383381 h 1309687"/>
                <a:gd name="connsiteX67" fmla="*/ 271463 w 1562100"/>
                <a:gd name="connsiteY67" fmla="*/ 400050 h 1309687"/>
                <a:gd name="connsiteX68" fmla="*/ 278606 w 1562100"/>
                <a:gd name="connsiteY68" fmla="*/ 419100 h 1309687"/>
                <a:gd name="connsiteX69" fmla="*/ 257175 w 1562100"/>
                <a:gd name="connsiteY69" fmla="*/ 454818 h 1309687"/>
                <a:gd name="connsiteX70" fmla="*/ 221456 w 1562100"/>
                <a:gd name="connsiteY70" fmla="*/ 464343 h 1309687"/>
                <a:gd name="connsiteX71" fmla="*/ 221456 w 1562100"/>
                <a:gd name="connsiteY71" fmla="*/ 504825 h 1309687"/>
                <a:gd name="connsiteX72" fmla="*/ 254794 w 1562100"/>
                <a:gd name="connsiteY72" fmla="*/ 542925 h 1309687"/>
                <a:gd name="connsiteX73" fmla="*/ 226219 w 1562100"/>
                <a:gd name="connsiteY73" fmla="*/ 607218 h 1309687"/>
                <a:gd name="connsiteX74" fmla="*/ 180975 w 1562100"/>
                <a:gd name="connsiteY74" fmla="*/ 635793 h 1309687"/>
                <a:gd name="connsiteX75" fmla="*/ 183356 w 1562100"/>
                <a:gd name="connsiteY75" fmla="*/ 652462 h 1309687"/>
                <a:gd name="connsiteX76" fmla="*/ 204788 w 1562100"/>
                <a:gd name="connsiteY76" fmla="*/ 661987 h 1309687"/>
                <a:gd name="connsiteX77" fmla="*/ 219075 w 1562100"/>
                <a:gd name="connsiteY77" fmla="*/ 671512 h 1309687"/>
                <a:gd name="connsiteX78" fmla="*/ 223838 w 1562100"/>
                <a:gd name="connsiteY78" fmla="*/ 690562 h 1309687"/>
                <a:gd name="connsiteX79" fmla="*/ 195263 w 1562100"/>
                <a:gd name="connsiteY79" fmla="*/ 716756 h 1309687"/>
                <a:gd name="connsiteX80" fmla="*/ 123825 w 1562100"/>
                <a:gd name="connsiteY80" fmla="*/ 762000 h 1309687"/>
                <a:gd name="connsiteX81" fmla="*/ 123825 w 1562100"/>
                <a:gd name="connsiteY81" fmla="*/ 797718 h 1309687"/>
                <a:gd name="connsiteX82" fmla="*/ 135731 w 1562100"/>
                <a:gd name="connsiteY82" fmla="*/ 828675 h 1309687"/>
                <a:gd name="connsiteX83" fmla="*/ 123825 w 1562100"/>
                <a:gd name="connsiteY83" fmla="*/ 869156 h 1309687"/>
                <a:gd name="connsiteX84" fmla="*/ 76200 w 1562100"/>
                <a:gd name="connsiteY84" fmla="*/ 864393 h 1309687"/>
                <a:gd name="connsiteX85" fmla="*/ 52388 w 1562100"/>
                <a:gd name="connsiteY85" fmla="*/ 809625 h 1309687"/>
                <a:gd name="connsiteX86" fmla="*/ 33338 w 1562100"/>
                <a:gd name="connsiteY86" fmla="*/ 802481 h 1309687"/>
                <a:gd name="connsiteX87" fmla="*/ 23813 w 1562100"/>
                <a:gd name="connsiteY87" fmla="*/ 840581 h 1309687"/>
                <a:gd name="connsiteX88" fmla="*/ 21431 w 1562100"/>
                <a:gd name="connsiteY88" fmla="*/ 850106 h 1309687"/>
                <a:gd name="connsiteX89" fmla="*/ 7144 w 1562100"/>
                <a:gd name="connsiteY89" fmla="*/ 866775 h 1309687"/>
                <a:gd name="connsiteX90" fmla="*/ 0 w 1562100"/>
                <a:gd name="connsiteY90" fmla="*/ 923925 h 1309687"/>
                <a:gd name="connsiteX91" fmla="*/ 23813 w 1562100"/>
                <a:gd name="connsiteY91" fmla="*/ 952500 h 1309687"/>
                <a:gd name="connsiteX92" fmla="*/ 16669 w 1562100"/>
                <a:gd name="connsiteY92" fmla="*/ 992981 h 1309687"/>
                <a:gd name="connsiteX93" fmla="*/ 35719 w 1562100"/>
                <a:gd name="connsiteY93" fmla="*/ 997743 h 1309687"/>
                <a:gd name="connsiteX94" fmla="*/ 69056 w 1562100"/>
                <a:gd name="connsiteY94" fmla="*/ 997743 h 1309687"/>
                <a:gd name="connsiteX95" fmla="*/ 85725 w 1562100"/>
                <a:gd name="connsiteY95" fmla="*/ 988218 h 1309687"/>
                <a:gd name="connsiteX96" fmla="*/ 135731 w 1562100"/>
                <a:gd name="connsiteY96" fmla="*/ 1045368 h 1309687"/>
                <a:gd name="connsiteX97" fmla="*/ 123825 w 1562100"/>
                <a:gd name="connsiteY97" fmla="*/ 1064418 h 1309687"/>
                <a:gd name="connsiteX98" fmla="*/ 133350 w 1562100"/>
                <a:gd name="connsiteY98" fmla="*/ 1092993 h 1309687"/>
                <a:gd name="connsiteX99" fmla="*/ 164306 w 1562100"/>
                <a:gd name="connsiteY99" fmla="*/ 1112043 h 1309687"/>
                <a:gd name="connsiteX100" fmla="*/ 190500 w 1562100"/>
                <a:gd name="connsiteY100" fmla="*/ 1121568 h 1309687"/>
                <a:gd name="connsiteX101" fmla="*/ 216694 w 1562100"/>
                <a:gd name="connsiteY101" fmla="*/ 1128712 h 1309687"/>
                <a:gd name="connsiteX102" fmla="*/ 228600 w 1562100"/>
                <a:gd name="connsiteY102" fmla="*/ 1131093 h 1309687"/>
                <a:gd name="connsiteX103" fmla="*/ 240506 w 1562100"/>
                <a:gd name="connsiteY103" fmla="*/ 1092993 h 1309687"/>
                <a:gd name="connsiteX104" fmla="*/ 269081 w 1562100"/>
                <a:gd name="connsiteY104" fmla="*/ 1097756 h 1309687"/>
                <a:gd name="connsiteX105" fmla="*/ 288131 w 1562100"/>
                <a:gd name="connsiteY105" fmla="*/ 1085850 h 1309687"/>
                <a:gd name="connsiteX106" fmla="*/ 307181 w 1562100"/>
                <a:gd name="connsiteY106" fmla="*/ 1135856 h 1309687"/>
                <a:gd name="connsiteX107" fmla="*/ 330994 w 1562100"/>
                <a:gd name="connsiteY107" fmla="*/ 1150143 h 1309687"/>
                <a:gd name="connsiteX108" fmla="*/ 340519 w 1562100"/>
                <a:gd name="connsiteY108" fmla="*/ 1178718 h 1309687"/>
                <a:gd name="connsiteX109" fmla="*/ 357188 w 1562100"/>
                <a:gd name="connsiteY109" fmla="*/ 1188243 h 1309687"/>
                <a:gd name="connsiteX110" fmla="*/ 364331 w 1562100"/>
                <a:gd name="connsiteY110" fmla="*/ 1219200 h 1309687"/>
                <a:gd name="connsiteX111" fmla="*/ 335756 w 1562100"/>
                <a:gd name="connsiteY111" fmla="*/ 1245393 h 1309687"/>
                <a:gd name="connsiteX112" fmla="*/ 309563 w 1562100"/>
                <a:gd name="connsiteY112" fmla="*/ 1262062 h 1309687"/>
                <a:gd name="connsiteX113" fmla="*/ 297656 w 1562100"/>
                <a:gd name="connsiteY113" fmla="*/ 1285875 h 1309687"/>
                <a:gd name="connsiteX114" fmla="*/ 302419 w 1562100"/>
                <a:gd name="connsiteY114" fmla="*/ 1309687 h 1309687"/>
                <a:gd name="connsiteX115" fmla="*/ 342900 w 1562100"/>
                <a:gd name="connsiteY115" fmla="*/ 1309687 h 1309687"/>
                <a:gd name="connsiteX116" fmla="*/ 390525 w 1562100"/>
                <a:gd name="connsiteY116" fmla="*/ 1304925 h 1309687"/>
                <a:gd name="connsiteX117" fmla="*/ 428625 w 1562100"/>
                <a:gd name="connsiteY117" fmla="*/ 1295400 h 1309687"/>
                <a:gd name="connsiteX118" fmla="*/ 454819 w 1562100"/>
                <a:gd name="connsiteY118" fmla="*/ 1302543 h 1309687"/>
                <a:gd name="connsiteX119" fmla="*/ 473869 w 1562100"/>
                <a:gd name="connsiteY119" fmla="*/ 1281112 h 1309687"/>
                <a:gd name="connsiteX120" fmla="*/ 492919 w 1562100"/>
                <a:gd name="connsiteY120" fmla="*/ 1281112 h 1309687"/>
                <a:gd name="connsiteX121" fmla="*/ 507206 w 1562100"/>
                <a:gd name="connsiteY121" fmla="*/ 1250156 h 1309687"/>
                <a:gd name="connsiteX122" fmla="*/ 557213 w 1562100"/>
                <a:gd name="connsiteY122" fmla="*/ 1235868 h 1309687"/>
                <a:gd name="connsiteX123" fmla="*/ 583406 w 1562100"/>
                <a:gd name="connsiteY123" fmla="*/ 1216818 h 1309687"/>
                <a:gd name="connsiteX124" fmla="*/ 590550 w 1562100"/>
                <a:gd name="connsiteY124" fmla="*/ 1178718 h 1309687"/>
                <a:gd name="connsiteX125" fmla="*/ 607219 w 1562100"/>
                <a:gd name="connsiteY125" fmla="*/ 1152525 h 1309687"/>
                <a:gd name="connsiteX126" fmla="*/ 688181 w 1562100"/>
                <a:gd name="connsiteY126"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71513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2469 w 1562100"/>
                <a:gd name="connsiteY54" fmla="*/ 152401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81038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692944 w 1562100"/>
                <a:gd name="connsiteY54" fmla="*/ 157164 h 1309687"/>
                <a:gd name="connsiteX55" fmla="*/ 704851 w 1562100"/>
                <a:gd name="connsiteY55" fmla="*/ 92869 h 1309687"/>
                <a:gd name="connsiteX56" fmla="*/ 657225 w 1562100"/>
                <a:gd name="connsiteY56" fmla="*/ 64294 h 1309687"/>
                <a:gd name="connsiteX57" fmla="*/ 628650 w 1562100"/>
                <a:gd name="connsiteY57" fmla="*/ 88107 h 1309687"/>
                <a:gd name="connsiteX58" fmla="*/ 500062 w 1562100"/>
                <a:gd name="connsiteY58" fmla="*/ 66676 h 1309687"/>
                <a:gd name="connsiteX59" fmla="*/ 450056 w 1562100"/>
                <a:gd name="connsiteY59" fmla="*/ 2382 h 1309687"/>
                <a:gd name="connsiteX60" fmla="*/ 428625 w 1562100"/>
                <a:gd name="connsiteY60" fmla="*/ 0 h 1309687"/>
                <a:gd name="connsiteX61" fmla="*/ 376238 w 1562100"/>
                <a:gd name="connsiteY61" fmla="*/ 104775 h 1309687"/>
                <a:gd name="connsiteX62" fmla="*/ 314326 w 1562100"/>
                <a:gd name="connsiteY62" fmla="*/ 104774 h 1309687"/>
                <a:gd name="connsiteX63" fmla="*/ 328613 w 1562100"/>
                <a:gd name="connsiteY63" fmla="*/ 183356 h 1309687"/>
                <a:gd name="connsiteX64" fmla="*/ 292894 w 1562100"/>
                <a:gd name="connsiteY64" fmla="*/ 285750 h 1309687"/>
                <a:gd name="connsiteX65" fmla="*/ 264319 w 1562100"/>
                <a:gd name="connsiteY65" fmla="*/ 292893 h 1309687"/>
                <a:gd name="connsiteX66" fmla="*/ 261938 w 1562100"/>
                <a:gd name="connsiteY66" fmla="*/ 307181 h 1309687"/>
                <a:gd name="connsiteX67" fmla="*/ 261938 w 1562100"/>
                <a:gd name="connsiteY67" fmla="*/ 340518 h 1309687"/>
                <a:gd name="connsiteX68" fmla="*/ 228600 w 1562100"/>
                <a:gd name="connsiteY68" fmla="*/ 383381 h 1309687"/>
                <a:gd name="connsiteX69" fmla="*/ 271463 w 1562100"/>
                <a:gd name="connsiteY69" fmla="*/ 400050 h 1309687"/>
                <a:gd name="connsiteX70" fmla="*/ 278606 w 1562100"/>
                <a:gd name="connsiteY70" fmla="*/ 419100 h 1309687"/>
                <a:gd name="connsiteX71" fmla="*/ 257175 w 1562100"/>
                <a:gd name="connsiteY71" fmla="*/ 454818 h 1309687"/>
                <a:gd name="connsiteX72" fmla="*/ 221456 w 1562100"/>
                <a:gd name="connsiteY72" fmla="*/ 464343 h 1309687"/>
                <a:gd name="connsiteX73" fmla="*/ 221456 w 1562100"/>
                <a:gd name="connsiteY73" fmla="*/ 504825 h 1309687"/>
                <a:gd name="connsiteX74" fmla="*/ 254794 w 1562100"/>
                <a:gd name="connsiteY74" fmla="*/ 542925 h 1309687"/>
                <a:gd name="connsiteX75" fmla="*/ 226219 w 1562100"/>
                <a:gd name="connsiteY75" fmla="*/ 607218 h 1309687"/>
                <a:gd name="connsiteX76" fmla="*/ 180975 w 1562100"/>
                <a:gd name="connsiteY76" fmla="*/ 635793 h 1309687"/>
                <a:gd name="connsiteX77" fmla="*/ 183356 w 1562100"/>
                <a:gd name="connsiteY77" fmla="*/ 652462 h 1309687"/>
                <a:gd name="connsiteX78" fmla="*/ 204788 w 1562100"/>
                <a:gd name="connsiteY78" fmla="*/ 661987 h 1309687"/>
                <a:gd name="connsiteX79" fmla="*/ 219075 w 1562100"/>
                <a:gd name="connsiteY79" fmla="*/ 671512 h 1309687"/>
                <a:gd name="connsiteX80" fmla="*/ 223838 w 1562100"/>
                <a:gd name="connsiteY80" fmla="*/ 690562 h 1309687"/>
                <a:gd name="connsiteX81" fmla="*/ 195263 w 1562100"/>
                <a:gd name="connsiteY81" fmla="*/ 716756 h 1309687"/>
                <a:gd name="connsiteX82" fmla="*/ 123825 w 1562100"/>
                <a:gd name="connsiteY82" fmla="*/ 762000 h 1309687"/>
                <a:gd name="connsiteX83" fmla="*/ 123825 w 1562100"/>
                <a:gd name="connsiteY83" fmla="*/ 797718 h 1309687"/>
                <a:gd name="connsiteX84" fmla="*/ 135731 w 1562100"/>
                <a:gd name="connsiteY84" fmla="*/ 828675 h 1309687"/>
                <a:gd name="connsiteX85" fmla="*/ 123825 w 1562100"/>
                <a:gd name="connsiteY85" fmla="*/ 869156 h 1309687"/>
                <a:gd name="connsiteX86" fmla="*/ 76200 w 1562100"/>
                <a:gd name="connsiteY86" fmla="*/ 864393 h 1309687"/>
                <a:gd name="connsiteX87" fmla="*/ 52388 w 1562100"/>
                <a:gd name="connsiteY87" fmla="*/ 809625 h 1309687"/>
                <a:gd name="connsiteX88" fmla="*/ 33338 w 1562100"/>
                <a:gd name="connsiteY88" fmla="*/ 802481 h 1309687"/>
                <a:gd name="connsiteX89" fmla="*/ 23813 w 1562100"/>
                <a:gd name="connsiteY89" fmla="*/ 840581 h 1309687"/>
                <a:gd name="connsiteX90" fmla="*/ 21431 w 1562100"/>
                <a:gd name="connsiteY90" fmla="*/ 850106 h 1309687"/>
                <a:gd name="connsiteX91" fmla="*/ 7144 w 1562100"/>
                <a:gd name="connsiteY91" fmla="*/ 866775 h 1309687"/>
                <a:gd name="connsiteX92" fmla="*/ 0 w 1562100"/>
                <a:gd name="connsiteY92" fmla="*/ 923925 h 1309687"/>
                <a:gd name="connsiteX93" fmla="*/ 23813 w 1562100"/>
                <a:gd name="connsiteY93" fmla="*/ 952500 h 1309687"/>
                <a:gd name="connsiteX94" fmla="*/ 16669 w 1562100"/>
                <a:gd name="connsiteY94" fmla="*/ 992981 h 1309687"/>
                <a:gd name="connsiteX95" fmla="*/ 35719 w 1562100"/>
                <a:gd name="connsiteY95" fmla="*/ 997743 h 1309687"/>
                <a:gd name="connsiteX96" fmla="*/ 69056 w 1562100"/>
                <a:gd name="connsiteY96" fmla="*/ 997743 h 1309687"/>
                <a:gd name="connsiteX97" fmla="*/ 85725 w 1562100"/>
                <a:gd name="connsiteY97" fmla="*/ 988218 h 1309687"/>
                <a:gd name="connsiteX98" fmla="*/ 135731 w 1562100"/>
                <a:gd name="connsiteY98" fmla="*/ 1045368 h 1309687"/>
                <a:gd name="connsiteX99" fmla="*/ 123825 w 1562100"/>
                <a:gd name="connsiteY99" fmla="*/ 1064418 h 1309687"/>
                <a:gd name="connsiteX100" fmla="*/ 133350 w 1562100"/>
                <a:gd name="connsiteY100" fmla="*/ 1092993 h 1309687"/>
                <a:gd name="connsiteX101" fmla="*/ 164306 w 1562100"/>
                <a:gd name="connsiteY101" fmla="*/ 1112043 h 1309687"/>
                <a:gd name="connsiteX102" fmla="*/ 190500 w 1562100"/>
                <a:gd name="connsiteY102" fmla="*/ 1121568 h 1309687"/>
                <a:gd name="connsiteX103" fmla="*/ 216694 w 1562100"/>
                <a:gd name="connsiteY103" fmla="*/ 1128712 h 1309687"/>
                <a:gd name="connsiteX104" fmla="*/ 228600 w 1562100"/>
                <a:gd name="connsiteY104" fmla="*/ 1131093 h 1309687"/>
                <a:gd name="connsiteX105" fmla="*/ 240506 w 1562100"/>
                <a:gd name="connsiteY105" fmla="*/ 1092993 h 1309687"/>
                <a:gd name="connsiteX106" fmla="*/ 269081 w 1562100"/>
                <a:gd name="connsiteY106" fmla="*/ 1097756 h 1309687"/>
                <a:gd name="connsiteX107" fmla="*/ 288131 w 1562100"/>
                <a:gd name="connsiteY107" fmla="*/ 1085850 h 1309687"/>
                <a:gd name="connsiteX108" fmla="*/ 307181 w 1562100"/>
                <a:gd name="connsiteY108" fmla="*/ 1135856 h 1309687"/>
                <a:gd name="connsiteX109" fmla="*/ 330994 w 1562100"/>
                <a:gd name="connsiteY109" fmla="*/ 1150143 h 1309687"/>
                <a:gd name="connsiteX110" fmla="*/ 340519 w 1562100"/>
                <a:gd name="connsiteY110" fmla="*/ 1178718 h 1309687"/>
                <a:gd name="connsiteX111" fmla="*/ 357188 w 1562100"/>
                <a:gd name="connsiteY111" fmla="*/ 1188243 h 1309687"/>
                <a:gd name="connsiteX112" fmla="*/ 364331 w 1562100"/>
                <a:gd name="connsiteY112" fmla="*/ 1219200 h 1309687"/>
                <a:gd name="connsiteX113" fmla="*/ 335756 w 1562100"/>
                <a:gd name="connsiteY113" fmla="*/ 1245393 h 1309687"/>
                <a:gd name="connsiteX114" fmla="*/ 309563 w 1562100"/>
                <a:gd name="connsiteY114" fmla="*/ 1262062 h 1309687"/>
                <a:gd name="connsiteX115" fmla="*/ 297656 w 1562100"/>
                <a:gd name="connsiteY115" fmla="*/ 1285875 h 1309687"/>
                <a:gd name="connsiteX116" fmla="*/ 302419 w 1562100"/>
                <a:gd name="connsiteY116" fmla="*/ 1309687 h 1309687"/>
                <a:gd name="connsiteX117" fmla="*/ 342900 w 1562100"/>
                <a:gd name="connsiteY117" fmla="*/ 1309687 h 1309687"/>
                <a:gd name="connsiteX118" fmla="*/ 390525 w 1562100"/>
                <a:gd name="connsiteY118" fmla="*/ 1304925 h 1309687"/>
                <a:gd name="connsiteX119" fmla="*/ 428625 w 1562100"/>
                <a:gd name="connsiteY119" fmla="*/ 1295400 h 1309687"/>
                <a:gd name="connsiteX120" fmla="*/ 454819 w 1562100"/>
                <a:gd name="connsiteY120" fmla="*/ 1302543 h 1309687"/>
                <a:gd name="connsiteX121" fmla="*/ 473869 w 1562100"/>
                <a:gd name="connsiteY121" fmla="*/ 1281112 h 1309687"/>
                <a:gd name="connsiteX122" fmla="*/ 492919 w 1562100"/>
                <a:gd name="connsiteY122" fmla="*/ 1281112 h 1309687"/>
                <a:gd name="connsiteX123" fmla="*/ 507206 w 1562100"/>
                <a:gd name="connsiteY123" fmla="*/ 1250156 h 1309687"/>
                <a:gd name="connsiteX124" fmla="*/ 557213 w 1562100"/>
                <a:gd name="connsiteY124" fmla="*/ 1235868 h 1309687"/>
                <a:gd name="connsiteX125" fmla="*/ 583406 w 1562100"/>
                <a:gd name="connsiteY125" fmla="*/ 1216818 h 1309687"/>
                <a:gd name="connsiteX126" fmla="*/ 590550 w 1562100"/>
                <a:gd name="connsiteY126" fmla="*/ 1178718 h 1309687"/>
                <a:gd name="connsiteX127" fmla="*/ 607219 w 1562100"/>
                <a:gd name="connsiteY127" fmla="*/ 1152525 h 1309687"/>
                <a:gd name="connsiteX128" fmla="*/ 688181 w 1562100"/>
                <a:gd name="connsiteY128" fmla="*/ 1183481 h 1309687"/>
                <a:gd name="connsiteX0" fmla="*/ 688181 w 1562100"/>
                <a:gd name="connsiteY0" fmla="*/ 1183481 h 1309687"/>
                <a:gd name="connsiteX1" fmla="*/ 688181 w 1562100"/>
                <a:gd name="connsiteY1" fmla="*/ 1097756 h 1309687"/>
                <a:gd name="connsiteX2" fmla="*/ 692944 w 1562100"/>
                <a:gd name="connsiteY2" fmla="*/ 1054893 h 1309687"/>
                <a:gd name="connsiteX3" fmla="*/ 692944 w 1562100"/>
                <a:gd name="connsiteY3" fmla="*/ 1009650 h 1309687"/>
                <a:gd name="connsiteX4" fmla="*/ 676275 w 1562100"/>
                <a:gd name="connsiteY4" fmla="*/ 985837 h 1309687"/>
                <a:gd name="connsiteX5" fmla="*/ 690563 w 1562100"/>
                <a:gd name="connsiteY5" fmla="*/ 933450 h 1309687"/>
                <a:gd name="connsiteX6" fmla="*/ 685800 w 1562100"/>
                <a:gd name="connsiteY6" fmla="*/ 907256 h 1309687"/>
                <a:gd name="connsiteX7" fmla="*/ 697706 w 1562100"/>
                <a:gd name="connsiteY7" fmla="*/ 862012 h 1309687"/>
                <a:gd name="connsiteX8" fmla="*/ 714375 w 1562100"/>
                <a:gd name="connsiteY8" fmla="*/ 838200 h 1309687"/>
                <a:gd name="connsiteX9" fmla="*/ 721519 w 1562100"/>
                <a:gd name="connsiteY9" fmla="*/ 804862 h 1309687"/>
                <a:gd name="connsiteX10" fmla="*/ 735806 w 1562100"/>
                <a:gd name="connsiteY10" fmla="*/ 785812 h 1309687"/>
                <a:gd name="connsiteX11" fmla="*/ 792956 w 1562100"/>
                <a:gd name="connsiteY11" fmla="*/ 776287 h 1309687"/>
                <a:gd name="connsiteX12" fmla="*/ 838200 w 1562100"/>
                <a:gd name="connsiteY12" fmla="*/ 759618 h 1309687"/>
                <a:gd name="connsiteX13" fmla="*/ 876300 w 1562100"/>
                <a:gd name="connsiteY13" fmla="*/ 719137 h 1309687"/>
                <a:gd name="connsiteX14" fmla="*/ 923925 w 1562100"/>
                <a:gd name="connsiteY14" fmla="*/ 704850 h 1309687"/>
                <a:gd name="connsiteX15" fmla="*/ 995363 w 1562100"/>
                <a:gd name="connsiteY15" fmla="*/ 700087 h 1309687"/>
                <a:gd name="connsiteX16" fmla="*/ 1040606 w 1562100"/>
                <a:gd name="connsiteY16" fmla="*/ 690562 h 1309687"/>
                <a:gd name="connsiteX17" fmla="*/ 1119188 w 1562100"/>
                <a:gd name="connsiteY17" fmla="*/ 583406 h 1309687"/>
                <a:gd name="connsiteX18" fmla="*/ 1126331 w 1562100"/>
                <a:gd name="connsiteY18" fmla="*/ 550068 h 1309687"/>
                <a:gd name="connsiteX19" fmla="*/ 1152525 w 1562100"/>
                <a:gd name="connsiteY19" fmla="*/ 521493 h 1309687"/>
                <a:gd name="connsiteX20" fmla="*/ 1197769 w 1562100"/>
                <a:gd name="connsiteY20" fmla="*/ 511968 h 1309687"/>
                <a:gd name="connsiteX21" fmla="*/ 1290638 w 1562100"/>
                <a:gd name="connsiteY21" fmla="*/ 435768 h 1309687"/>
                <a:gd name="connsiteX22" fmla="*/ 1314450 w 1562100"/>
                <a:gd name="connsiteY22" fmla="*/ 433387 h 1309687"/>
                <a:gd name="connsiteX23" fmla="*/ 1409700 w 1562100"/>
                <a:gd name="connsiteY23" fmla="*/ 352425 h 1309687"/>
                <a:gd name="connsiteX24" fmla="*/ 1414463 w 1562100"/>
                <a:gd name="connsiteY24" fmla="*/ 333375 h 1309687"/>
                <a:gd name="connsiteX25" fmla="*/ 1507331 w 1562100"/>
                <a:gd name="connsiteY25" fmla="*/ 278606 h 1309687"/>
                <a:gd name="connsiteX26" fmla="*/ 1543050 w 1562100"/>
                <a:gd name="connsiteY26" fmla="*/ 233362 h 1309687"/>
                <a:gd name="connsiteX27" fmla="*/ 1562100 w 1562100"/>
                <a:gd name="connsiteY27" fmla="*/ 195262 h 1309687"/>
                <a:gd name="connsiteX28" fmla="*/ 1512094 w 1562100"/>
                <a:gd name="connsiteY28" fmla="*/ 214312 h 1309687"/>
                <a:gd name="connsiteX29" fmla="*/ 1478756 w 1562100"/>
                <a:gd name="connsiteY29" fmla="*/ 214312 h 1309687"/>
                <a:gd name="connsiteX30" fmla="*/ 1452563 w 1562100"/>
                <a:gd name="connsiteY30" fmla="*/ 252412 h 1309687"/>
                <a:gd name="connsiteX31" fmla="*/ 1421606 w 1562100"/>
                <a:gd name="connsiteY31" fmla="*/ 250031 h 1309687"/>
                <a:gd name="connsiteX32" fmla="*/ 1366838 w 1562100"/>
                <a:gd name="connsiteY32" fmla="*/ 219075 h 1309687"/>
                <a:gd name="connsiteX33" fmla="*/ 1323975 w 1562100"/>
                <a:gd name="connsiteY33" fmla="*/ 207168 h 1309687"/>
                <a:gd name="connsiteX34" fmla="*/ 1238250 w 1562100"/>
                <a:gd name="connsiteY34" fmla="*/ 242887 h 1309687"/>
                <a:gd name="connsiteX35" fmla="*/ 1223963 w 1562100"/>
                <a:gd name="connsiteY35" fmla="*/ 280987 h 1309687"/>
                <a:gd name="connsiteX36" fmla="*/ 1195388 w 1562100"/>
                <a:gd name="connsiteY36" fmla="*/ 338137 h 1309687"/>
                <a:gd name="connsiteX37" fmla="*/ 1109663 w 1562100"/>
                <a:gd name="connsiteY37" fmla="*/ 300037 h 1309687"/>
                <a:gd name="connsiteX38" fmla="*/ 1097756 w 1562100"/>
                <a:gd name="connsiteY38" fmla="*/ 342900 h 1309687"/>
                <a:gd name="connsiteX39" fmla="*/ 1083469 w 1562100"/>
                <a:gd name="connsiteY39" fmla="*/ 376237 h 1309687"/>
                <a:gd name="connsiteX40" fmla="*/ 959644 w 1562100"/>
                <a:gd name="connsiteY40" fmla="*/ 407193 h 1309687"/>
                <a:gd name="connsiteX41" fmla="*/ 945356 w 1562100"/>
                <a:gd name="connsiteY41" fmla="*/ 402431 h 1309687"/>
                <a:gd name="connsiteX42" fmla="*/ 926306 w 1562100"/>
                <a:gd name="connsiteY42" fmla="*/ 423862 h 1309687"/>
                <a:gd name="connsiteX43" fmla="*/ 890588 w 1562100"/>
                <a:gd name="connsiteY43" fmla="*/ 431006 h 1309687"/>
                <a:gd name="connsiteX44" fmla="*/ 854869 w 1562100"/>
                <a:gd name="connsiteY44" fmla="*/ 381000 h 1309687"/>
                <a:gd name="connsiteX45" fmla="*/ 835819 w 1562100"/>
                <a:gd name="connsiteY45" fmla="*/ 369093 h 1309687"/>
                <a:gd name="connsiteX46" fmla="*/ 826294 w 1562100"/>
                <a:gd name="connsiteY46" fmla="*/ 323850 h 1309687"/>
                <a:gd name="connsiteX47" fmla="*/ 792956 w 1562100"/>
                <a:gd name="connsiteY47" fmla="*/ 307181 h 1309687"/>
                <a:gd name="connsiteX48" fmla="*/ 759619 w 1562100"/>
                <a:gd name="connsiteY48" fmla="*/ 300037 h 1309687"/>
                <a:gd name="connsiteX49" fmla="*/ 740569 w 1562100"/>
                <a:gd name="connsiteY49" fmla="*/ 295275 h 1309687"/>
                <a:gd name="connsiteX50" fmla="*/ 728663 w 1562100"/>
                <a:gd name="connsiteY50" fmla="*/ 285750 h 1309687"/>
                <a:gd name="connsiteX51" fmla="*/ 735806 w 1562100"/>
                <a:gd name="connsiteY51" fmla="*/ 259556 h 1309687"/>
                <a:gd name="connsiteX52" fmla="*/ 742950 w 1562100"/>
                <a:gd name="connsiteY52" fmla="*/ 235743 h 1309687"/>
                <a:gd name="connsiteX53" fmla="*/ 700088 w 1562100"/>
                <a:gd name="connsiteY53" fmla="*/ 185737 h 1309687"/>
                <a:gd name="connsiteX54" fmla="*/ 704851 w 1562100"/>
                <a:gd name="connsiteY54" fmla="*/ 92869 h 1309687"/>
                <a:gd name="connsiteX55" fmla="*/ 657225 w 1562100"/>
                <a:gd name="connsiteY55" fmla="*/ 64294 h 1309687"/>
                <a:gd name="connsiteX56" fmla="*/ 628650 w 1562100"/>
                <a:gd name="connsiteY56" fmla="*/ 88107 h 1309687"/>
                <a:gd name="connsiteX57" fmla="*/ 500062 w 1562100"/>
                <a:gd name="connsiteY57" fmla="*/ 66676 h 1309687"/>
                <a:gd name="connsiteX58" fmla="*/ 450056 w 1562100"/>
                <a:gd name="connsiteY58" fmla="*/ 2382 h 1309687"/>
                <a:gd name="connsiteX59" fmla="*/ 428625 w 1562100"/>
                <a:gd name="connsiteY59" fmla="*/ 0 h 1309687"/>
                <a:gd name="connsiteX60" fmla="*/ 376238 w 1562100"/>
                <a:gd name="connsiteY60" fmla="*/ 104775 h 1309687"/>
                <a:gd name="connsiteX61" fmla="*/ 314326 w 1562100"/>
                <a:gd name="connsiteY61" fmla="*/ 104774 h 1309687"/>
                <a:gd name="connsiteX62" fmla="*/ 328613 w 1562100"/>
                <a:gd name="connsiteY62" fmla="*/ 183356 h 1309687"/>
                <a:gd name="connsiteX63" fmla="*/ 292894 w 1562100"/>
                <a:gd name="connsiteY63" fmla="*/ 285750 h 1309687"/>
                <a:gd name="connsiteX64" fmla="*/ 264319 w 1562100"/>
                <a:gd name="connsiteY64" fmla="*/ 292893 h 1309687"/>
                <a:gd name="connsiteX65" fmla="*/ 261938 w 1562100"/>
                <a:gd name="connsiteY65" fmla="*/ 307181 h 1309687"/>
                <a:gd name="connsiteX66" fmla="*/ 261938 w 1562100"/>
                <a:gd name="connsiteY66" fmla="*/ 340518 h 1309687"/>
                <a:gd name="connsiteX67" fmla="*/ 228600 w 1562100"/>
                <a:gd name="connsiteY67" fmla="*/ 383381 h 1309687"/>
                <a:gd name="connsiteX68" fmla="*/ 271463 w 1562100"/>
                <a:gd name="connsiteY68" fmla="*/ 400050 h 1309687"/>
                <a:gd name="connsiteX69" fmla="*/ 278606 w 1562100"/>
                <a:gd name="connsiteY69" fmla="*/ 419100 h 1309687"/>
                <a:gd name="connsiteX70" fmla="*/ 257175 w 1562100"/>
                <a:gd name="connsiteY70" fmla="*/ 454818 h 1309687"/>
                <a:gd name="connsiteX71" fmla="*/ 221456 w 1562100"/>
                <a:gd name="connsiteY71" fmla="*/ 464343 h 1309687"/>
                <a:gd name="connsiteX72" fmla="*/ 221456 w 1562100"/>
                <a:gd name="connsiteY72" fmla="*/ 504825 h 1309687"/>
                <a:gd name="connsiteX73" fmla="*/ 254794 w 1562100"/>
                <a:gd name="connsiteY73" fmla="*/ 542925 h 1309687"/>
                <a:gd name="connsiteX74" fmla="*/ 226219 w 1562100"/>
                <a:gd name="connsiteY74" fmla="*/ 607218 h 1309687"/>
                <a:gd name="connsiteX75" fmla="*/ 180975 w 1562100"/>
                <a:gd name="connsiteY75" fmla="*/ 635793 h 1309687"/>
                <a:gd name="connsiteX76" fmla="*/ 183356 w 1562100"/>
                <a:gd name="connsiteY76" fmla="*/ 652462 h 1309687"/>
                <a:gd name="connsiteX77" fmla="*/ 204788 w 1562100"/>
                <a:gd name="connsiteY77" fmla="*/ 661987 h 1309687"/>
                <a:gd name="connsiteX78" fmla="*/ 219075 w 1562100"/>
                <a:gd name="connsiteY78" fmla="*/ 671512 h 1309687"/>
                <a:gd name="connsiteX79" fmla="*/ 223838 w 1562100"/>
                <a:gd name="connsiteY79" fmla="*/ 690562 h 1309687"/>
                <a:gd name="connsiteX80" fmla="*/ 195263 w 1562100"/>
                <a:gd name="connsiteY80" fmla="*/ 716756 h 1309687"/>
                <a:gd name="connsiteX81" fmla="*/ 123825 w 1562100"/>
                <a:gd name="connsiteY81" fmla="*/ 762000 h 1309687"/>
                <a:gd name="connsiteX82" fmla="*/ 123825 w 1562100"/>
                <a:gd name="connsiteY82" fmla="*/ 797718 h 1309687"/>
                <a:gd name="connsiteX83" fmla="*/ 135731 w 1562100"/>
                <a:gd name="connsiteY83" fmla="*/ 828675 h 1309687"/>
                <a:gd name="connsiteX84" fmla="*/ 123825 w 1562100"/>
                <a:gd name="connsiteY84" fmla="*/ 869156 h 1309687"/>
                <a:gd name="connsiteX85" fmla="*/ 76200 w 1562100"/>
                <a:gd name="connsiteY85" fmla="*/ 864393 h 1309687"/>
                <a:gd name="connsiteX86" fmla="*/ 52388 w 1562100"/>
                <a:gd name="connsiteY86" fmla="*/ 809625 h 1309687"/>
                <a:gd name="connsiteX87" fmla="*/ 33338 w 1562100"/>
                <a:gd name="connsiteY87" fmla="*/ 802481 h 1309687"/>
                <a:gd name="connsiteX88" fmla="*/ 23813 w 1562100"/>
                <a:gd name="connsiteY88" fmla="*/ 840581 h 1309687"/>
                <a:gd name="connsiteX89" fmla="*/ 21431 w 1562100"/>
                <a:gd name="connsiteY89" fmla="*/ 850106 h 1309687"/>
                <a:gd name="connsiteX90" fmla="*/ 7144 w 1562100"/>
                <a:gd name="connsiteY90" fmla="*/ 866775 h 1309687"/>
                <a:gd name="connsiteX91" fmla="*/ 0 w 1562100"/>
                <a:gd name="connsiteY91" fmla="*/ 923925 h 1309687"/>
                <a:gd name="connsiteX92" fmla="*/ 23813 w 1562100"/>
                <a:gd name="connsiteY92" fmla="*/ 952500 h 1309687"/>
                <a:gd name="connsiteX93" fmla="*/ 16669 w 1562100"/>
                <a:gd name="connsiteY93" fmla="*/ 992981 h 1309687"/>
                <a:gd name="connsiteX94" fmla="*/ 35719 w 1562100"/>
                <a:gd name="connsiteY94" fmla="*/ 997743 h 1309687"/>
                <a:gd name="connsiteX95" fmla="*/ 69056 w 1562100"/>
                <a:gd name="connsiteY95" fmla="*/ 997743 h 1309687"/>
                <a:gd name="connsiteX96" fmla="*/ 85725 w 1562100"/>
                <a:gd name="connsiteY96" fmla="*/ 988218 h 1309687"/>
                <a:gd name="connsiteX97" fmla="*/ 135731 w 1562100"/>
                <a:gd name="connsiteY97" fmla="*/ 1045368 h 1309687"/>
                <a:gd name="connsiteX98" fmla="*/ 123825 w 1562100"/>
                <a:gd name="connsiteY98" fmla="*/ 1064418 h 1309687"/>
                <a:gd name="connsiteX99" fmla="*/ 133350 w 1562100"/>
                <a:gd name="connsiteY99" fmla="*/ 1092993 h 1309687"/>
                <a:gd name="connsiteX100" fmla="*/ 164306 w 1562100"/>
                <a:gd name="connsiteY100" fmla="*/ 1112043 h 1309687"/>
                <a:gd name="connsiteX101" fmla="*/ 190500 w 1562100"/>
                <a:gd name="connsiteY101" fmla="*/ 1121568 h 1309687"/>
                <a:gd name="connsiteX102" fmla="*/ 216694 w 1562100"/>
                <a:gd name="connsiteY102" fmla="*/ 1128712 h 1309687"/>
                <a:gd name="connsiteX103" fmla="*/ 228600 w 1562100"/>
                <a:gd name="connsiteY103" fmla="*/ 1131093 h 1309687"/>
                <a:gd name="connsiteX104" fmla="*/ 240506 w 1562100"/>
                <a:gd name="connsiteY104" fmla="*/ 1092993 h 1309687"/>
                <a:gd name="connsiteX105" fmla="*/ 269081 w 1562100"/>
                <a:gd name="connsiteY105" fmla="*/ 1097756 h 1309687"/>
                <a:gd name="connsiteX106" fmla="*/ 288131 w 1562100"/>
                <a:gd name="connsiteY106" fmla="*/ 1085850 h 1309687"/>
                <a:gd name="connsiteX107" fmla="*/ 307181 w 1562100"/>
                <a:gd name="connsiteY107" fmla="*/ 1135856 h 1309687"/>
                <a:gd name="connsiteX108" fmla="*/ 330994 w 1562100"/>
                <a:gd name="connsiteY108" fmla="*/ 1150143 h 1309687"/>
                <a:gd name="connsiteX109" fmla="*/ 340519 w 1562100"/>
                <a:gd name="connsiteY109" fmla="*/ 1178718 h 1309687"/>
                <a:gd name="connsiteX110" fmla="*/ 357188 w 1562100"/>
                <a:gd name="connsiteY110" fmla="*/ 1188243 h 1309687"/>
                <a:gd name="connsiteX111" fmla="*/ 364331 w 1562100"/>
                <a:gd name="connsiteY111" fmla="*/ 1219200 h 1309687"/>
                <a:gd name="connsiteX112" fmla="*/ 335756 w 1562100"/>
                <a:gd name="connsiteY112" fmla="*/ 1245393 h 1309687"/>
                <a:gd name="connsiteX113" fmla="*/ 309563 w 1562100"/>
                <a:gd name="connsiteY113" fmla="*/ 1262062 h 1309687"/>
                <a:gd name="connsiteX114" fmla="*/ 297656 w 1562100"/>
                <a:gd name="connsiteY114" fmla="*/ 1285875 h 1309687"/>
                <a:gd name="connsiteX115" fmla="*/ 302419 w 1562100"/>
                <a:gd name="connsiteY115" fmla="*/ 1309687 h 1309687"/>
                <a:gd name="connsiteX116" fmla="*/ 342900 w 1562100"/>
                <a:gd name="connsiteY116" fmla="*/ 1309687 h 1309687"/>
                <a:gd name="connsiteX117" fmla="*/ 390525 w 1562100"/>
                <a:gd name="connsiteY117" fmla="*/ 1304925 h 1309687"/>
                <a:gd name="connsiteX118" fmla="*/ 428625 w 1562100"/>
                <a:gd name="connsiteY118" fmla="*/ 1295400 h 1309687"/>
                <a:gd name="connsiteX119" fmla="*/ 454819 w 1562100"/>
                <a:gd name="connsiteY119" fmla="*/ 1302543 h 1309687"/>
                <a:gd name="connsiteX120" fmla="*/ 473869 w 1562100"/>
                <a:gd name="connsiteY120" fmla="*/ 1281112 h 1309687"/>
                <a:gd name="connsiteX121" fmla="*/ 492919 w 1562100"/>
                <a:gd name="connsiteY121" fmla="*/ 1281112 h 1309687"/>
                <a:gd name="connsiteX122" fmla="*/ 507206 w 1562100"/>
                <a:gd name="connsiteY122" fmla="*/ 1250156 h 1309687"/>
                <a:gd name="connsiteX123" fmla="*/ 557213 w 1562100"/>
                <a:gd name="connsiteY123" fmla="*/ 1235868 h 1309687"/>
                <a:gd name="connsiteX124" fmla="*/ 583406 w 1562100"/>
                <a:gd name="connsiteY124" fmla="*/ 1216818 h 1309687"/>
                <a:gd name="connsiteX125" fmla="*/ 590550 w 1562100"/>
                <a:gd name="connsiteY125" fmla="*/ 1178718 h 1309687"/>
                <a:gd name="connsiteX126" fmla="*/ 607219 w 1562100"/>
                <a:gd name="connsiteY126" fmla="*/ 1152525 h 1309687"/>
                <a:gd name="connsiteX127" fmla="*/ 688181 w 1562100"/>
                <a:gd name="connsiteY127" fmla="*/ 1183481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2100" h="1309687">
                  <a:moveTo>
                    <a:pt x="688181" y="1183481"/>
                  </a:moveTo>
                  <a:lnTo>
                    <a:pt x="688181" y="1097756"/>
                  </a:lnTo>
                  <a:lnTo>
                    <a:pt x="692944" y="1054893"/>
                  </a:lnTo>
                  <a:lnTo>
                    <a:pt x="692944" y="1009650"/>
                  </a:lnTo>
                  <a:lnTo>
                    <a:pt x="676275" y="985837"/>
                  </a:lnTo>
                  <a:lnTo>
                    <a:pt x="690563" y="933450"/>
                  </a:lnTo>
                  <a:lnTo>
                    <a:pt x="685800" y="907256"/>
                  </a:lnTo>
                  <a:lnTo>
                    <a:pt x="697706" y="862012"/>
                  </a:lnTo>
                  <a:lnTo>
                    <a:pt x="714375" y="838200"/>
                  </a:lnTo>
                  <a:lnTo>
                    <a:pt x="721519" y="804862"/>
                  </a:lnTo>
                  <a:lnTo>
                    <a:pt x="735806" y="785812"/>
                  </a:lnTo>
                  <a:lnTo>
                    <a:pt x="792956" y="776287"/>
                  </a:lnTo>
                  <a:lnTo>
                    <a:pt x="838200" y="759618"/>
                  </a:lnTo>
                  <a:lnTo>
                    <a:pt x="876300" y="719137"/>
                  </a:lnTo>
                  <a:lnTo>
                    <a:pt x="923925" y="704850"/>
                  </a:lnTo>
                  <a:lnTo>
                    <a:pt x="995363" y="700087"/>
                  </a:lnTo>
                  <a:lnTo>
                    <a:pt x="1040606" y="690562"/>
                  </a:lnTo>
                  <a:lnTo>
                    <a:pt x="1119188" y="583406"/>
                  </a:lnTo>
                  <a:lnTo>
                    <a:pt x="1126331" y="550068"/>
                  </a:lnTo>
                  <a:lnTo>
                    <a:pt x="1152525" y="521493"/>
                  </a:lnTo>
                  <a:lnTo>
                    <a:pt x="1197769" y="511968"/>
                  </a:lnTo>
                  <a:lnTo>
                    <a:pt x="1290638" y="435768"/>
                  </a:lnTo>
                  <a:lnTo>
                    <a:pt x="1314450" y="433387"/>
                  </a:lnTo>
                  <a:lnTo>
                    <a:pt x="1409700" y="352425"/>
                  </a:lnTo>
                  <a:lnTo>
                    <a:pt x="1414463" y="333375"/>
                  </a:lnTo>
                  <a:lnTo>
                    <a:pt x="1507331" y="278606"/>
                  </a:lnTo>
                  <a:lnTo>
                    <a:pt x="1543050" y="233362"/>
                  </a:lnTo>
                  <a:lnTo>
                    <a:pt x="1562100" y="195262"/>
                  </a:lnTo>
                  <a:lnTo>
                    <a:pt x="1512094" y="214312"/>
                  </a:lnTo>
                  <a:lnTo>
                    <a:pt x="1478756" y="214312"/>
                  </a:lnTo>
                  <a:lnTo>
                    <a:pt x="1452563" y="252412"/>
                  </a:lnTo>
                  <a:lnTo>
                    <a:pt x="1421606" y="250031"/>
                  </a:lnTo>
                  <a:lnTo>
                    <a:pt x="1366838" y="219075"/>
                  </a:lnTo>
                  <a:lnTo>
                    <a:pt x="1323975" y="207168"/>
                  </a:lnTo>
                  <a:lnTo>
                    <a:pt x="1238250" y="242887"/>
                  </a:lnTo>
                  <a:lnTo>
                    <a:pt x="1223963" y="280987"/>
                  </a:lnTo>
                  <a:lnTo>
                    <a:pt x="1195388" y="338137"/>
                  </a:lnTo>
                  <a:lnTo>
                    <a:pt x="1109663" y="300037"/>
                  </a:lnTo>
                  <a:lnTo>
                    <a:pt x="1097756" y="342900"/>
                  </a:lnTo>
                  <a:lnTo>
                    <a:pt x="1083469" y="376237"/>
                  </a:lnTo>
                  <a:lnTo>
                    <a:pt x="959644" y="407193"/>
                  </a:lnTo>
                  <a:lnTo>
                    <a:pt x="945356" y="402431"/>
                  </a:lnTo>
                  <a:lnTo>
                    <a:pt x="926306" y="423862"/>
                  </a:lnTo>
                  <a:lnTo>
                    <a:pt x="890588" y="431006"/>
                  </a:lnTo>
                  <a:lnTo>
                    <a:pt x="854869" y="381000"/>
                  </a:lnTo>
                  <a:lnTo>
                    <a:pt x="835819" y="369093"/>
                  </a:lnTo>
                  <a:lnTo>
                    <a:pt x="826294" y="323850"/>
                  </a:lnTo>
                  <a:lnTo>
                    <a:pt x="792956" y="307181"/>
                  </a:lnTo>
                  <a:lnTo>
                    <a:pt x="759619" y="300037"/>
                  </a:lnTo>
                  <a:lnTo>
                    <a:pt x="740569" y="295275"/>
                  </a:lnTo>
                  <a:lnTo>
                    <a:pt x="728663" y="285750"/>
                  </a:lnTo>
                  <a:lnTo>
                    <a:pt x="735806" y="259556"/>
                  </a:lnTo>
                  <a:lnTo>
                    <a:pt x="742950" y="235743"/>
                  </a:lnTo>
                  <a:lnTo>
                    <a:pt x="700088" y="185737"/>
                  </a:lnTo>
                  <a:cubicBezTo>
                    <a:pt x="693738" y="161925"/>
                    <a:pt x="711995" y="113109"/>
                    <a:pt x="704851" y="92869"/>
                  </a:cubicBezTo>
                  <a:lnTo>
                    <a:pt x="657225" y="64294"/>
                  </a:lnTo>
                  <a:cubicBezTo>
                    <a:pt x="653256" y="63500"/>
                    <a:pt x="632619" y="88901"/>
                    <a:pt x="628650" y="88107"/>
                  </a:cubicBezTo>
                  <a:lnTo>
                    <a:pt x="500062" y="66676"/>
                  </a:lnTo>
                  <a:lnTo>
                    <a:pt x="450056" y="2382"/>
                  </a:lnTo>
                  <a:lnTo>
                    <a:pt x="428625" y="0"/>
                  </a:lnTo>
                  <a:lnTo>
                    <a:pt x="376238" y="104775"/>
                  </a:lnTo>
                  <a:cubicBezTo>
                    <a:pt x="361951" y="76994"/>
                    <a:pt x="340519" y="111124"/>
                    <a:pt x="314326" y="104774"/>
                  </a:cubicBezTo>
                  <a:lnTo>
                    <a:pt x="328613" y="183356"/>
                  </a:lnTo>
                  <a:lnTo>
                    <a:pt x="292894" y="285750"/>
                  </a:lnTo>
                  <a:lnTo>
                    <a:pt x="264319" y="292893"/>
                  </a:lnTo>
                  <a:lnTo>
                    <a:pt x="261938" y="307181"/>
                  </a:lnTo>
                  <a:lnTo>
                    <a:pt x="261938" y="340518"/>
                  </a:lnTo>
                  <a:lnTo>
                    <a:pt x="228600" y="383381"/>
                  </a:lnTo>
                  <a:lnTo>
                    <a:pt x="271463" y="400050"/>
                  </a:lnTo>
                  <a:lnTo>
                    <a:pt x="278606" y="419100"/>
                  </a:lnTo>
                  <a:lnTo>
                    <a:pt x="257175" y="454818"/>
                  </a:lnTo>
                  <a:lnTo>
                    <a:pt x="221456" y="464343"/>
                  </a:lnTo>
                  <a:lnTo>
                    <a:pt x="221456" y="504825"/>
                  </a:lnTo>
                  <a:lnTo>
                    <a:pt x="254794" y="542925"/>
                  </a:lnTo>
                  <a:lnTo>
                    <a:pt x="226219" y="607218"/>
                  </a:lnTo>
                  <a:lnTo>
                    <a:pt x="180975" y="635793"/>
                  </a:lnTo>
                  <a:lnTo>
                    <a:pt x="183356" y="652462"/>
                  </a:lnTo>
                  <a:lnTo>
                    <a:pt x="204788" y="661987"/>
                  </a:lnTo>
                  <a:lnTo>
                    <a:pt x="219075" y="671512"/>
                  </a:lnTo>
                  <a:lnTo>
                    <a:pt x="223838" y="690562"/>
                  </a:lnTo>
                  <a:lnTo>
                    <a:pt x="195263" y="716756"/>
                  </a:lnTo>
                  <a:lnTo>
                    <a:pt x="123825" y="762000"/>
                  </a:lnTo>
                  <a:lnTo>
                    <a:pt x="123825" y="797718"/>
                  </a:lnTo>
                  <a:lnTo>
                    <a:pt x="135731" y="828675"/>
                  </a:lnTo>
                  <a:lnTo>
                    <a:pt x="123825" y="869156"/>
                  </a:lnTo>
                  <a:lnTo>
                    <a:pt x="76200" y="864393"/>
                  </a:lnTo>
                  <a:lnTo>
                    <a:pt x="52388" y="809625"/>
                  </a:lnTo>
                  <a:lnTo>
                    <a:pt x="33338" y="802481"/>
                  </a:lnTo>
                  <a:lnTo>
                    <a:pt x="23813" y="840581"/>
                  </a:lnTo>
                  <a:lnTo>
                    <a:pt x="21431" y="850106"/>
                  </a:lnTo>
                  <a:lnTo>
                    <a:pt x="7144" y="866775"/>
                  </a:lnTo>
                  <a:lnTo>
                    <a:pt x="0" y="923925"/>
                  </a:lnTo>
                  <a:lnTo>
                    <a:pt x="23813" y="952500"/>
                  </a:lnTo>
                  <a:lnTo>
                    <a:pt x="16669" y="992981"/>
                  </a:lnTo>
                  <a:lnTo>
                    <a:pt x="35719" y="997743"/>
                  </a:lnTo>
                  <a:lnTo>
                    <a:pt x="69056" y="997743"/>
                  </a:lnTo>
                  <a:lnTo>
                    <a:pt x="85725" y="988218"/>
                  </a:lnTo>
                  <a:lnTo>
                    <a:pt x="135731" y="1045368"/>
                  </a:lnTo>
                  <a:lnTo>
                    <a:pt x="123825" y="1064418"/>
                  </a:lnTo>
                  <a:lnTo>
                    <a:pt x="133350" y="1092993"/>
                  </a:lnTo>
                  <a:lnTo>
                    <a:pt x="164306" y="1112043"/>
                  </a:lnTo>
                  <a:lnTo>
                    <a:pt x="190500" y="1121568"/>
                  </a:lnTo>
                  <a:lnTo>
                    <a:pt x="216694" y="1128712"/>
                  </a:lnTo>
                  <a:lnTo>
                    <a:pt x="228600" y="1131093"/>
                  </a:lnTo>
                  <a:lnTo>
                    <a:pt x="240506" y="1092993"/>
                  </a:lnTo>
                  <a:lnTo>
                    <a:pt x="269081" y="1097756"/>
                  </a:lnTo>
                  <a:lnTo>
                    <a:pt x="288131" y="1085850"/>
                  </a:lnTo>
                  <a:lnTo>
                    <a:pt x="307181" y="1135856"/>
                  </a:lnTo>
                  <a:lnTo>
                    <a:pt x="330994" y="1150143"/>
                  </a:lnTo>
                  <a:lnTo>
                    <a:pt x="340519" y="1178718"/>
                  </a:lnTo>
                  <a:lnTo>
                    <a:pt x="357188" y="1188243"/>
                  </a:lnTo>
                  <a:lnTo>
                    <a:pt x="364331" y="1219200"/>
                  </a:lnTo>
                  <a:lnTo>
                    <a:pt x="335756" y="1245393"/>
                  </a:lnTo>
                  <a:lnTo>
                    <a:pt x="309563" y="1262062"/>
                  </a:lnTo>
                  <a:lnTo>
                    <a:pt x="297656" y="1285875"/>
                  </a:lnTo>
                  <a:lnTo>
                    <a:pt x="302419" y="1309687"/>
                  </a:lnTo>
                  <a:lnTo>
                    <a:pt x="342900" y="1309687"/>
                  </a:lnTo>
                  <a:lnTo>
                    <a:pt x="390525" y="1304925"/>
                  </a:lnTo>
                  <a:lnTo>
                    <a:pt x="428625" y="1295400"/>
                  </a:lnTo>
                  <a:lnTo>
                    <a:pt x="454819" y="1302543"/>
                  </a:lnTo>
                  <a:lnTo>
                    <a:pt x="473869" y="1281112"/>
                  </a:lnTo>
                  <a:lnTo>
                    <a:pt x="492919" y="1281112"/>
                  </a:lnTo>
                  <a:lnTo>
                    <a:pt x="507206" y="1250156"/>
                  </a:lnTo>
                  <a:lnTo>
                    <a:pt x="557213" y="1235868"/>
                  </a:lnTo>
                  <a:lnTo>
                    <a:pt x="583406" y="1216818"/>
                  </a:lnTo>
                  <a:lnTo>
                    <a:pt x="590550" y="1178718"/>
                  </a:lnTo>
                  <a:lnTo>
                    <a:pt x="607219" y="1152525"/>
                  </a:lnTo>
                  <a:lnTo>
                    <a:pt x="688181" y="1183481"/>
                  </a:lnTo>
                  <a:close/>
                </a:path>
              </a:pathLst>
            </a:custGeom>
            <a:pattFill prst="ltDnDiag">
              <a:fgClr>
                <a:schemeClr val="bg2"/>
              </a:fgClr>
              <a:bgClr>
                <a:srgbClr val="00CC00"/>
              </a:bgClr>
            </a:patt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5" name="Freeform 84"/>
            <p:cNvSpPr/>
            <p:nvPr/>
          </p:nvSpPr>
          <p:spPr>
            <a:xfrm>
              <a:off x="2559050" y="2817813"/>
              <a:ext cx="771525" cy="1196975"/>
            </a:xfrm>
            <a:custGeom>
              <a:avLst/>
              <a:gdLst>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202407 w 771525"/>
                <a:gd name="connsiteY77" fmla="*/ 1131094 h 1135856"/>
                <a:gd name="connsiteX0" fmla="*/ 202407 w 771525"/>
                <a:gd name="connsiteY0" fmla="*/ 1131094 h 1135856"/>
                <a:gd name="connsiteX1" fmla="*/ 221457 w 771525"/>
                <a:gd name="connsiteY1" fmla="*/ 1064419 h 1135856"/>
                <a:gd name="connsiteX2" fmla="*/ 238125 w 771525"/>
                <a:gd name="connsiteY2" fmla="*/ 1042987 h 1135856"/>
                <a:gd name="connsiteX3" fmla="*/ 247650 w 771525"/>
                <a:gd name="connsiteY3" fmla="*/ 1012031 h 1135856"/>
                <a:gd name="connsiteX4" fmla="*/ 283369 w 771525"/>
                <a:gd name="connsiteY4" fmla="*/ 985837 h 1135856"/>
                <a:gd name="connsiteX5" fmla="*/ 319088 w 771525"/>
                <a:gd name="connsiteY5" fmla="*/ 962025 h 1135856"/>
                <a:gd name="connsiteX6" fmla="*/ 350044 w 771525"/>
                <a:gd name="connsiteY6" fmla="*/ 928687 h 1135856"/>
                <a:gd name="connsiteX7" fmla="*/ 354807 w 771525"/>
                <a:gd name="connsiteY7" fmla="*/ 900112 h 1135856"/>
                <a:gd name="connsiteX8" fmla="*/ 321469 w 771525"/>
                <a:gd name="connsiteY8" fmla="*/ 854869 h 1135856"/>
                <a:gd name="connsiteX9" fmla="*/ 323850 w 771525"/>
                <a:gd name="connsiteY9" fmla="*/ 785812 h 1135856"/>
                <a:gd name="connsiteX10" fmla="*/ 280988 w 771525"/>
                <a:gd name="connsiteY10" fmla="*/ 735806 h 1135856"/>
                <a:gd name="connsiteX11" fmla="*/ 288132 w 771525"/>
                <a:gd name="connsiteY11" fmla="*/ 697706 h 1135856"/>
                <a:gd name="connsiteX12" fmla="*/ 316707 w 771525"/>
                <a:gd name="connsiteY12" fmla="*/ 681037 h 1135856"/>
                <a:gd name="connsiteX13" fmla="*/ 330994 w 771525"/>
                <a:gd name="connsiteY13" fmla="*/ 707231 h 1135856"/>
                <a:gd name="connsiteX14" fmla="*/ 354807 w 771525"/>
                <a:gd name="connsiteY14" fmla="*/ 726281 h 1135856"/>
                <a:gd name="connsiteX15" fmla="*/ 369094 w 771525"/>
                <a:gd name="connsiteY15" fmla="*/ 745331 h 1135856"/>
                <a:gd name="connsiteX16" fmla="*/ 378619 w 771525"/>
                <a:gd name="connsiteY16" fmla="*/ 781050 h 1135856"/>
                <a:gd name="connsiteX17" fmla="*/ 395288 w 771525"/>
                <a:gd name="connsiteY17" fmla="*/ 797719 h 1135856"/>
                <a:gd name="connsiteX18" fmla="*/ 409575 w 771525"/>
                <a:gd name="connsiteY18" fmla="*/ 792956 h 1135856"/>
                <a:gd name="connsiteX19" fmla="*/ 426244 w 771525"/>
                <a:gd name="connsiteY19" fmla="*/ 785812 h 1135856"/>
                <a:gd name="connsiteX20" fmla="*/ 423863 w 771525"/>
                <a:gd name="connsiteY20" fmla="*/ 676275 h 1135856"/>
                <a:gd name="connsiteX21" fmla="*/ 409575 w 771525"/>
                <a:gd name="connsiteY21" fmla="*/ 640556 h 1135856"/>
                <a:gd name="connsiteX22" fmla="*/ 411957 w 771525"/>
                <a:gd name="connsiteY22" fmla="*/ 614362 h 1135856"/>
                <a:gd name="connsiteX23" fmla="*/ 426244 w 771525"/>
                <a:gd name="connsiteY23" fmla="*/ 566737 h 1135856"/>
                <a:gd name="connsiteX24" fmla="*/ 473869 w 771525"/>
                <a:gd name="connsiteY24" fmla="*/ 566737 h 1135856"/>
                <a:gd name="connsiteX25" fmla="*/ 488157 w 771525"/>
                <a:gd name="connsiteY25" fmla="*/ 552450 h 1135856"/>
                <a:gd name="connsiteX26" fmla="*/ 509588 w 771525"/>
                <a:gd name="connsiteY26" fmla="*/ 502444 h 1135856"/>
                <a:gd name="connsiteX27" fmla="*/ 604838 w 771525"/>
                <a:gd name="connsiteY27" fmla="*/ 457200 h 1135856"/>
                <a:gd name="connsiteX28" fmla="*/ 628650 w 771525"/>
                <a:gd name="connsiteY28" fmla="*/ 447675 h 1135856"/>
                <a:gd name="connsiteX29" fmla="*/ 638175 w 771525"/>
                <a:gd name="connsiteY29" fmla="*/ 402431 h 1135856"/>
                <a:gd name="connsiteX30" fmla="*/ 638175 w 771525"/>
                <a:gd name="connsiteY30" fmla="*/ 361950 h 1135856"/>
                <a:gd name="connsiteX31" fmla="*/ 640557 w 771525"/>
                <a:gd name="connsiteY31" fmla="*/ 340519 h 1135856"/>
                <a:gd name="connsiteX32" fmla="*/ 652463 w 771525"/>
                <a:gd name="connsiteY32" fmla="*/ 333375 h 1135856"/>
                <a:gd name="connsiteX33" fmla="*/ 742950 w 771525"/>
                <a:gd name="connsiteY33" fmla="*/ 297656 h 1135856"/>
                <a:gd name="connsiteX34" fmla="*/ 766763 w 771525"/>
                <a:gd name="connsiteY34" fmla="*/ 280987 h 1135856"/>
                <a:gd name="connsiteX35" fmla="*/ 754857 w 771525"/>
                <a:gd name="connsiteY35" fmla="*/ 252412 h 1135856"/>
                <a:gd name="connsiteX36" fmla="*/ 742950 w 771525"/>
                <a:gd name="connsiteY36" fmla="*/ 221456 h 1135856"/>
                <a:gd name="connsiteX37" fmla="*/ 771525 w 771525"/>
                <a:gd name="connsiteY37" fmla="*/ 192881 h 1135856"/>
                <a:gd name="connsiteX38" fmla="*/ 752475 w 771525"/>
                <a:gd name="connsiteY38" fmla="*/ 161925 h 1135856"/>
                <a:gd name="connsiteX39" fmla="*/ 752475 w 771525"/>
                <a:gd name="connsiteY39" fmla="*/ 119062 h 1135856"/>
                <a:gd name="connsiteX40" fmla="*/ 719138 w 771525"/>
                <a:gd name="connsiteY40" fmla="*/ 85725 h 1135856"/>
                <a:gd name="connsiteX41" fmla="*/ 671513 w 771525"/>
                <a:gd name="connsiteY41" fmla="*/ 52387 h 1135856"/>
                <a:gd name="connsiteX42" fmla="*/ 645319 w 771525"/>
                <a:gd name="connsiteY42" fmla="*/ 35719 h 1135856"/>
                <a:gd name="connsiteX43" fmla="*/ 642938 w 771525"/>
                <a:gd name="connsiteY43" fmla="*/ 4762 h 1135856"/>
                <a:gd name="connsiteX44" fmla="*/ 609600 w 771525"/>
                <a:gd name="connsiteY44" fmla="*/ 0 h 1135856"/>
                <a:gd name="connsiteX45" fmla="*/ 583407 w 771525"/>
                <a:gd name="connsiteY45" fmla="*/ 23812 h 1135856"/>
                <a:gd name="connsiteX46" fmla="*/ 564357 w 771525"/>
                <a:gd name="connsiteY46" fmla="*/ 19050 h 1135856"/>
                <a:gd name="connsiteX47" fmla="*/ 554832 w 771525"/>
                <a:gd name="connsiteY47" fmla="*/ 42862 h 1135856"/>
                <a:gd name="connsiteX48" fmla="*/ 509588 w 771525"/>
                <a:gd name="connsiteY48" fmla="*/ 76200 h 1135856"/>
                <a:gd name="connsiteX49" fmla="*/ 407194 w 771525"/>
                <a:gd name="connsiteY49" fmla="*/ 114300 h 1135856"/>
                <a:gd name="connsiteX50" fmla="*/ 381000 w 771525"/>
                <a:gd name="connsiteY50" fmla="*/ 152400 h 1135856"/>
                <a:gd name="connsiteX51" fmla="*/ 340519 w 771525"/>
                <a:gd name="connsiteY51" fmla="*/ 140494 h 1135856"/>
                <a:gd name="connsiteX52" fmla="*/ 245269 w 771525"/>
                <a:gd name="connsiteY52" fmla="*/ 145256 h 1135856"/>
                <a:gd name="connsiteX53" fmla="*/ 250032 w 771525"/>
                <a:gd name="connsiteY53" fmla="*/ 154781 h 1135856"/>
                <a:gd name="connsiteX54" fmla="*/ 309563 w 771525"/>
                <a:gd name="connsiteY54" fmla="*/ 204787 h 1135856"/>
                <a:gd name="connsiteX55" fmla="*/ 211932 w 771525"/>
                <a:gd name="connsiteY55" fmla="*/ 328612 h 1135856"/>
                <a:gd name="connsiteX56" fmla="*/ 173832 w 771525"/>
                <a:gd name="connsiteY56" fmla="*/ 319087 h 1135856"/>
                <a:gd name="connsiteX57" fmla="*/ 80963 w 771525"/>
                <a:gd name="connsiteY57" fmla="*/ 452437 h 1135856"/>
                <a:gd name="connsiteX58" fmla="*/ 97632 w 771525"/>
                <a:gd name="connsiteY58" fmla="*/ 464344 h 1135856"/>
                <a:gd name="connsiteX59" fmla="*/ 114300 w 771525"/>
                <a:gd name="connsiteY59" fmla="*/ 504825 h 1135856"/>
                <a:gd name="connsiteX60" fmla="*/ 92869 w 771525"/>
                <a:gd name="connsiteY60" fmla="*/ 566737 h 1135856"/>
                <a:gd name="connsiteX61" fmla="*/ 102394 w 771525"/>
                <a:gd name="connsiteY61" fmla="*/ 640556 h 1135856"/>
                <a:gd name="connsiteX62" fmla="*/ 73819 w 771525"/>
                <a:gd name="connsiteY62" fmla="*/ 678656 h 1135856"/>
                <a:gd name="connsiteX63" fmla="*/ 73819 w 771525"/>
                <a:gd name="connsiteY63" fmla="*/ 704850 h 1135856"/>
                <a:gd name="connsiteX64" fmla="*/ 61913 w 771525"/>
                <a:gd name="connsiteY64" fmla="*/ 733425 h 1135856"/>
                <a:gd name="connsiteX65" fmla="*/ 88107 w 771525"/>
                <a:gd name="connsiteY65" fmla="*/ 762000 h 1135856"/>
                <a:gd name="connsiteX66" fmla="*/ 135732 w 771525"/>
                <a:gd name="connsiteY66" fmla="*/ 850106 h 1135856"/>
                <a:gd name="connsiteX67" fmla="*/ 69057 w 771525"/>
                <a:gd name="connsiteY67" fmla="*/ 876300 h 1135856"/>
                <a:gd name="connsiteX68" fmla="*/ 45244 w 771525"/>
                <a:gd name="connsiteY68" fmla="*/ 928687 h 1135856"/>
                <a:gd name="connsiteX69" fmla="*/ 33338 w 771525"/>
                <a:gd name="connsiteY69" fmla="*/ 983456 h 1135856"/>
                <a:gd name="connsiteX70" fmla="*/ 2382 w 771525"/>
                <a:gd name="connsiteY70" fmla="*/ 973931 h 1135856"/>
                <a:gd name="connsiteX71" fmla="*/ 0 w 771525"/>
                <a:gd name="connsiteY71" fmla="*/ 1021556 h 1135856"/>
                <a:gd name="connsiteX72" fmla="*/ 16669 w 771525"/>
                <a:gd name="connsiteY72" fmla="*/ 1031081 h 1135856"/>
                <a:gd name="connsiteX73" fmla="*/ 57150 w 771525"/>
                <a:gd name="connsiteY73" fmla="*/ 1040606 h 1135856"/>
                <a:gd name="connsiteX74" fmla="*/ 85725 w 771525"/>
                <a:gd name="connsiteY74" fmla="*/ 1054894 h 1135856"/>
                <a:gd name="connsiteX75" fmla="*/ 102394 w 771525"/>
                <a:gd name="connsiteY75" fmla="*/ 1109662 h 1135856"/>
                <a:gd name="connsiteX76" fmla="*/ 130969 w 771525"/>
                <a:gd name="connsiteY76" fmla="*/ 1135856 h 1135856"/>
                <a:gd name="connsiteX77" fmla="*/ 157163 w 771525"/>
                <a:gd name="connsiteY77" fmla="*/ 1135856 h 1135856"/>
                <a:gd name="connsiteX78" fmla="*/ 202407 w 771525"/>
                <a:gd name="connsiteY78" fmla="*/ 1131094 h 1135856"/>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202407 w 771525"/>
                <a:gd name="connsiteY78"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85738 w 771525"/>
                <a:gd name="connsiteY78" fmla="*/ 1140619 h 1164431"/>
                <a:gd name="connsiteX79" fmla="*/ 202407 w 771525"/>
                <a:gd name="connsiteY79" fmla="*/ 1131094 h 1164431"/>
                <a:gd name="connsiteX0" fmla="*/ 202407 w 771525"/>
                <a:gd name="connsiteY0" fmla="*/ 1131094 h 1164431"/>
                <a:gd name="connsiteX1" fmla="*/ 221457 w 771525"/>
                <a:gd name="connsiteY1" fmla="*/ 1064419 h 1164431"/>
                <a:gd name="connsiteX2" fmla="*/ 238125 w 771525"/>
                <a:gd name="connsiteY2" fmla="*/ 1042987 h 1164431"/>
                <a:gd name="connsiteX3" fmla="*/ 247650 w 771525"/>
                <a:gd name="connsiteY3" fmla="*/ 1012031 h 1164431"/>
                <a:gd name="connsiteX4" fmla="*/ 283369 w 771525"/>
                <a:gd name="connsiteY4" fmla="*/ 985837 h 1164431"/>
                <a:gd name="connsiteX5" fmla="*/ 319088 w 771525"/>
                <a:gd name="connsiteY5" fmla="*/ 962025 h 1164431"/>
                <a:gd name="connsiteX6" fmla="*/ 350044 w 771525"/>
                <a:gd name="connsiteY6" fmla="*/ 928687 h 1164431"/>
                <a:gd name="connsiteX7" fmla="*/ 354807 w 771525"/>
                <a:gd name="connsiteY7" fmla="*/ 900112 h 1164431"/>
                <a:gd name="connsiteX8" fmla="*/ 321469 w 771525"/>
                <a:gd name="connsiteY8" fmla="*/ 854869 h 1164431"/>
                <a:gd name="connsiteX9" fmla="*/ 323850 w 771525"/>
                <a:gd name="connsiteY9" fmla="*/ 785812 h 1164431"/>
                <a:gd name="connsiteX10" fmla="*/ 280988 w 771525"/>
                <a:gd name="connsiteY10" fmla="*/ 735806 h 1164431"/>
                <a:gd name="connsiteX11" fmla="*/ 288132 w 771525"/>
                <a:gd name="connsiteY11" fmla="*/ 697706 h 1164431"/>
                <a:gd name="connsiteX12" fmla="*/ 316707 w 771525"/>
                <a:gd name="connsiteY12" fmla="*/ 681037 h 1164431"/>
                <a:gd name="connsiteX13" fmla="*/ 330994 w 771525"/>
                <a:gd name="connsiteY13" fmla="*/ 707231 h 1164431"/>
                <a:gd name="connsiteX14" fmla="*/ 354807 w 771525"/>
                <a:gd name="connsiteY14" fmla="*/ 726281 h 1164431"/>
                <a:gd name="connsiteX15" fmla="*/ 369094 w 771525"/>
                <a:gd name="connsiteY15" fmla="*/ 745331 h 1164431"/>
                <a:gd name="connsiteX16" fmla="*/ 378619 w 771525"/>
                <a:gd name="connsiteY16" fmla="*/ 781050 h 1164431"/>
                <a:gd name="connsiteX17" fmla="*/ 395288 w 771525"/>
                <a:gd name="connsiteY17" fmla="*/ 797719 h 1164431"/>
                <a:gd name="connsiteX18" fmla="*/ 409575 w 771525"/>
                <a:gd name="connsiteY18" fmla="*/ 792956 h 1164431"/>
                <a:gd name="connsiteX19" fmla="*/ 426244 w 771525"/>
                <a:gd name="connsiteY19" fmla="*/ 785812 h 1164431"/>
                <a:gd name="connsiteX20" fmla="*/ 423863 w 771525"/>
                <a:gd name="connsiteY20" fmla="*/ 676275 h 1164431"/>
                <a:gd name="connsiteX21" fmla="*/ 409575 w 771525"/>
                <a:gd name="connsiteY21" fmla="*/ 640556 h 1164431"/>
                <a:gd name="connsiteX22" fmla="*/ 411957 w 771525"/>
                <a:gd name="connsiteY22" fmla="*/ 614362 h 1164431"/>
                <a:gd name="connsiteX23" fmla="*/ 426244 w 771525"/>
                <a:gd name="connsiteY23" fmla="*/ 566737 h 1164431"/>
                <a:gd name="connsiteX24" fmla="*/ 473869 w 771525"/>
                <a:gd name="connsiteY24" fmla="*/ 566737 h 1164431"/>
                <a:gd name="connsiteX25" fmla="*/ 488157 w 771525"/>
                <a:gd name="connsiteY25" fmla="*/ 552450 h 1164431"/>
                <a:gd name="connsiteX26" fmla="*/ 509588 w 771525"/>
                <a:gd name="connsiteY26" fmla="*/ 502444 h 1164431"/>
                <a:gd name="connsiteX27" fmla="*/ 604838 w 771525"/>
                <a:gd name="connsiteY27" fmla="*/ 457200 h 1164431"/>
                <a:gd name="connsiteX28" fmla="*/ 628650 w 771525"/>
                <a:gd name="connsiteY28" fmla="*/ 447675 h 1164431"/>
                <a:gd name="connsiteX29" fmla="*/ 638175 w 771525"/>
                <a:gd name="connsiteY29" fmla="*/ 402431 h 1164431"/>
                <a:gd name="connsiteX30" fmla="*/ 638175 w 771525"/>
                <a:gd name="connsiteY30" fmla="*/ 361950 h 1164431"/>
                <a:gd name="connsiteX31" fmla="*/ 640557 w 771525"/>
                <a:gd name="connsiteY31" fmla="*/ 340519 h 1164431"/>
                <a:gd name="connsiteX32" fmla="*/ 652463 w 771525"/>
                <a:gd name="connsiteY32" fmla="*/ 333375 h 1164431"/>
                <a:gd name="connsiteX33" fmla="*/ 742950 w 771525"/>
                <a:gd name="connsiteY33" fmla="*/ 297656 h 1164431"/>
                <a:gd name="connsiteX34" fmla="*/ 766763 w 771525"/>
                <a:gd name="connsiteY34" fmla="*/ 280987 h 1164431"/>
                <a:gd name="connsiteX35" fmla="*/ 754857 w 771525"/>
                <a:gd name="connsiteY35" fmla="*/ 252412 h 1164431"/>
                <a:gd name="connsiteX36" fmla="*/ 742950 w 771525"/>
                <a:gd name="connsiteY36" fmla="*/ 221456 h 1164431"/>
                <a:gd name="connsiteX37" fmla="*/ 771525 w 771525"/>
                <a:gd name="connsiteY37" fmla="*/ 192881 h 1164431"/>
                <a:gd name="connsiteX38" fmla="*/ 752475 w 771525"/>
                <a:gd name="connsiteY38" fmla="*/ 161925 h 1164431"/>
                <a:gd name="connsiteX39" fmla="*/ 752475 w 771525"/>
                <a:gd name="connsiteY39" fmla="*/ 119062 h 1164431"/>
                <a:gd name="connsiteX40" fmla="*/ 719138 w 771525"/>
                <a:gd name="connsiteY40" fmla="*/ 85725 h 1164431"/>
                <a:gd name="connsiteX41" fmla="*/ 671513 w 771525"/>
                <a:gd name="connsiteY41" fmla="*/ 52387 h 1164431"/>
                <a:gd name="connsiteX42" fmla="*/ 645319 w 771525"/>
                <a:gd name="connsiteY42" fmla="*/ 35719 h 1164431"/>
                <a:gd name="connsiteX43" fmla="*/ 642938 w 771525"/>
                <a:gd name="connsiteY43" fmla="*/ 4762 h 1164431"/>
                <a:gd name="connsiteX44" fmla="*/ 609600 w 771525"/>
                <a:gd name="connsiteY44" fmla="*/ 0 h 1164431"/>
                <a:gd name="connsiteX45" fmla="*/ 583407 w 771525"/>
                <a:gd name="connsiteY45" fmla="*/ 23812 h 1164431"/>
                <a:gd name="connsiteX46" fmla="*/ 564357 w 771525"/>
                <a:gd name="connsiteY46" fmla="*/ 19050 h 1164431"/>
                <a:gd name="connsiteX47" fmla="*/ 554832 w 771525"/>
                <a:gd name="connsiteY47" fmla="*/ 42862 h 1164431"/>
                <a:gd name="connsiteX48" fmla="*/ 509588 w 771525"/>
                <a:gd name="connsiteY48" fmla="*/ 76200 h 1164431"/>
                <a:gd name="connsiteX49" fmla="*/ 407194 w 771525"/>
                <a:gd name="connsiteY49" fmla="*/ 114300 h 1164431"/>
                <a:gd name="connsiteX50" fmla="*/ 381000 w 771525"/>
                <a:gd name="connsiteY50" fmla="*/ 152400 h 1164431"/>
                <a:gd name="connsiteX51" fmla="*/ 340519 w 771525"/>
                <a:gd name="connsiteY51" fmla="*/ 140494 h 1164431"/>
                <a:gd name="connsiteX52" fmla="*/ 245269 w 771525"/>
                <a:gd name="connsiteY52" fmla="*/ 145256 h 1164431"/>
                <a:gd name="connsiteX53" fmla="*/ 250032 w 771525"/>
                <a:gd name="connsiteY53" fmla="*/ 154781 h 1164431"/>
                <a:gd name="connsiteX54" fmla="*/ 309563 w 771525"/>
                <a:gd name="connsiteY54" fmla="*/ 204787 h 1164431"/>
                <a:gd name="connsiteX55" fmla="*/ 211932 w 771525"/>
                <a:gd name="connsiteY55" fmla="*/ 328612 h 1164431"/>
                <a:gd name="connsiteX56" fmla="*/ 173832 w 771525"/>
                <a:gd name="connsiteY56" fmla="*/ 319087 h 1164431"/>
                <a:gd name="connsiteX57" fmla="*/ 80963 w 771525"/>
                <a:gd name="connsiteY57" fmla="*/ 452437 h 1164431"/>
                <a:gd name="connsiteX58" fmla="*/ 97632 w 771525"/>
                <a:gd name="connsiteY58" fmla="*/ 464344 h 1164431"/>
                <a:gd name="connsiteX59" fmla="*/ 114300 w 771525"/>
                <a:gd name="connsiteY59" fmla="*/ 504825 h 1164431"/>
                <a:gd name="connsiteX60" fmla="*/ 92869 w 771525"/>
                <a:gd name="connsiteY60" fmla="*/ 566737 h 1164431"/>
                <a:gd name="connsiteX61" fmla="*/ 102394 w 771525"/>
                <a:gd name="connsiteY61" fmla="*/ 640556 h 1164431"/>
                <a:gd name="connsiteX62" fmla="*/ 73819 w 771525"/>
                <a:gd name="connsiteY62" fmla="*/ 678656 h 1164431"/>
                <a:gd name="connsiteX63" fmla="*/ 73819 w 771525"/>
                <a:gd name="connsiteY63" fmla="*/ 704850 h 1164431"/>
                <a:gd name="connsiteX64" fmla="*/ 61913 w 771525"/>
                <a:gd name="connsiteY64" fmla="*/ 733425 h 1164431"/>
                <a:gd name="connsiteX65" fmla="*/ 88107 w 771525"/>
                <a:gd name="connsiteY65" fmla="*/ 762000 h 1164431"/>
                <a:gd name="connsiteX66" fmla="*/ 135732 w 771525"/>
                <a:gd name="connsiteY66" fmla="*/ 850106 h 1164431"/>
                <a:gd name="connsiteX67" fmla="*/ 69057 w 771525"/>
                <a:gd name="connsiteY67" fmla="*/ 876300 h 1164431"/>
                <a:gd name="connsiteX68" fmla="*/ 45244 w 771525"/>
                <a:gd name="connsiteY68" fmla="*/ 928687 h 1164431"/>
                <a:gd name="connsiteX69" fmla="*/ 33338 w 771525"/>
                <a:gd name="connsiteY69" fmla="*/ 983456 h 1164431"/>
                <a:gd name="connsiteX70" fmla="*/ 2382 w 771525"/>
                <a:gd name="connsiteY70" fmla="*/ 973931 h 1164431"/>
                <a:gd name="connsiteX71" fmla="*/ 0 w 771525"/>
                <a:gd name="connsiteY71" fmla="*/ 1021556 h 1164431"/>
                <a:gd name="connsiteX72" fmla="*/ 16669 w 771525"/>
                <a:gd name="connsiteY72" fmla="*/ 1031081 h 1164431"/>
                <a:gd name="connsiteX73" fmla="*/ 57150 w 771525"/>
                <a:gd name="connsiteY73" fmla="*/ 1040606 h 1164431"/>
                <a:gd name="connsiteX74" fmla="*/ 85725 w 771525"/>
                <a:gd name="connsiteY74" fmla="*/ 1054894 h 1164431"/>
                <a:gd name="connsiteX75" fmla="*/ 102394 w 771525"/>
                <a:gd name="connsiteY75" fmla="*/ 1109662 h 1164431"/>
                <a:gd name="connsiteX76" fmla="*/ 130969 w 771525"/>
                <a:gd name="connsiteY76" fmla="*/ 1135856 h 1164431"/>
                <a:gd name="connsiteX77" fmla="*/ 157163 w 771525"/>
                <a:gd name="connsiteY77" fmla="*/ 1164431 h 1164431"/>
                <a:gd name="connsiteX78" fmla="*/ 192882 w 771525"/>
                <a:gd name="connsiteY78" fmla="*/ 1157288 h 1164431"/>
                <a:gd name="connsiteX79" fmla="*/ 202407 w 771525"/>
                <a:gd name="connsiteY79" fmla="*/ 1131094 h 1164431"/>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71513 w 771525"/>
                <a:gd name="connsiteY41" fmla="*/ 85725 h 1197769"/>
                <a:gd name="connsiteX42" fmla="*/ 645319 w 771525"/>
                <a:gd name="connsiteY42" fmla="*/ 69057 h 1197769"/>
                <a:gd name="connsiteX43" fmla="*/ 642938 w 771525"/>
                <a:gd name="connsiteY43" fmla="*/ 0 h 1197769"/>
                <a:gd name="connsiteX44" fmla="*/ 609600 w 771525"/>
                <a:gd name="connsiteY44" fmla="*/ 33338 h 1197769"/>
                <a:gd name="connsiteX45" fmla="*/ 583407 w 771525"/>
                <a:gd name="connsiteY45" fmla="*/ 57150 h 1197769"/>
                <a:gd name="connsiteX46" fmla="*/ 564357 w 771525"/>
                <a:gd name="connsiteY46" fmla="*/ 52388 h 1197769"/>
                <a:gd name="connsiteX47" fmla="*/ 554832 w 771525"/>
                <a:gd name="connsiteY47" fmla="*/ 76200 h 1197769"/>
                <a:gd name="connsiteX48" fmla="*/ 509588 w 771525"/>
                <a:gd name="connsiteY48" fmla="*/ 109538 h 1197769"/>
                <a:gd name="connsiteX49" fmla="*/ 407194 w 771525"/>
                <a:gd name="connsiteY49" fmla="*/ 147638 h 1197769"/>
                <a:gd name="connsiteX50" fmla="*/ 381000 w 771525"/>
                <a:gd name="connsiteY50" fmla="*/ 185738 h 1197769"/>
                <a:gd name="connsiteX51" fmla="*/ 340519 w 771525"/>
                <a:gd name="connsiteY51" fmla="*/ 173832 h 1197769"/>
                <a:gd name="connsiteX52" fmla="*/ 245269 w 771525"/>
                <a:gd name="connsiteY52" fmla="*/ 178594 h 1197769"/>
                <a:gd name="connsiteX53" fmla="*/ 250032 w 771525"/>
                <a:gd name="connsiteY53" fmla="*/ 188119 h 1197769"/>
                <a:gd name="connsiteX54" fmla="*/ 309563 w 771525"/>
                <a:gd name="connsiteY54" fmla="*/ 238125 h 1197769"/>
                <a:gd name="connsiteX55" fmla="*/ 211932 w 771525"/>
                <a:gd name="connsiteY55" fmla="*/ 361950 h 1197769"/>
                <a:gd name="connsiteX56" fmla="*/ 173832 w 771525"/>
                <a:gd name="connsiteY56" fmla="*/ 352425 h 1197769"/>
                <a:gd name="connsiteX57" fmla="*/ 80963 w 771525"/>
                <a:gd name="connsiteY57" fmla="*/ 485775 h 1197769"/>
                <a:gd name="connsiteX58" fmla="*/ 97632 w 771525"/>
                <a:gd name="connsiteY58" fmla="*/ 497682 h 1197769"/>
                <a:gd name="connsiteX59" fmla="*/ 114300 w 771525"/>
                <a:gd name="connsiteY59" fmla="*/ 538163 h 1197769"/>
                <a:gd name="connsiteX60" fmla="*/ 92869 w 771525"/>
                <a:gd name="connsiteY60" fmla="*/ 600075 h 1197769"/>
                <a:gd name="connsiteX61" fmla="*/ 102394 w 771525"/>
                <a:gd name="connsiteY61" fmla="*/ 673894 h 1197769"/>
                <a:gd name="connsiteX62" fmla="*/ 73819 w 771525"/>
                <a:gd name="connsiteY62" fmla="*/ 711994 h 1197769"/>
                <a:gd name="connsiteX63" fmla="*/ 73819 w 771525"/>
                <a:gd name="connsiteY63" fmla="*/ 738188 h 1197769"/>
                <a:gd name="connsiteX64" fmla="*/ 61913 w 771525"/>
                <a:gd name="connsiteY64" fmla="*/ 766763 h 1197769"/>
                <a:gd name="connsiteX65" fmla="*/ 88107 w 771525"/>
                <a:gd name="connsiteY65" fmla="*/ 795338 h 1197769"/>
                <a:gd name="connsiteX66" fmla="*/ 135732 w 771525"/>
                <a:gd name="connsiteY66" fmla="*/ 883444 h 1197769"/>
                <a:gd name="connsiteX67" fmla="*/ 69057 w 771525"/>
                <a:gd name="connsiteY67" fmla="*/ 909638 h 1197769"/>
                <a:gd name="connsiteX68" fmla="*/ 45244 w 771525"/>
                <a:gd name="connsiteY68" fmla="*/ 962025 h 1197769"/>
                <a:gd name="connsiteX69" fmla="*/ 33338 w 771525"/>
                <a:gd name="connsiteY69" fmla="*/ 1016794 h 1197769"/>
                <a:gd name="connsiteX70" fmla="*/ 2382 w 771525"/>
                <a:gd name="connsiteY70" fmla="*/ 1007269 h 1197769"/>
                <a:gd name="connsiteX71" fmla="*/ 0 w 771525"/>
                <a:gd name="connsiteY71" fmla="*/ 1054894 h 1197769"/>
                <a:gd name="connsiteX72" fmla="*/ 16669 w 771525"/>
                <a:gd name="connsiteY72" fmla="*/ 1064419 h 1197769"/>
                <a:gd name="connsiteX73" fmla="*/ 57150 w 771525"/>
                <a:gd name="connsiteY73" fmla="*/ 1073944 h 1197769"/>
                <a:gd name="connsiteX74" fmla="*/ 85725 w 771525"/>
                <a:gd name="connsiteY74" fmla="*/ 1088232 h 1197769"/>
                <a:gd name="connsiteX75" fmla="*/ 102394 w 771525"/>
                <a:gd name="connsiteY75" fmla="*/ 1143000 h 1197769"/>
                <a:gd name="connsiteX76" fmla="*/ 130969 w 771525"/>
                <a:gd name="connsiteY76" fmla="*/ 1169194 h 1197769"/>
                <a:gd name="connsiteX77" fmla="*/ 157163 w 771525"/>
                <a:gd name="connsiteY77" fmla="*/ 1197769 h 1197769"/>
                <a:gd name="connsiteX78" fmla="*/ 192882 w 771525"/>
                <a:gd name="connsiteY78" fmla="*/ 1190626 h 1197769"/>
                <a:gd name="connsiteX79" fmla="*/ 202407 w 771525"/>
                <a:gd name="connsiteY79"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695325 w 771525"/>
                <a:gd name="connsiteY41" fmla="*/ 97632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 name="connsiteX0" fmla="*/ 202407 w 771525"/>
                <a:gd name="connsiteY0" fmla="*/ 1164432 h 1197769"/>
                <a:gd name="connsiteX1" fmla="*/ 221457 w 771525"/>
                <a:gd name="connsiteY1" fmla="*/ 1097757 h 1197769"/>
                <a:gd name="connsiteX2" fmla="*/ 238125 w 771525"/>
                <a:gd name="connsiteY2" fmla="*/ 1076325 h 1197769"/>
                <a:gd name="connsiteX3" fmla="*/ 247650 w 771525"/>
                <a:gd name="connsiteY3" fmla="*/ 1045369 h 1197769"/>
                <a:gd name="connsiteX4" fmla="*/ 283369 w 771525"/>
                <a:gd name="connsiteY4" fmla="*/ 1019175 h 1197769"/>
                <a:gd name="connsiteX5" fmla="*/ 319088 w 771525"/>
                <a:gd name="connsiteY5" fmla="*/ 995363 h 1197769"/>
                <a:gd name="connsiteX6" fmla="*/ 350044 w 771525"/>
                <a:gd name="connsiteY6" fmla="*/ 962025 h 1197769"/>
                <a:gd name="connsiteX7" fmla="*/ 354807 w 771525"/>
                <a:gd name="connsiteY7" fmla="*/ 933450 h 1197769"/>
                <a:gd name="connsiteX8" fmla="*/ 321469 w 771525"/>
                <a:gd name="connsiteY8" fmla="*/ 888207 h 1197769"/>
                <a:gd name="connsiteX9" fmla="*/ 323850 w 771525"/>
                <a:gd name="connsiteY9" fmla="*/ 819150 h 1197769"/>
                <a:gd name="connsiteX10" fmla="*/ 280988 w 771525"/>
                <a:gd name="connsiteY10" fmla="*/ 769144 h 1197769"/>
                <a:gd name="connsiteX11" fmla="*/ 288132 w 771525"/>
                <a:gd name="connsiteY11" fmla="*/ 731044 h 1197769"/>
                <a:gd name="connsiteX12" fmla="*/ 316707 w 771525"/>
                <a:gd name="connsiteY12" fmla="*/ 714375 h 1197769"/>
                <a:gd name="connsiteX13" fmla="*/ 330994 w 771525"/>
                <a:gd name="connsiteY13" fmla="*/ 740569 h 1197769"/>
                <a:gd name="connsiteX14" fmla="*/ 354807 w 771525"/>
                <a:gd name="connsiteY14" fmla="*/ 759619 h 1197769"/>
                <a:gd name="connsiteX15" fmla="*/ 369094 w 771525"/>
                <a:gd name="connsiteY15" fmla="*/ 778669 h 1197769"/>
                <a:gd name="connsiteX16" fmla="*/ 378619 w 771525"/>
                <a:gd name="connsiteY16" fmla="*/ 814388 h 1197769"/>
                <a:gd name="connsiteX17" fmla="*/ 395288 w 771525"/>
                <a:gd name="connsiteY17" fmla="*/ 831057 h 1197769"/>
                <a:gd name="connsiteX18" fmla="*/ 409575 w 771525"/>
                <a:gd name="connsiteY18" fmla="*/ 826294 h 1197769"/>
                <a:gd name="connsiteX19" fmla="*/ 426244 w 771525"/>
                <a:gd name="connsiteY19" fmla="*/ 819150 h 1197769"/>
                <a:gd name="connsiteX20" fmla="*/ 423863 w 771525"/>
                <a:gd name="connsiteY20" fmla="*/ 709613 h 1197769"/>
                <a:gd name="connsiteX21" fmla="*/ 409575 w 771525"/>
                <a:gd name="connsiteY21" fmla="*/ 673894 h 1197769"/>
                <a:gd name="connsiteX22" fmla="*/ 411957 w 771525"/>
                <a:gd name="connsiteY22" fmla="*/ 647700 h 1197769"/>
                <a:gd name="connsiteX23" fmla="*/ 426244 w 771525"/>
                <a:gd name="connsiteY23" fmla="*/ 600075 h 1197769"/>
                <a:gd name="connsiteX24" fmla="*/ 473869 w 771525"/>
                <a:gd name="connsiteY24" fmla="*/ 600075 h 1197769"/>
                <a:gd name="connsiteX25" fmla="*/ 488157 w 771525"/>
                <a:gd name="connsiteY25" fmla="*/ 585788 h 1197769"/>
                <a:gd name="connsiteX26" fmla="*/ 509588 w 771525"/>
                <a:gd name="connsiteY26" fmla="*/ 535782 h 1197769"/>
                <a:gd name="connsiteX27" fmla="*/ 604838 w 771525"/>
                <a:gd name="connsiteY27" fmla="*/ 490538 h 1197769"/>
                <a:gd name="connsiteX28" fmla="*/ 628650 w 771525"/>
                <a:gd name="connsiteY28" fmla="*/ 481013 h 1197769"/>
                <a:gd name="connsiteX29" fmla="*/ 638175 w 771525"/>
                <a:gd name="connsiteY29" fmla="*/ 435769 h 1197769"/>
                <a:gd name="connsiteX30" fmla="*/ 638175 w 771525"/>
                <a:gd name="connsiteY30" fmla="*/ 395288 h 1197769"/>
                <a:gd name="connsiteX31" fmla="*/ 640557 w 771525"/>
                <a:gd name="connsiteY31" fmla="*/ 373857 h 1197769"/>
                <a:gd name="connsiteX32" fmla="*/ 652463 w 771525"/>
                <a:gd name="connsiteY32" fmla="*/ 366713 h 1197769"/>
                <a:gd name="connsiteX33" fmla="*/ 742950 w 771525"/>
                <a:gd name="connsiteY33" fmla="*/ 330994 h 1197769"/>
                <a:gd name="connsiteX34" fmla="*/ 766763 w 771525"/>
                <a:gd name="connsiteY34" fmla="*/ 314325 h 1197769"/>
                <a:gd name="connsiteX35" fmla="*/ 754857 w 771525"/>
                <a:gd name="connsiteY35" fmla="*/ 285750 h 1197769"/>
                <a:gd name="connsiteX36" fmla="*/ 742950 w 771525"/>
                <a:gd name="connsiteY36" fmla="*/ 254794 h 1197769"/>
                <a:gd name="connsiteX37" fmla="*/ 771525 w 771525"/>
                <a:gd name="connsiteY37" fmla="*/ 226219 h 1197769"/>
                <a:gd name="connsiteX38" fmla="*/ 752475 w 771525"/>
                <a:gd name="connsiteY38" fmla="*/ 195263 h 1197769"/>
                <a:gd name="connsiteX39" fmla="*/ 752475 w 771525"/>
                <a:gd name="connsiteY39" fmla="*/ 152400 h 1197769"/>
                <a:gd name="connsiteX40" fmla="*/ 719138 w 771525"/>
                <a:gd name="connsiteY40" fmla="*/ 119063 h 1197769"/>
                <a:gd name="connsiteX41" fmla="*/ 707231 w 771525"/>
                <a:gd name="connsiteY41" fmla="*/ 92870 h 1197769"/>
                <a:gd name="connsiteX42" fmla="*/ 671513 w 771525"/>
                <a:gd name="connsiteY42" fmla="*/ 85725 h 1197769"/>
                <a:gd name="connsiteX43" fmla="*/ 645319 w 771525"/>
                <a:gd name="connsiteY43" fmla="*/ 69057 h 1197769"/>
                <a:gd name="connsiteX44" fmla="*/ 642938 w 771525"/>
                <a:gd name="connsiteY44" fmla="*/ 0 h 1197769"/>
                <a:gd name="connsiteX45" fmla="*/ 609600 w 771525"/>
                <a:gd name="connsiteY45" fmla="*/ 33338 h 1197769"/>
                <a:gd name="connsiteX46" fmla="*/ 583407 w 771525"/>
                <a:gd name="connsiteY46" fmla="*/ 57150 h 1197769"/>
                <a:gd name="connsiteX47" fmla="*/ 564357 w 771525"/>
                <a:gd name="connsiteY47" fmla="*/ 52388 h 1197769"/>
                <a:gd name="connsiteX48" fmla="*/ 554832 w 771525"/>
                <a:gd name="connsiteY48" fmla="*/ 76200 h 1197769"/>
                <a:gd name="connsiteX49" fmla="*/ 509588 w 771525"/>
                <a:gd name="connsiteY49" fmla="*/ 109538 h 1197769"/>
                <a:gd name="connsiteX50" fmla="*/ 407194 w 771525"/>
                <a:gd name="connsiteY50" fmla="*/ 147638 h 1197769"/>
                <a:gd name="connsiteX51" fmla="*/ 381000 w 771525"/>
                <a:gd name="connsiteY51" fmla="*/ 185738 h 1197769"/>
                <a:gd name="connsiteX52" fmla="*/ 340519 w 771525"/>
                <a:gd name="connsiteY52" fmla="*/ 173832 h 1197769"/>
                <a:gd name="connsiteX53" fmla="*/ 245269 w 771525"/>
                <a:gd name="connsiteY53" fmla="*/ 178594 h 1197769"/>
                <a:gd name="connsiteX54" fmla="*/ 250032 w 771525"/>
                <a:gd name="connsiteY54" fmla="*/ 188119 h 1197769"/>
                <a:gd name="connsiteX55" fmla="*/ 309563 w 771525"/>
                <a:gd name="connsiteY55" fmla="*/ 238125 h 1197769"/>
                <a:gd name="connsiteX56" fmla="*/ 211932 w 771525"/>
                <a:gd name="connsiteY56" fmla="*/ 361950 h 1197769"/>
                <a:gd name="connsiteX57" fmla="*/ 173832 w 771525"/>
                <a:gd name="connsiteY57" fmla="*/ 352425 h 1197769"/>
                <a:gd name="connsiteX58" fmla="*/ 80963 w 771525"/>
                <a:gd name="connsiteY58" fmla="*/ 485775 h 1197769"/>
                <a:gd name="connsiteX59" fmla="*/ 97632 w 771525"/>
                <a:gd name="connsiteY59" fmla="*/ 497682 h 1197769"/>
                <a:gd name="connsiteX60" fmla="*/ 114300 w 771525"/>
                <a:gd name="connsiteY60" fmla="*/ 538163 h 1197769"/>
                <a:gd name="connsiteX61" fmla="*/ 92869 w 771525"/>
                <a:gd name="connsiteY61" fmla="*/ 600075 h 1197769"/>
                <a:gd name="connsiteX62" fmla="*/ 102394 w 771525"/>
                <a:gd name="connsiteY62" fmla="*/ 673894 h 1197769"/>
                <a:gd name="connsiteX63" fmla="*/ 73819 w 771525"/>
                <a:gd name="connsiteY63" fmla="*/ 711994 h 1197769"/>
                <a:gd name="connsiteX64" fmla="*/ 73819 w 771525"/>
                <a:gd name="connsiteY64" fmla="*/ 738188 h 1197769"/>
                <a:gd name="connsiteX65" fmla="*/ 61913 w 771525"/>
                <a:gd name="connsiteY65" fmla="*/ 766763 h 1197769"/>
                <a:gd name="connsiteX66" fmla="*/ 88107 w 771525"/>
                <a:gd name="connsiteY66" fmla="*/ 795338 h 1197769"/>
                <a:gd name="connsiteX67" fmla="*/ 135732 w 771525"/>
                <a:gd name="connsiteY67" fmla="*/ 883444 h 1197769"/>
                <a:gd name="connsiteX68" fmla="*/ 69057 w 771525"/>
                <a:gd name="connsiteY68" fmla="*/ 909638 h 1197769"/>
                <a:gd name="connsiteX69" fmla="*/ 45244 w 771525"/>
                <a:gd name="connsiteY69" fmla="*/ 962025 h 1197769"/>
                <a:gd name="connsiteX70" fmla="*/ 33338 w 771525"/>
                <a:gd name="connsiteY70" fmla="*/ 1016794 h 1197769"/>
                <a:gd name="connsiteX71" fmla="*/ 2382 w 771525"/>
                <a:gd name="connsiteY71" fmla="*/ 1007269 h 1197769"/>
                <a:gd name="connsiteX72" fmla="*/ 0 w 771525"/>
                <a:gd name="connsiteY72" fmla="*/ 1054894 h 1197769"/>
                <a:gd name="connsiteX73" fmla="*/ 16669 w 771525"/>
                <a:gd name="connsiteY73" fmla="*/ 1064419 h 1197769"/>
                <a:gd name="connsiteX74" fmla="*/ 57150 w 771525"/>
                <a:gd name="connsiteY74" fmla="*/ 1073944 h 1197769"/>
                <a:gd name="connsiteX75" fmla="*/ 85725 w 771525"/>
                <a:gd name="connsiteY75" fmla="*/ 1088232 h 1197769"/>
                <a:gd name="connsiteX76" fmla="*/ 102394 w 771525"/>
                <a:gd name="connsiteY76" fmla="*/ 1143000 h 1197769"/>
                <a:gd name="connsiteX77" fmla="*/ 130969 w 771525"/>
                <a:gd name="connsiteY77" fmla="*/ 1169194 h 1197769"/>
                <a:gd name="connsiteX78" fmla="*/ 157163 w 771525"/>
                <a:gd name="connsiteY78" fmla="*/ 1197769 h 1197769"/>
                <a:gd name="connsiteX79" fmla="*/ 192882 w 771525"/>
                <a:gd name="connsiteY79" fmla="*/ 1190626 h 1197769"/>
                <a:gd name="connsiteX80" fmla="*/ 202407 w 771525"/>
                <a:gd name="connsiteY80" fmla="*/ 1164432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71525" h="1197769">
                  <a:moveTo>
                    <a:pt x="202407" y="1164432"/>
                  </a:moveTo>
                  <a:lnTo>
                    <a:pt x="221457" y="1097757"/>
                  </a:lnTo>
                  <a:lnTo>
                    <a:pt x="238125" y="1076325"/>
                  </a:lnTo>
                  <a:lnTo>
                    <a:pt x="247650" y="1045369"/>
                  </a:lnTo>
                  <a:lnTo>
                    <a:pt x="283369" y="1019175"/>
                  </a:lnTo>
                  <a:lnTo>
                    <a:pt x="319088" y="995363"/>
                  </a:lnTo>
                  <a:lnTo>
                    <a:pt x="350044" y="962025"/>
                  </a:lnTo>
                  <a:lnTo>
                    <a:pt x="354807" y="933450"/>
                  </a:lnTo>
                  <a:lnTo>
                    <a:pt x="321469" y="888207"/>
                  </a:lnTo>
                  <a:cubicBezTo>
                    <a:pt x="322263" y="865188"/>
                    <a:pt x="323056" y="842169"/>
                    <a:pt x="323850" y="819150"/>
                  </a:cubicBezTo>
                  <a:lnTo>
                    <a:pt x="280988" y="769144"/>
                  </a:lnTo>
                  <a:lnTo>
                    <a:pt x="288132" y="731044"/>
                  </a:lnTo>
                  <a:lnTo>
                    <a:pt x="316707" y="714375"/>
                  </a:lnTo>
                  <a:lnTo>
                    <a:pt x="330994" y="740569"/>
                  </a:lnTo>
                  <a:lnTo>
                    <a:pt x="354807" y="759619"/>
                  </a:lnTo>
                  <a:lnTo>
                    <a:pt x="369094" y="778669"/>
                  </a:lnTo>
                  <a:lnTo>
                    <a:pt x="378619" y="814388"/>
                  </a:lnTo>
                  <a:lnTo>
                    <a:pt x="395288" y="831057"/>
                  </a:lnTo>
                  <a:lnTo>
                    <a:pt x="409575" y="826294"/>
                  </a:lnTo>
                  <a:lnTo>
                    <a:pt x="426244" y="819150"/>
                  </a:lnTo>
                  <a:cubicBezTo>
                    <a:pt x="425450" y="782638"/>
                    <a:pt x="424657" y="746125"/>
                    <a:pt x="423863" y="709613"/>
                  </a:cubicBezTo>
                  <a:lnTo>
                    <a:pt x="409575" y="673894"/>
                  </a:lnTo>
                  <a:lnTo>
                    <a:pt x="411957" y="647700"/>
                  </a:lnTo>
                  <a:lnTo>
                    <a:pt x="426244" y="600075"/>
                  </a:lnTo>
                  <a:lnTo>
                    <a:pt x="473869" y="600075"/>
                  </a:lnTo>
                  <a:lnTo>
                    <a:pt x="488157" y="585788"/>
                  </a:lnTo>
                  <a:lnTo>
                    <a:pt x="509588" y="535782"/>
                  </a:lnTo>
                  <a:lnTo>
                    <a:pt x="604838" y="490538"/>
                  </a:lnTo>
                  <a:lnTo>
                    <a:pt x="628650" y="481013"/>
                  </a:lnTo>
                  <a:lnTo>
                    <a:pt x="638175" y="435769"/>
                  </a:lnTo>
                  <a:lnTo>
                    <a:pt x="638175" y="395288"/>
                  </a:lnTo>
                  <a:lnTo>
                    <a:pt x="640557" y="373857"/>
                  </a:lnTo>
                  <a:lnTo>
                    <a:pt x="652463" y="366713"/>
                  </a:lnTo>
                  <a:lnTo>
                    <a:pt x="742950" y="330994"/>
                  </a:lnTo>
                  <a:lnTo>
                    <a:pt x="766763" y="314325"/>
                  </a:lnTo>
                  <a:lnTo>
                    <a:pt x="754857" y="285750"/>
                  </a:lnTo>
                  <a:lnTo>
                    <a:pt x="742950" y="254794"/>
                  </a:lnTo>
                  <a:lnTo>
                    <a:pt x="771525" y="226219"/>
                  </a:lnTo>
                  <a:lnTo>
                    <a:pt x="752475" y="195263"/>
                  </a:lnTo>
                  <a:lnTo>
                    <a:pt x="752475" y="152400"/>
                  </a:lnTo>
                  <a:lnTo>
                    <a:pt x="719138" y="119063"/>
                  </a:lnTo>
                  <a:lnTo>
                    <a:pt x="707231" y="92870"/>
                  </a:lnTo>
                  <a:lnTo>
                    <a:pt x="671513" y="85725"/>
                  </a:lnTo>
                  <a:lnTo>
                    <a:pt x="645319" y="69057"/>
                  </a:lnTo>
                  <a:cubicBezTo>
                    <a:pt x="644525" y="46038"/>
                    <a:pt x="643732" y="23019"/>
                    <a:pt x="642938" y="0"/>
                  </a:cubicBezTo>
                  <a:lnTo>
                    <a:pt x="609600" y="33338"/>
                  </a:lnTo>
                  <a:lnTo>
                    <a:pt x="583407" y="57150"/>
                  </a:lnTo>
                  <a:lnTo>
                    <a:pt x="564357" y="52388"/>
                  </a:lnTo>
                  <a:lnTo>
                    <a:pt x="554832" y="76200"/>
                  </a:lnTo>
                  <a:lnTo>
                    <a:pt x="509588" y="109538"/>
                  </a:lnTo>
                  <a:lnTo>
                    <a:pt x="407194" y="147638"/>
                  </a:lnTo>
                  <a:lnTo>
                    <a:pt x="381000" y="185738"/>
                  </a:lnTo>
                  <a:lnTo>
                    <a:pt x="340519" y="173832"/>
                  </a:lnTo>
                  <a:lnTo>
                    <a:pt x="245269" y="178594"/>
                  </a:lnTo>
                  <a:lnTo>
                    <a:pt x="250032" y="188119"/>
                  </a:lnTo>
                  <a:lnTo>
                    <a:pt x="309563" y="238125"/>
                  </a:lnTo>
                  <a:lnTo>
                    <a:pt x="211932" y="361950"/>
                  </a:lnTo>
                  <a:lnTo>
                    <a:pt x="173832" y="352425"/>
                  </a:lnTo>
                  <a:lnTo>
                    <a:pt x="80963" y="485775"/>
                  </a:lnTo>
                  <a:lnTo>
                    <a:pt x="97632" y="497682"/>
                  </a:lnTo>
                  <a:lnTo>
                    <a:pt x="114300" y="538163"/>
                  </a:lnTo>
                  <a:lnTo>
                    <a:pt x="92869" y="600075"/>
                  </a:lnTo>
                  <a:lnTo>
                    <a:pt x="102394" y="673894"/>
                  </a:lnTo>
                  <a:lnTo>
                    <a:pt x="73819" y="711994"/>
                  </a:lnTo>
                  <a:lnTo>
                    <a:pt x="73819" y="738188"/>
                  </a:lnTo>
                  <a:lnTo>
                    <a:pt x="61913" y="766763"/>
                  </a:lnTo>
                  <a:lnTo>
                    <a:pt x="88107" y="795338"/>
                  </a:lnTo>
                  <a:lnTo>
                    <a:pt x="135732" y="883444"/>
                  </a:lnTo>
                  <a:lnTo>
                    <a:pt x="69057" y="909638"/>
                  </a:lnTo>
                  <a:lnTo>
                    <a:pt x="45244" y="962025"/>
                  </a:lnTo>
                  <a:lnTo>
                    <a:pt x="33338" y="1016794"/>
                  </a:lnTo>
                  <a:lnTo>
                    <a:pt x="2382" y="1007269"/>
                  </a:lnTo>
                  <a:lnTo>
                    <a:pt x="0" y="1054894"/>
                  </a:lnTo>
                  <a:lnTo>
                    <a:pt x="16669" y="1064419"/>
                  </a:lnTo>
                  <a:lnTo>
                    <a:pt x="57150" y="1073944"/>
                  </a:lnTo>
                  <a:lnTo>
                    <a:pt x="85725" y="1088232"/>
                  </a:lnTo>
                  <a:lnTo>
                    <a:pt x="102394" y="1143000"/>
                  </a:lnTo>
                  <a:lnTo>
                    <a:pt x="130969" y="1169194"/>
                  </a:lnTo>
                  <a:lnTo>
                    <a:pt x="157163" y="1197769"/>
                  </a:lnTo>
                  <a:lnTo>
                    <a:pt x="192882" y="1190626"/>
                  </a:lnTo>
                  <a:lnTo>
                    <a:pt x="202407" y="1164432"/>
                  </a:lnTo>
                  <a:close/>
                </a:path>
              </a:pathLst>
            </a:custGeom>
            <a:solidFill>
              <a:srgbClr val="FF7C80"/>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6" name="Freeform 85"/>
            <p:cNvSpPr/>
            <p:nvPr/>
          </p:nvSpPr>
          <p:spPr>
            <a:xfrm>
              <a:off x="2760663" y="3127375"/>
              <a:ext cx="1138237" cy="862012"/>
            </a:xfrm>
            <a:custGeom>
              <a:avLst/>
              <a:gdLst>
                <a:gd name="connsiteX0" fmla="*/ 631031 w 1114425"/>
                <a:gd name="connsiteY0" fmla="*/ 650081 h 862012"/>
                <a:gd name="connsiteX1" fmla="*/ 678656 w 1114425"/>
                <a:gd name="connsiteY1" fmla="*/ 585787 h 862012"/>
                <a:gd name="connsiteX2" fmla="*/ 702468 w 1114425"/>
                <a:gd name="connsiteY2" fmla="*/ 573881 h 862012"/>
                <a:gd name="connsiteX3" fmla="*/ 733425 w 1114425"/>
                <a:gd name="connsiteY3" fmla="*/ 573881 h 862012"/>
                <a:gd name="connsiteX4" fmla="*/ 778668 w 1114425"/>
                <a:gd name="connsiteY4" fmla="*/ 554831 h 862012"/>
                <a:gd name="connsiteX5" fmla="*/ 833437 w 1114425"/>
                <a:gd name="connsiteY5" fmla="*/ 528637 h 862012"/>
                <a:gd name="connsiteX6" fmla="*/ 883443 w 1114425"/>
                <a:gd name="connsiteY6" fmla="*/ 495300 h 862012"/>
                <a:gd name="connsiteX7" fmla="*/ 900112 w 1114425"/>
                <a:gd name="connsiteY7" fmla="*/ 490537 h 862012"/>
                <a:gd name="connsiteX8" fmla="*/ 919162 w 1114425"/>
                <a:gd name="connsiteY8" fmla="*/ 485775 h 862012"/>
                <a:gd name="connsiteX9" fmla="*/ 916781 w 1114425"/>
                <a:gd name="connsiteY9" fmla="*/ 447675 h 862012"/>
                <a:gd name="connsiteX10" fmla="*/ 954881 w 1114425"/>
                <a:gd name="connsiteY10" fmla="*/ 428625 h 862012"/>
                <a:gd name="connsiteX11" fmla="*/ 985837 w 1114425"/>
                <a:gd name="connsiteY11" fmla="*/ 407194 h 862012"/>
                <a:gd name="connsiteX12" fmla="*/ 1000125 w 1114425"/>
                <a:gd name="connsiteY12" fmla="*/ 347662 h 862012"/>
                <a:gd name="connsiteX13" fmla="*/ 981075 w 1114425"/>
                <a:gd name="connsiteY13" fmla="*/ 316706 h 862012"/>
                <a:gd name="connsiteX14" fmla="*/ 997743 w 1114425"/>
                <a:gd name="connsiteY14" fmla="*/ 271462 h 862012"/>
                <a:gd name="connsiteX15" fmla="*/ 1033462 w 1114425"/>
                <a:gd name="connsiteY15" fmla="*/ 233362 h 862012"/>
                <a:gd name="connsiteX16" fmla="*/ 1097756 w 1114425"/>
                <a:gd name="connsiteY16" fmla="*/ 209550 h 862012"/>
                <a:gd name="connsiteX17" fmla="*/ 1114425 w 1114425"/>
                <a:gd name="connsiteY17" fmla="*/ 190500 h 862012"/>
                <a:gd name="connsiteX18" fmla="*/ 1100137 w 1114425"/>
                <a:gd name="connsiteY18" fmla="*/ 161925 h 862012"/>
                <a:gd name="connsiteX19" fmla="*/ 1052512 w 1114425"/>
                <a:gd name="connsiteY19" fmla="*/ 107156 h 862012"/>
                <a:gd name="connsiteX20" fmla="*/ 1009650 w 1114425"/>
                <a:gd name="connsiteY20" fmla="*/ 73819 h 862012"/>
                <a:gd name="connsiteX21" fmla="*/ 995362 w 1114425"/>
                <a:gd name="connsiteY21" fmla="*/ 47625 h 862012"/>
                <a:gd name="connsiteX22" fmla="*/ 983456 w 1114425"/>
                <a:gd name="connsiteY22" fmla="*/ 64294 h 862012"/>
                <a:gd name="connsiteX23" fmla="*/ 966787 w 1114425"/>
                <a:gd name="connsiteY23" fmla="*/ 69056 h 862012"/>
                <a:gd name="connsiteX24" fmla="*/ 935831 w 1114425"/>
                <a:gd name="connsiteY24" fmla="*/ 59531 h 862012"/>
                <a:gd name="connsiteX25" fmla="*/ 904875 w 1114425"/>
                <a:gd name="connsiteY25" fmla="*/ 23812 h 862012"/>
                <a:gd name="connsiteX26" fmla="*/ 888206 w 1114425"/>
                <a:gd name="connsiteY26" fmla="*/ 0 h 862012"/>
                <a:gd name="connsiteX27" fmla="*/ 869156 w 1114425"/>
                <a:gd name="connsiteY27" fmla="*/ 28575 h 862012"/>
                <a:gd name="connsiteX28" fmla="*/ 871537 w 1114425"/>
                <a:gd name="connsiteY28" fmla="*/ 69056 h 862012"/>
                <a:gd name="connsiteX29" fmla="*/ 847725 w 1114425"/>
                <a:gd name="connsiteY29" fmla="*/ 100012 h 862012"/>
                <a:gd name="connsiteX30" fmla="*/ 826293 w 1114425"/>
                <a:gd name="connsiteY30" fmla="*/ 97631 h 862012"/>
                <a:gd name="connsiteX31" fmla="*/ 800100 w 1114425"/>
                <a:gd name="connsiteY31" fmla="*/ 71437 h 862012"/>
                <a:gd name="connsiteX32" fmla="*/ 783431 w 1114425"/>
                <a:gd name="connsiteY32" fmla="*/ 57150 h 862012"/>
                <a:gd name="connsiteX33" fmla="*/ 764381 w 1114425"/>
                <a:gd name="connsiteY33" fmla="*/ 61912 h 862012"/>
                <a:gd name="connsiteX34" fmla="*/ 747712 w 1114425"/>
                <a:gd name="connsiteY34" fmla="*/ 92869 h 862012"/>
                <a:gd name="connsiteX35" fmla="*/ 742950 w 1114425"/>
                <a:gd name="connsiteY35" fmla="*/ 107156 h 862012"/>
                <a:gd name="connsiteX36" fmla="*/ 714375 w 1114425"/>
                <a:gd name="connsiteY36" fmla="*/ 107156 h 862012"/>
                <a:gd name="connsiteX37" fmla="*/ 700087 w 1114425"/>
                <a:gd name="connsiteY37" fmla="*/ 95250 h 862012"/>
                <a:gd name="connsiteX38" fmla="*/ 700087 w 1114425"/>
                <a:gd name="connsiteY38" fmla="*/ 66675 h 862012"/>
                <a:gd name="connsiteX39" fmla="*/ 704850 w 1114425"/>
                <a:gd name="connsiteY39" fmla="*/ 38100 h 862012"/>
                <a:gd name="connsiteX40" fmla="*/ 692943 w 1114425"/>
                <a:gd name="connsiteY40" fmla="*/ 23812 h 862012"/>
                <a:gd name="connsiteX41" fmla="*/ 669131 w 1114425"/>
                <a:gd name="connsiteY41" fmla="*/ 26194 h 862012"/>
                <a:gd name="connsiteX42" fmla="*/ 640556 w 1114425"/>
                <a:gd name="connsiteY42" fmla="*/ 19050 h 862012"/>
                <a:gd name="connsiteX43" fmla="*/ 604837 w 1114425"/>
                <a:gd name="connsiteY43" fmla="*/ 4762 h 862012"/>
                <a:gd name="connsiteX44" fmla="*/ 569118 w 1114425"/>
                <a:gd name="connsiteY44" fmla="*/ 4762 h 862012"/>
                <a:gd name="connsiteX45" fmla="*/ 557212 w 1114425"/>
                <a:gd name="connsiteY45" fmla="*/ 11906 h 862012"/>
                <a:gd name="connsiteX46" fmla="*/ 438150 w 1114425"/>
                <a:gd name="connsiteY46" fmla="*/ 69056 h 862012"/>
                <a:gd name="connsiteX47" fmla="*/ 421481 w 1114425"/>
                <a:gd name="connsiteY47" fmla="*/ 169069 h 862012"/>
                <a:gd name="connsiteX48" fmla="*/ 304800 w 1114425"/>
                <a:gd name="connsiteY48" fmla="*/ 228600 h 862012"/>
                <a:gd name="connsiteX49" fmla="*/ 276225 w 1114425"/>
                <a:gd name="connsiteY49" fmla="*/ 290512 h 862012"/>
                <a:gd name="connsiteX50" fmla="*/ 228600 w 1114425"/>
                <a:gd name="connsiteY50" fmla="*/ 285750 h 862012"/>
                <a:gd name="connsiteX51" fmla="*/ 211931 w 1114425"/>
                <a:gd name="connsiteY51" fmla="*/ 357187 h 862012"/>
                <a:gd name="connsiteX52" fmla="*/ 207168 w 1114425"/>
                <a:gd name="connsiteY52" fmla="*/ 369094 h 862012"/>
                <a:gd name="connsiteX53" fmla="*/ 223837 w 1114425"/>
                <a:gd name="connsiteY53" fmla="*/ 404812 h 862012"/>
                <a:gd name="connsiteX54" fmla="*/ 219075 w 1114425"/>
                <a:gd name="connsiteY54" fmla="*/ 511969 h 862012"/>
                <a:gd name="connsiteX55" fmla="*/ 195262 w 1114425"/>
                <a:gd name="connsiteY55" fmla="*/ 521494 h 862012"/>
                <a:gd name="connsiteX56" fmla="*/ 180975 w 1114425"/>
                <a:gd name="connsiteY56" fmla="*/ 502444 h 862012"/>
                <a:gd name="connsiteX57" fmla="*/ 161925 w 1114425"/>
                <a:gd name="connsiteY57" fmla="*/ 457200 h 862012"/>
                <a:gd name="connsiteX58" fmla="*/ 128587 w 1114425"/>
                <a:gd name="connsiteY58" fmla="*/ 433387 h 862012"/>
                <a:gd name="connsiteX59" fmla="*/ 116681 w 1114425"/>
                <a:gd name="connsiteY59" fmla="*/ 409575 h 862012"/>
                <a:gd name="connsiteX60" fmla="*/ 83343 w 1114425"/>
                <a:gd name="connsiteY60" fmla="*/ 421481 h 862012"/>
                <a:gd name="connsiteX61" fmla="*/ 78581 w 1114425"/>
                <a:gd name="connsiteY61" fmla="*/ 466725 h 862012"/>
                <a:gd name="connsiteX62" fmla="*/ 116681 w 1114425"/>
                <a:gd name="connsiteY62" fmla="*/ 514350 h 862012"/>
                <a:gd name="connsiteX63" fmla="*/ 123825 w 1114425"/>
                <a:gd name="connsiteY63" fmla="*/ 583406 h 862012"/>
                <a:gd name="connsiteX64" fmla="*/ 152400 w 1114425"/>
                <a:gd name="connsiteY64" fmla="*/ 631031 h 862012"/>
                <a:gd name="connsiteX65" fmla="*/ 142875 w 1114425"/>
                <a:gd name="connsiteY65" fmla="*/ 657225 h 862012"/>
                <a:gd name="connsiteX66" fmla="*/ 107156 w 1114425"/>
                <a:gd name="connsiteY66" fmla="*/ 697706 h 862012"/>
                <a:gd name="connsiteX67" fmla="*/ 42862 w 1114425"/>
                <a:gd name="connsiteY67" fmla="*/ 735806 h 862012"/>
                <a:gd name="connsiteX68" fmla="*/ 35718 w 1114425"/>
                <a:gd name="connsiteY68" fmla="*/ 769144 h 862012"/>
                <a:gd name="connsiteX69" fmla="*/ 19050 w 1114425"/>
                <a:gd name="connsiteY69" fmla="*/ 795337 h 862012"/>
                <a:gd name="connsiteX70" fmla="*/ 0 w 1114425"/>
                <a:gd name="connsiteY70" fmla="*/ 859631 h 862012"/>
                <a:gd name="connsiteX71" fmla="*/ 19050 w 1114425"/>
                <a:gd name="connsiteY71" fmla="*/ 862012 h 862012"/>
                <a:gd name="connsiteX72" fmla="*/ 154781 w 1114425"/>
                <a:gd name="connsiteY72" fmla="*/ 828675 h 862012"/>
                <a:gd name="connsiteX73" fmla="*/ 171450 w 1114425"/>
                <a:gd name="connsiteY73" fmla="*/ 757237 h 862012"/>
                <a:gd name="connsiteX74" fmla="*/ 259556 w 1114425"/>
                <a:gd name="connsiteY74" fmla="*/ 800100 h 862012"/>
                <a:gd name="connsiteX75" fmla="*/ 297656 w 1114425"/>
                <a:gd name="connsiteY75" fmla="*/ 700087 h 862012"/>
                <a:gd name="connsiteX76" fmla="*/ 385762 w 1114425"/>
                <a:gd name="connsiteY76" fmla="*/ 666750 h 862012"/>
                <a:gd name="connsiteX77" fmla="*/ 435768 w 1114425"/>
                <a:gd name="connsiteY77" fmla="*/ 681037 h 862012"/>
                <a:gd name="connsiteX78" fmla="*/ 473868 w 1114425"/>
                <a:gd name="connsiteY78" fmla="*/ 702469 h 862012"/>
                <a:gd name="connsiteX79" fmla="*/ 500062 w 1114425"/>
                <a:gd name="connsiteY79" fmla="*/ 707231 h 862012"/>
                <a:gd name="connsiteX80" fmla="*/ 516731 w 1114425"/>
                <a:gd name="connsiteY80" fmla="*/ 702469 h 862012"/>
                <a:gd name="connsiteX81" fmla="*/ 545306 w 1114425"/>
                <a:gd name="connsiteY81" fmla="*/ 671512 h 862012"/>
                <a:gd name="connsiteX82" fmla="*/ 576262 w 1114425"/>
                <a:gd name="connsiteY82" fmla="*/ 671512 h 862012"/>
                <a:gd name="connsiteX83" fmla="*/ 631031 w 1114425"/>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0137 w 1138238"/>
                <a:gd name="connsiteY18" fmla="*/ 161925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107156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 name="connsiteX0" fmla="*/ 631031 w 1138238"/>
                <a:gd name="connsiteY0" fmla="*/ 650081 h 862012"/>
                <a:gd name="connsiteX1" fmla="*/ 678656 w 1138238"/>
                <a:gd name="connsiteY1" fmla="*/ 585787 h 862012"/>
                <a:gd name="connsiteX2" fmla="*/ 702468 w 1138238"/>
                <a:gd name="connsiteY2" fmla="*/ 573881 h 862012"/>
                <a:gd name="connsiteX3" fmla="*/ 733425 w 1138238"/>
                <a:gd name="connsiteY3" fmla="*/ 573881 h 862012"/>
                <a:gd name="connsiteX4" fmla="*/ 778668 w 1138238"/>
                <a:gd name="connsiteY4" fmla="*/ 554831 h 862012"/>
                <a:gd name="connsiteX5" fmla="*/ 833437 w 1138238"/>
                <a:gd name="connsiteY5" fmla="*/ 528637 h 862012"/>
                <a:gd name="connsiteX6" fmla="*/ 883443 w 1138238"/>
                <a:gd name="connsiteY6" fmla="*/ 495300 h 862012"/>
                <a:gd name="connsiteX7" fmla="*/ 900112 w 1138238"/>
                <a:gd name="connsiteY7" fmla="*/ 490537 h 862012"/>
                <a:gd name="connsiteX8" fmla="*/ 919162 w 1138238"/>
                <a:gd name="connsiteY8" fmla="*/ 485775 h 862012"/>
                <a:gd name="connsiteX9" fmla="*/ 916781 w 1138238"/>
                <a:gd name="connsiteY9" fmla="*/ 447675 h 862012"/>
                <a:gd name="connsiteX10" fmla="*/ 954881 w 1138238"/>
                <a:gd name="connsiteY10" fmla="*/ 428625 h 862012"/>
                <a:gd name="connsiteX11" fmla="*/ 985837 w 1138238"/>
                <a:gd name="connsiteY11" fmla="*/ 407194 h 862012"/>
                <a:gd name="connsiteX12" fmla="*/ 1000125 w 1138238"/>
                <a:gd name="connsiteY12" fmla="*/ 347662 h 862012"/>
                <a:gd name="connsiteX13" fmla="*/ 981075 w 1138238"/>
                <a:gd name="connsiteY13" fmla="*/ 316706 h 862012"/>
                <a:gd name="connsiteX14" fmla="*/ 997743 w 1138238"/>
                <a:gd name="connsiteY14" fmla="*/ 271462 h 862012"/>
                <a:gd name="connsiteX15" fmla="*/ 1033462 w 1138238"/>
                <a:gd name="connsiteY15" fmla="*/ 233362 h 862012"/>
                <a:gd name="connsiteX16" fmla="*/ 1097756 w 1138238"/>
                <a:gd name="connsiteY16" fmla="*/ 209550 h 862012"/>
                <a:gd name="connsiteX17" fmla="*/ 1138238 w 1138238"/>
                <a:gd name="connsiteY17" fmla="*/ 185737 h 862012"/>
                <a:gd name="connsiteX18" fmla="*/ 1107281 w 1138238"/>
                <a:gd name="connsiteY18" fmla="*/ 154781 h 862012"/>
                <a:gd name="connsiteX19" fmla="*/ 1052512 w 1138238"/>
                <a:gd name="connsiteY19" fmla="*/ 97631 h 862012"/>
                <a:gd name="connsiteX20" fmla="*/ 1009650 w 1138238"/>
                <a:gd name="connsiteY20" fmla="*/ 73819 h 862012"/>
                <a:gd name="connsiteX21" fmla="*/ 995362 w 1138238"/>
                <a:gd name="connsiteY21" fmla="*/ 47625 h 862012"/>
                <a:gd name="connsiteX22" fmla="*/ 983456 w 1138238"/>
                <a:gd name="connsiteY22" fmla="*/ 64294 h 862012"/>
                <a:gd name="connsiteX23" fmla="*/ 966787 w 1138238"/>
                <a:gd name="connsiteY23" fmla="*/ 69056 h 862012"/>
                <a:gd name="connsiteX24" fmla="*/ 935831 w 1138238"/>
                <a:gd name="connsiteY24" fmla="*/ 59531 h 862012"/>
                <a:gd name="connsiteX25" fmla="*/ 904875 w 1138238"/>
                <a:gd name="connsiteY25" fmla="*/ 23812 h 862012"/>
                <a:gd name="connsiteX26" fmla="*/ 888206 w 1138238"/>
                <a:gd name="connsiteY26" fmla="*/ 0 h 862012"/>
                <a:gd name="connsiteX27" fmla="*/ 869156 w 1138238"/>
                <a:gd name="connsiteY27" fmla="*/ 28575 h 862012"/>
                <a:gd name="connsiteX28" fmla="*/ 871537 w 1138238"/>
                <a:gd name="connsiteY28" fmla="*/ 69056 h 862012"/>
                <a:gd name="connsiteX29" fmla="*/ 847725 w 1138238"/>
                <a:gd name="connsiteY29" fmla="*/ 100012 h 862012"/>
                <a:gd name="connsiteX30" fmla="*/ 826293 w 1138238"/>
                <a:gd name="connsiteY30" fmla="*/ 97631 h 862012"/>
                <a:gd name="connsiteX31" fmla="*/ 800100 w 1138238"/>
                <a:gd name="connsiteY31" fmla="*/ 71437 h 862012"/>
                <a:gd name="connsiteX32" fmla="*/ 783431 w 1138238"/>
                <a:gd name="connsiteY32" fmla="*/ 57150 h 862012"/>
                <a:gd name="connsiteX33" fmla="*/ 764381 w 1138238"/>
                <a:gd name="connsiteY33" fmla="*/ 61912 h 862012"/>
                <a:gd name="connsiteX34" fmla="*/ 747712 w 1138238"/>
                <a:gd name="connsiteY34" fmla="*/ 92869 h 862012"/>
                <a:gd name="connsiteX35" fmla="*/ 742950 w 1138238"/>
                <a:gd name="connsiteY35" fmla="*/ 107156 h 862012"/>
                <a:gd name="connsiteX36" fmla="*/ 714375 w 1138238"/>
                <a:gd name="connsiteY36" fmla="*/ 107156 h 862012"/>
                <a:gd name="connsiteX37" fmla="*/ 700087 w 1138238"/>
                <a:gd name="connsiteY37" fmla="*/ 95250 h 862012"/>
                <a:gd name="connsiteX38" fmla="*/ 700087 w 1138238"/>
                <a:gd name="connsiteY38" fmla="*/ 66675 h 862012"/>
                <a:gd name="connsiteX39" fmla="*/ 704850 w 1138238"/>
                <a:gd name="connsiteY39" fmla="*/ 38100 h 862012"/>
                <a:gd name="connsiteX40" fmla="*/ 692943 w 1138238"/>
                <a:gd name="connsiteY40" fmla="*/ 23812 h 862012"/>
                <a:gd name="connsiteX41" fmla="*/ 669131 w 1138238"/>
                <a:gd name="connsiteY41" fmla="*/ 26194 h 862012"/>
                <a:gd name="connsiteX42" fmla="*/ 640556 w 1138238"/>
                <a:gd name="connsiteY42" fmla="*/ 19050 h 862012"/>
                <a:gd name="connsiteX43" fmla="*/ 604837 w 1138238"/>
                <a:gd name="connsiteY43" fmla="*/ 4762 h 862012"/>
                <a:gd name="connsiteX44" fmla="*/ 569118 w 1138238"/>
                <a:gd name="connsiteY44" fmla="*/ 4762 h 862012"/>
                <a:gd name="connsiteX45" fmla="*/ 557212 w 1138238"/>
                <a:gd name="connsiteY45" fmla="*/ 11906 h 862012"/>
                <a:gd name="connsiteX46" fmla="*/ 438150 w 1138238"/>
                <a:gd name="connsiteY46" fmla="*/ 69056 h 862012"/>
                <a:gd name="connsiteX47" fmla="*/ 421481 w 1138238"/>
                <a:gd name="connsiteY47" fmla="*/ 169069 h 862012"/>
                <a:gd name="connsiteX48" fmla="*/ 304800 w 1138238"/>
                <a:gd name="connsiteY48" fmla="*/ 228600 h 862012"/>
                <a:gd name="connsiteX49" fmla="*/ 276225 w 1138238"/>
                <a:gd name="connsiteY49" fmla="*/ 290512 h 862012"/>
                <a:gd name="connsiteX50" fmla="*/ 228600 w 1138238"/>
                <a:gd name="connsiteY50" fmla="*/ 285750 h 862012"/>
                <a:gd name="connsiteX51" fmla="*/ 211931 w 1138238"/>
                <a:gd name="connsiteY51" fmla="*/ 357187 h 862012"/>
                <a:gd name="connsiteX52" fmla="*/ 207168 w 1138238"/>
                <a:gd name="connsiteY52" fmla="*/ 369094 h 862012"/>
                <a:gd name="connsiteX53" fmla="*/ 223837 w 1138238"/>
                <a:gd name="connsiteY53" fmla="*/ 404812 h 862012"/>
                <a:gd name="connsiteX54" fmla="*/ 219075 w 1138238"/>
                <a:gd name="connsiteY54" fmla="*/ 511969 h 862012"/>
                <a:gd name="connsiteX55" fmla="*/ 195262 w 1138238"/>
                <a:gd name="connsiteY55" fmla="*/ 521494 h 862012"/>
                <a:gd name="connsiteX56" fmla="*/ 180975 w 1138238"/>
                <a:gd name="connsiteY56" fmla="*/ 502444 h 862012"/>
                <a:gd name="connsiteX57" fmla="*/ 161925 w 1138238"/>
                <a:gd name="connsiteY57" fmla="*/ 457200 h 862012"/>
                <a:gd name="connsiteX58" fmla="*/ 128587 w 1138238"/>
                <a:gd name="connsiteY58" fmla="*/ 433387 h 862012"/>
                <a:gd name="connsiteX59" fmla="*/ 116681 w 1138238"/>
                <a:gd name="connsiteY59" fmla="*/ 409575 h 862012"/>
                <a:gd name="connsiteX60" fmla="*/ 83343 w 1138238"/>
                <a:gd name="connsiteY60" fmla="*/ 421481 h 862012"/>
                <a:gd name="connsiteX61" fmla="*/ 78581 w 1138238"/>
                <a:gd name="connsiteY61" fmla="*/ 466725 h 862012"/>
                <a:gd name="connsiteX62" fmla="*/ 116681 w 1138238"/>
                <a:gd name="connsiteY62" fmla="*/ 514350 h 862012"/>
                <a:gd name="connsiteX63" fmla="*/ 123825 w 1138238"/>
                <a:gd name="connsiteY63" fmla="*/ 583406 h 862012"/>
                <a:gd name="connsiteX64" fmla="*/ 152400 w 1138238"/>
                <a:gd name="connsiteY64" fmla="*/ 631031 h 862012"/>
                <a:gd name="connsiteX65" fmla="*/ 142875 w 1138238"/>
                <a:gd name="connsiteY65" fmla="*/ 657225 h 862012"/>
                <a:gd name="connsiteX66" fmla="*/ 107156 w 1138238"/>
                <a:gd name="connsiteY66" fmla="*/ 697706 h 862012"/>
                <a:gd name="connsiteX67" fmla="*/ 42862 w 1138238"/>
                <a:gd name="connsiteY67" fmla="*/ 735806 h 862012"/>
                <a:gd name="connsiteX68" fmla="*/ 35718 w 1138238"/>
                <a:gd name="connsiteY68" fmla="*/ 769144 h 862012"/>
                <a:gd name="connsiteX69" fmla="*/ 19050 w 1138238"/>
                <a:gd name="connsiteY69" fmla="*/ 795337 h 862012"/>
                <a:gd name="connsiteX70" fmla="*/ 0 w 1138238"/>
                <a:gd name="connsiteY70" fmla="*/ 859631 h 862012"/>
                <a:gd name="connsiteX71" fmla="*/ 19050 w 1138238"/>
                <a:gd name="connsiteY71" fmla="*/ 862012 h 862012"/>
                <a:gd name="connsiteX72" fmla="*/ 154781 w 1138238"/>
                <a:gd name="connsiteY72" fmla="*/ 828675 h 862012"/>
                <a:gd name="connsiteX73" fmla="*/ 171450 w 1138238"/>
                <a:gd name="connsiteY73" fmla="*/ 757237 h 862012"/>
                <a:gd name="connsiteX74" fmla="*/ 259556 w 1138238"/>
                <a:gd name="connsiteY74" fmla="*/ 800100 h 862012"/>
                <a:gd name="connsiteX75" fmla="*/ 297656 w 1138238"/>
                <a:gd name="connsiteY75" fmla="*/ 700087 h 862012"/>
                <a:gd name="connsiteX76" fmla="*/ 385762 w 1138238"/>
                <a:gd name="connsiteY76" fmla="*/ 666750 h 862012"/>
                <a:gd name="connsiteX77" fmla="*/ 435768 w 1138238"/>
                <a:gd name="connsiteY77" fmla="*/ 681037 h 862012"/>
                <a:gd name="connsiteX78" fmla="*/ 473868 w 1138238"/>
                <a:gd name="connsiteY78" fmla="*/ 702469 h 862012"/>
                <a:gd name="connsiteX79" fmla="*/ 500062 w 1138238"/>
                <a:gd name="connsiteY79" fmla="*/ 707231 h 862012"/>
                <a:gd name="connsiteX80" fmla="*/ 516731 w 1138238"/>
                <a:gd name="connsiteY80" fmla="*/ 702469 h 862012"/>
                <a:gd name="connsiteX81" fmla="*/ 545306 w 1138238"/>
                <a:gd name="connsiteY81" fmla="*/ 671512 h 862012"/>
                <a:gd name="connsiteX82" fmla="*/ 576262 w 1138238"/>
                <a:gd name="connsiteY82" fmla="*/ 671512 h 862012"/>
                <a:gd name="connsiteX83" fmla="*/ 631031 w 1138238"/>
                <a:gd name="connsiteY83" fmla="*/ 650081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38238" h="862012">
                  <a:moveTo>
                    <a:pt x="631031" y="650081"/>
                  </a:moveTo>
                  <a:lnTo>
                    <a:pt x="678656" y="585787"/>
                  </a:lnTo>
                  <a:lnTo>
                    <a:pt x="702468" y="573881"/>
                  </a:lnTo>
                  <a:lnTo>
                    <a:pt x="733425" y="573881"/>
                  </a:lnTo>
                  <a:lnTo>
                    <a:pt x="778668" y="554831"/>
                  </a:lnTo>
                  <a:lnTo>
                    <a:pt x="833437" y="528637"/>
                  </a:lnTo>
                  <a:lnTo>
                    <a:pt x="883443" y="495300"/>
                  </a:lnTo>
                  <a:lnTo>
                    <a:pt x="900112" y="490537"/>
                  </a:lnTo>
                  <a:lnTo>
                    <a:pt x="919162" y="485775"/>
                  </a:lnTo>
                  <a:lnTo>
                    <a:pt x="916781" y="447675"/>
                  </a:lnTo>
                  <a:lnTo>
                    <a:pt x="954881" y="428625"/>
                  </a:lnTo>
                  <a:lnTo>
                    <a:pt x="985837" y="407194"/>
                  </a:lnTo>
                  <a:lnTo>
                    <a:pt x="1000125" y="347662"/>
                  </a:lnTo>
                  <a:lnTo>
                    <a:pt x="981075" y="316706"/>
                  </a:lnTo>
                  <a:lnTo>
                    <a:pt x="997743" y="271462"/>
                  </a:lnTo>
                  <a:lnTo>
                    <a:pt x="1033462" y="233362"/>
                  </a:lnTo>
                  <a:lnTo>
                    <a:pt x="1097756" y="209550"/>
                  </a:lnTo>
                  <a:lnTo>
                    <a:pt x="1138238" y="185737"/>
                  </a:lnTo>
                  <a:lnTo>
                    <a:pt x="1107281" y="154781"/>
                  </a:lnTo>
                  <a:lnTo>
                    <a:pt x="1052512" y="97631"/>
                  </a:lnTo>
                  <a:lnTo>
                    <a:pt x="1009650" y="73819"/>
                  </a:lnTo>
                  <a:lnTo>
                    <a:pt x="995362" y="47625"/>
                  </a:lnTo>
                  <a:lnTo>
                    <a:pt x="983456" y="64294"/>
                  </a:lnTo>
                  <a:lnTo>
                    <a:pt x="966787" y="69056"/>
                  </a:lnTo>
                  <a:lnTo>
                    <a:pt x="935831" y="59531"/>
                  </a:lnTo>
                  <a:lnTo>
                    <a:pt x="904875" y="23812"/>
                  </a:lnTo>
                  <a:lnTo>
                    <a:pt x="888206" y="0"/>
                  </a:lnTo>
                  <a:lnTo>
                    <a:pt x="869156" y="28575"/>
                  </a:lnTo>
                  <a:lnTo>
                    <a:pt x="871537" y="69056"/>
                  </a:lnTo>
                  <a:lnTo>
                    <a:pt x="847725" y="100012"/>
                  </a:lnTo>
                  <a:lnTo>
                    <a:pt x="826293" y="97631"/>
                  </a:lnTo>
                  <a:lnTo>
                    <a:pt x="800100" y="71437"/>
                  </a:lnTo>
                  <a:lnTo>
                    <a:pt x="783431" y="57150"/>
                  </a:lnTo>
                  <a:lnTo>
                    <a:pt x="764381" y="61912"/>
                  </a:lnTo>
                  <a:lnTo>
                    <a:pt x="747712" y="92869"/>
                  </a:lnTo>
                  <a:lnTo>
                    <a:pt x="742950" y="107156"/>
                  </a:lnTo>
                  <a:lnTo>
                    <a:pt x="714375" y="107156"/>
                  </a:lnTo>
                  <a:lnTo>
                    <a:pt x="700087" y="95250"/>
                  </a:lnTo>
                  <a:lnTo>
                    <a:pt x="700087" y="66675"/>
                  </a:lnTo>
                  <a:lnTo>
                    <a:pt x="704850" y="38100"/>
                  </a:lnTo>
                  <a:lnTo>
                    <a:pt x="692943" y="23812"/>
                  </a:lnTo>
                  <a:lnTo>
                    <a:pt x="669131" y="26194"/>
                  </a:lnTo>
                  <a:lnTo>
                    <a:pt x="640556" y="19050"/>
                  </a:lnTo>
                  <a:lnTo>
                    <a:pt x="604837" y="4762"/>
                  </a:lnTo>
                  <a:lnTo>
                    <a:pt x="569118" y="4762"/>
                  </a:lnTo>
                  <a:lnTo>
                    <a:pt x="557212" y="11906"/>
                  </a:lnTo>
                  <a:lnTo>
                    <a:pt x="438150" y="69056"/>
                  </a:lnTo>
                  <a:lnTo>
                    <a:pt x="421481" y="169069"/>
                  </a:lnTo>
                  <a:lnTo>
                    <a:pt x="304800" y="228600"/>
                  </a:lnTo>
                  <a:lnTo>
                    <a:pt x="276225" y="290512"/>
                  </a:lnTo>
                  <a:lnTo>
                    <a:pt x="228600" y="285750"/>
                  </a:lnTo>
                  <a:lnTo>
                    <a:pt x="211931" y="357187"/>
                  </a:lnTo>
                  <a:lnTo>
                    <a:pt x="207168" y="369094"/>
                  </a:lnTo>
                  <a:lnTo>
                    <a:pt x="223837" y="404812"/>
                  </a:lnTo>
                  <a:lnTo>
                    <a:pt x="219075" y="511969"/>
                  </a:lnTo>
                  <a:lnTo>
                    <a:pt x="195262" y="521494"/>
                  </a:lnTo>
                  <a:lnTo>
                    <a:pt x="180975" y="502444"/>
                  </a:lnTo>
                  <a:lnTo>
                    <a:pt x="161925" y="457200"/>
                  </a:lnTo>
                  <a:lnTo>
                    <a:pt x="128587" y="433387"/>
                  </a:lnTo>
                  <a:lnTo>
                    <a:pt x="116681" y="409575"/>
                  </a:lnTo>
                  <a:lnTo>
                    <a:pt x="83343" y="421481"/>
                  </a:lnTo>
                  <a:lnTo>
                    <a:pt x="78581" y="466725"/>
                  </a:lnTo>
                  <a:lnTo>
                    <a:pt x="116681" y="514350"/>
                  </a:lnTo>
                  <a:lnTo>
                    <a:pt x="123825" y="583406"/>
                  </a:lnTo>
                  <a:lnTo>
                    <a:pt x="152400" y="631031"/>
                  </a:lnTo>
                  <a:lnTo>
                    <a:pt x="142875" y="657225"/>
                  </a:lnTo>
                  <a:lnTo>
                    <a:pt x="107156" y="697706"/>
                  </a:lnTo>
                  <a:lnTo>
                    <a:pt x="42862" y="735806"/>
                  </a:lnTo>
                  <a:lnTo>
                    <a:pt x="35718" y="769144"/>
                  </a:lnTo>
                  <a:lnTo>
                    <a:pt x="19050" y="795337"/>
                  </a:lnTo>
                  <a:lnTo>
                    <a:pt x="0" y="859631"/>
                  </a:lnTo>
                  <a:lnTo>
                    <a:pt x="19050" y="862012"/>
                  </a:lnTo>
                  <a:lnTo>
                    <a:pt x="154781" y="828675"/>
                  </a:lnTo>
                  <a:lnTo>
                    <a:pt x="171450" y="757237"/>
                  </a:lnTo>
                  <a:lnTo>
                    <a:pt x="259556" y="800100"/>
                  </a:lnTo>
                  <a:lnTo>
                    <a:pt x="297656" y="700087"/>
                  </a:lnTo>
                  <a:lnTo>
                    <a:pt x="385762" y="666750"/>
                  </a:lnTo>
                  <a:lnTo>
                    <a:pt x="435768" y="681037"/>
                  </a:lnTo>
                  <a:lnTo>
                    <a:pt x="473868" y="702469"/>
                  </a:lnTo>
                  <a:lnTo>
                    <a:pt x="500062" y="707231"/>
                  </a:lnTo>
                  <a:lnTo>
                    <a:pt x="516731" y="702469"/>
                  </a:lnTo>
                  <a:lnTo>
                    <a:pt x="545306" y="671512"/>
                  </a:lnTo>
                  <a:lnTo>
                    <a:pt x="576262" y="671512"/>
                  </a:lnTo>
                  <a:lnTo>
                    <a:pt x="631031" y="650081"/>
                  </a:lnTo>
                  <a:close/>
                </a:path>
              </a:pathLst>
            </a:custGeom>
            <a:solidFill>
              <a:srgbClr val="33CC33"/>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7" name="Freeform 86"/>
            <p:cNvSpPr/>
            <p:nvPr/>
          </p:nvSpPr>
          <p:spPr>
            <a:xfrm>
              <a:off x="3201988" y="2624138"/>
              <a:ext cx="735012" cy="614363"/>
            </a:xfrm>
            <a:custGeom>
              <a:avLst/>
              <a:gdLst>
                <a:gd name="connsiteX0" fmla="*/ 123825 w 735806"/>
                <a:gd name="connsiteY0" fmla="*/ 504825 h 611981"/>
                <a:gd name="connsiteX1" fmla="*/ 207169 w 735806"/>
                <a:gd name="connsiteY1" fmla="*/ 528638 h 611981"/>
                <a:gd name="connsiteX2" fmla="*/ 235744 w 735806"/>
                <a:gd name="connsiteY2" fmla="*/ 535781 h 611981"/>
                <a:gd name="connsiteX3" fmla="*/ 257175 w 735806"/>
                <a:gd name="connsiteY3" fmla="*/ 531019 h 611981"/>
                <a:gd name="connsiteX4" fmla="*/ 259556 w 735806"/>
                <a:gd name="connsiteY4" fmla="*/ 547688 h 611981"/>
                <a:gd name="connsiteX5" fmla="*/ 266700 w 735806"/>
                <a:gd name="connsiteY5" fmla="*/ 604838 h 611981"/>
                <a:gd name="connsiteX6" fmla="*/ 276225 w 735806"/>
                <a:gd name="connsiteY6" fmla="*/ 611981 h 611981"/>
                <a:gd name="connsiteX7" fmla="*/ 276225 w 735806"/>
                <a:gd name="connsiteY7" fmla="*/ 611981 h 611981"/>
                <a:gd name="connsiteX8" fmla="*/ 311944 w 735806"/>
                <a:gd name="connsiteY8" fmla="*/ 592931 h 611981"/>
                <a:gd name="connsiteX9" fmla="*/ 323850 w 735806"/>
                <a:gd name="connsiteY9" fmla="*/ 566738 h 611981"/>
                <a:gd name="connsiteX10" fmla="*/ 340519 w 735806"/>
                <a:gd name="connsiteY10" fmla="*/ 561975 h 611981"/>
                <a:gd name="connsiteX11" fmla="*/ 364331 w 735806"/>
                <a:gd name="connsiteY11" fmla="*/ 585788 h 611981"/>
                <a:gd name="connsiteX12" fmla="*/ 381000 w 735806"/>
                <a:gd name="connsiteY12" fmla="*/ 600075 h 611981"/>
                <a:gd name="connsiteX13" fmla="*/ 400050 w 735806"/>
                <a:gd name="connsiteY13" fmla="*/ 607219 h 611981"/>
                <a:gd name="connsiteX14" fmla="*/ 426244 w 735806"/>
                <a:gd name="connsiteY14" fmla="*/ 573881 h 611981"/>
                <a:gd name="connsiteX15" fmla="*/ 433387 w 735806"/>
                <a:gd name="connsiteY15" fmla="*/ 533400 h 611981"/>
                <a:gd name="connsiteX16" fmla="*/ 447675 w 735806"/>
                <a:gd name="connsiteY16" fmla="*/ 504825 h 611981"/>
                <a:gd name="connsiteX17" fmla="*/ 473869 w 735806"/>
                <a:gd name="connsiteY17" fmla="*/ 542925 h 611981"/>
                <a:gd name="connsiteX18" fmla="*/ 495300 w 735806"/>
                <a:gd name="connsiteY18" fmla="*/ 561975 h 611981"/>
                <a:gd name="connsiteX19" fmla="*/ 516731 w 735806"/>
                <a:gd name="connsiteY19" fmla="*/ 578644 h 611981"/>
                <a:gd name="connsiteX20" fmla="*/ 550069 w 735806"/>
                <a:gd name="connsiteY20" fmla="*/ 566738 h 611981"/>
                <a:gd name="connsiteX21" fmla="*/ 557212 w 735806"/>
                <a:gd name="connsiteY21" fmla="*/ 547688 h 611981"/>
                <a:gd name="connsiteX22" fmla="*/ 557212 w 735806"/>
                <a:gd name="connsiteY22" fmla="*/ 535781 h 611981"/>
                <a:gd name="connsiteX23" fmla="*/ 531019 w 735806"/>
                <a:gd name="connsiteY23" fmla="*/ 511969 h 611981"/>
                <a:gd name="connsiteX24" fmla="*/ 514350 w 735806"/>
                <a:gd name="connsiteY24" fmla="*/ 421481 h 611981"/>
                <a:gd name="connsiteX25" fmla="*/ 514350 w 735806"/>
                <a:gd name="connsiteY25" fmla="*/ 421481 h 611981"/>
                <a:gd name="connsiteX26" fmla="*/ 464344 w 735806"/>
                <a:gd name="connsiteY26" fmla="*/ 445294 h 611981"/>
                <a:gd name="connsiteX27" fmla="*/ 438150 w 735806"/>
                <a:gd name="connsiteY27" fmla="*/ 431006 h 611981"/>
                <a:gd name="connsiteX28" fmla="*/ 426244 w 735806"/>
                <a:gd name="connsiteY28" fmla="*/ 385763 h 611981"/>
                <a:gd name="connsiteX29" fmla="*/ 411956 w 735806"/>
                <a:gd name="connsiteY29" fmla="*/ 381000 h 611981"/>
                <a:gd name="connsiteX30" fmla="*/ 388144 w 735806"/>
                <a:gd name="connsiteY30" fmla="*/ 350044 h 611981"/>
                <a:gd name="connsiteX31" fmla="*/ 409575 w 735806"/>
                <a:gd name="connsiteY31" fmla="*/ 314325 h 611981"/>
                <a:gd name="connsiteX32" fmla="*/ 507206 w 735806"/>
                <a:gd name="connsiteY32" fmla="*/ 338138 h 611981"/>
                <a:gd name="connsiteX33" fmla="*/ 528637 w 735806"/>
                <a:gd name="connsiteY33" fmla="*/ 311944 h 611981"/>
                <a:gd name="connsiteX34" fmla="*/ 626269 w 735806"/>
                <a:gd name="connsiteY34" fmla="*/ 290513 h 611981"/>
                <a:gd name="connsiteX35" fmla="*/ 631031 w 735806"/>
                <a:gd name="connsiteY35" fmla="*/ 240506 h 611981"/>
                <a:gd name="connsiteX36" fmla="*/ 714375 w 735806"/>
                <a:gd name="connsiteY36" fmla="*/ 166688 h 611981"/>
                <a:gd name="connsiteX37" fmla="*/ 735806 w 735806"/>
                <a:gd name="connsiteY37" fmla="*/ 71438 h 611981"/>
                <a:gd name="connsiteX38" fmla="*/ 707231 w 735806"/>
                <a:gd name="connsiteY38" fmla="*/ 0 h 611981"/>
                <a:gd name="connsiteX39" fmla="*/ 614362 w 735806"/>
                <a:gd name="connsiteY39" fmla="*/ 47625 h 611981"/>
                <a:gd name="connsiteX40" fmla="*/ 614362 w 735806"/>
                <a:gd name="connsiteY40" fmla="*/ 66675 h 611981"/>
                <a:gd name="connsiteX41" fmla="*/ 597694 w 735806"/>
                <a:gd name="connsiteY41" fmla="*/ 135731 h 611981"/>
                <a:gd name="connsiteX42" fmla="*/ 566737 w 735806"/>
                <a:gd name="connsiteY42" fmla="*/ 130969 h 611981"/>
                <a:gd name="connsiteX43" fmla="*/ 514350 w 735806"/>
                <a:gd name="connsiteY43" fmla="*/ 164306 h 611981"/>
                <a:gd name="connsiteX44" fmla="*/ 433387 w 735806"/>
                <a:gd name="connsiteY44" fmla="*/ 123825 h 611981"/>
                <a:gd name="connsiteX45" fmla="*/ 402431 w 735806"/>
                <a:gd name="connsiteY45" fmla="*/ 128588 h 611981"/>
                <a:gd name="connsiteX46" fmla="*/ 359569 w 735806"/>
                <a:gd name="connsiteY46" fmla="*/ 154781 h 611981"/>
                <a:gd name="connsiteX47" fmla="*/ 307181 w 735806"/>
                <a:gd name="connsiteY47" fmla="*/ 154781 h 611981"/>
                <a:gd name="connsiteX48" fmla="*/ 280987 w 735806"/>
                <a:gd name="connsiteY48" fmla="*/ 188119 h 611981"/>
                <a:gd name="connsiteX49" fmla="*/ 209550 w 735806"/>
                <a:gd name="connsiteY49" fmla="*/ 171450 h 611981"/>
                <a:gd name="connsiteX50" fmla="*/ 154781 w 735806"/>
                <a:gd name="connsiteY50" fmla="*/ 197644 h 611981"/>
                <a:gd name="connsiteX51" fmla="*/ 126206 w 735806"/>
                <a:gd name="connsiteY51" fmla="*/ 176213 h 611981"/>
                <a:gd name="connsiteX52" fmla="*/ 111919 w 735806"/>
                <a:gd name="connsiteY52" fmla="*/ 176213 h 611981"/>
                <a:gd name="connsiteX53" fmla="*/ 107156 w 735806"/>
                <a:gd name="connsiteY53" fmla="*/ 164306 h 611981"/>
                <a:gd name="connsiteX54" fmla="*/ 9525 w 735806"/>
                <a:gd name="connsiteY54" fmla="*/ 159544 h 611981"/>
                <a:gd name="connsiteX55" fmla="*/ 0 w 735806"/>
                <a:gd name="connsiteY55" fmla="*/ 190500 h 611981"/>
                <a:gd name="connsiteX56" fmla="*/ 2381 w 735806"/>
                <a:gd name="connsiteY56" fmla="*/ 261938 h 611981"/>
                <a:gd name="connsiteX57" fmla="*/ 30956 w 735806"/>
                <a:gd name="connsiteY57" fmla="*/ 278606 h 611981"/>
                <a:gd name="connsiteX58" fmla="*/ 47625 w 735806"/>
                <a:gd name="connsiteY58" fmla="*/ 285750 h 611981"/>
                <a:gd name="connsiteX59" fmla="*/ 69056 w 735806"/>
                <a:gd name="connsiteY59" fmla="*/ 292894 h 611981"/>
                <a:gd name="connsiteX60" fmla="*/ 80962 w 735806"/>
                <a:gd name="connsiteY60" fmla="*/ 319088 h 611981"/>
                <a:gd name="connsiteX61" fmla="*/ 109537 w 735806"/>
                <a:gd name="connsiteY61" fmla="*/ 340519 h 611981"/>
                <a:gd name="connsiteX62" fmla="*/ 111919 w 735806"/>
                <a:gd name="connsiteY62" fmla="*/ 390525 h 611981"/>
                <a:gd name="connsiteX63" fmla="*/ 128587 w 735806"/>
                <a:gd name="connsiteY63" fmla="*/ 428625 h 611981"/>
                <a:gd name="connsiteX64" fmla="*/ 104775 w 735806"/>
                <a:gd name="connsiteY64" fmla="*/ 445294 h 611981"/>
                <a:gd name="connsiteX65" fmla="*/ 123825 w 735806"/>
                <a:gd name="connsiteY65" fmla="*/ 504825 h 611981"/>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66700 w 735806"/>
                <a:gd name="connsiteY5" fmla="*/ 604838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 name="connsiteX0" fmla="*/ 123825 w 735806"/>
                <a:gd name="connsiteY0" fmla="*/ 504825 h 614362"/>
                <a:gd name="connsiteX1" fmla="*/ 207169 w 735806"/>
                <a:gd name="connsiteY1" fmla="*/ 528638 h 614362"/>
                <a:gd name="connsiteX2" fmla="*/ 235744 w 735806"/>
                <a:gd name="connsiteY2" fmla="*/ 535781 h 614362"/>
                <a:gd name="connsiteX3" fmla="*/ 257175 w 735806"/>
                <a:gd name="connsiteY3" fmla="*/ 531019 h 614362"/>
                <a:gd name="connsiteX4" fmla="*/ 259556 w 735806"/>
                <a:gd name="connsiteY4" fmla="*/ 547688 h 614362"/>
                <a:gd name="connsiteX5" fmla="*/ 259556 w 735806"/>
                <a:gd name="connsiteY5" fmla="*/ 592932 h 614362"/>
                <a:gd name="connsiteX6" fmla="*/ 276225 w 735806"/>
                <a:gd name="connsiteY6" fmla="*/ 611981 h 614362"/>
                <a:gd name="connsiteX7" fmla="*/ 276225 w 735806"/>
                <a:gd name="connsiteY7" fmla="*/ 611981 h 614362"/>
                <a:gd name="connsiteX8" fmla="*/ 311944 w 735806"/>
                <a:gd name="connsiteY8" fmla="*/ 614362 h 614362"/>
                <a:gd name="connsiteX9" fmla="*/ 323850 w 735806"/>
                <a:gd name="connsiteY9" fmla="*/ 566738 h 614362"/>
                <a:gd name="connsiteX10" fmla="*/ 340519 w 735806"/>
                <a:gd name="connsiteY10" fmla="*/ 561975 h 614362"/>
                <a:gd name="connsiteX11" fmla="*/ 364331 w 735806"/>
                <a:gd name="connsiteY11" fmla="*/ 585788 h 614362"/>
                <a:gd name="connsiteX12" fmla="*/ 381000 w 735806"/>
                <a:gd name="connsiteY12" fmla="*/ 600075 h 614362"/>
                <a:gd name="connsiteX13" fmla="*/ 400050 w 735806"/>
                <a:gd name="connsiteY13" fmla="*/ 607219 h 614362"/>
                <a:gd name="connsiteX14" fmla="*/ 426244 w 735806"/>
                <a:gd name="connsiteY14" fmla="*/ 573881 h 614362"/>
                <a:gd name="connsiteX15" fmla="*/ 433387 w 735806"/>
                <a:gd name="connsiteY15" fmla="*/ 533400 h 614362"/>
                <a:gd name="connsiteX16" fmla="*/ 447675 w 735806"/>
                <a:gd name="connsiteY16" fmla="*/ 504825 h 614362"/>
                <a:gd name="connsiteX17" fmla="*/ 473869 w 735806"/>
                <a:gd name="connsiteY17" fmla="*/ 542925 h 614362"/>
                <a:gd name="connsiteX18" fmla="*/ 495300 w 735806"/>
                <a:gd name="connsiteY18" fmla="*/ 561975 h 614362"/>
                <a:gd name="connsiteX19" fmla="*/ 516731 w 735806"/>
                <a:gd name="connsiteY19" fmla="*/ 578644 h 614362"/>
                <a:gd name="connsiteX20" fmla="*/ 550069 w 735806"/>
                <a:gd name="connsiteY20" fmla="*/ 566738 h 614362"/>
                <a:gd name="connsiteX21" fmla="*/ 557212 w 735806"/>
                <a:gd name="connsiteY21" fmla="*/ 547688 h 614362"/>
                <a:gd name="connsiteX22" fmla="*/ 557212 w 735806"/>
                <a:gd name="connsiteY22" fmla="*/ 535781 h 614362"/>
                <a:gd name="connsiteX23" fmla="*/ 531019 w 735806"/>
                <a:gd name="connsiteY23" fmla="*/ 511969 h 614362"/>
                <a:gd name="connsiteX24" fmla="*/ 514350 w 735806"/>
                <a:gd name="connsiteY24" fmla="*/ 421481 h 614362"/>
                <a:gd name="connsiteX25" fmla="*/ 514350 w 735806"/>
                <a:gd name="connsiteY25" fmla="*/ 421481 h 614362"/>
                <a:gd name="connsiteX26" fmla="*/ 464344 w 735806"/>
                <a:gd name="connsiteY26" fmla="*/ 445294 h 614362"/>
                <a:gd name="connsiteX27" fmla="*/ 438150 w 735806"/>
                <a:gd name="connsiteY27" fmla="*/ 431006 h 614362"/>
                <a:gd name="connsiteX28" fmla="*/ 426244 w 735806"/>
                <a:gd name="connsiteY28" fmla="*/ 385763 h 614362"/>
                <a:gd name="connsiteX29" fmla="*/ 411956 w 735806"/>
                <a:gd name="connsiteY29" fmla="*/ 381000 h 614362"/>
                <a:gd name="connsiteX30" fmla="*/ 388144 w 735806"/>
                <a:gd name="connsiteY30" fmla="*/ 350044 h 614362"/>
                <a:gd name="connsiteX31" fmla="*/ 409575 w 735806"/>
                <a:gd name="connsiteY31" fmla="*/ 314325 h 614362"/>
                <a:gd name="connsiteX32" fmla="*/ 507206 w 735806"/>
                <a:gd name="connsiteY32" fmla="*/ 338138 h 614362"/>
                <a:gd name="connsiteX33" fmla="*/ 528637 w 735806"/>
                <a:gd name="connsiteY33" fmla="*/ 311944 h 614362"/>
                <a:gd name="connsiteX34" fmla="*/ 626269 w 735806"/>
                <a:gd name="connsiteY34" fmla="*/ 290513 h 614362"/>
                <a:gd name="connsiteX35" fmla="*/ 631031 w 735806"/>
                <a:gd name="connsiteY35" fmla="*/ 240506 h 614362"/>
                <a:gd name="connsiteX36" fmla="*/ 714375 w 735806"/>
                <a:gd name="connsiteY36" fmla="*/ 166688 h 614362"/>
                <a:gd name="connsiteX37" fmla="*/ 735806 w 735806"/>
                <a:gd name="connsiteY37" fmla="*/ 71438 h 614362"/>
                <a:gd name="connsiteX38" fmla="*/ 707231 w 735806"/>
                <a:gd name="connsiteY38" fmla="*/ 0 h 614362"/>
                <a:gd name="connsiteX39" fmla="*/ 614362 w 735806"/>
                <a:gd name="connsiteY39" fmla="*/ 47625 h 614362"/>
                <a:gd name="connsiteX40" fmla="*/ 614362 w 735806"/>
                <a:gd name="connsiteY40" fmla="*/ 66675 h 614362"/>
                <a:gd name="connsiteX41" fmla="*/ 597694 w 735806"/>
                <a:gd name="connsiteY41" fmla="*/ 135731 h 614362"/>
                <a:gd name="connsiteX42" fmla="*/ 566737 w 735806"/>
                <a:gd name="connsiteY42" fmla="*/ 130969 h 614362"/>
                <a:gd name="connsiteX43" fmla="*/ 514350 w 735806"/>
                <a:gd name="connsiteY43" fmla="*/ 164306 h 614362"/>
                <a:gd name="connsiteX44" fmla="*/ 433387 w 735806"/>
                <a:gd name="connsiteY44" fmla="*/ 123825 h 614362"/>
                <a:gd name="connsiteX45" fmla="*/ 402431 w 735806"/>
                <a:gd name="connsiteY45" fmla="*/ 128588 h 614362"/>
                <a:gd name="connsiteX46" fmla="*/ 359569 w 735806"/>
                <a:gd name="connsiteY46" fmla="*/ 154781 h 614362"/>
                <a:gd name="connsiteX47" fmla="*/ 307181 w 735806"/>
                <a:gd name="connsiteY47" fmla="*/ 154781 h 614362"/>
                <a:gd name="connsiteX48" fmla="*/ 280987 w 735806"/>
                <a:gd name="connsiteY48" fmla="*/ 188119 h 614362"/>
                <a:gd name="connsiteX49" fmla="*/ 209550 w 735806"/>
                <a:gd name="connsiteY49" fmla="*/ 171450 h 614362"/>
                <a:gd name="connsiteX50" fmla="*/ 154781 w 735806"/>
                <a:gd name="connsiteY50" fmla="*/ 197644 h 614362"/>
                <a:gd name="connsiteX51" fmla="*/ 126206 w 735806"/>
                <a:gd name="connsiteY51" fmla="*/ 176213 h 614362"/>
                <a:gd name="connsiteX52" fmla="*/ 111919 w 735806"/>
                <a:gd name="connsiteY52" fmla="*/ 176213 h 614362"/>
                <a:gd name="connsiteX53" fmla="*/ 107156 w 735806"/>
                <a:gd name="connsiteY53" fmla="*/ 164306 h 614362"/>
                <a:gd name="connsiteX54" fmla="*/ 9525 w 735806"/>
                <a:gd name="connsiteY54" fmla="*/ 159544 h 614362"/>
                <a:gd name="connsiteX55" fmla="*/ 0 w 735806"/>
                <a:gd name="connsiteY55" fmla="*/ 190500 h 614362"/>
                <a:gd name="connsiteX56" fmla="*/ 2381 w 735806"/>
                <a:gd name="connsiteY56" fmla="*/ 261938 h 614362"/>
                <a:gd name="connsiteX57" fmla="*/ 30956 w 735806"/>
                <a:gd name="connsiteY57" fmla="*/ 278606 h 614362"/>
                <a:gd name="connsiteX58" fmla="*/ 47625 w 735806"/>
                <a:gd name="connsiteY58" fmla="*/ 285750 h 614362"/>
                <a:gd name="connsiteX59" fmla="*/ 69056 w 735806"/>
                <a:gd name="connsiteY59" fmla="*/ 292894 h 614362"/>
                <a:gd name="connsiteX60" fmla="*/ 80962 w 735806"/>
                <a:gd name="connsiteY60" fmla="*/ 319088 h 614362"/>
                <a:gd name="connsiteX61" fmla="*/ 109537 w 735806"/>
                <a:gd name="connsiteY61" fmla="*/ 340519 h 614362"/>
                <a:gd name="connsiteX62" fmla="*/ 111919 w 735806"/>
                <a:gd name="connsiteY62" fmla="*/ 390525 h 614362"/>
                <a:gd name="connsiteX63" fmla="*/ 128587 w 735806"/>
                <a:gd name="connsiteY63" fmla="*/ 428625 h 614362"/>
                <a:gd name="connsiteX64" fmla="*/ 104775 w 735806"/>
                <a:gd name="connsiteY64" fmla="*/ 445294 h 614362"/>
                <a:gd name="connsiteX65" fmla="*/ 123825 w 735806"/>
                <a:gd name="connsiteY65" fmla="*/ 504825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35806" h="614362">
                  <a:moveTo>
                    <a:pt x="123825" y="504825"/>
                  </a:moveTo>
                  <a:lnTo>
                    <a:pt x="207169" y="528638"/>
                  </a:lnTo>
                  <a:lnTo>
                    <a:pt x="235744" y="535781"/>
                  </a:lnTo>
                  <a:lnTo>
                    <a:pt x="257175" y="531019"/>
                  </a:lnTo>
                  <a:lnTo>
                    <a:pt x="259556" y="547688"/>
                  </a:lnTo>
                  <a:lnTo>
                    <a:pt x="259556" y="592932"/>
                  </a:lnTo>
                  <a:lnTo>
                    <a:pt x="276225" y="611981"/>
                  </a:lnTo>
                  <a:lnTo>
                    <a:pt x="276225" y="611981"/>
                  </a:lnTo>
                  <a:lnTo>
                    <a:pt x="311944" y="614362"/>
                  </a:lnTo>
                  <a:lnTo>
                    <a:pt x="323850" y="566738"/>
                  </a:lnTo>
                  <a:lnTo>
                    <a:pt x="340519" y="561975"/>
                  </a:lnTo>
                  <a:lnTo>
                    <a:pt x="364331" y="585788"/>
                  </a:lnTo>
                  <a:lnTo>
                    <a:pt x="381000" y="600075"/>
                  </a:lnTo>
                  <a:lnTo>
                    <a:pt x="400050" y="607219"/>
                  </a:lnTo>
                  <a:lnTo>
                    <a:pt x="426244" y="573881"/>
                  </a:lnTo>
                  <a:lnTo>
                    <a:pt x="433387" y="533400"/>
                  </a:lnTo>
                  <a:lnTo>
                    <a:pt x="447675" y="504825"/>
                  </a:lnTo>
                  <a:lnTo>
                    <a:pt x="473869" y="542925"/>
                  </a:lnTo>
                  <a:lnTo>
                    <a:pt x="495300" y="561975"/>
                  </a:lnTo>
                  <a:lnTo>
                    <a:pt x="516731" y="578644"/>
                  </a:lnTo>
                  <a:lnTo>
                    <a:pt x="550069" y="566738"/>
                  </a:lnTo>
                  <a:lnTo>
                    <a:pt x="557212" y="547688"/>
                  </a:lnTo>
                  <a:lnTo>
                    <a:pt x="557212" y="535781"/>
                  </a:lnTo>
                  <a:lnTo>
                    <a:pt x="531019" y="511969"/>
                  </a:lnTo>
                  <a:lnTo>
                    <a:pt x="514350" y="421481"/>
                  </a:lnTo>
                  <a:lnTo>
                    <a:pt x="514350" y="421481"/>
                  </a:lnTo>
                  <a:lnTo>
                    <a:pt x="464344" y="445294"/>
                  </a:lnTo>
                  <a:lnTo>
                    <a:pt x="438150" y="431006"/>
                  </a:lnTo>
                  <a:lnTo>
                    <a:pt x="426244" y="385763"/>
                  </a:lnTo>
                  <a:lnTo>
                    <a:pt x="411956" y="381000"/>
                  </a:lnTo>
                  <a:lnTo>
                    <a:pt x="388144" y="350044"/>
                  </a:lnTo>
                  <a:lnTo>
                    <a:pt x="409575" y="314325"/>
                  </a:lnTo>
                  <a:lnTo>
                    <a:pt x="507206" y="338138"/>
                  </a:lnTo>
                  <a:lnTo>
                    <a:pt x="528637" y="311944"/>
                  </a:lnTo>
                  <a:lnTo>
                    <a:pt x="626269" y="290513"/>
                  </a:lnTo>
                  <a:lnTo>
                    <a:pt x="631031" y="240506"/>
                  </a:lnTo>
                  <a:lnTo>
                    <a:pt x="714375" y="166688"/>
                  </a:lnTo>
                  <a:lnTo>
                    <a:pt x="735806" y="71438"/>
                  </a:lnTo>
                  <a:lnTo>
                    <a:pt x="707231" y="0"/>
                  </a:lnTo>
                  <a:lnTo>
                    <a:pt x="614362" y="47625"/>
                  </a:lnTo>
                  <a:lnTo>
                    <a:pt x="614362" y="66675"/>
                  </a:lnTo>
                  <a:lnTo>
                    <a:pt x="597694" y="135731"/>
                  </a:lnTo>
                  <a:lnTo>
                    <a:pt x="566737" y="130969"/>
                  </a:lnTo>
                  <a:lnTo>
                    <a:pt x="514350" y="164306"/>
                  </a:lnTo>
                  <a:lnTo>
                    <a:pt x="433387" y="123825"/>
                  </a:lnTo>
                  <a:lnTo>
                    <a:pt x="402431" y="128588"/>
                  </a:lnTo>
                  <a:lnTo>
                    <a:pt x="359569" y="154781"/>
                  </a:lnTo>
                  <a:lnTo>
                    <a:pt x="307181" y="154781"/>
                  </a:lnTo>
                  <a:lnTo>
                    <a:pt x="280987" y="188119"/>
                  </a:lnTo>
                  <a:lnTo>
                    <a:pt x="209550" y="171450"/>
                  </a:lnTo>
                  <a:lnTo>
                    <a:pt x="154781" y="197644"/>
                  </a:lnTo>
                  <a:lnTo>
                    <a:pt x="126206" y="176213"/>
                  </a:lnTo>
                  <a:lnTo>
                    <a:pt x="111919" y="176213"/>
                  </a:lnTo>
                  <a:lnTo>
                    <a:pt x="107156" y="164306"/>
                  </a:lnTo>
                  <a:lnTo>
                    <a:pt x="9525" y="159544"/>
                  </a:lnTo>
                  <a:lnTo>
                    <a:pt x="0" y="190500"/>
                  </a:lnTo>
                  <a:cubicBezTo>
                    <a:pt x="794" y="214313"/>
                    <a:pt x="1587" y="238125"/>
                    <a:pt x="2381" y="261938"/>
                  </a:cubicBezTo>
                  <a:lnTo>
                    <a:pt x="30956" y="278606"/>
                  </a:lnTo>
                  <a:lnTo>
                    <a:pt x="47625" y="285750"/>
                  </a:lnTo>
                  <a:lnTo>
                    <a:pt x="69056" y="292894"/>
                  </a:lnTo>
                  <a:lnTo>
                    <a:pt x="80962" y="319088"/>
                  </a:lnTo>
                  <a:lnTo>
                    <a:pt x="109537" y="340519"/>
                  </a:lnTo>
                  <a:lnTo>
                    <a:pt x="111919" y="390525"/>
                  </a:lnTo>
                  <a:lnTo>
                    <a:pt x="128587" y="428625"/>
                  </a:lnTo>
                  <a:lnTo>
                    <a:pt x="104775" y="445294"/>
                  </a:lnTo>
                  <a:lnTo>
                    <a:pt x="123825" y="504825"/>
                  </a:lnTo>
                  <a:close/>
                </a:path>
              </a:pathLst>
            </a:custGeom>
            <a:solidFill>
              <a:srgbClr val="99FF33"/>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dirty="0"/>
            </a:p>
          </p:txBody>
        </p:sp>
        <p:sp>
          <p:nvSpPr>
            <p:cNvPr id="88" name="Freeform 87"/>
            <p:cNvSpPr/>
            <p:nvPr/>
          </p:nvSpPr>
          <p:spPr>
            <a:xfrm>
              <a:off x="4513263" y="2814638"/>
              <a:ext cx="207962" cy="295275"/>
            </a:xfrm>
            <a:custGeom>
              <a:avLst/>
              <a:gdLst>
                <a:gd name="connsiteX0" fmla="*/ 195262 w 207168"/>
                <a:gd name="connsiteY0" fmla="*/ 0 h 295275"/>
                <a:gd name="connsiteX1" fmla="*/ 64293 w 207168"/>
                <a:gd name="connsiteY1" fmla="*/ 45244 h 295275"/>
                <a:gd name="connsiteX2" fmla="*/ 9525 w 207168"/>
                <a:gd name="connsiteY2" fmla="*/ 90488 h 295275"/>
                <a:gd name="connsiteX3" fmla="*/ 2381 w 207168"/>
                <a:gd name="connsiteY3" fmla="*/ 152400 h 295275"/>
                <a:gd name="connsiteX4" fmla="*/ 0 w 207168"/>
                <a:gd name="connsiteY4" fmla="*/ 197644 h 295275"/>
                <a:gd name="connsiteX5" fmla="*/ 7143 w 207168"/>
                <a:gd name="connsiteY5" fmla="*/ 204788 h 295275"/>
                <a:gd name="connsiteX6" fmla="*/ 4762 w 207168"/>
                <a:gd name="connsiteY6" fmla="*/ 228600 h 295275"/>
                <a:gd name="connsiteX7" fmla="*/ 30956 w 207168"/>
                <a:gd name="connsiteY7" fmla="*/ 252413 h 295275"/>
                <a:gd name="connsiteX8" fmla="*/ 52387 w 207168"/>
                <a:gd name="connsiteY8" fmla="*/ 295275 h 295275"/>
                <a:gd name="connsiteX9" fmla="*/ 69056 w 207168"/>
                <a:gd name="connsiteY9" fmla="*/ 288131 h 295275"/>
                <a:gd name="connsiteX10" fmla="*/ 69056 w 207168"/>
                <a:gd name="connsiteY10" fmla="*/ 259556 h 295275"/>
                <a:gd name="connsiteX11" fmla="*/ 88106 w 207168"/>
                <a:gd name="connsiteY11" fmla="*/ 233363 h 295275"/>
                <a:gd name="connsiteX12" fmla="*/ 104775 w 207168"/>
                <a:gd name="connsiteY12" fmla="*/ 228600 h 295275"/>
                <a:gd name="connsiteX13" fmla="*/ 176212 w 207168"/>
                <a:gd name="connsiteY13" fmla="*/ 161925 h 295275"/>
                <a:gd name="connsiteX14" fmla="*/ 180975 w 207168"/>
                <a:gd name="connsiteY14" fmla="*/ 128588 h 295275"/>
                <a:gd name="connsiteX15" fmla="*/ 185737 w 207168"/>
                <a:gd name="connsiteY15" fmla="*/ 97631 h 295275"/>
                <a:gd name="connsiteX16" fmla="*/ 185737 w 207168"/>
                <a:gd name="connsiteY16" fmla="*/ 88106 h 295275"/>
                <a:gd name="connsiteX17" fmla="*/ 207168 w 207168"/>
                <a:gd name="connsiteY17" fmla="*/ 59531 h 295275"/>
                <a:gd name="connsiteX18" fmla="*/ 195262 w 207168"/>
                <a:gd name="connsiteY18"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168" h="295275">
                  <a:moveTo>
                    <a:pt x="195262" y="0"/>
                  </a:moveTo>
                  <a:lnTo>
                    <a:pt x="64293" y="45244"/>
                  </a:lnTo>
                  <a:lnTo>
                    <a:pt x="9525" y="90488"/>
                  </a:lnTo>
                  <a:lnTo>
                    <a:pt x="2381" y="152400"/>
                  </a:lnTo>
                  <a:lnTo>
                    <a:pt x="0" y="197644"/>
                  </a:lnTo>
                  <a:lnTo>
                    <a:pt x="7143" y="204788"/>
                  </a:lnTo>
                  <a:lnTo>
                    <a:pt x="4762" y="228600"/>
                  </a:lnTo>
                  <a:lnTo>
                    <a:pt x="30956" y="252413"/>
                  </a:lnTo>
                  <a:lnTo>
                    <a:pt x="52387" y="295275"/>
                  </a:lnTo>
                  <a:lnTo>
                    <a:pt x="69056" y="288131"/>
                  </a:lnTo>
                  <a:lnTo>
                    <a:pt x="69056" y="259556"/>
                  </a:lnTo>
                  <a:lnTo>
                    <a:pt x="88106" y="233363"/>
                  </a:lnTo>
                  <a:lnTo>
                    <a:pt x="104775" y="228600"/>
                  </a:lnTo>
                  <a:lnTo>
                    <a:pt x="176212" y="161925"/>
                  </a:lnTo>
                  <a:lnTo>
                    <a:pt x="180975" y="128588"/>
                  </a:lnTo>
                  <a:lnTo>
                    <a:pt x="185737" y="97631"/>
                  </a:lnTo>
                  <a:lnTo>
                    <a:pt x="185737" y="88106"/>
                  </a:lnTo>
                  <a:lnTo>
                    <a:pt x="207168" y="59531"/>
                  </a:lnTo>
                  <a:lnTo>
                    <a:pt x="195262" y="0"/>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89" name="Freeform 88"/>
            <p:cNvSpPr/>
            <p:nvPr/>
          </p:nvSpPr>
          <p:spPr>
            <a:xfrm>
              <a:off x="4684713" y="2798763"/>
              <a:ext cx="217487" cy="414338"/>
            </a:xfrm>
            <a:custGeom>
              <a:avLst/>
              <a:gdLst>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35718 w 216693"/>
                <a:gd name="connsiteY18" fmla="*/ 19050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3356 h 411956"/>
                <a:gd name="connsiteX1" fmla="*/ 40481 w 216693"/>
                <a:gd name="connsiteY1" fmla="*/ 254793 h 411956"/>
                <a:gd name="connsiteX2" fmla="*/ 59531 w 216693"/>
                <a:gd name="connsiteY2" fmla="*/ 276225 h 411956"/>
                <a:gd name="connsiteX3" fmla="*/ 71437 w 216693"/>
                <a:gd name="connsiteY3" fmla="*/ 309562 h 411956"/>
                <a:gd name="connsiteX4" fmla="*/ 73818 w 216693"/>
                <a:gd name="connsiteY4" fmla="*/ 342900 h 411956"/>
                <a:gd name="connsiteX5" fmla="*/ 111918 w 216693"/>
                <a:gd name="connsiteY5" fmla="*/ 392906 h 411956"/>
                <a:gd name="connsiteX6" fmla="*/ 130968 w 216693"/>
                <a:gd name="connsiteY6" fmla="*/ 388143 h 411956"/>
                <a:gd name="connsiteX7" fmla="*/ 157162 w 216693"/>
                <a:gd name="connsiteY7" fmla="*/ 411956 h 411956"/>
                <a:gd name="connsiteX8" fmla="*/ 192881 w 216693"/>
                <a:gd name="connsiteY8" fmla="*/ 402431 h 411956"/>
                <a:gd name="connsiteX9" fmla="*/ 185737 w 216693"/>
                <a:gd name="connsiteY9" fmla="*/ 309562 h 411956"/>
                <a:gd name="connsiteX10" fmla="*/ 216693 w 216693"/>
                <a:gd name="connsiteY10" fmla="*/ 257175 h 411956"/>
                <a:gd name="connsiteX11" fmla="*/ 216693 w 216693"/>
                <a:gd name="connsiteY11" fmla="*/ 128587 h 411956"/>
                <a:gd name="connsiteX12" fmla="*/ 211931 w 216693"/>
                <a:gd name="connsiteY12" fmla="*/ 80962 h 411956"/>
                <a:gd name="connsiteX13" fmla="*/ 142875 w 216693"/>
                <a:gd name="connsiteY13" fmla="*/ 28575 h 411956"/>
                <a:gd name="connsiteX14" fmla="*/ 116681 w 216693"/>
                <a:gd name="connsiteY14" fmla="*/ 7143 h 411956"/>
                <a:gd name="connsiteX15" fmla="*/ 78581 w 216693"/>
                <a:gd name="connsiteY15" fmla="*/ 4762 h 411956"/>
                <a:gd name="connsiteX16" fmla="*/ 42862 w 216693"/>
                <a:gd name="connsiteY16" fmla="*/ 0 h 411956"/>
                <a:gd name="connsiteX17" fmla="*/ 35718 w 216693"/>
                <a:gd name="connsiteY17" fmla="*/ 19050 h 411956"/>
                <a:gd name="connsiteX18" fmla="*/ 26193 w 216693"/>
                <a:gd name="connsiteY18" fmla="*/ 26194 h 411956"/>
                <a:gd name="connsiteX19" fmla="*/ 38100 w 216693"/>
                <a:gd name="connsiteY19" fmla="*/ 88106 h 411956"/>
                <a:gd name="connsiteX20" fmla="*/ 11906 w 216693"/>
                <a:gd name="connsiteY20" fmla="*/ 114300 h 411956"/>
                <a:gd name="connsiteX21" fmla="*/ 0 w 216693"/>
                <a:gd name="connsiteY21" fmla="*/ 183356 h 411956"/>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35718 w 216693"/>
                <a:gd name="connsiteY17" fmla="*/ 21431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 name="connsiteX0" fmla="*/ 0 w 216693"/>
                <a:gd name="connsiteY0" fmla="*/ 185737 h 414337"/>
                <a:gd name="connsiteX1" fmla="*/ 40481 w 216693"/>
                <a:gd name="connsiteY1" fmla="*/ 257174 h 414337"/>
                <a:gd name="connsiteX2" fmla="*/ 59531 w 216693"/>
                <a:gd name="connsiteY2" fmla="*/ 278606 h 414337"/>
                <a:gd name="connsiteX3" fmla="*/ 71437 w 216693"/>
                <a:gd name="connsiteY3" fmla="*/ 311943 h 414337"/>
                <a:gd name="connsiteX4" fmla="*/ 73818 w 216693"/>
                <a:gd name="connsiteY4" fmla="*/ 345281 h 414337"/>
                <a:gd name="connsiteX5" fmla="*/ 111918 w 216693"/>
                <a:gd name="connsiteY5" fmla="*/ 395287 h 414337"/>
                <a:gd name="connsiteX6" fmla="*/ 130968 w 216693"/>
                <a:gd name="connsiteY6" fmla="*/ 390524 h 414337"/>
                <a:gd name="connsiteX7" fmla="*/ 157162 w 216693"/>
                <a:gd name="connsiteY7" fmla="*/ 414337 h 414337"/>
                <a:gd name="connsiteX8" fmla="*/ 192881 w 216693"/>
                <a:gd name="connsiteY8" fmla="*/ 404812 h 414337"/>
                <a:gd name="connsiteX9" fmla="*/ 185737 w 216693"/>
                <a:gd name="connsiteY9" fmla="*/ 311943 h 414337"/>
                <a:gd name="connsiteX10" fmla="*/ 216693 w 216693"/>
                <a:gd name="connsiteY10" fmla="*/ 259556 h 414337"/>
                <a:gd name="connsiteX11" fmla="*/ 216693 w 216693"/>
                <a:gd name="connsiteY11" fmla="*/ 130968 h 414337"/>
                <a:gd name="connsiteX12" fmla="*/ 211931 w 216693"/>
                <a:gd name="connsiteY12" fmla="*/ 83343 h 414337"/>
                <a:gd name="connsiteX13" fmla="*/ 142875 w 216693"/>
                <a:gd name="connsiteY13" fmla="*/ 30956 h 414337"/>
                <a:gd name="connsiteX14" fmla="*/ 116681 w 216693"/>
                <a:gd name="connsiteY14" fmla="*/ 9524 h 414337"/>
                <a:gd name="connsiteX15" fmla="*/ 78581 w 216693"/>
                <a:gd name="connsiteY15" fmla="*/ 7143 h 414337"/>
                <a:gd name="connsiteX16" fmla="*/ 30956 w 216693"/>
                <a:gd name="connsiteY16" fmla="*/ 0 h 414337"/>
                <a:gd name="connsiteX17" fmla="*/ 23812 w 216693"/>
                <a:gd name="connsiteY17" fmla="*/ 19050 h 414337"/>
                <a:gd name="connsiteX18" fmla="*/ 26193 w 216693"/>
                <a:gd name="connsiteY18" fmla="*/ 28575 h 414337"/>
                <a:gd name="connsiteX19" fmla="*/ 38100 w 216693"/>
                <a:gd name="connsiteY19" fmla="*/ 90487 h 414337"/>
                <a:gd name="connsiteX20" fmla="*/ 11906 w 216693"/>
                <a:gd name="connsiteY20" fmla="*/ 116681 h 414337"/>
                <a:gd name="connsiteX21" fmla="*/ 0 w 216693"/>
                <a:gd name="connsiteY21" fmla="*/ 185737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693" h="414337">
                  <a:moveTo>
                    <a:pt x="0" y="185737"/>
                  </a:moveTo>
                  <a:lnTo>
                    <a:pt x="40481" y="257174"/>
                  </a:lnTo>
                  <a:lnTo>
                    <a:pt x="59531" y="278606"/>
                  </a:lnTo>
                  <a:lnTo>
                    <a:pt x="71437" y="311943"/>
                  </a:lnTo>
                  <a:lnTo>
                    <a:pt x="73818" y="345281"/>
                  </a:lnTo>
                  <a:lnTo>
                    <a:pt x="111918" y="395287"/>
                  </a:lnTo>
                  <a:lnTo>
                    <a:pt x="130968" y="390524"/>
                  </a:lnTo>
                  <a:lnTo>
                    <a:pt x="157162" y="414337"/>
                  </a:lnTo>
                  <a:lnTo>
                    <a:pt x="192881" y="404812"/>
                  </a:lnTo>
                  <a:lnTo>
                    <a:pt x="185737" y="311943"/>
                  </a:lnTo>
                  <a:lnTo>
                    <a:pt x="216693" y="259556"/>
                  </a:lnTo>
                  <a:lnTo>
                    <a:pt x="216693" y="130968"/>
                  </a:lnTo>
                  <a:lnTo>
                    <a:pt x="211931" y="83343"/>
                  </a:lnTo>
                  <a:lnTo>
                    <a:pt x="142875" y="30956"/>
                  </a:lnTo>
                  <a:lnTo>
                    <a:pt x="116681" y="9524"/>
                  </a:lnTo>
                  <a:lnTo>
                    <a:pt x="78581" y="7143"/>
                  </a:lnTo>
                  <a:lnTo>
                    <a:pt x="30956" y="0"/>
                  </a:lnTo>
                  <a:cubicBezTo>
                    <a:pt x="28575" y="6350"/>
                    <a:pt x="24606" y="14288"/>
                    <a:pt x="23812" y="19050"/>
                  </a:cubicBezTo>
                  <a:cubicBezTo>
                    <a:pt x="23018" y="23812"/>
                    <a:pt x="23812" y="16669"/>
                    <a:pt x="26193" y="28575"/>
                  </a:cubicBezTo>
                  <a:cubicBezTo>
                    <a:pt x="28574" y="40481"/>
                    <a:pt x="34131" y="69850"/>
                    <a:pt x="38100" y="90487"/>
                  </a:cubicBezTo>
                  <a:lnTo>
                    <a:pt x="11906" y="116681"/>
                  </a:lnTo>
                  <a:cubicBezTo>
                    <a:pt x="11112" y="139700"/>
                    <a:pt x="10319" y="162718"/>
                    <a:pt x="0" y="185737"/>
                  </a:cubicBez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0" name="Freeform 89"/>
            <p:cNvSpPr/>
            <p:nvPr/>
          </p:nvSpPr>
          <p:spPr>
            <a:xfrm>
              <a:off x="4797425" y="2579688"/>
              <a:ext cx="334963" cy="301625"/>
            </a:xfrm>
            <a:custGeom>
              <a:avLst/>
              <a:gdLst>
                <a:gd name="connsiteX0" fmla="*/ 104775 w 335757"/>
                <a:gd name="connsiteY0" fmla="*/ 302419 h 302419"/>
                <a:gd name="connsiteX1" fmla="*/ 247650 w 335757"/>
                <a:gd name="connsiteY1" fmla="*/ 276225 h 302419"/>
                <a:gd name="connsiteX2" fmla="*/ 280988 w 335757"/>
                <a:gd name="connsiteY2" fmla="*/ 209550 h 302419"/>
                <a:gd name="connsiteX3" fmla="*/ 302419 w 335757"/>
                <a:gd name="connsiteY3" fmla="*/ 173832 h 302419"/>
                <a:gd name="connsiteX4" fmla="*/ 316707 w 335757"/>
                <a:gd name="connsiteY4" fmla="*/ 138113 h 302419"/>
                <a:gd name="connsiteX5" fmla="*/ 335757 w 335757"/>
                <a:gd name="connsiteY5" fmla="*/ 114300 h 302419"/>
                <a:gd name="connsiteX6" fmla="*/ 314325 w 335757"/>
                <a:gd name="connsiteY6" fmla="*/ 66675 h 302419"/>
                <a:gd name="connsiteX7" fmla="*/ 309563 w 335757"/>
                <a:gd name="connsiteY7" fmla="*/ 30957 h 302419"/>
                <a:gd name="connsiteX8" fmla="*/ 252413 w 335757"/>
                <a:gd name="connsiteY8" fmla="*/ 7144 h 302419"/>
                <a:gd name="connsiteX9" fmla="*/ 216694 w 335757"/>
                <a:gd name="connsiteY9" fmla="*/ 0 h 302419"/>
                <a:gd name="connsiteX10" fmla="*/ 169069 w 335757"/>
                <a:gd name="connsiteY10" fmla="*/ 16669 h 302419"/>
                <a:gd name="connsiteX11" fmla="*/ 135732 w 335757"/>
                <a:gd name="connsiteY11" fmla="*/ 40482 h 302419"/>
                <a:gd name="connsiteX12" fmla="*/ 66675 w 335757"/>
                <a:gd name="connsiteY12" fmla="*/ 102394 h 302419"/>
                <a:gd name="connsiteX13" fmla="*/ 76200 w 335757"/>
                <a:gd name="connsiteY13" fmla="*/ 176213 h 302419"/>
                <a:gd name="connsiteX14" fmla="*/ 0 w 335757"/>
                <a:gd name="connsiteY14" fmla="*/ 221457 h 302419"/>
                <a:gd name="connsiteX15" fmla="*/ 104775 w 335757"/>
                <a:gd name="connsiteY15"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7" h="302419">
                  <a:moveTo>
                    <a:pt x="104775" y="302419"/>
                  </a:moveTo>
                  <a:lnTo>
                    <a:pt x="247650" y="276225"/>
                  </a:lnTo>
                  <a:lnTo>
                    <a:pt x="280988" y="209550"/>
                  </a:lnTo>
                  <a:lnTo>
                    <a:pt x="302419" y="173832"/>
                  </a:lnTo>
                  <a:lnTo>
                    <a:pt x="316707" y="138113"/>
                  </a:lnTo>
                  <a:lnTo>
                    <a:pt x="335757" y="114300"/>
                  </a:lnTo>
                  <a:lnTo>
                    <a:pt x="314325" y="66675"/>
                  </a:lnTo>
                  <a:lnTo>
                    <a:pt x="309563" y="30957"/>
                  </a:lnTo>
                  <a:lnTo>
                    <a:pt x="252413" y="7144"/>
                  </a:lnTo>
                  <a:lnTo>
                    <a:pt x="216694" y="0"/>
                  </a:lnTo>
                  <a:lnTo>
                    <a:pt x="169069" y="16669"/>
                  </a:lnTo>
                  <a:lnTo>
                    <a:pt x="135732" y="40482"/>
                  </a:lnTo>
                  <a:lnTo>
                    <a:pt x="66675" y="102394"/>
                  </a:lnTo>
                  <a:lnTo>
                    <a:pt x="76200" y="176213"/>
                  </a:lnTo>
                  <a:lnTo>
                    <a:pt x="0" y="221457"/>
                  </a:lnTo>
                  <a:lnTo>
                    <a:pt x="104775"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1" name="Freeform 90"/>
            <p:cNvSpPr/>
            <p:nvPr/>
          </p:nvSpPr>
          <p:spPr>
            <a:xfrm>
              <a:off x="4197350" y="2071688"/>
              <a:ext cx="1119188" cy="736600"/>
            </a:xfrm>
            <a:custGeom>
              <a:avLst/>
              <a:gdLst>
                <a:gd name="connsiteX0" fmla="*/ 723900 w 1119188"/>
                <a:gd name="connsiteY0" fmla="*/ 554831 h 735806"/>
                <a:gd name="connsiteX1" fmla="*/ 716757 w 1119188"/>
                <a:gd name="connsiteY1" fmla="*/ 497681 h 735806"/>
                <a:gd name="connsiteX2" fmla="*/ 702469 w 1119188"/>
                <a:gd name="connsiteY2" fmla="*/ 473869 h 735806"/>
                <a:gd name="connsiteX3" fmla="*/ 716757 w 1119188"/>
                <a:gd name="connsiteY3" fmla="*/ 459581 h 735806"/>
                <a:gd name="connsiteX4" fmla="*/ 766763 w 1119188"/>
                <a:gd name="connsiteY4" fmla="*/ 461963 h 735806"/>
                <a:gd name="connsiteX5" fmla="*/ 764382 w 1119188"/>
                <a:gd name="connsiteY5" fmla="*/ 426244 h 735806"/>
                <a:gd name="connsiteX6" fmla="*/ 773907 w 1119188"/>
                <a:gd name="connsiteY6" fmla="*/ 407194 h 735806"/>
                <a:gd name="connsiteX7" fmla="*/ 819150 w 1119188"/>
                <a:gd name="connsiteY7" fmla="*/ 376238 h 735806"/>
                <a:gd name="connsiteX8" fmla="*/ 816769 w 1119188"/>
                <a:gd name="connsiteY8" fmla="*/ 283369 h 735806"/>
                <a:gd name="connsiteX9" fmla="*/ 840582 w 1119188"/>
                <a:gd name="connsiteY9" fmla="*/ 273844 h 735806"/>
                <a:gd name="connsiteX10" fmla="*/ 881063 w 1119188"/>
                <a:gd name="connsiteY10" fmla="*/ 321469 h 735806"/>
                <a:gd name="connsiteX11" fmla="*/ 909638 w 1119188"/>
                <a:gd name="connsiteY11" fmla="*/ 307181 h 735806"/>
                <a:gd name="connsiteX12" fmla="*/ 919163 w 1119188"/>
                <a:gd name="connsiteY12" fmla="*/ 264319 h 735806"/>
                <a:gd name="connsiteX13" fmla="*/ 952500 w 1119188"/>
                <a:gd name="connsiteY13" fmla="*/ 259556 h 735806"/>
                <a:gd name="connsiteX14" fmla="*/ 1004888 w 1119188"/>
                <a:gd name="connsiteY14" fmla="*/ 204788 h 735806"/>
                <a:gd name="connsiteX15" fmla="*/ 1035844 w 1119188"/>
                <a:gd name="connsiteY15" fmla="*/ 180975 h 735806"/>
                <a:gd name="connsiteX16" fmla="*/ 1104900 w 1119188"/>
                <a:gd name="connsiteY16" fmla="*/ 157163 h 735806"/>
                <a:gd name="connsiteX17" fmla="*/ 1116807 w 1119188"/>
                <a:gd name="connsiteY17" fmla="*/ 83344 h 735806"/>
                <a:gd name="connsiteX18" fmla="*/ 1116807 w 1119188"/>
                <a:gd name="connsiteY18" fmla="*/ 57150 h 735806"/>
                <a:gd name="connsiteX19" fmla="*/ 1119188 w 1119188"/>
                <a:gd name="connsiteY19" fmla="*/ 35719 h 735806"/>
                <a:gd name="connsiteX20" fmla="*/ 1104900 w 1119188"/>
                <a:gd name="connsiteY20" fmla="*/ 0 h 735806"/>
                <a:gd name="connsiteX21" fmla="*/ 1069182 w 1119188"/>
                <a:gd name="connsiteY21" fmla="*/ 7144 h 735806"/>
                <a:gd name="connsiteX22" fmla="*/ 992982 w 1119188"/>
                <a:gd name="connsiteY22" fmla="*/ 9525 h 735806"/>
                <a:gd name="connsiteX23" fmla="*/ 954882 w 1119188"/>
                <a:gd name="connsiteY23" fmla="*/ 38100 h 735806"/>
                <a:gd name="connsiteX24" fmla="*/ 931069 w 1119188"/>
                <a:gd name="connsiteY24" fmla="*/ 42863 h 735806"/>
                <a:gd name="connsiteX25" fmla="*/ 904875 w 1119188"/>
                <a:gd name="connsiteY25" fmla="*/ 42863 h 735806"/>
                <a:gd name="connsiteX26" fmla="*/ 831057 w 1119188"/>
                <a:gd name="connsiteY26" fmla="*/ 85725 h 735806"/>
                <a:gd name="connsiteX27" fmla="*/ 776288 w 1119188"/>
                <a:gd name="connsiteY27" fmla="*/ 104775 h 735806"/>
                <a:gd name="connsiteX28" fmla="*/ 707232 w 1119188"/>
                <a:gd name="connsiteY28" fmla="*/ 180975 h 735806"/>
                <a:gd name="connsiteX29" fmla="*/ 692944 w 1119188"/>
                <a:gd name="connsiteY29" fmla="*/ 195263 h 735806"/>
                <a:gd name="connsiteX30" fmla="*/ 626269 w 1119188"/>
                <a:gd name="connsiteY30" fmla="*/ 192881 h 735806"/>
                <a:gd name="connsiteX31" fmla="*/ 619125 w 1119188"/>
                <a:gd name="connsiteY31" fmla="*/ 207169 h 735806"/>
                <a:gd name="connsiteX32" fmla="*/ 519113 w 1119188"/>
                <a:gd name="connsiteY32" fmla="*/ 211931 h 735806"/>
                <a:gd name="connsiteX33" fmla="*/ 492919 w 1119188"/>
                <a:gd name="connsiteY33" fmla="*/ 230981 h 735806"/>
                <a:gd name="connsiteX34" fmla="*/ 459582 w 1119188"/>
                <a:gd name="connsiteY34" fmla="*/ 245269 h 735806"/>
                <a:gd name="connsiteX35" fmla="*/ 433388 w 1119188"/>
                <a:gd name="connsiteY35" fmla="*/ 271463 h 735806"/>
                <a:gd name="connsiteX36" fmla="*/ 416719 w 1119188"/>
                <a:gd name="connsiteY36" fmla="*/ 278606 h 735806"/>
                <a:gd name="connsiteX37" fmla="*/ 378619 w 1119188"/>
                <a:gd name="connsiteY37" fmla="*/ 278606 h 735806"/>
                <a:gd name="connsiteX38" fmla="*/ 335757 w 1119188"/>
                <a:gd name="connsiteY38" fmla="*/ 250031 h 735806"/>
                <a:gd name="connsiteX39" fmla="*/ 250032 w 1119188"/>
                <a:gd name="connsiteY39" fmla="*/ 250031 h 735806"/>
                <a:gd name="connsiteX40" fmla="*/ 211932 w 1119188"/>
                <a:gd name="connsiteY40" fmla="*/ 240506 h 735806"/>
                <a:gd name="connsiteX41" fmla="*/ 188119 w 1119188"/>
                <a:gd name="connsiteY41" fmla="*/ 221456 h 735806"/>
                <a:gd name="connsiteX42" fmla="*/ 171450 w 1119188"/>
                <a:gd name="connsiteY42" fmla="*/ 207169 h 735806"/>
                <a:gd name="connsiteX43" fmla="*/ 150019 w 1119188"/>
                <a:gd name="connsiteY43" fmla="*/ 202406 h 735806"/>
                <a:gd name="connsiteX44" fmla="*/ 126207 w 1119188"/>
                <a:gd name="connsiteY44" fmla="*/ 209550 h 735806"/>
                <a:gd name="connsiteX45" fmla="*/ 85725 w 1119188"/>
                <a:gd name="connsiteY45" fmla="*/ 226219 h 735806"/>
                <a:gd name="connsiteX46" fmla="*/ 54769 w 1119188"/>
                <a:gd name="connsiteY46" fmla="*/ 245269 h 735806"/>
                <a:gd name="connsiteX47" fmla="*/ 16669 w 1119188"/>
                <a:gd name="connsiteY47" fmla="*/ 254794 h 735806"/>
                <a:gd name="connsiteX48" fmla="*/ 0 w 1119188"/>
                <a:gd name="connsiteY48" fmla="*/ 261938 h 735806"/>
                <a:gd name="connsiteX49" fmla="*/ 28575 w 1119188"/>
                <a:gd name="connsiteY49" fmla="*/ 278606 h 735806"/>
                <a:gd name="connsiteX50" fmla="*/ 59532 w 1119188"/>
                <a:gd name="connsiteY50" fmla="*/ 278606 h 735806"/>
                <a:gd name="connsiteX51" fmla="*/ 80963 w 1119188"/>
                <a:gd name="connsiteY51" fmla="*/ 278606 h 735806"/>
                <a:gd name="connsiteX52" fmla="*/ 88107 w 1119188"/>
                <a:gd name="connsiteY52" fmla="*/ 276225 h 735806"/>
                <a:gd name="connsiteX53" fmla="*/ 100013 w 1119188"/>
                <a:gd name="connsiteY53" fmla="*/ 261938 h 735806"/>
                <a:gd name="connsiteX54" fmla="*/ 119063 w 1119188"/>
                <a:gd name="connsiteY54" fmla="*/ 259556 h 735806"/>
                <a:gd name="connsiteX55" fmla="*/ 142875 w 1119188"/>
                <a:gd name="connsiteY55" fmla="*/ 257175 h 735806"/>
                <a:gd name="connsiteX56" fmla="*/ 154782 w 1119188"/>
                <a:gd name="connsiteY56" fmla="*/ 271463 h 735806"/>
                <a:gd name="connsiteX57" fmla="*/ 145257 w 1119188"/>
                <a:gd name="connsiteY57" fmla="*/ 292894 h 735806"/>
                <a:gd name="connsiteX58" fmla="*/ 114300 w 1119188"/>
                <a:gd name="connsiteY58" fmla="*/ 304800 h 735806"/>
                <a:gd name="connsiteX59" fmla="*/ 78582 w 1119188"/>
                <a:gd name="connsiteY59" fmla="*/ 397669 h 735806"/>
                <a:gd name="connsiteX60" fmla="*/ 97632 w 1119188"/>
                <a:gd name="connsiteY60" fmla="*/ 421481 h 735806"/>
                <a:gd name="connsiteX61" fmla="*/ 102394 w 1119188"/>
                <a:gd name="connsiteY61" fmla="*/ 464344 h 735806"/>
                <a:gd name="connsiteX62" fmla="*/ 107157 w 1119188"/>
                <a:gd name="connsiteY62" fmla="*/ 481013 h 735806"/>
                <a:gd name="connsiteX63" fmla="*/ 142875 w 1119188"/>
                <a:gd name="connsiteY63" fmla="*/ 471488 h 735806"/>
                <a:gd name="connsiteX64" fmla="*/ 178594 w 1119188"/>
                <a:gd name="connsiteY64" fmla="*/ 459581 h 735806"/>
                <a:gd name="connsiteX65" fmla="*/ 228600 w 1119188"/>
                <a:gd name="connsiteY65" fmla="*/ 471488 h 735806"/>
                <a:gd name="connsiteX66" fmla="*/ 266700 w 1119188"/>
                <a:gd name="connsiteY66" fmla="*/ 481013 h 735806"/>
                <a:gd name="connsiteX67" fmla="*/ 319088 w 1119188"/>
                <a:gd name="connsiteY67" fmla="*/ 478631 h 735806"/>
                <a:gd name="connsiteX68" fmla="*/ 359569 w 1119188"/>
                <a:gd name="connsiteY68" fmla="*/ 461963 h 735806"/>
                <a:gd name="connsiteX69" fmla="*/ 395288 w 1119188"/>
                <a:gd name="connsiteY69" fmla="*/ 442913 h 735806"/>
                <a:gd name="connsiteX70" fmla="*/ 433388 w 1119188"/>
                <a:gd name="connsiteY70" fmla="*/ 450056 h 735806"/>
                <a:gd name="connsiteX71" fmla="*/ 473869 w 1119188"/>
                <a:gd name="connsiteY71" fmla="*/ 469106 h 735806"/>
                <a:gd name="connsiteX72" fmla="*/ 519113 w 1119188"/>
                <a:gd name="connsiteY72" fmla="*/ 495300 h 735806"/>
                <a:gd name="connsiteX73" fmla="*/ 550069 w 1119188"/>
                <a:gd name="connsiteY73" fmla="*/ 521494 h 735806"/>
                <a:gd name="connsiteX74" fmla="*/ 554832 w 1119188"/>
                <a:gd name="connsiteY74" fmla="*/ 559594 h 735806"/>
                <a:gd name="connsiteX75" fmla="*/ 550069 w 1119188"/>
                <a:gd name="connsiteY75" fmla="*/ 614363 h 735806"/>
                <a:gd name="connsiteX76" fmla="*/ 545307 w 1119188"/>
                <a:gd name="connsiteY76" fmla="*/ 645319 h 735806"/>
                <a:gd name="connsiteX77" fmla="*/ 519113 w 1119188"/>
                <a:gd name="connsiteY77" fmla="*/ 657225 h 735806"/>
                <a:gd name="connsiteX78" fmla="*/ 502444 w 1119188"/>
                <a:gd name="connsiteY78" fmla="*/ 673894 h 735806"/>
                <a:gd name="connsiteX79" fmla="*/ 504825 w 1119188"/>
                <a:gd name="connsiteY79" fmla="*/ 707231 h 735806"/>
                <a:gd name="connsiteX80" fmla="*/ 523875 w 1119188"/>
                <a:gd name="connsiteY80" fmla="*/ 731044 h 735806"/>
                <a:gd name="connsiteX81" fmla="*/ 604838 w 1119188"/>
                <a:gd name="connsiteY81" fmla="*/ 735806 h 735806"/>
                <a:gd name="connsiteX82" fmla="*/ 671513 w 1119188"/>
                <a:gd name="connsiteY82" fmla="*/ 685800 h 735806"/>
                <a:gd name="connsiteX83" fmla="*/ 671513 w 1119188"/>
                <a:gd name="connsiteY83" fmla="*/ 604838 h 735806"/>
                <a:gd name="connsiteX84" fmla="*/ 723900 w 1119188"/>
                <a:gd name="connsiteY84" fmla="*/ 554831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19188" h="735806">
                  <a:moveTo>
                    <a:pt x="723900" y="554831"/>
                  </a:moveTo>
                  <a:lnTo>
                    <a:pt x="716757" y="497681"/>
                  </a:lnTo>
                  <a:lnTo>
                    <a:pt x="702469" y="473869"/>
                  </a:lnTo>
                  <a:lnTo>
                    <a:pt x="716757" y="459581"/>
                  </a:lnTo>
                  <a:lnTo>
                    <a:pt x="766763" y="461963"/>
                  </a:lnTo>
                  <a:lnTo>
                    <a:pt x="764382" y="426244"/>
                  </a:lnTo>
                  <a:lnTo>
                    <a:pt x="773907" y="407194"/>
                  </a:lnTo>
                  <a:lnTo>
                    <a:pt x="819150" y="376238"/>
                  </a:lnTo>
                  <a:cubicBezTo>
                    <a:pt x="818356" y="345282"/>
                    <a:pt x="817563" y="314325"/>
                    <a:pt x="816769" y="283369"/>
                  </a:cubicBezTo>
                  <a:lnTo>
                    <a:pt x="840582" y="273844"/>
                  </a:lnTo>
                  <a:lnTo>
                    <a:pt x="881063" y="321469"/>
                  </a:lnTo>
                  <a:lnTo>
                    <a:pt x="909638" y="307181"/>
                  </a:lnTo>
                  <a:lnTo>
                    <a:pt x="919163" y="264319"/>
                  </a:lnTo>
                  <a:lnTo>
                    <a:pt x="952500" y="259556"/>
                  </a:lnTo>
                  <a:lnTo>
                    <a:pt x="1004888" y="204788"/>
                  </a:lnTo>
                  <a:lnTo>
                    <a:pt x="1035844" y="180975"/>
                  </a:lnTo>
                  <a:lnTo>
                    <a:pt x="1104900" y="157163"/>
                  </a:lnTo>
                  <a:lnTo>
                    <a:pt x="1116807" y="83344"/>
                  </a:lnTo>
                  <a:lnTo>
                    <a:pt x="1116807" y="57150"/>
                  </a:lnTo>
                  <a:lnTo>
                    <a:pt x="1119188" y="35719"/>
                  </a:lnTo>
                  <a:lnTo>
                    <a:pt x="1104900" y="0"/>
                  </a:lnTo>
                  <a:lnTo>
                    <a:pt x="1069182" y="7144"/>
                  </a:lnTo>
                  <a:lnTo>
                    <a:pt x="992982" y="9525"/>
                  </a:lnTo>
                  <a:lnTo>
                    <a:pt x="954882" y="38100"/>
                  </a:lnTo>
                  <a:lnTo>
                    <a:pt x="931069" y="42863"/>
                  </a:lnTo>
                  <a:lnTo>
                    <a:pt x="904875" y="42863"/>
                  </a:lnTo>
                  <a:lnTo>
                    <a:pt x="831057" y="85725"/>
                  </a:lnTo>
                  <a:lnTo>
                    <a:pt x="776288" y="104775"/>
                  </a:lnTo>
                  <a:lnTo>
                    <a:pt x="707232" y="180975"/>
                  </a:lnTo>
                  <a:lnTo>
                    <a:pt x="692944" y="195263"/>
                  </a:lnTo>
                  <a:lnTo>
                    <a:pt x="626269" y="192881"/>
                  </a:lnTo>
                  <a:lnTo>
                    <a:pt x="619125" y="207169"/>
                  </a:lnTo>
                  <a:lnTo>
                    <a:pt x="519113" y="211931"/>
                  </a:lnTo>
                  <a:lnTo>
                    <a:pt x="492919" y="230981"/>
                  </a:lnTo>
                  <a:lnTo>
                    <a:pt x="459582" y="245269"/>
                  </a:lnTo>
                  <a:lnTo>
                    <a:pt x="433388" y="271463"/>
                  </a:lnTo>
                  <a:lnTo>
                    <a:pt x="416719" y="278606"/>
                  </a:lnTo>
                  <a:lnTo>
                    <a:pt x="378619" y="278606"/>
                  </a:lnTo>
                  <a:lnTo>
                    <a:pt x="335757" y="250031"/>
                  </a:lnTo>
                  <a:lnTo>
                    <a:pt x="250032" y="250031"/>
                  </a:lnTo>
                  <a:lnTo>
                    <a:pt x="211932" y="240506"/>
                  </a:lnTo>
                  <a:lnTo>
                    <a:pt x="188119" y="221456"/>
                  </a:lnTo>
                  <a:lnTo>
                    <a:pt x="171450" y="207169"/>
                  </a:lnTo>
                  <a:lnTo>
                    <a:pt x="150019" y="202406"/>
                  </a:lnTo>
                  <a:lnTo>
                    <a:pt x="126207" y="209550"/>
                  </a:lnTo>
                  <a:lnTo>
                    <a:pt x="85725" y="226219"/>
                  </a:lnTo>
                  <a:lnTo>
                    <a:pt x="54769" y="245269"/>
                  </a:lnTo>
                  <a:lnTo>
                    <a:pt x="16669" y="254794"/>
                  </a:lnTo>
                  <a:lnTo>
                    <a:pt x="0" y="261938"/>
                  </a:lnTo>
                  <a:lnTo>
                    <a:pt x="28575" y="278606"/>
                  </a:lnTo>
                  <a:lnTo>
                    <a:pt x="59532" y="278606"/>
                  </a:lnTo>
                  <a:lnTo>
                    <a:pt x="80963" y="278606"/>
                  </a:lnTo>
                  <a:lnTo>
                    <a:pt x="88107" y="276225"/>
                  </a:lnTo>
                  <a:lnTo>
                    <a:pt x="100013" y="261938"/>
                  </a:lnTo>
                  <a:lnTo>
                    <a:pt x="119063" y="259556"/>
                  </a:lnTo>
                  <a:lnTo>
                    <a:pt x="142875" y="257175"/>
                  </a:lnTo>
                  <a:lnTo>
                    <a:pt x="154782" y="271463"/>
                  </a:lnTo>
                  <a:lnTo>
                    <a:pt x="145257" y="292894"/>
                  </a:lnTo>
                  <a:lnTo>
                    <a:pt x="114300" y="304800"/>
                  </a:lnTo>
                  <a:lnTo>
                    <a:pt x="78582" y="397669"/>
                  </a:lnTo>
                  <a:lnTo>
                    <a:pt x="97632" y="421481"/>
                  </a:lnTo>
                  <a:lnTo>
                    <a:pt x="102394" y="464344"/>
                  </a:lnTo>
                  <a:lnTo>
                    <a:pt x="107157" y="481013"/>
                  </a:lnTo>
                  <a:lnTo>
                    <a:pt x="142875" y="471488"/>
                  </a:lnTo>
                  <a:lnTo>
                    <a:pt x="178594" y="459581"/>
                  </a:lnTo>
                  <a:lnTo>
                    <a:pt x="228600" y="471488"/>
                  </a:lnTo>
                  <a:lnTo>
                    <a:pt x="266700" y="481013"/>
                  </a:lnTo>
                  <a:lnTo>
                    <a:pt x="319088" y="478631"/>
                  </a:lnTo>
                  <a:lnTo>
                    <a:pt x="359569" y="461963"/>
                  </a:lnTo>
                  <a:lnTo>
                    <a:pt x="395288" y="442913"/>
                  </a:lnTo>
                  <a:lnTo>
                    <a:pt x="433388" y="450056"/>
                  </a:lnTo>
                  <a:lnTo>
                    <a:pt x="473869" y="469106"/>
                  </a:lnTo>
                  <a:lnTo>
                    <a:pt x="519113" y="495300"/>
                  </a:lnTo>
                  <a:lnTo>
                    <a:pt x="550069" y="521494"/>
                  </a:lnTo>
                  <a:lnTo>
                    <a:pt x="554832" y="559594"/>
                  </a:lnTo>
                  <a:lnTo>
                    <a:pt x="550069" y="614363"/>
                  </a:lnTo>
                  <a:lnTo>
                    <a:pt x="545307" y="645319"/>
                  </a:lnTo>
                  <a:lnTo>
                    <a:pt x="519113" y="657225"/>
                  </a:lnTo>
                  <a:lnTo>
                    <a:pt x="502444" y="673894"/>
                  </a:lnTo>
                  <a:lnTo>
                    <a:pt x="504825" y="707231"/>
                  </a:lnTo>
                  <a:lnTo>
                    <a:pt x="523875" y="731044"/>
                  </a:lnTo>
                  <a:lnTo>
                    <a:pt x="604838" y="735806"/>
                  </a:lnTo>
                  <a:lnTo>
                    <a:pt x="671513" y="685800"/>
                  </a:lnTo>
                  <a:lnTo>
                    <a:pt x="671513" y="604838"/>
                  </a:lnTo>
                  <a:lnTo>
                    <a:pt x="723900" y="554831"/>
                  </a:lnTo>
                  <a:close/>
                </a:path>
              </a:pathLst>
            </a:custGeom>
            <a:solidFill>
              <a:srgbClr val="FFCCCC"/>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2" name="Freeform 91"/>
            <p:cNvSpPr/>
            <p:nvPr/>
          </p:nvSpPr>
          <p:spPr>
            <a:xfrm>
              <a:off x="4294188" y="2514601"/>
              <a:ext cx="460375" cy="212725"/>
            </a:xfrm>
            <a:custGeom>
              <a:avLst/>
              <a:gdLst>
                <a:gd name="connsiteX0" fmla="*/ 0 w 459581"/>
                <a:gd name="connsiteY0" fmla="*/ 42862 h 211931"/>
                <a:gd name="connsiteX1" fmla="*/ 7143 w 459581"/>
                <a:gd name="connsiteY1" fmla="*/ 104775 h 211931"/>
                <a:gd name="connsiteX2" fmla="*/ 30956 w 459581"/>
                <a:gd name="connsiteY2" fmla="*/ 119062 h 211931"/>
                <a:gd name="connsiteX3" fmla="*/ 33337 w 459581"/>
                <a:gd name="connsiteY3" fmla="*/ 171450 h 211931"/>
                <a:gd name="connsiteX4" fmla="*/ 38100 w 459581"/>
                <a:gd name="connsiteY4" fmla="*/ 188118 h 211931"/>
                <a:gd name="connsiteX5" fmla="*/ 88106 w 459581"/>
                <a:gd name="connsiteY5" fmla="*/ 204787 h 211931"/>
                <a:gd name="connsiteX6" fmla="*/ 88106 w 459581"/>
                <a:gd name="connsiteY6" fmla="*/ 204787 h 211931"/>
                <a:gd name="connsiteX7" fmla="*/ 147637 w 459581"/>
                <a:gd name="connsiteY7" fmla="*/ 211931 h 211931"/>
                <a:gd name="connsiteX8" fmla="*/ 180975 w 459581"/>
                <a:gd name="connsiteY8" fmla="*/ 197643 h 211931"/>
                <a:gd name="connsiteX9" fmla="*/ 214312 w 459581"/>
                <a:gd name="connsiteY9" fmla="*/ 192881 h 211931"/>
                <a:gd name="connsiteX10" fmla="*/ 242887 w 459581"/>
                <a:gd name="connsiteY10" fmla="*/ 204787 h 211931"/>
                <a:gd name="connsiteX11" fmla="*/ 261937 w 459581"/>
                <a:gd name="connsiteY11" fmla="*/ 204787 h 211931"/>
                <a:gd name="connsiteX12" fmla="*/ 321468 w 459581"/>
                <a:gd name="connsiteY12" fmla="*/ 178593 h 211931"/>
                <a:gd name="connsiteX13" fmla="*/ 350043 w 459581"/>
                <a:gd name="connsiteY13" fmla="*/ 180975 h 211931"/>
                <a:gd name="connsiteX14" fmla="*/ 402431 w 459581"/>
                <a:gd name="connsiteY14" fmla="*/ 161925 h 211931"/>
                <a:gd name="connsiteX15" fmla="*/ 457200 w 459581"/>
                <a:gd name="connsiteY15" fmla="*/ 173831 h 211931"/>
                <a:gd name="connsiteX16" fmla="*/ 459581 w 459581"/>
                <a:gd name="connsiteY16" fmla="*/ 128587 h 211931"/>
                <a:gd name="connsiteX17" fmla="*/ 450056 w 459581"/>
                <a:gd name="connsiteY17" fmla="*/ 83343 h 211931"/>
                <a:gd name="connsiteX18" fmla="*/ 423862 w 459581"/>
                <a:gd name="connsiteY18" fmla="*/ 52387 h 211931"/>
                <a:gd name="connsiteX19" fmla="*/ 357187 w 459581"/>
                <a:gd name="connsiteY19" fmla="*/ 19050 h 211931"/>
                <a:gd name="connsiteX20" fmla="*/ 319087 w 459581"/>
                <a:gd name="connsiteY20" fmla="*/ 0 h 211931"/>
                <a:gd name="connsiteX21" fmla="*/ 295275 w 459581"/>
                <a:gd name="connsiteY21" fmla="*/ 0 h 211931"/>
                <a:gd name="connsiteX22" fmla="*/ 240506 w 459581"/>
                <a:gd name="connsiteY22" fmla="*/ 33337 h 211931"/>
                <a:gd name="connsiteX23" fmla="*/ 176212 w 459581"/>
                <a:gd name="connsiteY23" fmla="*/ 45243 h 211931"/>
                <a:gd name="connsiteX24" fmla="*/ 95250 w 459581"/>
                <a:gd name="connsiteY24" fmla="*/ 19050 h 211931"/>
                <a:gd name="connsiteX25" fmla="*/ 78581 w 459581"/>
                <a:gd name="connsiteY25" fmla="*/ 16668 h 211931"/>
                <a:gd name="connsiteX26" fmla="*/ 0 w 459581"/>
                <a:gd name="connsiteY26" fmla="*/ 42862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581" h="211931">
                  <a:moveTo>
                    <a:pt x="0" y="42862"/>
                  </a:moveTo>
                  <a:lnTo>
                    <a:pt x="7143" y="104775"/>
                  </a:lnTo>
                  <a:lnTo>
                    <a:pt x="30956" y="119062"/>
                  </a:lnTo>
                  <a:lnTo>
                    <a:pt x="33337" y="171450"/>
                  </a:lnTo>
                  <a:lnTo>
                    <a:pt x="38100" y="188118"/>
                  </a:lnTo>
                  <a:lnTo>
                    <a:pt x="88106" y="204787"/>
                  </a:lnTo>
                  <a:lnTo>
                    <a:pt x="88106" y="204787"/>
                  </a:lnTo>
                  <a:lnTo>
                    <a:pt x="147637" y="211931"/>
                  </a:lnTo>
                  <a:lnTo>
                    <a:pt x="180975" y="197643"/>
                  </a:lnTo>
                  <a:lnTo>
                    <a:pt x="214312" y="192881"/>
                  </a:lnTo>
                  <a:lnTo>
                    <a:pt x="242887" y="204787"/>
                  </a:lnTo>
                  <a:lnTo>
                    <a:pt x="261937" y="204787"/>
                  </a:lnTo>
                  <a:lnTo>
                    <a:pt x="321468" y="178593"/>
                  </a:lnTo>
                  <a:lnTo>
                    <a:pt x="350043" y="180975"/>
                  </a:lnTo>
                  <a:lnTo>
                    <a:pt x="402431" y="161925"/>
                  </a:lnTo>
                  <a:lnTo>
                    <a:pt x="457200" y="173831"/>
                  </a:lnTo>
                  <a:lnTo>
                    <a:pt x="459581" y="128587"/>
                  </a:lnTo>
                  <a:lnTo>
                    <a:pt x="450056" y="83343"/>
                  </a:lnTo>
                  <a:lnTo>
                    <a:pt x="423862" y="52387"/>
                  </a:lnTo>
                  <a:lnTo>
                    <a:pt x="357187" y="19050"/>
                  </a:lnTo>
                  <a:lnTo>
                    <a:pt x="319087" y="0"/>
                  </a:lnTo>
                  <a:lnTo>
                    <a:pt x="295275" y="0"/>
                  </a:lnTo>
                  <a:lnTo>
                    <a:pt x="240506" y="33337"/>
                  </a:lnTo>
                  <a:lnTo>
                    <a:pt x="176212" y="45243"/>
                  </a:lnTo>
                  <a:lnTo>
                    <a:pt x="95250" y="19050"/>
                  </a:lnTo>
                  <a:lnTo>
                    <a:pt x="78581" y="16668"/>
                  </a:lnTo>
                  <a:lnTo>
                    <a:pt x="0" y="42862"/>
                  </a:lnTo>
                  <a:close/>
                </a:path>
              </a:pathLst>
            </a:custGeom>
            <a:solidFill>
              <a:schemeClr val="bg2"/>
            </a:solid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3" name="Freeform 92"/>
            <p:cNvSpPr/>
            <p:nvPr/>
          </p:nvSpPr>
          <p:spPr>
            <a:xfrm>
              <a:off x="4532313" y="1789113"/>
              <a:ext cx="1060450" cy="563563"/>
            </a:xfrm>
            <a:custGeom>
              <a:avLst/>
              <a:gdLst>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97706 w 1059656"/>
                <a:gd name="connsiteY80"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2 w 1059656"/>
                <a:gd name="connsiteY79" fmla="*/ 481012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9605 w 1059656"/>
                <a:gd name="connsiteY79" fmla="*/ 471487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76275 w 1059656"/>
                <a:gd name="connsiteY80" fmla="*/ 500062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7224 w 1059656"/>
                <a:gd name="connsiteY79" fmla="*/ 483393 h 531019"/>
                <a:gd name="connsiteX80" fmla="*/ 654844 w 1059656"/>
                <a:gd name="connsiteY80" fmla="*/ 495300 h 531019"/>
                <a:gd name="connsiteX81" fmla="*/ 697706 w 1059656"/>
                <a:gd name="connsiteY81" fmla="*/ 531019 h 531019"/>
                <a:gd name="connsiteX0" fmla="*/ 697706 w 1059656"/>
                <a:gd name="connsiteY0" fmla="*/ 531019 h 531019"/>
                <a:gd name="connsiteX1" fmla="*/ 778668 w 1059656"/>
                <a:gd name="connsiteY1" fmla="*/ 459581 h 531019"/>
                <a:gd name="connsiteX2" fmla="*/ 816768 w 1059656"/>
                <a:gd name="connsiteY2" fmla="*/ 440531 h 531019"/>
                <a:gd name="connsiteX3" fmla="*/ 852487 w 1059656"/>
                <a:gd name="connsiteY3" fmla="*/ 438150 h 531019"/>
                <a:gd name="connsiteX4" fmla="*/ 916781 w 1059656"/>
                <a:gd name="connsiteY4" fmla="*/ 423862 h 531019"/>
                <a:gd name="connsiteX5" fmla="*/ 950118 w 1059656"/>
                <a:gd name="connsiteY5" fmla="*/ 426244 h 531019"/>
                <a:gd name="connsiteX6" fmla="*/ 988218 w 1059656"/>
                <a:gd name="connsiteY6" fmla="*/ 442912 h 531019"/>
                <a:gd name="connsiteX7" fmla="*/ 1019175 w 1059656"/>
                <a:gd name="connsiteY7" fmla="*/ 411956 h 531019"/>
                <a:gd name="connsiteX8" fmla="*/ 992981 w 1059656"/>
                <a:gd name="connsiteY8" fmla="*/ 381000 h 531019"/>
                <a:gd name="connsiteX9" fmla="*/ 988218 w 1059656"/>
                <a:gd name="connsiteY9" fmla="*/ 350044 h 531019"/>
                <a:gd name="connsiteX10" fmla="*/ 995362 w 1059656"/>
                <a:gd name="connsiteY10" fmla="*/ 311944 h 531019"/>
                <a:gd name="connsiteX11" fmla="*/ 1023937 w 1059656"/>
                <a:gd name="connsiteY11" fmla="*/ 271462 h 531019"/>
                <a:gd name="connsiteX12" fmla="*/ 1052512 w 1059656"/>
                <a:gd name="connsiteY12" fmla="*/ 261937 h 531019"/>
                <a:gd name="connsiteX13" fmla="*/ 1059656 w 1059656"/>
                <a:gd name="connsiteY13" fmla="*/ 233362 h 531019"/>
                <a:gd name="connsiteX14" fmla="*/ 1047750 w 1059656"/>
                <a:gd name="connsiteY14" fmla="*/ 204787 h 531019"/>
                <a:gd name="connsiteX15" fmla="*/ 1019175 w 1059656"/>
                <a:gd name="connsiteY15" fmla="*/ 195262 h 531019"/>
                <a:gd name="connsiteX16" fmla="*/ 992981 w 1059656"/>
                <a:gd name="connsiteY16" fmla="*/ 202406 h 531019"/>
                <a:gd name="connsiteX17" fmla="*/ 935831 w 1059656"/>
                <a:gd name="connsiteY17" fmla="*/ 221456 h 531019"/>
                <a:gd name="connsiteX18" fmla="*/ 900112 w 1059656"/>
                <a:gd name="connsiteY18" fmla="*/ 226219 h 531019"/>
                <a:gd name="connsiteX19" fmla="*/ 878681 w 1059656"/>
                <a:gd name="connsiteY19" fmla="*/ 209550 h 531019"/>
                <a:gd name="connsiteX20" fmla="*/ 873918 w 1059656"/>
                <a:gd name="connsiteY20" fmla="*/ 195262 h 531019"/>
                <a:gd name="connsiteX21" fmla="*/ 881062 w 1059656"/>
                <a:gd name="connsiteY21" fmla="*/ 152400 h 531019"/>
                <a:gd name="connsiteX22" fmla="*/ 888206 w 1059656"/>
                <a:gd name="connsiteY22" fmla="*/ 116681 h 531019"/>
                <a:gd name="connsiteX23" fmla="*/ 871537 w 1059656"/>
                <a:gd name="connsiteY23" fmla="*/ 78581 h 531019"/>
                <a:gd name="connsiteX24" fmla="*/ 840581 w 1059656"/>
                <a:gd name="connsiteY24" fmla="*/ 61912 h 531019"/>
                <a:gd name="connsiteX25" fmla="*/ 862012 w 1059656"/>
                <a:gd name="connsiteY25" fmla="*/ 14287 h 531019"/>
                <a:gd name="connsiteX26" fmla="*/ 809625 w 1059656"/>
                <a:gd name="connsiteY26" fmla="*/ 0 h 531019"/>
                <a:gd name="connsiteX27" fmla="*/ 797718 w 1059656"/>
                <a:gd name="connsiteY27" fmla="*/ 16669 h 531019"/>
                <a:gd name="connsiteX28" fmla="*/ 757237 w 1059656"/>
                <a:gd name="connsiteY28" fmla="*/ 11906 h 531019"/>
                <a:gd name="connsiteX29" fmla="*/ 735806 w 1059656"/>
                <a:gd name="connsiteY29" fmla="*/ 16669 h 531019"/>
                <a:gd name="connsiteX30" fmla="*/ 719137 w 1059656"/>
                <a:gd name="connsiteY30" fmla="*/ 45244 h 531019"/>
                <a:gd name="connsiteX31" fmla="*/ 723900 w 1059656"/>
                <a:gd name="connsiteY31" fmla="*/ 64294 h 531019"/>
                <a:gd name="connsiteX32" fmla="*/ 707231 w 1059656"/>
                <a:gd name="connsiteY32" fmla="*/ 78581 h 531019"/>
                <a:gd name="connsiteX33" fmla="*/ 631031 w 1059656"/>
                <a:gd name="connsiteY33" fmla="*/ 80962 h 531019"/>
                <a:gd name="connsiteX34" fmla="*/ 597693 w 1059656"/>
                <a:gd name="connsiteY34" fmla="*/ 66675 h 531019"/>
                <a:gd name="connsiteX35" fmla="*/ 569118 w 1059656"/>
                <a:gd name="connsiteY35" fmla="*/ 38100 h 531019"/>
                <a:gd name="connsiteX36" fmla="*/ 531018 w 1059656"/>
                <a:gd name="connsiteY36" fmla="*/ 33337 h 531019"/>
                <a:gd name="connsiteX37" fmla="*/ 497681 w 1059656"/>
                <a:gd name="connsiteY37" fmla="*/ 57150 h 531019"/>
                <a:gd name="connsiteX38" fmla="*/ 481012 w 1059656"/>
                <a:gd name="connsiteY38" fmla="*/ 76200 h 531019"/>
                <a:gd name="connsiteX39" fmla="*/ 466725 w 1059656"/>
                <a:gd name="connsiteY39" fmla="*/ 92869 h 531019"/>
                <a:gd name="connsiteX40" fmla="*/ 450056 w 1059656"/>
                <a:gd name="connsiteY40" fmla="*/ 111919 h 531019"/>
                <a:gd name="connsiteX41" fmla="*/ 454818 w 1059656"/>
                <a:gd name="connsiteY41" fmla="*/ 138112 h 531019"/>
                <a:gd name="connsiteX42" fmla="*/ 423862 w 1059656"/>
                <a:gd name="connsiteY42" fmla="*/ 161925 h 531019"/>
                <a:gd name="connsiteX43" fmla="*/ 371475 w 1059656"/>
                <a:gd name="connsiteY43" fmla="*/ 171450 h 531019"/>
                <a:gd name="connsiteX44" fmla="*/ 330993 w 1059656"/>
                <a:gd name="connsiteY44" fmla="*/ 190500 h 531019"/>
                <a:gd name="connsiteX45" fmla="*/ 321468 w 1059656"/>
                <a:gd name="connsiteY45" fmla="*/ 228600 h 531019"/>
                <a:gd name="connsiteX46" fmla="*/ 319087 w 1059656"/>
                <a:gd name="connsiteY46" fmla="*/ 235744 h 531019"/>
                <a:gd name="connsiteX47" fmla="*/ 266700 w 1059656"/>
                <a:gd name="connsiteY47" fmla="*/ 252412 h 531019"/>
                <a:gd name="connsiteX48" fmla="*/ 180975 w 1059656"/>
                <a:gd name="connsiteY48" fmla="*/ 283369 h 531019"/>
                <a:gd name="connsiteX49" fmla="*/ 157162 w 1059656"/>
                <a:gd name="connsiteY49" fmla="*/ 276225 h 531019"/>
                <a:gd name="connsiteX50" fmla="*/ 128587 w 1059656"/>
                <a:gd name="connsiteY50" fmla="*/ 266700 h 531019"/>
                <a:gd name="connsiteX51" fmla="*/ 130968 w 1059656"/>
                <a:gd name="connsiteY51" fmla="*/ 326231 h 531019"/>
                <a:gd name="connsiteX52" fmla="*/ 169068 w 1059656"/>
                <a:gd name="connsiteY52" fmla="*/ 354806 h 531019"/>
                <a:gd name="connsiteX53" fmla="*/ 185737 w 1059656"/>
                <a:gd name="connsiteY53" fmla="*/ 378619 h 531019"/>
                <a:gd name="connsiteX54" fmla="*/ 180975 w 1059656"/>
                <a:gd name="connsiteY54" fmla="*/ 409575 h 531019"/>
                <a:gd name="connsiteX55" fmla="*/ 173831 w 1059656"/>
                <a:gd name="connsiteY55" fmla="*/ 438150 h 531019"/>
                <a:gd name="connsiteX56" fmla="*/ 130968 w 1059656"/>
                <a:gd name="connsiteY56" fmla="*/ 440531 h 531019"/>
                <a:gd name="connsiteX57" fmla="*/ 95250 w 1059656"/>
                <a:gd name="connsiteY57" fmla="*/ 454819 h 531019"/>
                <a:gd name="connsiteX58" fmla="*/ 71437 w 1059656"/>
                <a:gd name="connsiteY58" fmla="*/ 459581 h 531019"/>
                <a:gd name="connsiteX59" fmla="*/ 50006 w 1059656"/>
                <a:gd name="connsiteY59" fmla="*/ 471487 h 531019"/>
                <a:gd name="connsiteX60" fmla="*/ 30956 w 1059656"/>
                <a:gd name="connsiteY60" fmla="*/ 488156 h 531019"/>
                <a:gd name="connsiteX61" fmla="*/ 7143 w 1059656"/>
                <a:gd name="connsiteY61" fmla="*/ 495300 h 531019"/>
                <a:gd name="connsiteX62" fmla="*/ 0 w 1059656"/>
                <a:gd name="connsiteY62" fmla="*/ 500062 h 531019"/>
                <a:gd name="connsiteX63" fmla="*/ 38100 w 1059656"/>
                <a:gd name="connsiteY63" fmla="*/ 528637 h 531019"/>
                <a:gd name="connsiteX64" fmla="*/ 80962 w 1059656"/>
                <a:gd name="connsiteY64" fmla="*/ 526256 h 531019"/>
                <a:gd name="connsiteX65" fmla="*/ 116681 w 1059656"/>
                <a:gd name="connsiteY65" fmla="*/ 492919 h 531019"/>
                <a:gd name="connsiteX66" fmla="*/ 171450 w 1059656"/>
                <a:gd name="connsiteY66" fmla="*/ 466725 h 531019"/>
                <a:gd name="connsiteX67" fmla="*/ 278606 w 1059656"/>
                <a:gd name="connsiteY67" fmla="*/ 459581 h 531019"/>
                <a:gd name="connsiteX68" fmla="*/ 292893 w 1059656"/>
                <a:gd name="connsiteY68" fmla="*/ 447675 h 531019"/>
                <a:gd name="connsiteX69" fmla="*/ 357187 w 1059656"/>
                <a:gd name="connsiteY69" fmla="*/ 447675 h 531019"/>
                <a:gd name="connsiteX70" fmla="*/ 433387 w 1059656"/>
                <a:gd name="connsiteY70" fmla="*/ 354806 h 531019"/>
                <a:gd name="connsiteX71" fmla="*/ 559593 w 1059656"/>
                <a:gd name="connsiteY71" fmla="*/ 295275 h 531019"/>
                <a:gd name="connsiteX72" fmla="*/ 619125 w 1059656"/>
                <a:gd name="connsiteY72" fmla="*/ 288131 h 531019"/>
                <a:gd name="connsiteX73" fmla="*/ 654843 w 1059656"/>
                <a:gd name="connsiteY73" fmla="*/ 261937 h 531019"/>
                <a:gd name="connsiteX74" fmla="*/ 716756 w 1059656"/>
                <a:gd name="connsiteY74" fmla="*/ 259556 h 531019"/>
                <a:gd name="connsiteX75" fmla="*/ 771525 w 1059656"/>
                <a:gd name="connsiteY75" fmla="*/ 252412 h 531019"/>
                <a:gd name="connsiteX76" fmla="*/ 781050 w 1059656"/>
                <a:gd name="connsiteY76" fmla="*/ 290512 h 531019"/>
                <a:gd name="connsiteX77" fmla="*/ 773906 w 1059656"/>
                <a:gd name="connsiteY77" fmla="*/ 411956 h 531019"/>
                <a:gd name="connsiteX78" fmla="*/ 707231 w 1059656"/>
                <a:gd name="connsiteY78" fmla="*/ 428625 h 531019"/>
                <a:gd name="connsiteX79" fmla="*/ 652461 w 1059656"/>
                <a:gd name="connsiteY79" fmla="*/ 476249 h 531019"/>
                <a:gd name="connsiteX80" fmla="*/ 654844 w 1059656"/>
                <a:gd name="connsiteY80" fmla="*/ 495300 h 531019"/>
                <a:gd name="connsiteX81" fmla="*/ 697706 w 1059656"/>
                <a:gd name="connsiteY81" fmla="*/ 531019 h 531019"/>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3437 w 1059656"/>
                <a:gd name="connsiteY25" fmla="*/ 0 h 564357"/>
                <a:gd name="connsiteX26" fmla="*/ 809625 w 1059656"/>
                <a:gd name="connsiteY26" fmla="*/ 33338 h 564357"/>
                <a:gd name="connsiteX27" fmla="*/ 797718 w 1059656"/>
                <a:gd name="connsiteY27" fmla="*/ 50007 h 564357"/>
                <a:gd name="connsiteX28" fmla="*/ 757237 w 1059656"/>
                <a:gd name="connsiteY28" fmla="*/ 45244 h 564357"/>
                <a:gd name="connsiteX29" fmla="*/ 735806 w 1059656"/>
                <a:gd name="connsiteY29" fmla="*/ 50007 h 564357"/>
                <a:gd name="connsiteX30" fmla="*/ 719137 w 1059656"/>
                <a:gd name="connsiteY30" fmla="*/ 78582 h 564357"/>
                <a:gd name="connsiteX31" fmla="*/ 723900 w 1059656"/>
                <a:gd name="connsiteY31" fmla="*/ 97632 h 564357"/>
                <a:gd name="connsiteX32" fmla="*/ 707231 w 1059656"/>
                <a:gd name="connsiteY32" fmla="*/ 111919 h 564357"/>
                <a:gd name="connsiteX33" fmla="*/ 631031 w 1059656"/>
                <a:gd name="connsiteY33" fmla="*/ 114300 h 564357"/>
                <a:gd name="connsiteX34" fmla="*/ 597693 w 1059656"/>
                <a:gd name="connsiteY34" fmla="*/ 100013 h 564357"/>
                <a:gd name="connsiteX35" fmla="*/ 569118 w 1059656"/>
                <a:gd name="connsiteY35" fmla="*/ 71438 h 564357"/>
                <a:gd name="connsiteX36" fmla="*/ 531018 w 1059656"/>
                <a:gd name="connsiteY36" fmla="*/ 66675 h 564357"/>
                <a:gd name="connsiteX37" fmla="*/ 497681 w 1059656"/>
                <a:gd name="connsiteY37" fmla="*/ 90488 h 564357"/>
                <a:gd name="connsiteX38" fmla="*/ 481012 w 1059656"/>
                <a:gd name="connsiteY38" fmla="*/ 109538 h 564357"/>
                <a:gd name="connsiteX39" fmla="*/ 466725 w 1059656"/>
                <a:gd name="connsiteY39" fmla="*/ 126207 h 564357"/>
                <a:gd name="connsiteX40" fmla="*/ 450056 w 1059656"/>
                <a:gd name="connsiteY40" fmla="*/ 145257 h 564357"/>
                <a:gd name="connsiteX41" fmla="*/ 454818 w 1059656"/>
                <a:gd name="connsiteY41" fmla="*/ 171450 h 564357"/>
                <a:gd name="connsiteX42" fmla="*/ 423862 w 1059656"/>
                <a:gd name="connsiteY42" fmla="*/ 195263 h 564357"/>
                <a:gd name="connsiteX43" fmla="*/ 371475 w 1059656"/>
                <a:gd name="connsiteY43" fmla="*/ 204788 h 564357"/>
                <a:gd name="connsiteX44" fmla="*/ 330993 w 1059656"/>
                <a:gd name="connsiteY44" fmla="*/ 223838 h 564357"/>
                <a:gd name="connsiteX45" fmla="*/ 321468 w 1059656"/>
                <a:gd name="connsiteY45" fmla="*/ 261938 h 564357"/>
                <a:gd name="connsiteX46" fmla="*/ 319087 w 1059656"/>
                <a:gd name="connsiteY46" fmla="*/ 269082 h 564357"/>
                <a:gd name="connsiteX47" fmla="*/ 266700 w 1059656"/>
                <a:gd name="connsiteY47" fmla="*/ 285750 h 564357"/>
                <a:gd name="connsiteX48" fmla="*/ 180975 w 1059656"/>
                <a:gd name="connsiteY48" fmla="*/ 316707 h 564357"/>
                <a:gd name="connsiteX49" fmla="*/ 157162 w 1059656"/>
                <a:gd name="connsiteY49" fmla="*/ 309563 h 564357"/>
                <a:gd name="connsiteX50" fmla="*/ 128587 w 1059656"/>
                <a:gd name="connsiteY50" fmla="*/ 300038 h 564357"/>
                <a:gd name="connsiteX51" fmla="*/ 130968 w 1059656"/>
                <a:gd name="connsiteY51" fmla="*/ 359569 h 564357"/>
                <a:gd name="connsiteX52" fmla="*/ 169068 w 1059656"/>
                <a:gd name="connsiteY52" fmla="*/ 388144 h 564357"/>
                <a:gd name="connsiteX53" fmla="*/ 185737 w 1059656"/>
                <a:gd name="connsiteY53" fmla="*/ 411957 h 564357"/>
                <a:gd name="connsiteX54" fmla="*/ 180975 w 1059656"/>
                <a:gd name="connsiteY54" fmla="*/ 442913 h 564357"/>
                <a:gd name="connsiteX55" fmla="*/ 173831 w 1059656"/>
                <a:gd name="connsiteY55" fmla="*/ 471488 h 564357"/>
                <a:gd name="connsiteX56" fmla="*/ 130968 w 1059656"/>
                <a:gd name="connsiteY56" fmla="*/ 473869 h 564357"/>
                <a:gd name="connsiteX57" fmla="*/ 95250 w 1059656"/>
                <a:gd name="connsiteY57" fmla="*/ 488157 h 564357"/>
                <a:gd name="connsiteX58" fmla="*/ 71437 w 1059656"/>
                <a:gd name="connsiteY58" fmla="*/ 492919 h 564357"/>
                <a:gd name="connsiteX59" fmla="*/ 50006 w 1059656"/>
                <a:gd name="connsiteY59" fmla="*/ 504825 h 564357"/>
                <a:gd name="connsiteX60" fmla="*/ 30956 w 1059656"/>
                <a:gd name="connsiteY60" fmla="*/ 521494 h 564357"/>
                <a:gd name="connsiteX61" fmla="*/ 7143 w 1059656"/>
                <a:gd name="connsiteY61" fmla="*/ 528638 h 564357"/>
                <a:gd name="connsiteX62" fmla="*/ 0 w 1059656"/>
                <a:gd name="connsiteY62" fmla="*/ 533400 h 564357"/>
                <a:gd name="connsiteX63" fmla="*/ 38100 w 1059656"/>
                <a:gd name="connsiteY63" fmla="*/ 561975 h 564357"/>
                <a:gd name="connsiteX64" fmla="*/ 80962 w 1059656"/>
                <a:gd name="connsiteY64" fmla="*/ 559594 h 564357"/>
                <a:gd name="connsiteX65" fmla="*/ 116681 w 1059656"/>
                <a:gd name="connsiteY65" fmla="*/ 526257 h 564357"/>
                <a:gd name="connsiteX66" fmla="*/ 171450 w 1059656"/>
                <a:gd name="connsiteY66" fmla="*/ 500063 h 564357"/>
                <a:gd name="connsiteX67" fmla="*/ 278606 w 1059656"/>
                <a:gd name="connsiteY67" fmla="*/ 492919 h 564357"/>
                <a:gd name="connsiteX68" fmla="*/ 292893 w 1059656"/>
                <a:gd name="connsiteY68" fmla="*/ 481013 h 564357"/>
                <a:gd name="connsiteX69" fmla="*/ 357187 w 1059656"/>
                <a:gd name="connsiteY69" fmla="*/ 481013 h 564357"/>
                <a:gd name="connsiteX70" fmla="*/ 433387 w 1059656"/>
                <a:gd name="connsiteY70" fmla="*/ 388144 h 564357"/>
                <a:gd name="connsiteX71" fmla="*/ 559593 w 1059656"/>
                <a:gd name="connsiteY71" fmla="*/ 328613 h 564357"/>
                <a:gd name="connsiteX72" fmla="*/ 619125 w 1059656"/>
                <a:gd name="connsiteY72" fmla="*/ 321469 h 564357"/>
                <a:gd name="connsiteX73" fmla="*/ 654843 w 1059656"/>
                <a:gd name="connsiteY73" fmla="*/ 295275 h 564357"/>
                <a:gd name="connsiteX74" fmla="*/ 716756 w 1059656"/>
                <a:gd name="connsiteY74" fmla="*/ 292894 h 564357"/>
                <a:gd name="connsiteX75" fmla="*/ 771525 w 1059656"/>
                <a:gd name="connsiteY75" fmla="*/ 285750 h 564357"/>
                <a:gd name="connsiteX76" fmla="*/ 781050 w 1059656"/>
                <a:gd name="connsiteY76" fmla="*/ 323850 h 564357"/>
                <a:gd name="connsiteX77" fmla="*/ 773906 w 1059656"/>
                <a:gd name="connsiteY77" fmla="*/ 445294 h 564357"/>
                <a:gd name="connsiteX78" fmla="*/ 707231 w 1059656"/>
                <a:gd name="connsiteY78" fmla="*/ 461963 h 564357"/>
                <a:gd name="connsiteX79" fmla="*/ 652461 w 1059656"/>
                <a:gd name="connsiteY79" fmla="*/ 509587 h 564357"/>
                <a:gd name="connsiteX80" fmla="*/ 654844 w 1059656"/>
                <a:gd name="connsiteY80" fmla="*/ 528638 h 564357"/>
                <a:gd name="connsiteX81" fmla="*/ 697706 w 1059656"/>
                <a:gd name="connsiteY81"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35818 w 1059656"/>
                <a:gd name="connsiteY25" fmla="*/ 52388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7249 w 1059656"/>
                <a:gd name="connsiteY25" fmla="*/ 28576 h 564357"/>
                <a:gd name="connsiteX26" fmla="*/ 833437 w 1059656"/>
                <a:gd name="connsiteY26" fmla="*/ 0 h 564357"/>
                <a:gd name="connsiteX27" fmla="*/ 809625 w 1059656"/>
                <a:gd name="connsiteY27" fmla="*/ 33338 h 564357"/>
                <a:gd name="connsiteX28" fmla="*/ 797718 w 1059656"/>
                <a:gd name="connsiteY28" fmla="*/ 50007 h 564357"/>
                <a:gd name="connsiteX29" fmla="*/ 757237 w 1059656"/>
                <a:gd name="connsiteY29" fmla="*/ 45244 h 564357"/>
                <a:gd name="connsiteX30" fmla="*/ 735806 w 1059656"/>
                <a:gd name="connsiteY30" fmla="*/ 50007 h 564357"/>
                <a:gd name="connsiteX31" fmla="*/ 719137 w 1059656"/>
                <a:gd name="connsiteY31" fmla="*/ 78582 h 564357"/>
                <a:gd name="connsiteX32" fmla="*/ 723900 w 1059656"/>
                <a:gd name="connsiteY32" fmla="*/ 97632 h 564357"/>
                <a:gd name="connsiteX33" fmla="*/ 707231 w 1059656"/>
                <a:gd name="connsiteY33" fmla="*/ 111919 h 564357"/>
                <a:gd name="connsiteX34" fmla="*/ 631031 w 1059656"/>
                <a:gd name="connsiteY34" fmla="*/ 114300 h 564357"/>
                <a:gd name="connsiteX35" fmla="*/ 597693 w 1059656"/>
                <a:gd name="connsiteY35" fmla="*/ 100013 h 564357"/>
                <a:gd name="connsiteX36" fmla="*/ 569118 w 1059656"/>
                <a:gd name="connsiteY36" fmla="*/ 71438 h 564357"/>
                <a:gd name="connsiteX37" fmla="*/ 531018 w 1059656"/>
                <a:gd name="connsiteY37" fmla="*/ 66675 h 564357"/>
                <a:gd name="connsiteX38" fmla="*/ 497681 w 1059656"/>
                <a:gd name="connsiteY38" fmla="*/ 90488 h 564357"/>
                <a:gd name="connsiteX39" fmla="*/ 481012 w 1059656"/>
                <a:gd name="connsiteY39" fmla="*/ 109538 h 564357"/>
                <a:gd name="connsiteX40" fmla="*/ 466725 w 1059656"/>
                <a:gd name="connsiteY40" fmla="*/ 126207 h 564357"/>
                <a:gd name="connsiteX41" fmla="*/ 450056 w 1059656"/>
                <a:gd name="connsiteY41" fmla="*/ 145257 h 564357"/>
                <a:gd name="connsiteX42" fmla="*/ 454818 w 1059656"/>
                <a:gd name="connsiteY42" fmla="*/ 171450 h 564357"/>
                <a:gd name="connsiteX43" fmla="*/ 423862 w 1059656"/>
                <a:gd name="connsiteY43" fmla="*/ 195263 h 564357"/>
                <a:gd name="connsiteX44" fmla="*/ 371475 w 1059656"/>
                <a:gd name="connsiteY44" fmla="*/ 204788 h 564357"/>
                <a:gd name="connsiteX45" fmla="*/ 330993 w 1059656"/>
                <a:gd name="connsiteY45" fmla="*/ 223838 h 564357"/>
                <a:gd name="connsiteX46" fmla="*/ 321468 w 1059656"/>
                <a:gd name="connsiteY46" fmla="*/ 261938 h 564357"/>
                <a:gd name="connsiteX47" fmla="*/ 319087 w 1059656"/>
                <a:gd name="connsiteY47" fmla="*/ 269082 h 564357"/>
                <a:gd name="connsiteX48" fmla="*/ 266700 w 1059656"/>
                <a:gd name="connsiteY48" fmla="*/ 285750 h 564357"/>
                <a:gd name="connsiteX49" fmla="*/ 180975 w 1059656"/>
                <a:gd name="connsiteY49" fmla="*/ 316707 h 564357"/>
                <a:gd name="connsiteX50" fmla="*/ 157162 w 1059656"/>
                <a:gd name="connsiteY50" fmla="*/ 309563 h 564357"/>
                <a:gd name="connsiteX51" fmla="*/ 128587 w 1059656"/>
                <a:gd name="connsiteY51" fmla="*/ 300038 h 564357"/>
                <a:gd name="connsiteX52" fmla="*/ 130968 w 1059656"/>
                <a:gd name="connsiteY52" fmla="*/ 359569 h 564357"/>
                <a:gd name="connsiteX53" fmla="*/ 169068 w 1059656"/>
                <a:gd name="connsiteY53" fmla="*/ 388144 h 564357"/>
                <a:gd name="connsiteX54" fmla="*/ 185737 w 1059656"/>
                <a:gd name="connsiteY54" fmla="*/ 411957 h 564357"/>
                <a:gd name="connsiteX55" fmla="*/ 180975 w 1059656"/>
                <a:gd name="connsiteY55" fmla="*/ 442913 h 564357"/>
                <a:gd name="connsiteX56" fmla="*/ 173831 w 1059656"/>
                <a:gd name="connsiteY56" fmla="*/ 471488 h 564357"/>
                <a:gd name="connsiteX57" fmla="*/ 130968 w 1059656"/>
                <a:gd name="connsiteY57" fmla="*/ 473869 h 564357"/>
                <a:gd name="connsiteX58" fmla="*/ 95250 w 1059656"/>
                <a:gd name="connsiteY58" fmla="*/ 488157 h 564357"/>
                <a:gd name="connsiteX59" fmla="*/ 71437 w 1059656"/>
                <a:gd name="connsiteY59" fmla="*/ 492919 h 564357"/>
                <a:gd name="connsiteX60" fmla="*/ 50006 w 1059656"/>
                <a:gd name="connsiteY60" fmla="*/ 504825 h 564357"/>
                <a:gd name="connsiteX61" fmla="*/ 30956 w 1059656"/>
                <a:gd name="connsiteY61" fmla="*/ 521494 h 564357"/>
                <a:gd name="connsiteX62" fmla="*/ 7143 w 1059656"/>
                <a:gd name="connsiteY62" fmla="*/ 528638 h 564357"/>
                <a:gd name="connsiteX63" fmla="*/ 0 w 1059656"/>
                <a:gd name="connsiteY63" fmla="*/ 533400 h 564357"/>
                <a:gd name="connsiteX64" fmla="*/ 38100 w 1059656"/>
                <a:gd name="connsiteY64" fmla="*/ 561975 h 564357"/>
                <a:gd name="connsiteX65" fmla="*/ 80962 w 1059656"/>
                <a:gd name="connsiteY65" fmla="*/ 559594 h 564357"/>
                <a:gd name="connsiteX66" fmla="*/ 116681 w 1059656"/>
                <a:gd name="connsiteY66" fmla="*/ 526257 h 564357"/>
                <a:gd name="connsiteX67" fmla="*/ 171450 w 1059656"/>
                <a:gd name="connsiteY67" fmla="*/ 500063 h 564357"/>
                <a:gd name="connsiteX68" fmla="*/ 278606 w 1059656"/>
                <a:gd name="connsiteY68" fmla="*/ 492919 h 564357"/>
                <a:gd name="connsiteX69" fmla="*/ 292893 w 1059656"/>
                <a:gd name="connsiteY69" fmla="*/ 481013 h 564357"/>
                <a:gd name="connsiteX70" fmla="*/ 357187 w 1059656"/>
                <a:gd name="connsiteY70" fmla="*/ 481013 h 564357"/>
                <a:gd name="connsiteX71" fmla="*/ 433387 w 1059656"/>
                <a:gd name="connsiteY71" fmla="*/ 388144 h 564357"/>
                <a:gd name="connsiteX72" fmla="*/ 559593 w 1059656"/>
                <a:gd name="connsiteY72" fmla="*/ 328613 h 564357"/>
                <a:gd name="connsiteX73" fmla="*/ 619125 w 1059656"/>
                <a:gd name="connsiteY73" fmla="*/ 321469 h 564357"/>
                <a:gd name="connsiteX74" fmla="*/ 654843 w 1059656"/>
                <a:gd name="connsiteY74" fmla="*/ 295275 h 564357"/>
                <a:gd name="connsiteX75" fmla="*/ 716756 w 1059656"/>
                <a:gd name="connsiteY75" fmla="*/ 292894 h 564357"/>
                <a:gd name="connsiteX76" fmla="*/ 771525 w 1059656"/>
                <a:gd name="connsiteY76" fmla="*/ 285750 h 564357"/>
                <a:gd name="connsiteX77" fmla="*/ 781050 w 1059656"/>
                <a:gd name="connsiteY77" fmla="*/ 323850 h 564357"/>
                <a:gd name="connsiteX78" fmla="*/ 773906 w 1059656"/>
                <a:gd name="connsiteY78" fmla="*/ 445294 h 564357"/>
                <a:gd name="connsiteX79" fmla="*/ 707231 w 1059656"/>
                <a:gd name="connsiteY79" fmla="*/ 461963 h 564357"/>
                <a:gd name="connsiteX80" fmla="*/ 652461 w 1059656"/>
                <a:gd name="connsiteY80" fmla="*/ 509587 h 564357"/>
                <a:gd name="connsiteX81" fmla="*/ 654844 w 1059656"/>
                <a:gd name="connsiteY81" fmla="*/ 528638 h 564357"/>
                <a:gd name="connsiteX82" fmla="*/ 697706 w 1059656"/>
                <a:gd name="connsiteY82"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45343 w 1059656"/>
                <a:gd name="connsiteY25" fmla="*/ 61913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40581 w 1059656"/>
                <a:gd name="connsiteY24" fmla="*/ 95250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 name="connsiteX0" fmla="*/ 697706 w 1059656"/>
                <a:gd name="connsiteY0" fmla="*/ 564357 h 564357"/>
                <a:gd name="connsiteX1" fmla="*/ 778668 w 1059656"/>
                <a:gd name="connsiteY1" fmla="*/ 492919 h 564357"/>
                <a:gd name="connsiteX2" fmla="*/ 816768 w 1059656"/>
                <a:gd name="connsiteY2" fmla="*/ 473869 h 564357"/>
                <a:gd name="connsiteX3" fmla="*/ 852487 w 1059656"/>
                <a:gd name="connsiteY3" fmla="*/ 471488 h 564357"/>
                <a:gd name="connsiteX4" fmla="*/ 916781 w 1059656"/>
                <a:gd name="connsiteY4" fmla="*/ 457200 h 564357"/>
                <a:gd name="connsiteX5" fmla="*/ 950118 w 1059656"/>
                <a:gd name="connsiteY5" fmla="*/ 459582 h 564357"/>
                <a:gd name="connsiteX6" fmla="*/ 988218 w 1059656"/>
                <a:gd name="connsiteY6" fmla="*/ 476250 h 564357"/>
                <a:gd name="connsiteX7" fmla="*/ 1019175 w 1059656"/>
                <a:gd name="connsiteY7" fmla="*/ 445294 h 564357"/>
                <a:gd name="connsiteX8" fmla="*/ 992981 w 1059656"/>
                <a:gd name="connsiteY8" fmla="*/ 414338 h 564357"/>
                <a:gd name="connsiteX9" fmla="*/ 988218 w 1059656"/>
                <a:gd name="connsiteY9" fmla="*/ 383382 h 564357"/>
                <a:gd name="connsiteX10" fmla="*/ 995362 w 1059656"/>
                <a:gd name="connsiteY10" fmla="*/ 345282 h 564357"/>
                <a:gd name="connsiteX11" fmla="*/ 1023937 w 1059656"/>
                <a:gd name="connsiteY11" fmla="*/ 304800 h 564357"/>
                <a:gd name="connsiteX12" fmla="*/ 1052512 w 1059656"/>
                <a:gd name="connsiteY12" fmla="*/ 295275 h 564357"/>
                <a:gd name="connsiteX13" fmla="*/ 1059656 w 1059656"/>
                <a:gd name="connsiteY13" fmla="*/ 266700 h 564357"/>
                <a:gd name="connsiteX14" fmla="*/ 1047750 w 1059656"/>
                <a:gd name="connsiteY14" fmla="*/ 238125 h 564357"/>
                <a:gd name="connsiteX15" fmla="*/ 1019175 w 1059656"/>
                <a:gd name="connsiteY15" fmla="*/ 228600 h 564357"/>
                <a:gd name="connsiteX16" fmla="*/ 992981 w 1059656"/>
                <a:gd name="connsiteY16" fmla="*/ 235744 h 564357"/>
                <a:gd name="connsiteX17" fmla="*/ 935831 w 1059656"/>
                <a:gd name="connsiteY17" fmla="*/ 254794 h 564357"/>
                <a:gd name="connsiteX18" fmla="*/ 900112 w 1059656"/>
                <a:gd name="connsiteY18" fmla="*/ 259557 h 564357"/>
                <a:gd name="connsiteX19" fmla="*/ 878681 w 1059656"/>
                <a:gd name="connsiteY19" fmla="*/ 242888 h 564357"/>
                <a:gd name="connsiteX20" fmla="*/ 873918 w 1059656"/>
                <a:gd name="connsiteY20" fmla="*/ 228600 h 564357"/>
                <a:gd name="connsiteX21" fmla="*/ 881062 w 1059656"/>
                <a:gd name="connsiteY21" fmla="*/ 185738 h 564357"/>
                <a:gd name="connsiteX22" fmla="*/ 888206 w 1059656"/>
                <a:gd name="connsiteY22" fmla="*/ 150019 h 564357"/>
                <a:gd name="connsiteX23" fmla="*/ 871537 w 1059656"/>
                <a:gd name="connsiteY23" fmla="*/ 111919 h 564357"/>
                <a:gd name="connsiteX24" fmla="*/ 852488 w 1059656"/>
                <a:gd name="connsiteY24" fmla="*/ 92869 h 564357"/>
                <a:gd name="connsiteX25" fmla="*/ 859630 w 1059656"/>
                <a:gd name="connsiteY25" fmla="*/ 66676 h 564357"/>
                <a:gd name="connsiteX26" fmla="*/ 857249 w 1059656"/>
                <a:gd name="connsiteY26" fmla="*/ 28576 h 564357"/>
                <a:gd name="connsiteX27" fmla="*/ 833437 w 1059656"/>
                <a:gd name="connsiteY27" fmla="*/ 0 h 564357"/>
                <a:gd name="connsiteX28" fmla="*/ 809625 w 1059656"/>
                <a:gd name="connsiteY28" fmla="*/ 33338 h 564357"/>
                <a:gd name="connsiteX29" fmla="*/ 797718 w 1059656"/>
                <a:gd name="connsiteY29" fmla="*/ 50007 h 564357"/>
                <a:gd name="connsiteX30" fmla="*/ 757237 w 1059656"/>
                <a:gd name="connsiteY30" fmla="*/ 45244 h 564357"/>
                <a:gd name="connsiteX31" fmla="*/ 735806 w 1059656"/>
                <a:gd name="connsiteY31" fmla="*/ 50007 h 564357"/>
                <a:gd name="connsiteX32" fmla="*/ 719137 w 1059656"/>
                <a:gd name="connsiteY32" fmla="*/ 78582 h 564357"/>
                <a:gd name="connsiteX33" fmla="*/ 723900 w 1059656"/>
                <a:gd name="connsiteY33" fmla="*/ 97632 h 564357"/>
                <a:gd name="connsiteX34" fmla="*/ 707231 w 1059656"/>
                <a:gd name="connsiteY34" fmla="*/ 111919 h 564357"/>
                <a:gd name="connsiteX35" fmla="*/ 631031 w 1059656"/>
                <a:gd name="connsiteY35" fmla="*/ 114300 h 564357"/>
                <a:gd name="connsiteX36" fmla="*/ 597693 w 1059656"/>
                <a:gd name="connsiteY36" fmla="*/ 100013 h 564357"/>
                <a:gd name="connsiteX37" fmla="*/ 569118 w 1059656"/>
                <a:gd name="connsiteY37" fmla="*/ 71438 h 564357"/>
                <a:gd name="connsiteX38" fmla="*/ 531018 w 1059656"/>
                <a:gd name="connsiteY38" fmla="*/ 66675 h 564357"/>
                <a:gd name="connsiteX39" fmla="*/ 497681 w 1059656"/>
                <a:gd name="connsiteY39" fmla="*/ 90488 h 564357"/>
                <a:gd name="connsiteX40" fmla="*/ 481012 w 1059656"/>
                <a:gd name="connsiteY40" fmla="*/ 109538 h 564357"/>
                <a:gd name="connsiteX41" fmla="*/ 466725 w 1059656"/>
                <a:gd name="connsiteY41" fmla="*/ 126207 h 564357"/>
                <a:gd name="connsiteX42" fmla="*/ 450056 w 1059656"/>
                <a:gd name="connsiteY42" fmla="*/ 145257 h 564357"/>
                <a:gd name="connsiteX43" fmla="*/ 454818 w 1059656"/>
                <a:gd name="connsiteY43" fmla="*/ 171450 h 564357"/>
                <a:gd name="connsiteX44" fmla="*/ 423862 w 1059656"/>
                <a:gd name="connsiteY44" fmla="*/ 195263 h 564357"/>
                <a:gd name="connsiteX45" fmla="*/ 371475 w 1059656"/>
                <a:gd name="connsiteY45" fmla="*/ 204788 h 564357"/>
                <a:gd name="connsiteX46" fmla="*/ 330993 w 1059656"/>
                <a:gd name="connsiteY46" fmla="*/ 223838 h 564357"/>
                <a:gd name="connsiteX47" fmla="*/ 321468 w 1059656"/>
                <a:gd name="connsiteY47" fmla="*/ 261938 h 564357"/>
                <a:gd name="connsiteX48" fmla="*/ 319087 w 1059656"/>
                <a:gd name="connsiteY48" fmla="*/ 269082 h 564357"/>
                <a:gd name="connsiteX49" fmla="*/ 266700 w 1059656"/>
                <a:gd name="connsiteY49" fmla="*/ 285750 h 564357"/>
                <a:gd name="connsiteX50" fmla="*/ 180975 w 1059656"/>
                <a:gd name="connsiteY50" fmla="*/ 316707 h 564357"/>
                <a:gd name="connsiteX51" fmla="*/ 157162 w 1059656"/>
                <a:gd name="connsiteY51" fmla="*/ 309563 h 564357"/>
                <a:gd name="connsiteX52" fmla="*/ 128587 w 1059656"/>
                <a:gd name="connsiteY52" fmla="*/ 300038 h 564357"/>
                <a:gd name="connsiteX53" fmla="*/ 130968 w 1059656"/>
                <a:gd name="connsiteY53" fmla="*/ 359569 h 564357"/>
                <a:gd name="connsiteX54" fmla="*/ 169068 w 1059656"/>
                <a:gd name="connsiteY54" fmla="*/ 388144 h 564357"/>
                <a:gd name="connsiteX55" fmla="*/ 185737 w 1059656"/>
                <a:gd name="connsiteY55" fmla="*/ 411957 h 564357"/>
                <a:gd name="connsiteX56" fmla="*/ 180975 w 1059656"/>
                <a:gd name="connsiteY56" fmla="*/ 442913 h 564357"/>
                <a:gd name="connsiteX57" fmla="*/ 173831 w 1059656"/>
                <a:gd name="connsiteY57" fmla="*/ 471488 h 564357"/>
                <a:gd name="connsiteX58" fmla="*/ 130968 w 1059656"/>
                <a:gd name="connsiteY58" fmla="*/ 473869 h 564357"/>
                <a:gd name="connsiteX59" fmla="*/ 95250 w 1059656"/>
                <a:gd name="connsiteY59" fmla="*/ 488157 h 564357"/>
                <a:gd name="connsiteX60" fmla="*/ 71437 w 1059656"/>
                <a:gd name="connsiteY60" fmla="*/ 492919 h 564357"/>
                <a:gd name="connsiteX61" fmla="*/ 50006 w 1059656"/>
                <a:gd name="connsiteY61" fmla="*/ 504825 h 564357"/>
                <a:gd name="connsiteX62" fmla="*/ 30956 w 1059656"/>
                <a:gd name="connsiteY62" fmla="*/ 521494 h 564357"/>
                <a:gd name="connsiteX63" fmla="*/ 7143 w 1059656"/>
                <a:gd name="connsiteY63" fmla="*/ 528638 h 564357"/>
                <a:gd name="connsiteX64" fmla="*/ 0 w 1059656"/>
                <a:gd name="connsiteY64" fmla="*/ 533400 h 564357"/>
                <a:gd name="connsiteX65" fmla="*/ 38100 w 1059656"/>
                <a:gd name="connsiteY65" fmla="*/ 561975 h 564357"/>
                <a:gd name="connsiteX66" fmla="*/ 80962 w 1059656"/>
                <a:gd name="connsiteY66" fmla="*/ 559594 h 564357"/>
                <a:gd name="connsiteX67" fmla="*/ 116681 w 1059656"/>
                <a:gd name="connsiteY67" fmla="*/ 526257 h 564357"/>
                <a:gd name="connsiteX68" fmla="*/ 171450 w 1059656"/>
                <a:gd name="connsiteY68" fmla="*/ 500063 h 564357"/>
                <a:gd name="connsiteX69" fmla="*/ 278606 w 1059656"/>
                <a:gd name="connsiteY69" fmla="*/ 492919 h 564357"/>
                <a:gd name="connsiteX70" fmla="*/ 292893 w 1059656"/>
                <a:gd name="connsiteY70" fmla="*/ 481013 h 564357"/>
                <a:gd name="connsiteX71" fmla="*/ 357187 w 1059656"/>
                <a:gd name="connsiteY71" fmla="*/ 481013 h 564357"/>
                <a:gd name="connsiteX72" fmla="*/ 433387 w 1059656"/>
                <a:gd name="connsiteY72" fmla="*/ 388144 h 564357"/>
                <a:gd name="connsiteX73" fmla="*/ 559593 w 1059656"/>
                <a:gd name="connsiteY73" fmla="*/ 328613 h 564357"/>
                <a:gd name="connsiteX74" fmla="*/ 619125 w 1059656"/>
                <a:gd name="connsiteY74" fmla="*/ 321469 h 564357"/>
                <a:gd name="connsiteX75" fmla="*/ 654843 w 1059656"/>
                <a:gd name="connsiteY75" fmla="*/ 295275 h 564357"/>
                <a:gd name="connsiteX76" fmla="*/ 716756 w 1059656"/>
                <a:gd name="connsiteY76" fmla="*/ 292894 h 564357"/>
                <a:gd name="connsiteX77" fmla="*/ 771525 w 1059656"/>
                <a:gd name="connsiteY77" fmla="*/ 285750 h 564357"/>
                <a:gd name="connsiteX78" fmla="*/ 781050 w 1059656"/>
                <a:gd name="connsiteY78" fmla="*/ 323850 h 564357"/>
                <a:gd name="connsiteX79" fmla="*/ 773906 w 1059656"/>
                <a:gd name="connsiteY79" fmla="*/ 445294 h 564357"/>
                <a:gd name="connsiteX80" fmla="*/ 707231 w 1059656"/>
                <a:gd name="connsiteY80" fmla="*/ 461963 h 564357"/>
                <a:gd name="connsiteX81" fmla="*/ 652461 w 1059656"/>
                <a:gd name="connsiteY81" fmla="*/ 509587 h 564357"/>
                <a:gd name="connsiteX82" fmla="*/ 654844 w 1059656"/>
                <a:gd name="connsiteY82" fmla="*/ 528638 h 564357"/>
                <a:gd name="connsiteX83" fmla="*/ 697706 w 1059656"/>
                <a:gd name="connsiteY83" fmla="*/ 564357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656" h="564357">
                  <a:moveTo>
                    <a:pt x="697706" y="564357"/>
                  </a:moveTo>
                  <a:lnTo>
                    <a:pt x="778668" y="492919"/>
                  </a:lnTo>
                  <a:lnTo>
                    <a:pt x="816768" y="473869"/>
                  </a:lnTo>
                  <a:lnTo>
                    <a:pt x="852487" y="471488"/>
                  </a:lnTo>
                  <a:lnTo>
                    <a:pt x="916781" y="457200"/>
                  </a:lnTo>
                  <a:lnTo>
                    <a:pt x="950118" y="459582"/>
                  </a:lnTo>
                  <a:lnTo>
                    <a:pt x="988218" y="476250"/>
                  </a:lnTo>
                  <a:lnTo>
                    <a:pt x="1019175" y="445294"/>
                  </a:lnTo>
                  <a:lnTo>
                    <a:pt x="992981" y="414338"/>
                  </a:lnTo>
                  <a:lnTo>
                    <a:pt x="988218" y="383382"/>
                  </a:lnTo>
                  <a:lnTo>
                    <a:pt x="995362" y="345282"/>
                  </a:lnTo>
                  <a:lnTo>
                    <a:pt x="1023937" y="304800"/>
                  </a:lnTo>
                  <a:lnTo>
                    <a:pt x="1052512" y="295275"/>
                  </a:lnTo>
                  <a:lnTo>
                    <a:pt x="1059656" y="266700"/>
                  </a:lnTo>
                  <a:lnTo>
                    <a:pt x="1047750" y="238125"/>
                  </a:lnTo>
                  <a:lnTo>
                    <a:pt x="1019175" y="228600"/>
                  </a:lnTo>
                  <a:lnTo>
                    <a:pt x="992981" y="235744"/>
                  </a:lnTo>
                  <a:lnTo>
                    <a:pt x="935831" y="254794"/>
                  </a:lnTo>
                  <a:lnTo>
                    <a:pt x="900112" y="259557"/>
                  </a:lnTo>
                  <a:lnTo>
                    <a:pt x="878681" y="242888"/>
                  </a:lnTo>
                  <a:lnTo>
                    <a:pt x="873918" y="228600"/>
                  </a:lnTo>
                  <a:lnTo>
                    <a:pt x="881062" y="185738"/>
                  </a:lnTo>
                  <a:lnTo>
                    <a:pt x="888206" y="150019"/>
                  </a:lnTo>
                  <a:lnTo>
                    <a:pt x="871537" y="111919"/>
                  </a:lnTo>
                  <a:lnTo>
                    <a:pt x="852488" y="92869"/>
                  </a:lnTo>
                  <a:lnTo>
                    <a:pt x="859630" y="66676"/>
                  </a:lnTo>
                  <a:lnTo>
                    <a:pt x="857249" y="28576"/>
                  </a:lnTo>
                  <a:lnTo>
                    <a:pt x="833437" y="0"/>
                  </a:lnTo>
                  <a:lnTo>
                    <a:pt x="809625" y="33338"/>
                  </a:lnTo>
                  <a:lnTo>
                    <a:pt x="797718" y="50007"/>
                  </a:lnTo>
                  <a:lnTo>
                    <a:pt x="757237" y="45244"/>
                  </a:lnTo>
                  <a:lnTo>
                    <a:pt x="735806" y="50007"/>
                  </a:lnTo>
                  <a:lnTo>
                    <a:pt x="719137" y="78582"/>
                  </a:lnTo>
                  <a:lnTo>
                    <a:pt x="723900" y="97632"/>
                  </a:lnTo>
                  <a:lnTo>
                    <a:pt x="707231" y="111919"/>
                  </a:lnTo>
                  <a:lnTo>
                    <a:pt x="631031" y="114300"/>
                  </a:lnTo>
                  <a:lnTo>
                    <a:pt x="597693" y="100013"/>
                  </a:lnTo>
                  <a:lnTo>
                    <a:pt x="569118" y="71438"/>
                  </a:lnTo>
                  <a:lnTo>
                    <a:pt x="531018" y="66675"/>
                  </a:lnTo>
                  <a:lnTo>
                    <a:pt x="497681" y="90488"/>
                  </a:lnTo>
                  <a:lnTo>
                    <a:pt x="481012" y="109538"/>
                  </a:lnTo>
                  <a:lnTo>
                    <a:pt x="466725" y="126207"/>
                  </a:lnTo>
                  <a:lnTo>
                    <a:pt x="450056" y="145257"/>
                  </a:lnTo>
                  <a:lnTo>
                    <a:pt x="454818" y="171450"/>
                  </a:lnTo>
                  <a:lnTo>
                    <a:pt x="423862" y="195263"/>
                  </a:lnTo>
                  <a:lnTo>
                    <a:pt x="371475" y="204788"/>
                  </a:lnTo>
                  <a:lnTo>
                    <a:pt x="330993" y="223838"/>
                  </a:lnTo>
                  <a:lnTo>
                    <a:pt x="321468" y="261938"/>
                  </a:lnTo>
                  <a:lnTo>
                    <a:pt x="319087" y="269082"/>
                  </a:lnTo>
                  <a:lnTo>
                    <a:pt x="266700" y="285750"/>
                  </a:lnTo>
                  <a:lnTo>
                    <a:pt x="180975" y="316707"/>
                  </a:lnTo>
                  <a:lnTo>
                    <a:pt x="157162" y="309563"/>
                  </a:lnTo>
                  <a:lnTo>
                    <a:pt x="128587" y="300038"/>
                  </a:lnTo>
                  <a:cubicBezTo>
                    <a:pt x="129381" y="319882"/>
                    <a:pt x="130174" y="339725"/>
                    <a:pt x="130968" y="359569"/>
                  </a:cubicBezTo>
                  <a:lnTo>
                    <a:pt x="169068" y="388144"/>
                  </a:lnTo>
                  <a:lnTo>
                    <a:pt x="185737" y="411957"/>
                  </a:lnTo>
                  <a:lnTo>
                    <a:pt x="180975" y="442913"/>
                  </a:lnTo>
                  <a:lnTo>
                    <a:pt x="173831" y="471488"/>
                  </a:lnTo>
                  <a:lnTo>
                    <a:pt x="130968" y="473869"/>
                  </a:lnTo>
                  <a:lnTo>
                    <a:pt x="95250" y="488157"/>
                  </a:lnTo>
                  <a:lnTo>
                    <a:pt x="71437" y="492919"/>
                  </a:lnTo>
                  <a:lnTo>
                    <a:pt x="50006" y="504825"/>
                  </a:lnTo>
                  <a:lnTo>
                    <a:pt x="30956" y="521494"/>
                  </a:lnTo>
                  <a:lnTo>
                    <a:pt x="7143" y="528638"/>
                  </a:lnTo>
                  <a:lnTo>
                    <a:pt x="0" y="533400"/>
                  </a:lnTo>
                  <a:lnTo>
                    <a:pt x="38100" y="561975"/>
                  </a:lnTo>
                  <a:lnTo>
                    <a:pt x="80962" y="559594"/>
                  </a:lnTo>
                  <a:lnTo>
                    <a:pt x="116681" y="526257"/>
                  </a:lnTo>
                  <a:lnTo>
                    <a:pt x="171450" y="500063"/>
                  </a:lnTo>
                  <a:lnTo>
                    <a:pt x="278606" y="492919"/>
                  </a:lnTo>
                  <a:lnTo>
                    <a:pt x="292893" y="481013"/>
                  </a:lnTo>
                  <a:lnTo>
                    <a:pt x="357187" y="481013"/>
                  </a:lnTo>
                  <a:lnTo>
                    <a:pt x="433387" y="388144"/>
                  </a:lnTo>
                  <a:lnTo>
                    <a:pt x="559593" y="328613"/>
                  </a:lnTo>
                  <a:lnTo>
                    <a:pt x="619125" y="321469"/>
                  </a:lnTo>
                  <a:lnTo>
                    <a:pt x="654843" y="295275"/>
                  </a:lnTo>
                  <a:lnTo>
                    <a:pt x="716756" y="292894"/>
                  </a:lnTo>
                  <a:lnTo>
                    <a:pt x="771525" y="285750"/>
                  </a:lnTo>
                  <a:lnTo>
                    <a:pt x="781050" y="323850"/>
                  </a:lnTo>
                  <a:lnTo>
                    <a:pt x="773906" y="445294"/>
                  </a:lnTo>
                  <a:lnTo>
                    <a:pt x="707231" y="461963"/>
                  </a:lnTo>
                  <a:lnTo>
                    <a:pt x="652461" y="509587"/>
                  </a:lnTo>
                  <a:lnTo>
                    <a:pt x="654844" y="528638"/>
                  </a:lnTo>
                  <a:lnTo>
                    <a:pt x="697706" y="564357"/>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4" name="Freeform 93"/>
            <p:cNvSpPr/>
            <p:nvPr/>
          </p:nvSpPr>
          <p:spPr>
            <a:xfrm>
              <a:off x="4906963" y="2298701"/>
              <a:ext cx="320675" cy="330200"/>
            </a:xfrm>
            <a:custGeom>
              <a:avLst/>
              <a:gdLst>
                <a:gd name="connsiteX0" fmla="*/ 190500 w 314325"/>
                <a:gd name="connsiteY0" fmla="*/ 302419 h 330994"/>
                <a:gd name="connsiteX1" fmla="*/ 221456 w 314325"/>
                <a:gd name="connsiteY1" fmla="*/ 240506 h 330994"/>
                <a:gd name="connsiteX2" fmla="*/ 250031 w 314325"/>
                <a:gd name="connsiteY2" fmla="*/ 214312 h 330994"/>
                <a:gd name="connsiteX3" fmla="*/ 266700 w 314325"/>
                <a:gd name="connsiteY3" fmla="*/ 169069 h 330994"/>
                <a:gd name="connsiteX4" fmla="*/ 273844 w 314325"/>
                <a:gd name="connsiteY4" fmla="*/ 119062 h 330994"/>
                <a:gd name="connsiteX5" fmla="*/ 314325 w 314325"/>
                <a:gd name="connsiteY5" fmla="*/ 52387 h 330994"/>
                <a:gd name="connsiteX6" fmla="*/ 295275 w 314325"/>
                <a:gd name="connsiteY6" fmla="*/ 14287 h 330994"/>
                <a:gd name="connsiteX7" fmla="*/ 285750 w 314325"/>
                <a:gd name="connsiteY7" fmla="*/ 21431 h 330994"/>
                <a:gd name="connsiteX8" fmla="*/ 273844 w 314325"/>
                <a:gd name="connsiteY8" fmla="*/ 0 h 330994"/>
                <a:gd name="connsiteX9" fmla="*/ 245269 w 314325"/>
                <a:gd name="connsiteY9" fmla="*/ 33337 h 330994"/>
                <a:gd name="connsiteX10" fmla="*/ 211931 w 314325"/>
                <a:gd name="connsiteY10" fmla="*/ 45244 h 330994"/>
                <a:gd name="connsiteX11" fmla="*/ 202406 w 314325"/>
                <a:gd name="connsiteY11" fmla="*/ 85725 h 330994"/>
                <a:gd name="connsiteX12" fmla="*/ 178594 w 314325"/>
                <a:gd name="connsiteY12" fmla="*/ 95250 h 330994"/>
                <a:gd name="connsiteX13" fmla="*/ 135731 w 314325"/>
                <a:gd name="connsiteY13" fmla="*/ 47625 h 330994"/>
                <a:gd name="connsiteX14" fmla="*/ 104775 w 314325"/>
                <a:gd name="connsiteY14" fmla="*/ 64294 h 330994"/>
                <a:gd name="connsiteX15" fmla="*/ 109537 w 314325"/>
                <a:gd name="connsiteY15" fmla="*/ 154781 h 330994"/>
                <a:gd name="connsiteX16" fmla="*/ 78581 w 314325"/>
                <a:gd name="connsiteY16" fmla="*/ 176212 h 330994"/>
                <a:gd name="connsiteX17" fmla="*/ 59531 w 314325"/>
                <a:gd name="connsiteY17" fmla="*/ 195262 h 330994"/>
                <a:gd name="connsiteX18" fmla="*/ 59531 w 314325"/>
                <a:gd name="connsiteY18" fmla="*/ 195262 h 330994"/>
                <a:gd name="connsiteX19" fmla="*/ 61912 w 314325"/>
                <a:gd name="connsiteY19" fmla="*/ 240506 h 330994"/>
                <a:gd name="connsiteX20" fmla="*/ 9525 w 314325"/>
                <a:gd name="connsiteY20" fmla="*/ 233362 h 330994"/>
                <a:gd name="connsiteX21" fmla="*/ 0 w 314325"/>
                <a:gd name="connsiteY21" fmla="*/ 254794 h 330994"/>
                <a:gd name="connsiteX22" fmla="*/ 14287 w 314325"/>
                <a:gd name="connsiteY22" fmla="*/ 330994 h 330994"/>
                <a:gd name="connsiteX23" fmla="*/ 59531 w 314325"/>
                <a:gd name="connsiteY23" fmla="*/ 302419 h 330994"/>
                <a:gd name="connsiteX24" fmla="*/ 100012 w 314325"/>
                <a:gd name="connsiteY24" fmla="*/ 285750 h 330994"/>
                <a:gd name="connsiteX25" fmla="*/ 126206 w 314325"/>
                <a:gd name="connsiteY25" fmla="*/ 288131 h 330994"/>
                <a:gd name="connsiteX26" fmla="*/ 190500 w 314325"/>
                <a:gd name="connsiteY26" fmla="*/ 302419 h 330994"/>
                <a:gd name="connsiteX0" fmla="*/ 190500 w 321468"/>
                <a:gd name="connsiteY0" fmla="*/ 302419 h 330994"/>
                <a:gd name="connsiteX1" fmla="*/ 221456 w 321468"/>
                <a:gd name="connsiteY1" fmla="*/ 240506 h 330994"/>
                <a:gd name="connsiteX2" fmla="*/ 250031 w 321468"/>
                <a:gd name="connsiteY2" fmla="*/ 214312 h 330994"/>
                <a:gd name="connsiteX3" fmla="*/ 266700 w 321468"/>
                <a:gd name="connsiteY3" fmla="*/ 169069 h 330994"/>
                <a:gd name="connsiteX4" fmla="*/ 273844 w 321468"/>
                <a:gd name="connsiteY4" fmla="*/ 119062 h 330994"/>
                <a:gd name="connsiteX5" fmla="*/ 321468 w 321468"/>
                <a:gd name="connsiteY5" fmla="*/ 61912 h 330994"/>
                <a:gd name="connsiteX6" fmla="*/ 295275 w 321468"/>
                <a:gd name="connsiteY6" fmla="*/ 14287 h 330994"/>
                <a:gd name="connsiteX7" fmla="*/ 285750 w 321468"/>
                <a:gd name="connsiteY7" fmla="*/ 21431 h 330994"/>
                <a:gd name="connsiteX8" fmla="*/ 273844 w 321468"/>
                <a:gd name="connsiteY8" fmla="*/ 0 h 330994"/>
                <a:gd name="connsiteX9" fmla="*/ 245269 w 321468"/>
                <a:gd name="connsiteY9" fmla="*/ 33337 h 330994"/>
                <a:gd name="connsiteX10" fmla="*/ 211931 w 321468"/>
                <a:gd name="connsiteY10" fmla="*/ 45244 h 330994"/>
                <a:gd name="connsiteX11" fmla="*/ 202406 w 321468"/>
                <a:gd name="connsiteY11" fmla="*/ 85725 h 330994"/>
                <a:gd name="connsiteX12" fmla="*/ 178594 w 321468"/>
                <a:gd name="connsiteY12" fmla="*/ 95250 h 330994"/>
                <a:gd name="connsiteX13" fmla="*/ 135731 w 321468"/>
                <a:gd name="connsiteY13" fmla="*/ 47625 h 330994"/>
                <a:gd name="connsiteX14" fmla="*/ 104775 w 321468"/>
                <a:gd name="connsiteY14" fmla="*/ 64294 h 330994"/>
                <a:gd name="connsiteX15" fmla="*/ 109537 w 321468"/>
                <a:gd name="connsiteY15" fmla="*/ 154781 h 330994"/>
                <a:gd name="connsiteX16" fmla="*/ 78581 w 321468"/>
                <a:gd name="connsiteY16" fmla="*/ 176212 h 330994"/>
                <a:gd name="connsiteX17" fmla="*/ 59531 w 321468"/>
                <a:gd name="connsiteY17" fmla="*/ 195262 h 330994"/>
                <a:gd name="connsiteX18" fmla="*/ 59531 w 321468"/>
                <a:gd name="connsiteY18" fmla="*/ 195262 h 330994"/>
                <a:gd name="connsiteX19" fmla="*/ 61912 w 321468"/>
                <a:gd name="connsiteY19" fmla="*/ 240506 h 330994"/>
                <a:gd name="connsiteX20" fmla="*/ 9525 w 321468"/>
                <a:gd name="connsiteY20" fmla="*/ 233362 h 330994"/>
                <a:gd name="connsiteX21" fmla="*/ 0 w 321468"/>
                <a:gd name="connsiteY21" fmla="*/ 254794 h 330994"/>
                <a:gd name="connsiteX22" fmla="*/ 14287 w 321468"/>
                <a:gd name="connsiteY22" fmla="*/ 330994 h 330994"/>
                <a:gd name="connsiteX23" fmla="*/ 59531 w 321468"/>
                <a:gd name="connsiteY23" fmla="*/ 302419 h 330994"/>
                <a:gd name="connsiteX24" fmla="*/ 100012 w 321468"/>
                <a:gd name="connsiteY24" fmla="*/ 285750 h 330994"/>
                <a:gd name="connsiteX25" fmla="*/ 126206 w 321468"/>
                <a:gd name="connsiteY25" fmla="*/ 288131 h 330994"/>
                <a:gd name="connsiteX26" fmla="*/ 190500 w 321468"/>
                <a:gd name="connsiteY26" fmla="*/ 302419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1468" h="330994">
                  <a:moveTo>
                    <a:pt x="190500" y="302419"/>
                  </a:moveTo>
                  <a:lnTo>
                    <a:pt x="221456" y="240506"/>
                  </a:lnTo>
                  <a:lnTo>
                    <a:pt x="250031" y="214312"/>
                  </a:lnTo>
                  <a:lnTo>
                    <a:pt x="266700" y="169069"/>
                  </a:lnTo>
                  <a:lnTo>
                    <a:pt x="273844" y="119062"/>
                  </a:lnTo>
                  <a:lnTo>
                    <a:pt x="321468" y="61912"/>
                  </a:lnTo>
                  <a:lnTo>
                    <a:pt x="295275" y="14287"/>
                  </a:lnTo>
                  <a:lnTo>
                    <a:pt x="285750" y="21431"/>
                  </a:lnTo>
                  <a:lnTo>
                    <a:pt x="273844" y="0"/>
                  </a:lnTo>
                  <a:lnTo>
                    <a:pt x="245269" y="33337"/>
                  </a:lnTo>
                  <a:lnTo>
                    <a:pt x="211931" y="45244"/>
                  </a:lnTo>
                  <a:lnTo>
                    <a:pt x="202406" y="85725"/>
                  </a:lnTo>
                  <a:lnTo>
                    <a:pt x="178594" y="95250"/>
                  </a:lnTo>
                  <a:lnTo>
                    <a:pt x="135731" y="47625"/>
                  </a:lnTo>
                  <a:lnTo>
                    <a:pt x="104775" y="64294"/>
                  </a:lnTo>
                  <a:lnTo>
                    <a:pt x="109537" y="154781"/>
                  </a:lnTo>
                  <a:lnTo>
                    <a:pt x="78581" y="176212"/>
                  </a:lnTo>
                  <a:lnTo>
                    <a:pt x="59531" y="195262"/>
                  </a:lnTo>
                  <a:lnTo>
                    <a:pt x="59531" y="195262"/>
                  </a:lnTo>
                  <a:lnTo>
                    <a:pt x="61912" y="240506"/>
                  </a:lnTo>
                  <a:lnTo>
                    <a:pt x="9525" y="233362"/>
                  </a:lnTo>
                  <a:lnTo>
                    <a:pt x="0" y="254794"/>
                  </a:lnTo>
                  <a:lnTo>
                    <a:pt x="14287" y="330994"/>
                  </a:lnTo>
                  <a:lnTo>
                    <a:pt x="59531" y="302419"/>
                  </a:lnTo>
                  <a:lnTo>
                    <a:pt x="100012" y="285750"/>
                  </a:lnTo>
                  <a:lnTo>
                    <a:pt x="126206" y="288131"/>
                  </a:lnTo>
                  <a:lnTo>
                    <a:pt x="190500" y="302419"/>
                  </a:lnTo>
                  <a:close/>
                </a:path>
              </a:pathLst>
            </a:custGeom>
            <a:grpFill/>
            <a:ln w="12700">
              <a:solidFill>
                <a:srgbClr val="00B0F0"/>
              </a:solidFill>
            </a:ln>
          </p:spPr>
          <p:style>
            <a:lnRef idx="2">
              <a:schemeClr val="accent1"/>
            </a:lnRef>
            <a:fillRef idx="1">
              <a:schemeClr val="lt1"/>
            </a:fillRef>
            <a:effectRef idx="0">
              <a:schemeClr val="accent1"/>
            </a:effectRef>
            <a:fontRef idx="minor">
              <a:schemeClr val="dk1"/>
            </a:fontRef>
          </p:style>
          <p:txBody>
            <a:bodyPr/>
            <a:lstStyle/>
            <a:p>
              <a:pPr>
                <a:defRPr/>
              </a:pPr>
              <a:endParaRPr lang="en-GB"/>
            </a:p>
          </p:txBody>
        </p:sp>
        <p:sp>
          <p:nvSpPr>
            <p:cNvPr id="95" name="TextBox 41"/>
            <p:cNvSpPr txBox="1">
              <a:spLocks noChangeArrowheads="1"/>
            </p:cNvSpPr>
            <p:nvPr/>
          </p:nvSpPr>
          <p:spPr bwMode="auto">
            <a:xfrm>
              <a:off x="990600" y="22098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Rajasthan</a:t>
              </a:r>
            </a:p>
          </p:txBody>
        </p:sp>
        <p:sp>
          <p:nvSpPr>
            <p:cNvPr id="96" name="TextBox 42"/>
            <p:cNvSpPr txBox="1">
              <a:spLocks noChangeArrowheads="1"/>
            </p:cNvSpPr>
            <p:nvPr/>
          </p:nvSpPr>
          <p:spPr bwMode="auto">
            <a:xfrm>
              <a:off x="1676400" y="2895600"/>
              <a:ext cx="12192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Madhya Pradesh</a:t>
              </a:r>
            </a:p>
          </p:txBody>
        </p:sp>
        <p:sp>
          <p:nvSpPr>
            <p:cNvPr id="97" name="TextBox 43"/>
            <p:cNvSpPr txBox="1">
              <a:spLocks noChangeArrowheads="1"/>
            </p:cNvSpPr>
            <p:nvPr/>
          </p:nvSpPr>
          <p:spPr bwMode="auto">
            <a:xfrm rot="-917293">
              <a:off x="4505325" y="1919288"/>
              <a:ext cx="12954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Arunachal Pradesh</a:t>
              </a:r>
            </a:p>
          </p:txBody>
        </p:sp>
        <p:sp>
          <p:nvSpPr>
            <p:cNvPr id="98" name="TextBox 44"/>
            <p:cNvSpPr txBox="1">
              <a:spLocks noChangeArrowheads="1"/>
            </p:cNvSpPr>
            <p:nvPr/>
          </p:nvSpPr>
          <p:spPr bwMode="auto">
            <a:xfrm>
              <a:off x="914400" y="2895600"/>
              <a:ext cx="7620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Gujarat</a:t>
              </a:r>
            </a:p>
          </p:txBody>
        </p:sp>
        <p:sp>
          <p:nvSpPr>
            <p:cNvPr id="99" name="TextBox 45"/>
            <p:cNvSpPr txBox="1">
              <a:spLocks noChangeArrowheads="1"/>
            </p:cNvSpPr>
            <p:nvPr/>
          </p:nvSpPr>
          <p:spPr bwMode="auto">
            <a:xfrm rot="3337315">
              <a:off x="1383507" y="5137864"/>
              <a:ext cx="7620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Kerala</a:t>
              </a:r>
            </a:p>
          </p:txBody>
        </p:sp>
        <p:sp>
          <p:nvSpPr>
            <p:cNvPr id="100" name="TextBox 46"/>
            <p:cNvSpPr txBox="1">
              <a:spLocks noChangeArrowheads="1"/>
            </p:cNvSpPr>
            <p:nvPr/>
          </p:nvSpPr>
          <p:spPr bwMode="auto">
            <a:xfrm>
              <a:off x="1981200" y="49530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Tamil Nadu</a:t>
              </a:r>
            </a:p>
          </p:txBody>
        </p:sp>
        <p:sp>
          <p:nvSpPr>
            <p:cNvPr id="101" name="TextBox 47"/>
            <p:cNvSpPr txBox="1">
              <a:spLocks noChangeArrowheads="1"/>
            </p:cNvSpPr>
            <p:nvPr/>
          </p:nvSpPr>
          <p:spPr bwMode="auto">
            <a:xfrm rot="-1651288">
              <a:off x="1358900" y="4135438"/>
              <a:ext cx="868363" cy="2476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Karnataka</a:t>
              </a:r>
            </a:p>
          </p:txBody>
        </p:sp>
        <p:sp>
          <p:nvSpPr>
            <p:cNvPr id="102" name="TextBox 48"/>
            <p:cNvSpPr txBox="1">
              <a:spLocks noChangeArrowheads="1"/>
            </p:cNvSpPr>
            <p:nvPr/>
          </p:nvSpPr>
          <p:spPr bwMode="auto">
            <a:xfrm>
              <a:off x="2514600" y="2209800"/>
              <a:ext cx="7620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Uttar Pradesh</a:t>
              </a:r>
            </a:p>
          </p:txBody>
        </p:sp>
        <p:sp>
          <p:nvSpPr>
            <p:cNvPr id="103" name="TextBox 49"/>
            <p:cNvSpPr txBox="1">
              <a:spLocks noChangeArrowheads="1"/>
            </p:cNvSpPr>
            <p:nvPr/>
          </p:nvSpPr>
          <p:spPr bwMode="auto">
            <a:xfrm>
              <a:off x="1524000" y="13716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Punjab</a:t>
              </a:r>
            </a:p>
          </p:txBody>
        </p:sp>
        <p:sp>
          <p:nvSpPr>
            <p:cNvPr id="104" name="TextBox 50"/>
            <p:cNvSpPr txBox="1">
              <a:spLocks noChangeArrowheads="1"/>
            </p:cNvSpPr>
            <p:nvPr/>
          </p:nvSpPr>
          <p:spPr bwMode="auto">
            <a:xfrm>
              <a:off x="2286000" y="1600200"/>
              <a:ext cx="1093788" cy="246221"/>
            </a:xfrm>
            <a:prstGeom prst="rect">
              <a:avLst/>
            </a:prstGeom>
            <a:grpFill/>
            <a:ln w="9525">
              <a:noFill/>
              <a:miter lim="800000"/>
              <a:headEnd/>
              <a:tailEnd/>
            </a:ln>
          </p:spPr>
          <p:txBody>
            <a:bodyPr wrap="square">
              <a:spAutoFit/>
            </a:bodyPr>
            <a:lstStyle/>
            <a:p>
              <a:pPr>
                <a:defRPr/>
              </a:pPr>
              <a:r>
                <a:rPr lang="en-US" sz="1000" dirty="0" err="1">
                  <a:latin typeface="Arial" pitchFamily="34" charset="0"/>
                  <a:ea typeface="ＭＳ Ｐゴシック"/>
                  <a:cs typeface="ＭＳ Ｐゴシック"/>
                </a:rPr>
                <a:t>Uttarakhand</a:t>
              </a:r>
              <a:endParaRPr lang="en-US" sz="1000" dirty="0">
                <a:latin typeface="Arial" pitchFamily="34" charset="0"/>
                <a:ea typeface="ＭＳ Ｐゴシック"/>
                <a:cs typeface="ＭＳ Ｐゴシック"/>
              </a:endParaRPr>
            </a:p>
          </p:txBody>
        </p:sp>
        <p:sp>
          <p:nvSpPr>
            <p:cNvPr id="105" name="TextBox 51"/>
            <p:cNvSpPr txBox="1">
              <a:spLocks noChangeArrowheads="1"/>
            </p:cNvSpPr>
            <p:nvPr/>
          </p:nvSpPr>
          <p:spPr bwMode="auto">
            <a:xfrm>
              <a:off x="4343400" y="2286000"/>
              <a:ext cx="6858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Assam</a:t>
              </a:r>
            </a:p>
          </p:txBody>
        </p:sp>
        <p:sp>
          <p:nvSpPr>
            <p:cNvPr id="106" name="TextBox 52"/>
            <p:cNvSpPr txBox="1">
              <a:spLocks noChangeArrowheads="1"/>
            </p:cNvSpPr>
            <p:nvPr/>
          </p:nvSpPr>
          <p:spPr bwMode="auto">
            <a:xfrm>
              <a:off x="3657600" y="2876550"/>
              <a:ext cx="762000" cy="400110"/>
            </a:xfrm>
            <a:prstGeom prst="rect">
              <a:avLst/>
            </a:prstGeom>
            <a:grpFill/>
            <a:ln w="9525">
              <a:noFill/>
              <a:miter lim="800000"/>
              <a:headEnd/>
              <a:tailEnd/>
            </a:ln>
          </p:spPr>
          <p:txBody>
            <a:bodyPr>
              <a:spAutoFit/>
            </a:bodyPr>
            <a:lstStyle/>
            <a:p>
              <a:pPr>
                <a:defRPr/>
              </a:pPr>
              <a:r>
                <a:rPr lang="en-US" sz="1000" dirty="0">
                  <a:solidFill>
                    <a:schemeClr val="bg1"/>
                  </a:solidFill>
                  <a:latin typeface="Arial" pitchFamily="34" charset="0"/>
                  <a:ea typeface="ＭＳ Ｐゴシック"/>
                  <a:cs typeface="ＭＳ Ｐゴシック"/>
                </a:rPr>
                <a:t>West Bengal</a:t>
              </a:r>
            </a:p>
          </p:txBody>
        </p:sp>
        <p:sp>
          <p:nvSpPr>
            <p:cNvPr id="107" name="TextBox 53"/>
            <p:cNvSpPr txBox="1">
              <a:spLocks noChangeArrowheads="1"/>
            </p:cNvSpPr>
            <p:nvPr/>
          </p:nvSpPr>
          <p:spPr bwMode="auto">
            <a:xfrm>
              <a:off x="1219200" y="3581400"/>
              <a:ext cx="914400" cy="246063"/>
            </a:xfrm>
            <a:prstGeom prst="rect">
              <a:avLst/>
            </a:prstGeom>
            <a:grpFill/>
            <a:ln w="9525">
              <a:noFill/>
              <a:miter lim="800000"/>
              <a:headEnd/>
              <a:tailEnd/>
            </a:ln>
          </p:spPr>
          <p:txBody>
            <a:bodyPr>
              <a:spAutoFit/>
            </a:bodyPr>
            <a:lstStyle/>
            <a:p>
              <a:pPr>
                <a:defRPr/>
              </a:pPr>
              <a:r>
                <a:rPr lang="en-US" sz="1000" dirty="0">
                  <a:solidFill>
                    <a:schemeClr val="bg1"/>
                  </a:solidFill>
                  <a:latin typeface="Arial" pitchFamily="34" charset="0"/>
                  <a:ea typeface="ＭＳ Ｐゴシック"/>
                  <a:cs typeface="ＭＳ Ｐゴシック"/>
                </a:rPr>
                <a:t>Maharashtra</a:t>
              </a:r>
            </a:p>
          </p:txBody>
        </p:sp>
        <p:sp>
          <p:nvSpPr>
            <p:cNvPr id="108" name="TextBox 54"/>
            <p:cNvSpPr txBox="1">
              <a:spLocks noChangeArrowheads="1"/>
            </p:cNvSpPr>
            <p:nvPr/>
          </p:nvSpPr>
          <p:spPr bwMode="auto">
            <a:xfrm>
              <a:off x="3352800" y="2438400"/>
              <a:ext cx="5334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Bihar</a:t>
              </a:r>
            </a:p>
          </p:txBody>
        </p:sp>
        <p:sp>
          <p:nvSpPr>
            <p:cNvPr id="109" name="TextBox 55"/>
            <p:cNvSpPr txBox="1">
              <a:spLocks noChangeArrowheads="1"/>
            </p:cNvSpPr>
            <p:nvPr/>
          </p:nvSpPr>
          <p:spPr bwMode="auto">
            <a:xfrm rot="17880822">
              <a:off x="1735932" y="1642190"/>
              <a:ext cx="762000" cy="246221"/>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Haryana</a:t>
              </a:r>
            </a:p>
          </p:txBody>
        </p:sp>
        <p:sp>
          <p:nvSpPr>
            <p:cNvPr id="110" name="TextBox 56"/>
            <p:cNvSpPr txBox="1">
              <a:spLocks noChangeArrowheads="1"/>
            </p:cNvSpPr>
            <p:nvPr/>
          </p:nvSpPr>
          <p:spPr bwMode="auto">
            <a:xfrm>
              <a:off x="2057400" y="3962400"/>
              <a:ext cx="914400" cy="40011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Andhra Pradesh</a:t>
              </a:r>
            </a:p>
          </p:txBody>
        </p:sp>
        <p:sp>
          <p:nvSpPr>
            <p:cNvPr id="111" name="TextBox 57"/>
            <p:cNvSpPr txBox="1">
              <a:spLocks noChangeArrowheads="1"/>
            </p:cNvSpPr>
            <p:nvPr/>
          </p:nvSpPr>
          <p:spPr bwMode="auto">
            <a:xfrm>
              <a:off x="3048000" y="3411538"/>
              <a:ext cx="7620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Orissa</a:t>
              </a:r>
            </a:p>
          </p:txBody>
        </p:sp>
        <p:sp>
          <p:nvSpPr>
            <p:cNvPr id="112" name="TextBox 58"/>
            <p:cNvSpPr txBox="1">
              <a:spLocks noChangeArrowheads="1"/>
            </p:cNvSpPr>
            <p:nvPr/>
          </p:nvSpPr>
          <p:spPr bwMode="auto">
            <a:xfrm rot="18432342">
              <a:off x="2459832" y="3088399"/>
              <a:ext cx="990600" cy="246221"/>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Chattisgargh</a:t>
              </a:r>
            </a:p>
          </p:txBody>
        </p:sp>
        <p:sp>
          <p:nvSpPr>
            <p:cNvPr id="113" name="TextBox 59"/>
            <p:cNvSpPr txBox="1">
              <a:spLocks noChangeArrowheads="1"/>
            </p:cNvSpPr>
            <p:nvPr/>
          </p:nvSpPr>
          <p:spPr bwMode="auto">
            <a:xfrm>
              <a:off x="3810000" y="2057400"/>
              <a:ext cx="609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Sikkim</a:t>
              </a:r>
            </a:p>
          </p:txBody>
        </p:sp>
        <p:sp>
          <p:nvSpPr>
            <p:cNvPr id="114" name="TextBox 60"/>
            <p:cNvSpPr txBox="1">
              <a:spLocks noChangeArrowheads="1"/>
            </p:cNvSpPr>
            <p:nvPr/>
          </p:nvSpPr>
          <p:spPr bwMode="auto">
            <a:xfrm>
              <a:off x="4724400" y="29718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Mizoram</a:t>
              </a:r>
            </a:p>
          </p:txBody>
        </p:sp>
        <p:sp>
          <p:nvSpPr>
            <p:cNvPr id="115" name="TextBox 61"/>
            <p:cNvSpPr txBox="1">
              <a:spLocks noChangeArrowheads="1"/>
            </p:cNvSpPr>
            <p:nvPr/>
          </p:nvSpPr>
          <p:spPr bwMode="auto">
            <a:xfrm>
              <a:off x="1905000" y="666750"/>
              <a:ext cx="762000" cy="400050"/>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Jammu &amp; </a:t>
              </a:r>
            </a:p>
            <a:p>
              <a:pPr>
                <a:defRPr/>
              </a:pPr>
              <a:r>
                <a:rPr lang="en-US" sz="1000">
                  <a:latin typeface="Arial" pitchFamily="34" charset="0"/>
                  <a:ea typeface="ＭＳ Ｐゴシック"/>
                  <a:cs typeface="ＭＳ Ｐゴシック"/>
                </a:rPr>
                <a:t>Kashmir</a:t>
              </a:r>
            </a:p>
          </p:txBody>
        </p:sp>
        <p:sp>
          <p:nvSpPr>
            <p:cNvPr id="116" name="TextBox 62"/>
            <p:cNvSpPr txBox="1">
              <a:spLocks noChangeArrowheads="1"/>
            </p:cNvSpPr>
            <p:nvPr/>
          </p:nvSpPr>
          <p:spPr bwMode="auto">
            <a:xfrm>
              <a:off x="4038600" y="2497138"/>
              <a:ext cx="838200" cy="246062"/>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Meghalaya</a:t>
              </a:r>
            </a:p>
          </p:txBody>
        </p:sp>
        <p:sp>
          <p:nvSpPr>
            <p:cNvPr id="117" name="TextBox 63"/>
            <p:cNvSpPr txBox="1">
              <a:spLocks noChangeArrowheads="1"/>
            </p:cNvSpPr>
            <p:nvPr/>
          </p:nvSpPr>
          <p:spPr bwMode="auto">
            <a:xfrm>
              <a:off x="4953000" y="2362200"/>
              <a:ext cx="1371600" cy="246063"/>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Nagaland</a:t>
              </a:r>
            </a:p>
          </p:txBody>
        </p:sp>
        <p:sp>
          <p:nvSpPr>
            <p:cNvPr id="150" name="TextBox 64"/>
            <p:cNvSpPr txBox="1">
              <a:spLocks noChangeArrowheads="1"/>
            </p:cNvSpPr>
            <p:nvPr/>
          </p:nvSpPr>
          <p:spPr bwMode="auto">
            <a:xfrm>
              <a:off x="4876800" y="2649538"/>
              <a:ext cx="1371600" cy="246062"/>
            </a:xfrm>
            <a:prstGeom prst="rect">
              <a:avLst/>
            </a:prstGeom>
            <a:grpFill/>
            <a:ln w="9525">
              <a:noFill/>
              <a:miter lim="800000"/>
              <a:headEnd/>
              <a:tailEnd/>
            </a:ln>
          </p:spPr>
          <p:txBody>
            <a:bodyPr>
              <a:spAutoFit/>
            </a:bodyPr>
            <a:lstStyle/>
            <a:p>
              <a:pPr>
                <a:defRPr/>
              </a:pPr>
              <a:r>
                <a:rPr lang="en-US" sz="1000">
                  <a:latin typeface="Arial" pitchFamily="34" charset="0"/>
                  <a:ea typeface="ＭＳ Ｐゴシック"/>
                  <a:cs typeface="ＭＳ Ｐゴシック"/>
                </a:rPr>
                <a:t>Manipur</a:t>
              </a:r>
            </a:p>
          </p:txBody>
        </p:sp>
        <p:sp>
          <p:nvSpPr>
            <p:cNvPr id="151" name="TextBox 65"/>
            <p:cNvSpPr txBox="1">
              <a:spLocks noChangeArrowheads="1"/>
            </p:cNvSpPr>
            <p:nvPr/>
          </p:nvSpPr>
          <p:spPr bwMode="auto">
            <a:xfrm>
              <a:off x="4114800" y="2743200"/>
              <a:ext cx="1371600" cy="246063"/>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Tripura</a:t>
              </a:r>
            </a:p>
          </p:txBody>
        </p:sp>
        <p:sp>
          <p:nvSpPr>
            <p:cNvPr id="152" name="TextBox 66"/>
            <p:cNvSpPr txBox="1">
              <a:spLocks noChangeArrowheads="1"/>
            </p:cNvSpPr>
            <p:nvPr/>
          </p:nvSpPr>
          <p:spPr bwMode="auto">
            <a:xfrm>
              <a:off x="1981200" y="1143000"/>
              <a:ext cx="838200" cy="400110"/>
            </a:xfrm>
            <a:prstGeom prst="rect">
              <a:avLst/>
            </a:prstGeom>
            <a:grpFill/>
            <a:ln w="9525">
              <a:noFill/>
              <a:miter lim="800000"/>
              <a:headEnd/>
              <a:tailEnd/>
            </a:ln>
          </p:spPr>
          <p:txBody>
            <a:bodyPr>
              <a:spAutoFit/>
            </a:bodyPr>
            <a:lstStyle/>
            <a:p>
              <a:pPr>
                <a:defRPr/>
              </a:pPr>
              <a:r>
                <a:rPr lang="en-US" sz="1000" dirty="0">
                  <a:latin typeface="Arial" pitchFamily="34" charset="0"/>
                  <a:ea typeface="ＭＳ Ｐゴシック"/>
                  <a:cs typeface="ＭＳ Ｐゴシック"/>
                </a:rPr>
                <a:t>Himachal Pradesh</a:t>
              </a:r>
            </a:p>
          </p:txBody>
        </p:sp>
      </p:grpSp>
      <p:sp>
        <p:nvSpPr>
          <p:cNvPr id="118" name="TextBox 54"/>
          <p:cNvSpPr txBox="1">
            <a:spLocks noChangeArrowheads="1"/>
          </p:cNvSpPr>
          <p:nvPr/>
        </p:nvSpPr>
        <p:spPr bwMode="auto">
          <a:xfrm rot="20643231">
            <a:off x="2836180" y="3698345"/>
            <a:ext cx="885826" cy="246221"/>
          </a:xfrm>
          <a:prstGeom prst="rect">
            <a:avLst/>
          </a:prstGeom>
          <a:noFill/>
          <a:ln w="9525">
            <a:noFill/>
            <a:miter lim="800000"/>
            <a:headEnd/>
            <a:tailEnd/>
          </a:ln>
        </p:spPr>
        <p:txBody>
          <a:bodyPr wrap="square">
            <a:spAutoFit/>
          </a:bodyPr>
          <a:lstStyle/>
          <a:p>
            <a:pPr>
              <a:defRPr/>
            </a:pPr>
            <a:r>
              <a:rPr lang="en-US" sz="1000" dirty="0">
                <a:latin typeface="Arial" pitchFamily="34" charset="0"/>
                <a:ea typeface="ＭＳ Ｐゴシック"/>
                <a:cs typeface="ＭＳ Ｐゴシック"/>
              </a:rPr>
              <a:t>Jharkhand</a:t>
            </a:r>
          </a:p>
        </p:txBody>
      </p:sp>
      <p:grpSp>
        <p:nvGrpSpPr>
          <p:cNvPr id="124" name="Group 123"/>
          <p:cNvGrpSpPr/>
          <p:nvPr/>
        </p:nvGrpSpPr>
        <p:grpSpPr>
          <a:xfrm>
            <a:off x="5334000" y="3048001"/>
            <a:ext cx="3725858" cy="2862323"/>
            <a:chOff x="5105400" y="3288898"/>
            <a:chExt cx="3954458" cy="2640125"/>
          </a:xfrm>
        </p:grpSpPr>
        <p:sp>
          <p:nvSpPr>
            <p:cNvPr id="125" name="TextBox 73"/>
            <p:cNvSpPr txBox="1">
              <a:spLocks noChangeArrowheads="1"/>
            </p:cNvSpPr>
            <p:nvPr/>
          </p:nvSpPr>
          <p:spPr bwMode="auto">
            <a:xfrm>
              <a:off x="5105400" y="3288898"/>
              <a:ext cx="3954458" cy="2640125"/>
            </a:xfrm>
            <a:prstGeom prst="rect">
              <a:avLst/>
            </a:prstGeom>
            <a:noFill/>
            <a:ln w="9525">
              <a:solidFill>
                <a:schemeClr val="tx1"/>
              </a:solidFill>
              <a:miter lim="800000"/>
              <a:headEnd/>
              <a:tailEnd/>
            </a:ln>
          </p:spPr>
          <p:txBody>
            <a:bodyPr wrap="square">
              <a:spAutoFit/>
            </a:bodyPr>
            <a:lstStyle/>
            <a:p>
              <a:pPr>
                <a:defRPr/>
              </a:pPr>
              <a:r>
                <a:rPr lang="en-US" sz="2000" b="1" u="sng" dirty="0">
                  <a:latin typeface="Arial" pitchFamily="34" charset="0"/>
                  <a:ea typeface="ＭＳ Ｐゴシック"/>
                  <a:cs typeface="ＭＳ Ｐゴシック"/>
                </a:rPr>
                <a:t>RFM Maida Ranking:</a:t>
              </a:r>
            </a:p>
            <a:p>
              <a:pPr>
                <a:defRPr/>
              </a:pPr>
              <a:r>
                <a:rPr lang="en-US" sz="2000" b="1" dirty="0">
                  <a:latin typeface="Arial" pitchFamily="34" charset="0"/>
                  <a:ea typeface="ＭＳ Ｐゴシック"/>
                  <a:cs typeface="ＭＳ Ｐゴシック"/>
                </a:rPr>
                <a:t>Intermediate-high ranking</a:t>
              </a:r>
            </a:p>
            <a:p>
              <a:pPr>
                <a:defRPr/>
              </a:pPr>
              <a:r>
                <a:rPr lang="en-US" sz="2000" b="1" dirty="0">
                  <a:latin typeface="Arial" pitchFamily="34" charset="0"/>
                  <a:ea typeface="ＭＳ Ｐゴシック"/>
                  <a:cs typeface="ＭＳ Ｐゴシック"/>
                </a:rPr>
                <a:t>High ranking</a:t>
              </a:r>
            </a:p>
            <a:p>
              <a:pPr>
                <a:defRPr/>
              </a:pPr>
              <a:endParaRPr lang="en-US" sz="2000" b="1" dirty="0">
                <a:latin typeface="Arial" pitchFamily="34" charset="0"/>
                <a:ea typeface="ＭＳ Ｐゴシック"/>
                <a:cs typeface="ＭＳ Ｐゴシック"/>
              </a:endParaRPr>
            </a:p>
            <a:p>
              <a:pPr>
                <a:defRPr/>
              </a:pPr>
              <a:r>
                <a:rPr lang="en-US" sz="2000" b="1" u="sng" dirty="0">
                  <a:latin typeface="Arial" pitchFamily="34" charset="0"/>
                  <a:ea typeface="ＭＳ Ｐゴシック"/>
                  <a:cs typeface="ＭＳ Ｐゴシック"/>
                </a:rPr>
                <a:t>Reachable Population:</a:t>
              </a:r>
            </a:p>
            <a:p>
              <a:pPr>
                <a:defRPr/>
              </a:pPr>
              <a:r>
                <a:rPr lang="en-US" sz="2000" b="1" dirty="0">
                  <a:solidFill>
                    <a:srgbClr val="FF0000"/>
                  </a:solidFill>
                  <a:latin typeface="Arial" pitchFamily="34" charset="0"/>
                  <a:ea typeface="ＭＳ Ｐゴシック"/>
                  <a:cs typeface="ＭＳ Ｐゴシック"/>
                </a:rPr>
                <a:t>1-10 Million </a:t>
              </a:r>
              <a:r>
                <a:rPr lang="en-US" i="1" dirty="0">
                  <a:solidFill>
                    <a:srgbClr val="FF0000"/>
                  </a:solidFill>
                  <a:latin typeface="Arial" pitchFamily="34" charset="0"/>
                  <a:ea typeface="ＭＳ Ｐゴシック"/>
                  <a:cs typeface="ＭＳ Ｐゴシック"/>
                </a:rPr>
                <a:t>(range: 2.2-10.7)</a:t>
              </a:r>
            </a:p>
            <a:p>
              <a:pPr>
                <a:defRPr/>
              </a:pPr>
              <a:r>
                <a:rPr lang="en-US" sz="2000" b="1" dirty="0">
                  <a:solidFill>
                    <a:srgbClr val="FFC000"/>
                  </a:solidFill>
                  <a:latin typeface="Arial" pitchFamily="34" charset="0"/>
                  <a:ea typeface="ＭＳ Ｐゴシック"/>
                  <a:cs typeface="ＭＳ Ｐゴシック"/>
                </a:rPr>
                <a:t>11-15 million </a:t>
              </a:r>
              <a:r>
                <a:rPr lang="en-US" i="1" dirty="0">
                  <a:solidFill>
                    <a:srgbClr val="FFC000"/>
                  </a:solidFill>
                  <a:latin typeface="Arial" pitchFamily="34" charset="0"/>
                  <a:ea typeface="ＭＳ Ｐゴシック"/>
                  <a:cs typeface="ＭＳ Ｐゴシック"/>
                </a:rPr>
                <a:t>(range: 11.4-14.9)</a:t>
              </a:r>
            </a:p>
            <a:p>
              <a:pPr>
                <a:defRPr/>
              </a:pPr>
              <a:r>
                <a:rPr lang="en-US" sz="2000" b="1" dirty="0">
                  <a:solidFill>
                    <a:srgbClr val="00B050"/>
                  </a:solidFill>
                  <a:latin typeface="Arial" pitchFamily="34" charset="0"/>
                  <a:ea typeface="ＭＳ Ｐゴシック"/>
                  <a:cs typeface="ＭＳ Ｐゴシック"/>
                </a:rPr>
                <a:t>15-25 million </a:t>
              </a:r>
              <a:r>
                <a:rPr lang="en-US" i="1" dirty="0">
                  <a:solidFill>
                    <a:srgbClr val="00B050"/>
                  </a:solidFill>
                  <a:latin typeface="Arial" pitchFamily="34" charset="0"/>
                  <a:ea typeface="ＭＳ Ｐゴシック"/>
                  <a:cs typeface="ＭＳ Ｐゴシック"/>
                </a:rPr>
                <a:t>(range: 15.4-22.9)</a:t>
              </a:r>
            </a:p>
            <a:p>
              <a:pPr>
                <a:defRPr/>
              </a:pPr>
              <a:r>
                <a:rPr lang="en-US" sz="2000" b="1" dirty="0">
                  <a:solidFill>
                    <a:srgbClr val="005BE2"/>
                  </a:solidFill>
                  <a:latin typeface="Arial" pitchFamily="34" charset="0"/>
                  <a:ea typeface="ＭＳ Ｐゴシック"/>
                  <a:cs typeface="ＭＳ Ｐゴシック"/>
                </a:rPr>
                <a:t>25+ million </a:t>
              </a:r>
              <a:r>
                <a:rPr lang="en-US" i="1" dirty="0">
                  <a:solidFill>
                    <a:srgbClr val="005BE2"/>
                  </a:solidFill>
                  <a:latin typeface="Arial" pitchFamily="34" charset="0"/>
                  <a:ea typeface="ＭＳ Ｐゴシック"/>
                  <a:cs typeface="ＭＳ Ｐゴシック"/>
                </a:rPr>
                <a:t>(range: 31.2-63.5)</a:t>
              </a:r>
            </a:p>
          </p:txBody>
        </p:sp>
        <p:sp>
          <p:nvSpPr>
            <p:cNvPr id="126" name="Rectangle 125"/>
            <p:cNvSpPr/>
            <p:nvPr/>
          </p:nvSpPr>
          <p:spPr bwMode="auto">
            <a:xfrm>
              <a:off x="6965187" y="3921460"/>
              <a:ext cx="323845" cy="307181"/>
            </a:xfrm>
            <a:prstGeom prst="rect">
              <a:avLst/>
            </a:prstGeom>
            <a:pattFill prst="ltDnDiag">
              <a:fgClr>
                <a:schemeClr val="bg2"/>
              </a:fgClr>
              <a:bgClr>
                <a:schemeClr val="bg1"/>
              </a:bgClr>
            </a:patt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sp>
          <p:nvSpPr>
            <p:cNvPr id="127" name="Rectangle 126"/>
            <p:cNvSpPr/>
            <p:nvPr/>
          </p:nvSpPr>
          <p:spPr bwMode="auto">
            <a:xfrm>
              <a:off x="8663567" y="3618672"/>
              <a:ext cx="323845" cy="307181"/>
            </a:xfrm>
            <a:prstGeom prst="rect">
              <a:avLst/>
            </a:prstGeom>
            <a:pattFill prst="pct5">
              <a:fgClr>
                <a:schemeClr val="bg2">
                  <a:lumMod val="75000"/>
                </a:schemeClr>
              </a:fgClr>
              <a:bgClr>
                <a:schemeClr val="bg1"/>
              </a:bgClr>
            </a:patt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ndParaRPr>
            </a:p>
          </p:txBody>
        </p:sp>
      </p:grpSp>
      <p:sp>
        <p:nvSpPr>
          <p:cNvPr id="130" name="Rectangle 2"/>
          <p:cNvSpPr txBox="1">
            <a:spLocks noChangeArrowheads="1"/>
          </p:cNvSpPr>
          <p:nvPr/>
        </p:nvSpPr>
        <p:spPr bwMode="auto">
          <a:xfrm>
            <a:off x="74612" y="0"/>
            <a:ext cx="9069388" cy="134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600">
                <a:solidFill>
                  <a:srgbClr val="000F97"/>
                </a:solidFill>
                <a:latin typeface="+mj-lt"/>
                <a:ea typeface="ＭＳ Ｐゴシック" charset="-128"/>
                <a:cs typeface="ＭＳ Ｐゴシック" charset="-128"/>
              </a:defRPr>
            </a:lvl1pPr>
            <a:lvl2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rgbClr val="000F97"/>
                </a:solidFill>
                <a:latin typeface="Arial" charset="0"/>
                <a:ea typeface="ＭＳ Ｐゴシック" charset="-128"/>
                <a:cs typeface="ＭＳ Ｐゴシック" charset="-128"/>
              </a:defRPr>
            </a:lvl5pPr>
            <a:lvl6pPr marL="457200" algn="l" rtl="0" fontAlgn="base">
              <a:spcBef>
                <a:spcPct val="0"/>
              </a:spcBef>
              <a:spcAft>
                <a:spcPct val="0"/>
              </a:spcAft>
              <a:defRPr sz="3600">
                <a:solidFill>
                  <a:srgbClr val="000F97"/>
                </a:solidFill>
                <a:latin typeface="Arial" charset="0"/>
              </a:defRPr>
            </a:lvl6pPr>
            <a:lvl7pPr marL="914400" algn="l" rtl="0" fontAlgn="base">
              <a:spcBef>
                <a:spcPct val="0"/>
              </a:spcBef>
              <a:spcAft>
                <a:spcPct val="0"/>
              </a:spcAft>
              <a:defRPr sz="3600">
                <a:solidFill>
                  <a:srgbClr val="000F97"/>
                </a:solidFill>
                <a:latin typeface="Arial" charset="0"/>
              </a:defRPr>
            </a:lvl7pPr>
            <a:lvl8pPr marL="1371600" algn="l" rtl="0" fontAlgn="base">
              <a:spcBef>
                <a:spcPct val="0"/>
              </a:spcBef>
              <a:spcAft>
                <a:spcPct val="0"/>
              </a:spcAft>
              <a:defRPr sz="3600">
                <a:solidFill>
                  <a:srgbClr val="000F97"/>
                </a:solidFill>
                <a:latin typeface="Arial" charset="0"/>
              </a:defRPr>
            </a:lvl8pPr>
            <a:lvl9pPr marL="1828800" algn="l" rtl="0" fontAlgn="base">
              <a:spcBef>
                <a:spcPct val="0"/>
              </a:spcBef>
              <a:spcAft>
                <a:spcPct val="0"/>
              </a:spcAft>
              <a:defRPr sz="3600">
                <a:solidFill>
                  <a:srgbClr val="000F97"/>
                </a:solidFill>
                <a:latin typeface="Arial" charset="0"/>
              </a:defRPr>
            </a:lvl9pPr>
          </a:lstStyle>
          <a:p>
            <a:pPr>
              <a:defRPr/>
            </a:pPr>
            <a:r>
              <a:rPr lang="en-GB" b="1" dirty="0">
                <a:latin typeface="+mn-lt"/>
                <a:ea typeface="+mj-ea"/>
                <a:cs typeface="+mj-cs"/>
              </a:rPr>
              <a:t>Wheat Strategy: </a:t>
            </a:r>
            <a:r>
              <a:rPr lang="en-GB" dirty="0">
                <a:latin typeface="+mn-lt"/>
                <a:ea typeface="+mj-ea"/>
                <a:cs typeface="+mj-cs"/>
              </a:rPr>
              <a:t>State Priority Ranking</a:t>
            </a:r>
            <a:br>
              <a:rPr lang="en-GB" b="1" dirty="0">
                <a:latin typeface="+mn-lt"/>
                <a:ea typeface="+mj-ea"/>
                <a:cs typeface="+mj-cs"/>
              </a:rPr>
            </a:br>
            <a:r>
              <a:rPr lang="en-GB" sz="3000" i="1" dirty="0"/>
              <a:t>Reachable population &amp; RFM Maida Feasibility</a:t>
            </a:r>
            <a:endParaRPr lang="en-GB" sz="3000" i="1" dirty="0">
              <a:latin typeface="+mn-lt"/>
              <a:ea typeface="+mj-ea"/>
              <a:cs typeface="+mj-cs"/>
            </a:endParaRPr>
          </a:p>
        </p:txBody>
      </p:sp>
    </p:spTree>
    <p:extLst>
      <p:ext uri="{BB962C8B-B14F-4D97-AF65-F5344CB8AC3E}">
        <p14:creationId xmlns:p14="http://schemas.microsoft.com/office/powerpoint/2010/main" val="54407322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sp>
        <p:nvSpPr>
          <p:cNvPr id="6"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Potential Health Impact</a:t>
            </a:r>
          </a:p>
          <a:p>
            <a:pPr marL="285750" indent="-285750" eaLnBrk="1" hangingPunct="1">
              <a:lnSpc>
                <a:spcPct val="120000"/>
              </a:lnSpc>
              <a:spcBef>
                <a:spcPts val="0"/>
              </a:spcBef>
              <a:spcAft>
                <a:spcPts val="0"/>
              </a:spcAft>
              <a:buFont typeface="Wingdings" pitchFamily="2" charset="2"/>
              <a:buChar char="ü"/>
              <a:defRPr/>
            </a:pPr>
            <a:r>
              <a:rPr lang="en-US" sz="1600" dirty="0"/>
              <a:t> FFI/IFFN Milestones</a:t>
            </a:r>
          </a:p>
          <a:p>
            <a:pPr marL="285750" indent="-285750" eaLnBrk="1" hangingPunct="1">
              <a:lnSpc>
                <a:spcPct val="120000"/>
              </a:lnSpc>
              <a:spcBef>
                <a:spcPts val="0"/>
              </a:spcBef>
              <a:spcAft>
                <a:spcPts val="0"/>
              </a:spcAft>
              <a:buFont typeface="Wingdings" pitchFamily="2" charset="2"/>
              <a:buChar char="ü"/>
              <a:defRPr/>
            </a:pPr>
            <a:r>
              <a:rPr lang="en-US" sz="1600" dirty="0"/>
              <a:t> Partner Mapping</a:t>
            </a:r>
          </a:p>
          <a:p>
            <a:pPr marL="285750" indent="-285750" eaLnBrk="1" hangingPunct="1">
              <a:lnSpc>
                <a:spcPct val="120000"/>
              </a:lnSpc>
              <a:spcBef>
                <a:spcPts val="0"/>
              </a:spcBef>
              <a:spcAft>
                <a:spcPts val="0"/>
              </a:spcAft>
              <a:buFont typeface="Wingdings" pitchFamily="2" charset="2"/>
              <a:buChar char="ü"/>
              <a:defRPr/>
            </a:pPr>
            <a:r>
              <a:rPr lang="en-US" sz="1600" dirty="0"/>
              <a:t> Wheat Industry</a:t>
            </a:r>
          </a:p>
          <a:p>
            <a:pPr marL="285750" indent="-285750" eaLnBrk="1" hangingPunct="1">
              <a:lnSpc>
                <a:spcPct val="120000"/>
              </a:lnSpc>
              <a:spcBef>
                <a:spcPts val="0"/>
              </a:spcBef>
              <a:spcAft>
                <a:spcPts val="0"/>
              </a:spcAft>
              <a:buFont typeface="Wingdings" pitchFamily="2" charset="2"/>
              <a:buChar char="ü"/>
            </a:pPr>
            <a:r>
              <a:rPr lang="en-US" sz="1600" dirty="0"/>
              <a:t> Wheat State Profiles</a:t>
            </a:r>
          </a:p>
          <a:p>
            <a:pPr marL="285750" indent="-285750" eaLnBrk="1" hangingPunct="1">
              <a:lnSpc>
                <a:spcPct val="120000"/>
              </a:lnSpc>
              <a:spcBef>
                <a:spcPts val="0"/>
              </a:spcBef>
              <a:spcAft>
                <a:spcPts val="0"/>
              </a:spcAft>
              <a:buFont typeface="Wingdings" pitchFamily="2" charset="2"/>
              <a:buChar char="ü"/>
            </a:pPr>
            <a:r>
              <a:rPr lang="en-US" sz="1600" dirty="0"/>
              <a:t> Proposed Wheat Strategy</a:t>
            </a:r>
          </a:p>
          <a:p>
            <a:pPr eaLnBrk="1" hangingPunct="1">
              <a:lnSpc>
                <a:spcPct val="120000"/>
              </a:lnSpc>
              <a:spcBef>
                <a:spcPts val="0"/>
              </a:spcBef>
              <a:spcAft>
                <a:spcPts val="0"/>
              </a:spcAft>
              <a:buFont typeface="Wingdings" charset="0"/>
              <a:buChar char="q"/>
            </a:pPr>
            <a:r>
              <a:rPr lang="en-US" sz="1600" dirty="0"/>
              <a:t> Rice Production </a:t>
            </a:r>
          </a:p>
          <a:p>
            <a:pPr eaLnBrk="1" hangingPunct="1">
              <a:lnSpc>
                <a:spcPct val="120000"/>
              </a:lnSpc>
              <a:spcBef>
                <a:spcPts val="0"/>
              </a:spcBef>
              <a:spcAft>
                <a:spcPts val="0"/>
              </a:spcAft>
              <a:buFont typeface="Wingdings" charset="0"/>
              <a:buChar char="q"/>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pic>
        <p:nvPicPr>
          <p:cNvPr id="7" name="Picture 2"/>
          <p:cNvPicPr>
            <a:picLocks noChangeAspect="1" noChangeArrowheads="1"/>
          </p:cNvPicPr>
          <p:nvPr/>
        </p:nvPicPr>
        <p:blipFill>
          <a:blip r:embed="rId3" cstate="email">
            <a:lum contrast="20000"/>
            <a:extLst>
              <a:ext uri="{28A0092B-C50C-407E-A947-70E740481C1C}">
                <a14:useLocalDpi xmlns:a14="http://schemas.microsoft.com/office/drawing/2010/main" val="0"/>
              </a:ext>
            </a:extLst>
          </a:blip>
          <a:srcRect/>
          <a:stretch>
            <a:fillRect/>
          </a:stretch>
        </p:blipFill>
        <p:spPr bwMode="auto">
          <a:xfrm>
            <a:off x="3657600" y="1981200"/>
            <a:ext cx="4267200" cy="3200400"/>
          </a:xfrm>
          <a:prstGeom prst="rect">
            <a:avLst/>
          </a:prstGeom>
          <a:noFill/>
          <a:ln>
            <a:solidFill>
              <a:schemeClr val="bg2">
                <a:lumMod val="60000"/>
                <a:lumOff val="40000"/>
              </a:schemeClr>
            </a:solidFill>
          </a:ln>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6"/>
          <p:cNvSpPr>
            <a:spLocks noGrp="1"/>
          </p:cNvSpPr>
          <p:nvPr>
            <p:ph type="title" idx="4294967295"/>
          </p:nvPr>
        </p:nvSpPr>
        <p:spPr bwMode="auto">
          <a:xfrm>
            <a:off x="0" y="152400"/>
            <a:ext cx="9144000" cy="1524000"/>
          </a:xfrm>
          <a:prstGeom prst="rect">
            <a:avLst/>
          </a:prstGeom>
          <a:noFill/>
          <a:ln>
            <a:miter lim="800000"/>
            <a:headEnd/>
            <a:tailEnd/>
          </a:ln>
        </p:spPr>
        <p:txBody>
          <a:bodyPr/>
          <a:lstStyle/>
          <a:p>
            <a:pPr marL="457200" eaLnBrk="1" hangingPunct="1"/>
            <a:r>
              <a:rPr lang="en-US" b="1" kern="1200" dirty="0">
                <a:latin typeface="Arial" charset="0"/>
                <a:ea typeface="ＭＳ Ｐゴシック" charset="0"/>
                <a:cs typeface="Arial" charset="0"/>
              </a:rPr>
              <a:t>Rice Production: </a:t>
            </a:r>
            <a:r>
              <a:rPr lang="en-US" sz="3400" kern="1200" dirty="0">
                <a:latin typeface="Arial" charset="0"/>
                <a:ea typeface="ＭＳ Ｐゴシック" charset="0"/>
                <a:cs typeface="Arial" charset="0"/>
              </a:rPr>
              <a:t>Producing &amp; Consuming</a:t>
            </a:r>
            <a:br>
              <a:rPr lang="en-US" b="1" kern="1200" dirty="0">
                <a:latin typeface="Arial" charset="0"/>
                <a:ea typeface="ＭＳ Ｐゴシック" charset="0"/>
                <a:cs typeface="Arial" charset="0"/>
              </a:rPr>
            </a:br>
            <a:endParaRPr lang="en-US" b="1" kern="1200" dirty="0">
              <a:latin typeface="Arial" charset="0"/>
              <a:ea typeface="ＭＳ Ｐゴシック" charset="0"/>
              <a:cs typeface="Arial" charset="0"/>
            </a:endParaRPr>
          </a:p>
        </p:txBody>
      </p:sp>
      <p:grpSp>
        <p:nvGrpSpPr>
          <p:cNvPr id="3" name="Group 40"/>
          <p:cNvGrpSpPr>
            <a:grpSpLocks/>
          </p:cNvGrpSpPr>
          <p:nvPr/>
        </p:nvGrpSpPr>
        <p:grpSpPr bwMode="auto">
          <a:xfrm>
            <a:off x="152401" y="1295399"/>
            <a:ext cx="4952868" cy="4957763"/>
            <a:chOff x="152400" y="838200"/>
            <a:chExt cx="5015047" cy="5295835"/>
          </a:xfrm>
        </p:grpSpPr>
        <p:pic>
          <p:nvPicPr>
            <p:cNvPr id="20495" name="Picture 2"/>
            <p:cNvPicPr>
              <a:picLocks noChangeAspect="1" noChangeArrowheads="1"/>
            </p:cNvPicPr>
            <p:nvPr/>
          </p:nvPicPr>
          <p:blipFill>
            <a:blip r:embed="rId3" cstate="print"/>
            <a:srcRect/>
            <a:stretch>
              <a:fillRect/>
            </a:stretch>
          </p:blipFill>
          <p:spPr bwMode="auto">
            <a:xfrm>
              <a:off x="152400" y="838200"/>
              <a:ext cx="5015047" cy="5295835"/>
            </a:xfrm>
            <a:prstGeom prst="rect">
              <a:avLst/>
            </a:prstGeom>
            <a:solidFill>
              <a:srgbClr val="92D050"/>
            </a:solidFill>
            <a:ln w="9525">
              <a:solidFill>
                <a:srgbClr val="99FF66"/>
              </a:solidFill>
              <a:miter lim="800000"/>
              <a:headEnd/>
              <a:tailEnd/>
            </a:ln>
          </p:spPr>
        </p:pic>
        <p:sp>
          <p:nvSpPr>
            <p:cNvPr id="13" name="Oval 12"/>
            <p:cNvSpPr/>
            <p:nvPr/>
          </p:nvSpPr>
          <p:spPr>
            <a:xfrm>
              <a:off x="1905047" y="4115080"/>
              <a:ext cx="152404" cy="15187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4" name="Oval 13"/>
            <p:cNvSpPr/>
            <p:nvPr/>
          </p:nvSpPr>
          <p:spPr>
            <a:xfrm>
              <a:off x="4267310" y="2591372"/>
              <a:ext cx="152404" cy="15187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5" name="Oval 14"/>
            <p:cNvSpPr/>
            <p:nvPr/>
          </p:nvSpPr>
          <p:spPr>
            <a:xfrm>
              <a:off x="2819471" y="3809678"/>
              <a:ext cx="152404" cy="15352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6" name="Oval 15"/>
            <p:cNvSpPr/>
            <p:nvPr/>
          </p:nvSpPr>
          <p:spPr>
            <a:xfrm>
              <a:off x="2362259" y="2743248"/>
              <a:ext cx="152404" cy="15187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7" name="Oval 16"/>
            <p:cNvSpPr/>
            <p:nvPr/>
          </p:nvSpPr>
          <p:spPr>
            <a:xfrm>
              <a:off x="3505290" y="3200525"/>
              <a:ext cx="152404" cy="15187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8" name="Oval 17"/>
            <p:cNvSpPr/>
            <p:nvPr/>
          </p:nvSpPr>
          <p:spPr>
            <a:xfrm>
              <a:off x="3200481" y="2886869"/>
              <a:ext cx="152404" cy="151876"/>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19" name="Oval 18"/>
            <p:cNvSpPr/>
            <p:nvPr/>
          </p:nvSpPr>
          <p:spPr>
            <a:xfrm>
              <a:off x="1676441" y="5333386"/>
              <a:ext cx="152404" cy="153527"/>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0" name="Oval 19"/>
            <p:cNvSpPr/>
            <p:nvPr/>
          </p:nvSpPr>
          <p:spPr>
            <a:xfrm>
              <a:off x="2590865" y="3276463"/>
              <a:ext cx="152404" cy="15187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1" name="Oval 20"/>
            <p:cNvSpPr/>
            <p:nvPr/>
          </p:nvSpPr>
          <p:spPr>
            <a:xfrm>
              <a:off x="1295431" y="4496420"/>
              <a:ext cx="152404" cy="15187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2" name="Oval 21"/>
            <p:cNvSpPr/>
            <p:nvPr/>
          </p:nvSpPr>
          <p:spPr>
            <a:xfrm>
              <a:off x="1371633" y="5714726"/>
              <a:ext cx="152404" cy="15187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0506" name="TextBox 23"/>
            <p:cNvSpPr txBox="1">
              <a:spLocks noChangeArrowheads="1"/>
            </p:cNvSpPr>
            <p:nvPr/>
          </p:nvSpPr>
          <p:spPr bwMode="auto">
            <a:xfrm>
              <a:off x="2819400" y="3657600"/>
              <a:ext cx="381000" cy="215444"/>
            </a:xfrm>
            <a:prstGeom prst="rect">
              <a:avLst/>
            </a:prstGeom>
            <a:noFill/>
            <a:ln w="9525">
              <a:noFill/>
              <a:miter lim="800000"/>
              <a:headEnd/>
              <a:tailEnd/>
            </a:ln>
          </p:spPr>
          <p:txBody>
            <a:bodyPr>
              <a:spAutoFit/>
            </a:bodyPr>
            <a:lstStyle/>
            <a:p>
              <a:r>
                <a:rPr lang="en-US" sz="800"/>
                <a:t>OR</a:t>
              </a:r>
            </a:p>
          </p:txBody>
        </p:sp>
        <p:sp>
          <p:nvSpPr>
            <p:cNvPr id="20507" name="TextBox 24"/>
            <p:cNvSpPr txBox="1">
              <a:spLocks noChangeArrowheads="1"/>
            </p:cNvSpPr>
            <p:nvPr/>
          </p:nvSpPr>
          <p:spPr bwMode="auto">
            <a:xfrm>
              <a:off x="1219200" y="5499556"/>
              <a:ext cx="381000" cy="215444"/>
            </a:xfrm>
            <a:prstGeom prst="rect">
              <a:avLst/>
            </a:prstGeom>
            <a:noFill/>
            <a:ln w="9525">
              <a:noFill/>
              <a:miter lim="800000"/>
              <a:headEnd/>
              <a:tailEnd/>
            </a:ln>
          </p:spPr>
          <p:txBody>
            <a:bodyPr>
              <a:spAutoFit/>
            </a:bodyPr>
            <a:lstStyle/>
            <a:p>
              <a:r>
                <a:rPr lang="en-US" sz="800"/>
                <a:t>KR</a:t>
              </a:r>
            </a:p>
          </p:txBody>
        </p:sp>
        <p:sp>
          <p:nvSpPr>
            <p:cNvPr id="20508" name="TextBox 25"/>
            <p:cNvSpPr txBox="1">
              <a:spLocks noChangeArrowheads="1"/>
            </p:cNvSpPr>
            <p:nvPr/>
          </p:nvSpPr>
          <p:spPr bwMode="auto">
            <a:xfrm>
              <a:off x="3886200" y="2667000"/>
              <a:ext cx="381000" cy="215444"/>
            </a:xfrm>
            <a:prstGeom prst="rect">
              <a:avLst/>
            </a:prstGeom>
            <a:noFill/>
            <a:ln w="9525">
              <a:noFill/>
              <a:miter lim="800000"/>
              <a:headEnd/>
              <a:tailEnd/>
            </a:ln>
          </p:spPr>
          <p:txBody>
            <a:bodyPr>
              <a:spAutoFit/>
            </a:bodyPr>
            <a:lstStyle/>
            <a:p>
              <a:r>
                <a:rPr lang="en-US" sz="800"/>
                <a:t>AS</a:t>
              </a:r>
            </a:p>
          </p:txBody>
        </p:sp>
        <p:sp>
          <p:nvSpPr>
            <p:cNvPr id="27" name="Oval 26"/>
            <p:cNvSpPr/>
            <p:nvPr/>
          </p:nvSpPr>
          <p:spPr>
            <a:xfrm>
              <a:off x="1371633" y="1828693"/>
              <a:ext cx="152404" cy="151876"/>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28" name="Oval 27"/>
            <p:cNvSpPr/>
            <p:nvPr/>
          </p:nvSpPr>
          <p:spPr>
            <a:xfrm>
              <a:off x="2590865" y="3505927"/>
              <a:ext cx="152404" cy="151876"/>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29" name="Oval 28"/>
            <p:cNvSpPr/>
            <p:nvPr/>
          </p:nvSpPr>
          <p:spPr>
            <a:xfrm>
              <a:off x="3048077" y="3809678"/>
              <a:ext cx="152404" cy="153526"/>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30" name="Oval 29"/>
            <p:cNvSpPr/>
            <p:nvPr/>
          </p:nvSpPr>
          <p:spPr>
            <a:xfrm>
              <a:off x="2590865" y="2743248"/>
              <a:ext cx="152404" cy="151876"/>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31" name="Oval 30"/>
            <p:cNvSpPr/>
            <p:nvPr/>
          </p:nvSpPr>
          <p:spPr>
            <a:xfrm>
              <a:off x="1524037" y="2134094"/>
              <a:ext cx="152404" cy="151876"/>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32" name="Oval 31"/>
            <p:cNvSpPr/>
            <p:nvPr/>
          </p:nvSpPr>
          <p:spPr>
            <a:xfrm>
              <a:off x="1905047" y="5333386"/>
              <a:ext cx="152404" cy="153527"/>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33" name="Oval 32"/>
            <p:cNvSpPr/>
            <p:nvPr/>
          </p:nvSpPr>
          <p:spPr>
            <a:xfrm>
              <a:off x="3505290" y="3428338"/>
              <a:ext cx="152404" cy="153527"/>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34" name="Oval 33"/>
            <p:cNvSpPr/>
            <p:nvPr/>
          </p:nvSpPr>
          <p:spPr>
            <a:xfrm>
              <a:off x="2971875" y="2886869"/>
              <a:ext cx="152404" cy="15187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5" name="Oval 34"/>
            <p:cNvSpPr/>
            <p:nvPr/>
          </p:nvSpPr>
          <p:spPr>
            <a:xfrm>
              <a:off x="2057451" y="3809678"/>
              <a:ext cx="152404" cy="153526"/>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36" name="Oval 35"/>
            <p:cNvSpPr/>
            <p:nvPr/>
          </p:nvSpPr>
          <p:spPr>
            <a:xfrm>
              <a:off x="1905047" y="4342893"/>
              <a:ext cx="152404" cy="153527"/>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37" name="Oval 36"/>
            <p:cNvSpPr/>
            <p:nvPr/>
          </p:nvSpPr>
          <p:spPr>
            <a:xfrm>
              <a:off x="2819471" y="4724234"/>
              <a:ext cx="152404" cy="151876"/>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38" name="Oval 37"/>
            <p:cNvSpPr/>
            <p:nvPr/>
          </p:nvSpPr>
          <p:spPr>
            <a:xfrm>
              <a:off x="2819471" y="5105573"/>
              <a:ext cx="152404" cy="151876"/>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0521" name="TextBox 38"/>
            <p:cNvSpPr txBox="1">
              <a:spLocks noChangeArrowheads="1"/>
            </p:cNvSpPr>
            <p:nvPr/>
          </p:nvSpPr>
          <p:spPr bwMode="auto">
            <a:xfrm>
              <a:off x="2971800" y="4648200"/>
              <a:ext cx="2133600" cy="461665"/>
            </a:xfrm>
            <a:prstGeom prst="rect">
              <a:avLst/>
            </a:prstGeom>
            <a:noFill/>
            <a:ln w="9525">
              <a:noFill/>
              <a:miter lim="800000"/>
              <a:headEnd/>
              <a:tailEnd/>
            </a:ln>
          </p:spPr>
          <p:txBody>
            <a:bodyPr>
              <a:spAutoFit/>
            </a:bodyPr>
            <a:lstStyle/>
            <a:p>
              <a:r>
                <a:rPr lang="en-US" sz="1200">
                  <a:latin typeface="Palatino Linotype" pitchFamily="18" charset="0"/>
                </a:rPr>
                <a:t>Top Ten Rice Producing States</a:t>
              </a:r>
            </a:p>
          </p:txBody>
        </p:sp>
        <p:sp>
          <p:nvSpPr>
            <p:cNvPr id="20522" name="TextBox 39"/>
            <p:cNvSpPr txBox="1">
              <a:spLocks noChangeArrowheads="1"/>
            </p:cNvSpPr>
            <p:nvPr/>
          </p:nvSpPr>
          <p:spPr bwMode="auto">
            <a:xfrm>
              <a:off x="2971800" y="5057001"/>
              <a:ext cx="1905000" cy="461665"/>
            </a:xfrm>
            <a:prstGeom prst="rect">
              <a:avLst/>
            </a:prstGeom>
            <a:noFill/>
            <a:ln w="9525">
              <a:noFill/>
              <a:miter lim="800000"/>
              <a:headEnd/>
              <a:tailEnd/>
            </a:ln>
          </p:spPr>
          <p:txBody>
            <a:bodyPr>
              <a:spAutoFit/>
            </a:bodyPr>
            <a:lstStyle/>
            <a:p>
              <a:r>
                <a:rPr lang="en-US" sz="1200">
                  <a:latin typeface="Palatino Linotype" pitchFamily="18" charset="0"/>
                </a:rPr>
                <a:t>Top Ten Rice Consuming States</a:t>
              </a:r>
            </a:p>
          </p:txBody>
        </p:sp>
      </p:grpSp>
      <p:sp>
        <p:nvSpPr>
          <p:cNvPr id="42" name="Oval 41"/>
          <p:cNvSpPr/>
          <p:nvPr/>
        </p:nvSpPr>
        <p:spPr>
          <a:xfrm>
            <a:off x="1257300" y="5051425"/>
            <a:ext cx="152400" cy="152400"/>
          </a:xfrm>
          <a:prstGeom prst="ellipse">
            <a:avLst/>
          </a:prstGeom>
          <a:solidFill>
            <a:srgbClr val="92D050"/>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srgbClr val="00B050"/>
              </a:solidFill>
            </a:endParaRPr>
          </a:p>
        </p:txBody>
      </p:sp>
      <p:sp>
        <p:nvSpPr>
          <p:cNvPr id="2" name="TextBox 1"/>
          <p:cNvSpPr txBox="1"/>
          <p:nvPr/>
        </p:nvSpPr>
        <p:spPr>
          <a:xfrm>
            <a:off x="5181600" y="1143000"/>
            <a:ext cx="3429000" cy="5050678"/>
          </a:xfrm>
          <a:prstGeom prst="rect">
            <a:avLst/>
          </a:prstGeom>
          <a:noFill/>
        </p:spPr>
        <p:txBody>
          <a:bodyPr wrap="square">
            <a:spAutoFit/>
          </a:bodyPr>
          <a:lstStyle/>
          <a:p>
            <a:pPr fontAlgn="auto">
              <a:lnSpc>
                <a:spcPct val="110000"/>
              </a:lnSpc>
              <a:spcBef>
                <a:spcPts val="0"/>
              </a:spcBef>
              <a:spcAft>
                <a:spcPts val="0"/>
              </a:spcAft>
              <a:defRPr/>
            </a:pPr>
            <a:r>
              <a:rPr lang="en-US" sz="1400" dirty="0">
                <a:latin typeface="+mn-lt"/>
              </a:rPr>
              <a:t>Three geographies of rice supply chain in India:</a:t>
            </a:r>
          </a:p>
          <a:p>
            <a:pPr fontAlgn="auto">
              <a:lnSpc>
                <a:spcPct val="110000"/>
              </a:lnSpc>
              <a:spcBef>
                <a:spcPts val="0"/>
              </a:spcBef>
              <a:spcAft>
                <a:spcPts val="0"/>
              </a:spcAft>
              <a:defRPr/>
            </a:pPr>
            <a:endParaRPr lang="en-US" sz="1400" dirty="0">
              <a:latin typeface="+mn-lt"/>
            </a:endParaRPr>
          </a:p>
          <a:p>
            <a:pPr marL="285750" indent="-285750" fontAlgn="auto">
              <a:lnSpc>
                <a:spcPct val="110000"/>
              </a:lnSpc>
              <a:spcBef>
                <a:spcPts val="0"/>
              </a:spcBef>
              <a:spcAft>
                <a:spcPts val="0"/>
              </a:spcAft>
              <a:buFontTx/>
              <a:buChar char="-"/>
              <a:defRPr/>
            </a:pPr>
            <a:r>
              <a:rPr lang="en-US" sz="1400" b="1" dirty="0">
                <a:solidFill>
                  <a:srgbClr val="009900"/>
                </a:solidFill>
                <a:latin typeface="+mn-lt"/>
              </a:rPr>
              <a:t>Producing States: </a:t>
            </a:r>
            <a:r>
              <a:rPr lang="en-US" sz="1400" dirty="0">
                <a:solidFill>
                  <a:srgbClr val="009900"/>
                </a:solidFill>
                <a:latin typeface="+mn-lt"/>
              </a:rPr>
              <a:t>Very good climate and soil conditions for rice. Commercial operations with insignificant rice consumption. (Punjab, Haryana, </a:t>
            </a:r>
            <a:r>
              <a:rPr lang="en-US" sz="1400" dirty="0" err="1">
                <a:solidFill>
                  <a:srgbClr val="009900"/>
                </a:solidFill>
                <a:latin typeface="+mn-lt"/>
              </a:rPr>
              <a:t>Chattisgarh</a:t>
            </a:r>
            <a:r>
              <a:rPr lang="en-US" sz="1400" dirty="0">
                <a:solidFill>
                  <a:srgbClr val="009900"/>
                </a:solidFill>
                <a:latin typeface="+mn-lt"/>
              </a:rPr>
              <a:t> &amp; </a:t>
            </a:r>
            <a:r>
              <a:rPr lang="en-US" sz="1400" dirty="0" err="1">
                <a:solidFill>
                  <a:srgbClr val="009900"/>
                </a:solidFill>
                <a:latin typeface="+mn-lt"/>
              </a:rPr>
              <a:t>Maharastra</a:t>
            </a:r>
            <a:r>
              <a:rPr lang="en-US" sz="1400" dirty="0">
                <a:solidFill>
                  <a:srgbClr val="009900"/>
                </a:solidFill>
                <a:latin typeface="+mn-lt"/>
              </a:rPr>
              <a:t> (</a:t>
            </a:r>
            <a:r>
              <a:rPr lang="en-US" sz="1400" dirty="0" err="1">
                <a:solidFill>
                  <a:srgbClr val="009900"/>
                </a:solidFill>
                <a:latin typeface="+mn-lt"/>
              </a:rPr>
              <a:t>Gondia</a:t>
            </a:r>
            <a:r>
              <a:rPr lang="en-US" sz="1400" dirty="0">
                <a:solidFill>
                  <a:srgbClr val="009900"/>
                </a:solidFill>
                <a:latin typeface="+mn-lt"/>
              </a:rPr>
              <a:t> region)</a:t>
            </a:r>
          </a:p>
          <a:p>
            <a:pPr marL="285750" indent="-285750" fontAlgn="auto">
              <a:lnSpc>
                <a:spcPct val="110000"/>
              </a:lnSpc>
              <a:spcBef>
                <a:spcPts val="0"/>
              </a:spcBef>
              <a:spcAft>
                <a:spcPts val="0"/>
              </a:spcAft>
              <a:buFontTx/>
              <a:buChar char="-"/>
              <a:defRPr/>
            </a:pPr>
            <a:r>
              <a:rPr lang="en-US" sz="1400" b="1" dirty="0">
                <a:solidFill>
                  <a:schemeClr val="tx2">
                    <a:lumMod val="50000"/>
                  </a:schemeClr>
                </a:solidFill>
                <a:latin typeface="+mn-lt"/>
              </a:rPr>
              <a:t>Producing &amp; Consuming States</a:t>
            </a:r>
            <a:r>
              <a:rPr lang="en-US" sz="1400" dirty="0">
                <a:solidFill>
                  <a:schemeClr val="tx2">
                    <a:lumMod val="50000"/>
                  </a:schemeClr>
                </a:solidFill>
                <a:latin typeface="+mn-lt"/>
              </a:rPr>
              <a:t>: Close balance of production and consumption. Import / export to neighboring states within 10% of the total production. (UP, West Bengal, Bihar/Jharkhand, Orissa, AP, </a:t>
            </a:r>
            <a:r>
              <a:rPr lang="en-US" sz="1400" dirty="0">
                <a:latin typeface="+mn-lt"/>
              </a:rPr>
              <a:t>Karnataka &amp; Tamil Nadu) </a:t>
            </a:r>
          </a:p>
          <a:p>
            <a:pPr marL="285750" indent="-285750" fontAlgn="auto">
              <a:lnSpc>
                <a:spcPct val="110000"/>
              </a:lnSpc>
              <a:spcBef>
                <a:spcPts val="0"/>
              </a:spcBef>
              <a:spcAft>
                <a:spcPts val="0"/>
              </a:spcAft>
              <a:buFontTx/>
              <a:buChar char="-"/>
              <a:defRPr/>
            </a:pPr>
            <a:r>
              <a:rPr lang="en-US" sz="1400" b="1" dirty="0">
                <a:solidFill>
                  <a:srgbClr val="C00000"/>
                </a:solidFill>
                <a:latin typeface="+mn-lt"/>
              </a:rPr>
              <a:t>Rice: Consuming States</a:t>
            </a:r>
            <a:r>
              <a:rPr lang="en-US" sz="1400" dirty="0">
                <a:solidFill>
                  <a:srgbClr val="C00000"/>
                </a:solidFill>
                <a:latin typeface="+mn-lt"/>
              </a:rPr>
              <a:t>:  Production is significantly lower than consumption / demand. Rely on supply from other states. (Entire North Eastern Region &amp; Kerala)</a:t>
            </a:r>
          </a:p>
        </p:txBody>
      </p:sp>
      <p:sp>
        <p:nvSpPr>
          <p:cNvPr id="20486" name="TextBox 3"/>
          <p:cNvSpPr txBox="1">
            <a:spLocks noChangeArrowheads="1"/>
          </p:cNvSpPr>
          <p:nvPr/>
        </p:nvSpPr>
        <p:spPr bwMode="auto">
          <a:xfrm>
            <a:off x="4506036" y="6272497"/>
            <a:ext cx="4648200" cy="246221"/>
          </a:xfrm>
          <a:prstGeom prst="rect">
            <a:avLst/>
          </a:prstGeom>
          <a:noFill/>
          <a:ln w="9525">
            <a:noFill/>
            <a:miter lim="800000"/>
            <a:headEnd/>
            <a:tailEnd/>
          </a:ln>
        </p:spPr>
        <p:txBody>
          <a:bodyPr wrap="square">
            <a:spAutoFit/>
          </a:bodyPr>
          <a:lstStyle/>
          <a:p>
            <a:pPr algn="r"/>
            <a:r>
              <a:rPr lang="en-US" sz="1000" dirty="0"/>
              <a:t>Source: Department of Agriculture &amp; Cooperation India.</a:t>
            </a:r>
          </a:p>
        </p:txBody>
      </p:sp>
      <p:sp>
        <p:nvSpPr>
          <p:cNvPr id="39" name="Oval 38"/>
          <p:cNvSpPr/>
          <p:nvPr/>
        </p:nvSpPr>
        <p:spPr>
          <a:xfrm>
            <a:off x="1981200" y="2743200"/>
            <a:ext cx="838200" cy="609600"/>
          </a:xfrm>
          <a:prstGeom prst="ellipse">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0" name="Oval 39"/>
          <p:cNvSpPr/>
          <p:nvPr/>
        </p:nvSpPr>
        <p:spPr>
          <a:xfrm>
            <a:off x="2895600" y="2971800"/>
            <a:ext cx="533400" cy="457200"/>
          </a:xfrm>
          <a:prstGeom prst="ellipse">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1" name="Oval 40"/>
          <p:cNvSpPr/>
          <p:nvPr/>
        </p:nvSpPr>
        <p:spPr>
          <a:xfrm>
            <a:off x="3352800" y="3352800"/>
            <a:ext cx="457200" cy="533400"/>
          </a:xfrm>
          <a:prstGeom prst="ellipse">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3" name="Oval 42"/>
          <p:cNvSpPr/>
          <p:nvPr/>
        </p:nvSpPr>
        <p:spPr>
          <a:xfrm>
            <a:off x="2743200" y="3886200"/>
            <a:ext cx="685800" cy="381000"/>
          </a:xfrm>
          <a:prstGeom prst="ellipse">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4" name="Oval 43"/>
          <p:cNvSpPr/>
          <p:nvPr/>
        </p:nvSpPr>
        <p:spPr>
          <a:xfrm>
            <a:off x="2362200" y="3429000"/>
            <a:ext cx="533400" cy="533400"/>
          </a:xfrm>
          <a:prstGeom prst="ellipse">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5" name="Oval 44"/>
          <p:cNvSpPr/>
          <p:nvPr/>
        </p:nvSpPr>
        <p:spPr>
          <a:xfrm>
            <a:off x="1676400" y="4267200"/>
            <a:ext cx="609600" cy="685800"/>
          </a:xfrm>
          <a:prstGeom prst="ellipse">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6" name="Oval 45"/>
          <p:cNvSpPr/>
          <p:nvPr/>
        </p:nvSpPr>
        <p:spPr>
          <a:xfrm>
            <a:off x="1143000" y="4572000"/>
            <a:ext cx="457200" cy="685800"/>
          </a:xfrm>
          <a:prstGeom prst="ellipse">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7" name="Oval 46"/>
          <p:cNvSpPr/>
          <p:nvPr/>
        </p:nvSpPr>
        <p:spPr>
          <a:xfrm>
            <a:off x="1524000" y="5334000"/>
            <a:ext cx="762000" cy="533400"/>
          </a:xfrm>
          <a:prstGeom prst="ellipse">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a:graphicFrameLocks/>
          </p:cNvGraphicFramePr>
          <p:nvPr/>
        </p:nvGraphicFramePr>
        <p:xfrm>
          <a:off x="0" y="914400"/>
          <a:ext cx="9144000" cy="480060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le 6"/>
          <p:cNvSpPr txBox="1">
            <a:spLocks/>
          </p:cNvSpPr>
          <p:nvPr/>
        </p:nvSpPr>
        <p:spPr>
          <a:xfrm>
            <a:off x="457200" y="206375"/>
            <a:ext cx="8458200" cy="533400"/>
          </a:xfrm>
          <a:prstGeom prst="rect">
            <a:avLst/>
          </a:prstGeom>
        </p:spPr>
        <p:txBody>
          <a:bodyPr/>
          <a:lstStyle/>
          <a:p>
            <a:pPr fontAlgn="auto">
              <a:spcAft>
                <a:spcPts val="0"/>
              </a:spcAft>
              <a:defRPr/>
            </a:pPr>
            <a:r>
              <a:rPr lang="en-US" sz="3600" b="1" dirty="0">
                <a:solidFill>
                  <a:srgbClr val="000F97"/>
                </a:solidFill>
                <a:cs typeface="Arial" charset="0"/>
              </a:rPr>
              <a:t>Rice Production: </a:t>
            </a:r>
            <a:r>
              <a:rPr lang="en-US" sz="3600" dirty="0">
                <a:solidFill>
                  <a:srgbClr val="000F97"/>
                </a:solidFill>
                <a:cs typeface="Arial" charset="0"/>
              </a:rPr>
              <a:t>By State</a:t>
            </a:r>
          </a:p>
        </p:txBody>
      </p:sp>
      <p:sp>
        <p:nvSpPr>
          <p:cNvPr id="21508" name="TextBox 6"/>
          <p:cNvSpPr txBox="1">
            <a:spLocks noChangeArrowheads="1"/>
          </p:cNvSpPr>
          <p:nvPr/>
        </p:nvSpPr>
        <p:spPr bwMode="auto">
          <a:xfrm>
            <a:off x="76200" y="5334000"/>
            <a:ext cx="8991600" cy="784225"/>
          </a:xfrm>
          <a:prstGeom prst="rect">
            <a:avLst/>
          </a:prstGeom>
          <a:noFill/>
          <a:ln w="9525" cmpd="dbl">
            <a:noFill/>
            <a:miter lim="800000"/>
            <a:headEnd/>
            <a:tailEnd/>
          </a:ln>
        </p:spPr>
        <p:txBody>
          <a:bodyPr>
            <a:spAutoFit/>
          </a:bodyPr>
          <a:lstStyle/>
          <a:p>
            <a:r>
              <a:rPr lang="en-US" sz="1500" b="1" i="1" dirty="0">
                <a:latin typeface="Palatino Linotype" pitchFamily="18" charset="0"/>
              </a:rPr>
              <a:t>Rice production in India both a primary food crop activity in consuming States whereas  it is regarded as commercial (cash crop) mainly to supply to Government in States of Punjab &amp; Haryana with high production surplus (Green). There are also few States with high deficit in production</a:t>
            </a:r>
          </a:p>
        </p:txBody>
      </p:sp>
      <p:sp>
        <p:nvSpPr>
          <p:cNvPr id="21509" name="TextBox 5"/>
          <p:cNvSpPr txBox="1">
            <a:spLocks noChangeArrowheads="1"/>
          </p:cNvSpPr>
          <p:nvPr/>
        </p:nvSpPr>
        <p:spPr bwMode="auto">
          <a:xfrm>
            <a:off x="76200" y="4949825"/>
            <a:ext cx="6554788" cy="307975"/>
          </a:xfrm>
          <a:prstGeom prst="rect">
            <a:avLst/>
          </a:prstGeom>
          <a:noFill/>
          <a:ln w="9525">
            <a:noFill/>
            <a:miter lim="800000"/>
            <a:headEnd/>
            <a:tailEnd/>
          </a:ln>
        </p:spPr>
        <p:txBody>
          <a:bodyPr wrap="none">
            <a:spAutoFit/>
          </a:bodyPr>
          <a:lstStyle/>
          <a:p>
            <a:r>
              <a:rPr lang="en-US" sz="1400" b="1">
                <a:solidFill>
                  <a:srgbClr val="00B050"/>
                </a:solidFill>
              </a:rPr>
              <a:t>Green:</a:t>
            </a:r>
            <a:r>
              <a:rPr lang="en-US" sz="1400"/>
              <a:t> Producing states; </a:t>
            </a:r>
            <a:r>
              <a:rPr lang="en-US" sz="1400">
                <a:solidFill>
                  <a:srgbClr val="002060"/>
                </a:solidFill>
              </a:rPr>
              <a:t>Blue:</a:t>
            </a:r>
            <a:r>
              <a:rPr lang="en-US" sz="1400"/>
              <a:t> Producing and Consuming States: </a:t>
            </a:r>
            <a:r>
              <a:rPr lang="en-US" sz="1400">
                <a:solidFill>
                  <a:srgbClr val="FF0000"/>
                </a:solidFill>
              </a:rPr>
              <a:t>Red:</a:t>
            </a:r>
            <a:r>
              <a:rPr lang="en-US" sz="1400"/>
              <a:t> Consuming states</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04800" y="228600"/>
            <a:ext cx="8534400" cy="533400"/>
          </a:xfrm>
          <a:prstGeom prst="rect">
            <a:avLst/>
          </a:prstGeom>
        </p:spPr>
        <p:txBody>
          <a:bodyPr>
            <a:normAutofit fontScale="90000"/>
          </a:bodyPr>
          <a:lstStyle/>
          <a:p>
            <a:pPr eaLnBrk="1" fontAlgn="auto" hangingPunct="1">
              <a:spcAft>
                <a:spcPts val="0"/>
              </a:spcAft>
              <a:defRPr/>
            </a:pPr>
            <a:r>
              <a:rPr lang="en-US" sz="4000" b="1" kern="1200" dirty="0">
                <a:latin typeface="Arial" charset="0"/>
                <a:ea typeface="ＭＳ Ｐゴシック" charset="0"/>
                <a:cs typeface="Arial" charset="0"/>
              </a:rPr>
              <a:t>Rice Consumption: </a:t>
            </a:r>
            <a:r>
              <a:rPr lang="en-US" sz="4000" kern="1200" dirty="0">
                <a:latin typeface="Arial" charset="0"/>
                <a:ea typeface="ＭＳ Ｐゴシック" charset="0"/>
                <a:cs typeface="Arial" charset="0"/>
              </a:rPr>
              <a:t>By State</a:t>
            </a:r>
          </a:p>
        </p:txBody>
      </p:sp>
      <p:sp>
        <p:nvSpPr>
          <p:cNvPr id="1028" name="TextBox 12"/>
          <p:cNvSpPr txBox="1">
            <a:spLocks noChangeArrowheads="1"/>
          </p:cNvSpPr>
          <p:nvPr/>
        </p:nvSpPr>
        <p:spPr bwMode="auto">
          <a:xfrm>
            <a:off x="76200" y="5638800"/>
            <a:ext cx="8991600" cy="554038"/>
          </a:xfrm>
          <a:prstGeom prst="rect">
            <a:avLst/>
          </a:prstGeom>
          <a:noFill/>
          <a:ln w="9525" cmpd="dbl">
            <a:noFill/>
            <a:miter lim="800000"/>
            <a:headEnd/>
            <a:tailEnd/>
          </a:ln>
        </p:spPr>
        <p:txBody>
          <a:bodyPr>
            <a:spAutoFit/>
          </a:bodyPr>
          <a:lstStyle/>
          <a:p>
            <a:r>
              <a:rPr lang="en-US" sz="1500" b="1" i="1">
                <a:latin typeface="Palatino Linotype" pitchFamily="18" charset="0"/>
              </a:rPr>
              <a:t>Rice Consumption in India can be divided into three zones (High: Predominantly Southern &amp; Eastern India, Medium: BR/JH/ Eastern UP/ CH &amp; parts of North Karnataka), &amp; Low (North India) </a:t>
            </a:r>
          </a:p>
        </p:txBody>
      </p:sp>
      <p:graphicFrame>
        <p:nvGraphicFramePr>
          <p:cNvPr id="1026" name="Chart 3"/>
          <p:cNvGraphicFramePr>
            <a:graphicFrameLocks/>
          </p:cNvGraphicFramePr>
          <p:nvPr/>
        </p:nvGraphicFramePr>
        <p:xfrm>
          <a:off x="139700" y="711200"/>
          <a:ext cx="8864600" cy="4673600"/>
        </p:xfrm>
        <a:graphic>
          <a:graphicData uri="http://schemas.openxmlformats.org/presentationml/2006/ole">
            <mc:AlternateContent xmlns:mc="http://schemas.openxmlformats.org/markup-compatibility/2006">
              <mc:Choice xmlns:v="urn:schemas-microsoft-com:vml" Requires="v">
                <p:oleObj spid="_x0000_s1026" r:id="rId4" imgW="8864352" imgH="4669941" progId="Excel.Sheet.8">
                  <p:embed/>
                </p:oleObj>
              </mc:Choice>
              <mc:Fallback>
                <p:oleObj r:id="rId4" imgW="8864352" imgH="4669941" progId="Excel.Sheet.8">
                  <p:embed/>
                  <p:pic>
                    <p:nvPicPr>
                      <p:cNvPr id="1026" name="Char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00" y="711200"/>
                        <a:ext cx="8864600" cy="467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9" name="TextBox 4"/>
          <p:cNvSpPr txBox="1">
            <a:spLocks noChangeArrowheads="1"/>
          </p:cNvSpPr>
          <p:nvPr/>
        </p:nvSpPr>
        <p:spPr bwMode="auto">
          <a:xfrm>
            <a:off x="4402540" y="6258639"/>
            <a:ext cx="4724400" cy="246221"/>
          </a:xfrm>
          <a:prstGeom prst="rect">
            <a:avLst/>
          </a:prstGeom>
          <a:noFill/>
          <a:ln w="9525">
            <a:noFill/>
            <a:miter lim="800000"/>
            <a:headEnd/>
            <a:tailEnd/>
          </a:ln>
        </p:spPr>
        <p:txBody>
          <a:bodyPr wrap="square">
            <a:spAutoFit/>
          </a:bodyPr>
          <a:lstStyle/>
          <a:p>
            <a:pPr algn="r"/>
            <a:r>
              <a:rPr lang="en-US" sz="1000" dirty="0"/>
              <a:t>Source: Department of Agriculture &amp; Cooperation India.</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0" name="Chart 2"/>
          <p:cNvGraphicFramePr>
            <a:graphicFrameLocks/>
          </p:cNvGraphicFramePr>
          <p:nvPr/>
        </p:nvGraphicFramePr>
        <p:xfrm>
          <a:off x="177800" y="635000"/>
          <a:ext cx="8769350" cy="5435600"/>
        </p:xfrm>
        <a:graphic>
          <a:graphicData uri="http://schemas.openxmlformats.org/presentationml/2006/ole">
            <mc:AlternateContent xmlns:mc="http://schemas.openxmlformats.org/markup-compatibility/2006">
              <mc:Choice xmlns:v="urn:schemas-microsoft-com:vml" Requires="v">
                <p:oleObj spid="_x0000_s2050" r:id="rId4" imgW="8772904" imgH="5438103" progId="Excel.Sheet.8">
                  <p:embed/>
                </p:oleObj>
              </mc:Choice>
              <mc:Fallback>
                <p:oleObj r:id="rId4" imgW="8772904" imgH="5438103" progId="Excel.Sheet.8">
                  <p:embed/>
                  <p:pic>
                    <p:nvPicPr>
                      <p:cNvPr id="2050" name="Char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7800" y="635000"/>
                        <a:ext cx="8769350" cy="5435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51" name="Title 6"/>
          <p:cNvSpPr txBox="1">
            <a:spLocks/>
          </p:cNvSpPr>
          <p:nvPr/>
        </p:nvSpPr>
        <p:spPr bwMode="auto">
          <a:xfrm>
            <a:off x="0" y="152400"/>
            <a:ext cx="9223375" cy="457200"/>
          </a:xfrm>
          <a:prstGeom prst="rect">
            <a:avLst/>
          </a:prstGeom>
          <a:noFill/>
          <a:ln w="9525">
            <a:noFill/>
            <a:miter lim="800000"/>
            <a:headEnd/>
            <a:tailEnd/>
          </a:ln>
        </p:spPr>
        <p:txBody>
          <a:bodyPr/>
          <a:lstStyle/>
          <a:p>
            <a:pPr marL="457200" fontAlgn="auto">
              <a:spcAft>
                <a:spcPts val="0"/>
              </a:spcAft>
              <a:defRPr/>
            </a:pPr>
            <a:r>
              <a:rPr lang="en-US" sz="3600" b="1" dirty="0">
                <a:solidFill>
                  <a:srgbClr val="000F97"/>
                </a:solidFill>
                <a:cs typeface="Arial" charset="0"/>
              </a:rPr>
              <a:t>Rice Consumption : </a:t>
            </a:r>
            <a:r>
              <a:rPr lang="en-US" sz="3600" dirty="0">
                <a:solidFill>
                  <a:srgbClr val="000F97"/>
                </a:solidFill>
                <a:cs typeface="Arial" charset="0"/>
              </a:rPr>
              <a:t>Per Capita </a:t>
            </a:r>
            <a:r>
              <a:rPr lang="en-US" sz="1600" dirty="0">
                <a:solidFill>
                  <a:srgbClr val="000F97"/>
                </a:solidFill>
                <a:cs typeface="Arial" charset="0"/>
              </a:rPr>
              <a:t>(g/day</a:t>
            </a:r>
            <a:r>
              <a:rPr lang="en-US" sz="1600" b="1" dirty="0">
                <a:solidFill>
                  <a:srgbClr val="000F97"/>
                </a:solidFill>
                <a:cs typeface="Arial" charset="0"/>
              </a:rPr>
              <a:t>)</a:t>
            </a:r>
          </a:p>
        </p:txBody>
      </p:sp>
      <p:sp>
        <p:nvSpPr>
          <p:cNvPr id="2052" name="TextBox 4"/>
          <p:cNvSpPr txBox="1">
            <a:spLocks noChangeArrowheads="1"/>
          </p:cNvSpPr>
          <p:nvPr/>
        </p:nvSpPr>
        <p:spPr bwMode="auto">
          <a:xfrm>
            <a:off x="3124200" y="6258639"/>
            <a:ext cx="6019800" cy="246221"/>
          </a:xfrm>
          <a:prstGeom prst="rect">
            <a:avLst/>
          </a:prstGeom>
          <a:noFill/>
          <a:ln w="9525">
            <a:noFill/>
            <a:miter lim="800000"/>
            <a:headEnd/>
            <a:tailEnd/>
          </a:ln>
        </p:spPr>
        <p:txBody>
          <a:bodyPr wrap="square">
            <a:spAutoFit/>
          </a:bodyPr>
          <a:lstStyle/>
          <a:p>
            <a:pPr algn="r"/>
            <a:r>
              <a:rPr lang="en-US" sz="1000" dirty="0"/>
              <a:t>Source: Household Consumer Expenditure Survey, 2007</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pic>
        <p:nvPicPr>
          <p:cNvPr id="6" name="Picture 8" descr="Neues Bild (9)"/>
          <p:cNvPicPr>
            <a:picLocks noChangeAspect="1" noChangeArrowheads="1"/>
          </p:cNvPicPr>
          <p:nvPr/>
        </p:nvPicPr>
        <p:blipFill>
          <a:blip r:embed="rId3" cstate="print"/>
          <a:srcRect t="22644" b="6058"/>
          <a:stretch>
            <a:fillRect/>
          </a:stretch>
        </p:blipFill>
        <p:spPr bwMode="auto">
          <a:xfrm>
            <a:off x="3581400" y="2209800"/>
            <a:ext cx="4291361" cy="2819400"/>
          </a:xfrm>
          <a:prstGeom prst="rect">
            <a:avLst/>
          </a:prstGeom>
          <a:noFill/>
          <a:ln w="9525">
            <a:solidFill>
              <a:schemeClr val="bg2">
                <a:lumMod val="60000"/>
                <a:lumOff val="40000"/>
              </a:schemeClr>
            </a:solidFill>
            <a:miter lim="800000"/>
            <a:headEnd/>
            <a:tailEnd/>
          </a:ln>
        </p:spPr>
      </p:pic>
      <p:sp>
        <p:nvSpPr>
          <p:cNvPr id="8"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Burden of Disease</a:t>
            </a:r>
          </a:p>
          <a:p>
            <a:pPr marL="285750" indent="-285750" eaLnBrk="1" hangingPunct="1">
              <a:lnSpc>
                <a:spcPct val="120000"/>
              </a:lnSpc>
              <a:spcBef>
                <a:spcPts val="0"/>
              </a:spcBef>
              <a:spcAft>
                <a:spcPts val="0"/>
              </a:spcAft>
              <a:buFont typeface="Wingdings" pitchFamily="2" charset="2"/>
              <a:buChar char="ü"/>
              <a:defRPr/>
            </a:pPr>
            <a:r>
              <a:rPr lang="en-US" sz="1600" dirty="0"/>
              <a:t> FFI/IFFN Milestones</a:t>
            </a:r>
          </a:p>
          <a:p>
            <a:pPr marL="285750" indent="-285750" eaLnBrk="1" hangingPunct="1">
              <a:lnSpc>
                <a:spcPct val="120000"/>
              </a:lnSpc>
              <a:spcBef>
                <a:spcPts val="0"/>
              </a:spcBef>
              <a:spcAft>
                <a:spcPts val="0"/>
              </a:spcAft>
              <a:buFont typeface="Wingdings" pitchFamily="2" charset="2"/>
              <a:buChar char="ü"/>
              <a:defRPr/>
            </a:pPr>
            <a:r>
              <a:rPr lang="en-US" sz="1600" dirty="0"/>
              <a:t> Partner Mapping</a:t>
            </a:r>
          </a:p>
          <a:p>
            <a:pPr marL="285750" indent="-285750" eaLnBrk="1" hangingPunct="1">
              <a:lnSpc>
                <a:spcPct val="120000"/>
              </a:lnSpc>
              <a:spcBef>
                <a:spcPts val="0"/>
              </a:spcBef>
              <a:spcAft>
                <a:spcPts val="0"/>
              </a:spcAft>
              <a:buFont typeface="Wingdings" pitchFamily="2" charset="2"/>
              <a:buChar char="ü"/>
              <a:defRPr/>
            </a:pPr>
            <a:r>
              <a:rPr lang="en-US" sz="1600" dirty="0"/>
              <a:t> Wheat Industry</a:t>
            </a:r>
          </a:p>
          <a:p>
            <a:pPr marL="285750" indent="-285750" eaLnBrk="1" hangingPunct="1">
              <a:lnSpc>
                <a:spcPct val="120000"/>
              </a:lnSpc>
              <a:spcBef>
                <a:spcPts val="0"/>
              </a:spcBef>
              <a:spcAft>
                <a:spcPts val="0"/>
              </a:spcAft>
              <a:buFont typeface="Wingdings" pitchFamily="2" charset="2"/>
              <a:buChar char="ü"/>
            </a:pPr>
            <a:r>
              <a:rPr lang="en-US" sz="1600" dirty="0"/>
              <a:t> Wheat State Profiles</a:t>
            </a:r>
          </a:p>
          <a:p>
            <a:pPr marL="285750" indent="-285750" eaLnBrk="1" hangingPunct="1">
              <a:lnSpc>
                <a:spcPct val="120000"/>
              </a:lnSpc>
              <a:spcBef>
                <a:spcPts val="0"/>
              </a:spcBef>
              <a:spcAft>
                <a:spcPts val="0"/>
              </a:spcAft>
              <a:buFont typeface="Wingdings" pitchFamily="2" charset="2"/>
              <a:buChar char="ü"/>
            </a:pPr>
            <a:r>
              <a:rPr lang="en-US" sz="1600" dirty="0"/>
              <a:t> Proposed Wheat Strategy</a:t>
            </a:r>
          </a:p>
          <a:p>
            <a:pPr marL="285750" indent="-285750" eaLnBrk="1" hangingPunct="1">
              <a:lnSpc>
                <a:spcPct val="120000"/>
              </a:lnSpc>
              <a:spcBef>
                <a:spcPts val="0"/>
              </a:spcBef>
              <a:spcAft>
                <a:spcPts val="0"/>
              </a:spcAft>
              <a:buFont typeface="Wingdings" pitchFamily="2" charset="2"/>
              <a:buChar char="ü"/>
            </a:pPr>
            <a:r>
              <a:rPr lang="en-US" sz="1600" dirty="0"/>
              <a:t> Rice Production </a:t>
            </a:r>
          </a:p>
          <a:p>
            <a:pPr marL="285750" indent="-285750" eaLnBrk="1" hangingPunct="1">
              <a:lnSpc>
                <a:spcPct val="120000"/>
              </a:lnSpc>
              <a:spcBef>
                <a:spcPts val="0"/>
              </a:spcBef>
              <a:spcAft>
                <a:spcPts val="0"/>
              </a:spcAft>
              <a:buFont typeface="Wingdings" pitchFamily="2" charset="2"/>
              <a:buChar char="ü"/>
            </a:pPr>
            <a:r>
              <a:rPr lang="en-US" sz="1600" dirty="0"/>
              <a:t> Rice Consumption</a:t>
            </a:r>
          </a:p>
          <a:p>
            <a:pPr eaLnBrk="1" hangingPunct="1">
              <a:lnSpc>
                <a:spcPct val="120000"/>
              </a:lnSpc>
              <a:spcBef>
                <a:spcPts val="0"/>
              </a:spcBef>
              <a:spcAft>
                <a:spcPts val="0"/>
              </a:spcAft>
              <a:buFont typeface="Wingdings" charset="0"/>
              <a:buChar char="q"/>
            </a:pPr>
            <a:r>
              <a:rPr lang="en-US" sz="1600" dirty="0"/>
              <a:t> 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dirty="0"/>
              <a:t> FFI Strategic Approach</a:t>
            </a: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141890" y="2852021"/>
          <a:ext cx="8991600" cy="2367280"/>
        </p:xfrm>
        <a:graphic>
          <a:graphicData uri="http://schemas.openxmlformats.org/drawingml/2006/table">
            <a:tbl>
              <a:tblPr firstRow="1" bandRow="1">
                <a:tableStyleId>{69C7853C-536D-4A76-A0AE-DD22124D55A5}</a:tableStyleId>
              </a:tblPr>
              <a:tblGrid>
                <a:gridCol w="1143000">
                  <a:extLst>
                    <a:ext uri="{9D8B030D-6E8A-4147-A177-3AD203B41FA5}">
                      <a16:colId xmlns:a16="http://schemas.microsoft.com/office/drawing/2014/main" val="20000"/>
                    </a:ext>
                  </a:extLst>
                </a:gridCol>
                <a:gridCol w="7848600">
                  <a:extLst>
                    <a:ext uri="{9D8B030D-6E8A-4147-A177-3AD203B41FA5}">
                      <a16:colId xmlns:a16="http://schemas.microsoft.com/office/drawing/2014/main" val="20001"/>
                    </a:ext>
                  </a:extLst>
                </a:gridCol>
              </a:tblGrid>
              <a:tr h="370840">
                <a:tc>
                  <a:txBody>
                    <a:bodyPr/>
                    <a:lstStyle/>
                    <a:p>
                      <a:pPr algn="ctr"/>
                      <a:r>
                        <a:rPr lang="en-US" sz="1400" dirty="0">
                          <a:latin typeface="Palatino Linotype" pitchFamily="18" charset="0"/>
                        </a:rPr>
                        <a:t>Parameters</a:t>
                      </a:r>
                    </a:p>
                  </a:txBody>
                  <a:tcPr/>
                </a:tc>
                <a:tc>
                  <a:txBody>
                    <a:bodyPr/>
                    <a:lstStyle/>
                    <a:p>
                      <a:pPr algn="ctr"/>
                      <a:r>
                        <a:rPr lang="en-US" sz="1400" dirty="0">
                          <a:latin typeface="Palatino Linotype" pitchFamily="18" charset="0"/>
                        </a:rPr>
                        <a:t>Description</a:t>
                      </a:r>
                    </a:p>
                  </a:txBody>
                  <a:tcPr/>
                </a:tc>
                <a:extLst>
                  <a:ext uri="{0D108BD9-81ED-4DB2-BD59-A6C34878D82A}">
                    <a16:rowId xmlns:a16="http://schemas.microsoft.com/office/drawing/2014/main" val="10000"/>
                  </a:ext>
                </a:extLst>
              </a:tr>
              <a:tr h="370840">
                <a:tc>
                  <a:txBody>
                    <a:bodyPr/>
                    <a:lstStyle/>
                    <a:p>
                      <a:r>
                        <a:rPr lang="en-US" sz="1400" dirty="0">
                          <a:latin typeface="Palatino Linotype" pitchFamily="18" charset="0"/>
                        </a:rPr>
                        <a:t>Period</a:t>
                      </a:r>
                    </a:p>
                  </a:txBody>
                  <a:tcPr/>
                </a:tc>
                <a:tc>
                  <a:txBody>
                    <a:bodyPr/>
                    <a:lstStyle/>
                    <a:p>
                      <a:r>
                        <a:rPr lang="en-US" sz="1400" dirty="0">
                          <a:latin typeface="Palatino Linotype" pitchFamily="18" charset="0"/>
                        </a:rPr>
                        <a:t>Generally</a:t>
                      </a:r>
                      <a:r>
                        <a:rPr lang="en-US" sz="1400" baseline="0" dirty="0">
                          <a:latin typeface="Palatino Linotype" pitchFamily="18" charset="0"/>
                        </a:rPr>
                        <a:t> two crops, </a:t>
                      </a:r>
                      <a:r>
                        <a:rPr lang="en-US" sz="1400" baseline="0" dirty="0" err="1">
                          <a:latin typeface="Palatino Linotype" pitchFamily="18" charset="0"/>
                        </a:rPr>
                        <a:t>Kharif</a:t>
                      </a:r>
                      <a:r>
                        <a:rPr lang="en-US" sz="1400" baseline="0" dirty="0">
                          <a:latin typeface="Palatino Linotype" pitchFamily="18" charset="0"/>
                        </a:rPr>
                        <a:t> and Rabi, major Government procurement in </a:t>
                      </a:r>
                      <a:r>
                        <a:rPr lang="en-US" sz="1400" baseline="0" dirty="0" err="1">
                          <a:latin typeface="Palatino Linotype" pitchFamily="18" charset="0"/>
                        </a:rPr>
                        <a:t>Kharif</a:t>
                      </a:r>
                      <a:r>
                        <a:rPr lang="en-US" sz="1400" baseline="0" dirty="0">
                          <a:latin typeface="Palatino Linotype" pitchFamily="18" charset="0"/>
                        </a:rPr>
                        <a:t> season</a:t>
                      </a:r>
                      <a:endParaRPr lang="en-US" sz="1400" dirty="0">
                        <a:latin typeface="Palatino Linotype" pitchFamily="18" charset="0"/>
                      </a:endParaRPr>
                    </a:p>
                  </a:txBody>
                  <a:tcPr/>
                </a:tc>
                <a:extLst>
                  <a:ext uri="{0D108BD9-81ED-4DB2-BD59-A6C34878D82A}">
                    <a16:rowId xmlns:a16="http://schemas.microsoft.com/office/drawing/2014/main" val="10001"/>
                  </a:ext>
                </a:extLst>
              </a:tr>
              <a:tr h="589280">
                <a:tc>
                  <a:txBody>
                    <a:bodyPr/>
                    <a:lstStyle/>
                    <a:p>
                      <a:r>
                        <a:rPr lang="en-US" sz="1400" dirty="0">
                          <a:latin typeface="Palatino Linotype" pitchFamily="18" charset="0"/>
                        </a:rPr>
                        <a:t>Cropping Zones</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aseline="0" dirty="0">
                          <a:latin typeface="Palatino Linotype" pitchFamily="18" charset="0"/>
                        </a:rPr>
                        <a:t>The entire costal AP  with highest productivity in E &amp; W Godavari, Krishna, Nellore districts. Also significant are the </a:t>
                      </a:r>
                      <a:r>
                        <a:rPr lang="en-US" sz="1400" baseline="0" dirty="0" err="1">
                          <a:latin typeface="Palatino Linotype" pitchFamily="18" charset="0"/>
                        </a:rPr>
                        <a:t>Tunghabadra</a:t>
                      </a:r>
                      <a:r>
                        <a:rPr lang="en-US" sz="1400" baseline="0" dirty="0">
                          <a:latin typeface="Palatino Linotype" pitchFamily="18" charset="0"/>
                        </a:rPr>
                        <a:t> basin region from Krishna and upper Godavari areas.</a:t>
                      </a:r>
                      <a:endParaRPr lang="en-US" sz="1400" dirty="0">
                        <a:latin typeface="Palatino Linotype" pitchFamily="18" charset="0"/>
                      </a:endParaRPr>
                    </a:p>
                  </a:txBody>
                  <a:tcPr/>
                </a:tc>
                <a:extLst>
                  <a:ext uri="{0D108BD9-81ED-4DB2-BD59-A6C34878D82A}">
                    <a16:rowId xmlns:a16="http://schemas.microsoft.com/office/drawing/2014/main" val="10002"/>
                  </a:ext>
                </a:extLst>
              </a:tr>
              <a:tr h="370840">
                <a:tc>
                  <a:txBody>
                    <a:bodyPr/>
                    <a:lstStyle/>
                    <a:p>
                      <a:r>
                        <a:rPr lang="en-US" sz="1400" dirty="0">
                          <a:latin typeface="Palatino Linotype" pitchFamily="18" charset="0"/>
                        </a:rPr>
                        <a:t>Rice Type</a:t>
                      </a:r>
                    </a:p>
                  </a:txBody>
                  <a:tcPr/>
                </a:tc>
                <a:tc>
                  <a:txBody>
                    <a:bodyPr/>
                    <a:lstStyle/>
                    <a:p>
                      <a:r>
                        <a:rPr lang="en-US" sz="1400" dirty="0">
                          <a:latin typeface="Palatino Linotype" pitchFamily="18" charset="0"/>
                        </a:rPr>
                        <a:t>Largely </a:t>
                      </a:r>
                      <a:r>
                        <a:rPr lang="en-US" sz="1400" dirty="0" err="1">
                          <a:latin typeface="Palatino Linotype" pitchFamily="18" charset="0"/>
                        </a:rPr>
                        <a:t>Sona</a:t>
                      </a:r>
                      <a:r>
                        <a:rPr lang="en-US" sz="1400" dirty="0">
                          <a:latin typeface="Palatino Linotype" pitchFamily="18" charset="0"/>
                        </a:rPr>
                        <a:t> type grown for local consumption which includes also a </a:t>
                      </a:r>
                      <a:r>
                        <a:rPr lang="en-US" sz="1400" dirty="0" err="1">
                          <a:latin typeface="Palatino Linotype" pitchFamily="18" charset="0"/>
                        </a:rPr>
                        <a:t>variat</a:t>
                      </a:r>
                      <a:r>
                        <a:rPr lang="en-US" sz="1400" dirty="0">
                          <a:latin typeface="Palatino Linotype" pitchFamily="18" charset="0"/>
                        </a:rPr>
                        <a:t> BPT. Coarse varieties are 1001 and 1010 which are mainly grown for Government supply </a:t>
                      </a:r>
                    </a:p>
                  </a:txBody>
                  <a:tcPr/>
                </a:tc>
                <a:extLst>
                  <a:ext uri="{0D108BD9-81ED-4DB2-BD59-A6C34878D82A}">
                    <a16:rowId xmlns:a16="http://schemas.microsoft.com/office/drawing/2014/main" val="10003"/>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a:latin typeface="Palatino Linotype" pitchFamily="18" charset="0"/>
                        </a:rPr>
                        <a:t>Production risks</a:t>
                      </a:r>
                    </a:p>
                  </a:txBody>
                  <a:tcPr/>
                </a:tc>
                <a:tc>
                  <a:txBody>
                    <a:bodyPr/>
                    <a:lstStyle/>
                    <a:p>
                      <a:r>
                        <a:rPr lang="en-US" sz="1400" dirty="0">
                          <a:latin typeface="Palatino Linotype" pitchFamily="18" charset="0"/>
                        </a:rPr>
                        <a:t>Intensive agriculture and high</a:t>
                      </a:r>
                      <a:r>
                        <a:rPr lang="en-US" sz="1400" baseline="0" dirty="0">
                          <a:latin typeface="Palatino Linotype" pitchFamily="18" charset="0"/>
                        </a:rPr>
                        <a:t> application of urea has recently been criticized for soil degradation</a:t>
                      </a:r>
                      <a:endParaRPr lang="en-US" sz="1400" dirty="0">
                        <a:latin typeface="Palatino Linotype" pitchFamily="18" charset="0"/>
                      </a:endParaRPr>
                    </a:p>
                  </a:txBody>
                  <a:tcPr/>
                </a:tc>
                <a:extLst>
                  <a:ext uri="{0D108BD9-81ED-4DB2-BD59-A6C34878D82A}">
                    <a16:rowId xmlns:a16="http://schemas.microsoft.com/office/drawing/2014/main" val="10004"/>
                  </a:ext>
                </a:extLst>
              </a:tr>
            </a:tbl>
          </a:graphicData>
        </a:graphic>
      </p:graphicFrame>
      <p:sp>
        <p:nvSpPr>
          <p:cNvPr id="6" name="TextBox 5"/>
          <p:cNvSpPr txBox="1"/>
          <p:nvPr/>
        </p:nvSpPr>
        <p:spPr>
          <a:xfrm>
            <a:off x="163513" y="661988"/>
            <a:ext cx="4408487" cy="2170112"/>
          </a:xfrm>
          <a:prstGeom prst="rect">
            <a:avLst/>
          </a:prstGeom>
          <a:noFill/>
        </p:spPr>
        <p:txBody>
          <a:bodyPr>
            <a:spAutoFit/>
          </a:bodyPr>
          <a:lstStyle/>
          <a:p>
            <a:pPr fontAlgn="auto">
              <a:spcBef>
                <a:spcPts val="0"/>
              </a:spcBef>
              <a:spcAft>
                <a:spcPts val="0"/>
              </a:spcAft>
              <a:defRPr/>
            </a:pPr>
            <a:r>
              <a:rPr lang="en-US" sz="1500" b="1" dirty="0">
                <a:latin typeface="Palatino Linotype" pitchFamily="18" charset="0"/>
              </a:rPr>
              <a:t>Critical Highlights:</a:t>
            </a:r>
          </a:p>
          <a:p>
            <a:pPr fontAlgn="auto">
              <a:spcBef>
                <a:spcPts val="0"/>
              </a:spcBef>
              <a:spcAft>
                <a:spcPts val="0"/>
              </a:spcAft>
              <a:defRPr/>
            </a:pPr>
            <a:endParaRPr lang="en-US" sz="1500" dirty="0">
              <a:latin typeface="Palatino Linotype" pitchFamily="18" charset="0"/>
            </a:endParaRPr>
          </a:p>
          <a:p>
            <a:pPr marL="285750" indent="-285750" fontAlgn="auto">
              <a:spcBef>
                <a:spcPts val="0"/>
              </a:spcBef>
              <a:spcAft>
                <a:spcPts val="0"/>
              </a:spcAft>
              <a:buFontTx/>
              <a:buChar char="-"/>
              <a:defRPr/>
            </a:pPr>
            <a:r>
              <a:rPr lang="en-US" sz="1500" dirty="0">
                <a:latin typeface="Palatino Linotype" pitchFamily="18" charset="0"/>
              </a:rPr>
              <a:t>Largest producer of rice in the country with sound fundamentals on yield and crop diversity</a:t>
            </a:r>
          </a:p>
          <a:p>
            <a:pPr marL="285750" indent="-285750" fontAlgn="auto">
              <a:spcBef>
                <a:spcPts val="0"/>
              </a:spcBef>
              <a:spcAft>
                <a:spcPts val="0"/>
              </a:spcAft>
              <a:buFontTx/>
              <a:buChar char="-"/>
              <a:defRPr/>
            </a:pPr>
            <a:r>
              <a:rPr lang="en-US" sz="1500" dirty="0">
                <a:latin typeface="Palatino Linotype" pitchFamily="18" charset="0"/>
              </a:rPr>
              <a:t>Has been a leading state in areas of technological advancements and been an excess producer with supplies to various other parts of India</a:t>
            </a:r>
          </a:p>
        </p:txBody>
      </p:sp>
      <p:sp>
        <p:nvSpPr>
          <p:cNvPr id="22532" name="TextBox 8"/>
          <p:cNvSpPr txBox="1">
            <a:spLocks noChangeArrowheads="1"/>
          </p:cNvSpPr>
          <p:nvPr/>
        </p:nvSpPr>
        <p:spPr bwMode="auto">
          <a:xfrm>
            <a:off x="163513" y="5410200"/>
            <a:ext cx="8839200" cy="830263"/>
          </a:xfrm>
          <a:prstGeom prst="rect">
            <a:avLst/>
          </a:prstGeom>
          <a:noFill/>
          <a:ln w="25400" cmpd="dbl">
            <a:noFill/>
            <a:miter lim="800000"/>
            <a:headEnd/>
            <a:tailEnd/>
          </a:ln>
        </p:spPr>
        <p:txBody>
          <a:bodyPr>
            <a:spAutoFit/>
          </a:bodyPr>
          <a:lstStyle/>
          <a:p>
            <a:r>
              <a:rPr lang="en-US" sz="1600">
                <a:latin typeface="Palatino Linotype" pitchFamily="18" charset="0"/>
              </a:rPr>
              <a:t>In terms of any activity concerning rice production, AP would stand the pioneering State for conception, development and implementation. With about 25% of the rice traded to other parts of India, the impact will have a larger audience </a:t>
            </a:r>
          </a:p>
        </p:txBody>
      </p:sp>
      <p:graphicFrame>
        <p:nvGraphicFramePr>
          <p:cNvPr id="11" name="Chart 10"/>
          <p:cNvGraphicFramePr>
            <a:graphicFrameLocks/>
          </p:cNvGraphicFramePr>
          <p:nvPr/>
        </p:nvGraphicFramePr>
        <p:xfrm>
          <a:off x="4734910" y="762000"/>
          <a:ext cx="4409090" cy="2667000"/>
        </p:xfrm>
        <a:graphic>
          <a:graphicData uri="http://schemas.openxmlformats.org/drawingml/2006/chart">
            <c:chart xmlns:c="http://schemas.openxmlformats.org/drawingml/2006/chart" xmlns:r="http://schemas.openxmlformats.org/officeDocument/2006/relationships" r:id="rId3"/>
          </a:graphicData>
        </a:graphic>
      </p:graphicFrame>
      <p:sp>
        <p:nvSpPr>
          <p:cNvPr id="22534" name="Title 6"/>
          <p:cNvSpPr txBox="1">
            <a:spLocks/>
          </p:cNvSpPr>
          <p:nvPr/>
        </p:nvSpPr>
        <p:spPr bwMode="auto">
          <a:xfrm>
            <a:off x="0" y="152400"/>
            <a:ext cx="8229600" cy="533400"/>
          </a:xfrm>
          <a:prstGeom prst="rect">
            <a:avLst/>
          </a:prstGeom>
          <a:noFill/>
          <a:ln w="9525">
            <a:noFill/>
            <a:miter lim="800000"/>
            <a:headEnd/>
            <a:tailEnd/>
          </a:ln>
        </p:spPr>
        <p:txBody>
          <a:bodyPr/>
          <a:lstStyle/>
          <a:p>
            <a:pPr marL="457200"/>
            <a:r>
              <a:rPr lang="en-US" sz="3600" b="1" dirty="0">
                <a:solidFill>
                  <a:srgbClr val="000F97"/>
                </a:solidFill>
                <a:cs typeface="Arial" charset="0"/>
              </a:rPr>
              <a:t>State Reports: </a:t>
            </a:r>
            <a:r>
              <a:rPr lang="en-US" sz="2800" dirty="0">
                <a:solidFill>
                  <a:srgbClr val="000F97"/>
                </a:solidFill>
                <a:cs typeface="Arial" charset="0"/>
              </a:rPr>
              <a:t>Production Insights </a:t>
            </a:r>
            <a:br>
              <a:rPr lang="en-US" sz="2800" b="1" dirty="0">
                <a:cs typeface="Arial" charset="0"/>
              </a:rPr>
            </a:br>
            <a:endParaRPr lang="en-US" sz="2800" b="1" dirty="0">
              <a:cs typeface="Arial" charset="0"/>
            </a:endParaRPr>
          </a:p>
        </p:txBody>
      </p:sp>
      <p:sp>
        <p:nvSpPr>
          <p:cNvPr id="7" name="TextBox 6"/>
          <p:cNvSpPr txBox="1"/>
          <p:nvPr/>
        </p:nvSpPr>
        <p:spPr>
          <a:xfrm>
            <a:off x="2133600" y="2667000"/>
            <a:ext cx="4737194" cy="1800493"/>
          </a:xfrm>
          <a:prstGeom prst="rect">
            <a:avLst/>
          </a:prstGeom>
          <a:solidFill>
            <a:schemeClr val="bg1"/>
          </a:solidFill>
          <a:ln>
            <a:solidFill>
              <a:schemeClr val="tx2"/>
            </a:solidFill>
          </a:ln>
          <a:scene3d>
            <a:camera prst="isometricOffAxis1Right"/>
            <a:lightRig rig="threePt" dir="t"/>
          </a:scene3d>
        </p:spPr>
        <p:txBody>
          <a:bodyPr wrap="none">
            <a:spAutoFit/>
          </a:bodyPr>
          <a:lstStyle/>
          <a:p>
            <a:pPr>
              <a:spcAft>
                <a:spcPts val="600"/>
              </a:spcAft>
              <a:defRPr/>
            </a:pPr>
            <a:r>
              <a:rPr lang="en-US" sz="2400" i="1" dirty="0">
                <a:solidFill>
                  <a:srgbClr val="C00000"/>
                </a:solidFill>
                <a:ea typeface="+mn-ea"/>
                <a:cs typeface="+mn-cs"/>
              </a:rPr>
              <a:t>What is rice production?</a:t>
            </a:r>
          </a:p>
          <a:p>
            <a:pPr>
              <a:spcAft>
                <a:spcPts val="600"/>
              </a:spcAft>
              <a:defRPr/>
            </a:pPr>
            <a:r>
              <a:rPr lang="en-US" sz="2400" i="1" dirty="0">
                <a:solidFill>
                  <a:srgbClr val="C00000"/>
                </a:solidFill>
                <a:ea typeface="+mn-ea"/>
                <a:cs typeface="+mn-cs"/>
              </a:rPr>
              <a:t>Which regions of state grow rice?</a:t>
            </a:r>
          </a:p>
          <a:p>
            <a:pPr>
              <a:spcAft>
                <a:spcPts val="600"/>
              </a:spcAft>
              <a:defRPr/>
            </a:pPr>
            <a:r>
              <a:rPr lang="en-US" sz="2400" i="1" dirty="0">
                <a:solidFill>
                  <a:srgbClr val="C00000"/>
                </a:solidFill>
                <a:ea typeface="+mn-ea"/>
                <a:cs typeface="+mn-cs"/>
              </a:rPr>
              <a:t>What type of rice is grown?</a:t>
            </a:r>
          </a:p>
          <a:p>
            <a:pPr>
              <a:spcAft>
                <a:spcPts val="600"/>
              </a:spcAft>
              <a:defRPr/>
            </a:pPr>
            <a:r>
              <a:rPr lang="en-US" sz="2400" i="1" dirty="0">
                <a:solidFill>
                  <a:srgbClr val="C00000"/>
                </a:solidFill>
                <a:ea typeface="+mn-ea"/>
                <a:cs typeface="+mn-cs"/>
              </a:rPr>
              <a:t>What threatens production?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0"/>
          <p:cNvSpPr>
            <a:spLocks noChangeArrowheads="1"/>
          </p:cNvSpPr>
          <p:nvPr/>
        </p:nvSpPr>
        <p:spPr bwMode="auto">
          <a:xfrm>
            <a:off x="152400" y="152400"/>
            <a:ext cx="36576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INDIA Context: </a:t>
            </a:r>
            <a:r>
              <a:rPr lang="en-US" sz="3600" dirty="0">
                <a:solidFill>
                  <a:srgbClr val="000F97"/>
                </a:solidFill>
                <a:cs typeface="Arial" charset="0"/>
              </a:rPr>
              <a:t>Population Density by State</a:t>
            </a:r>
          </a:p>
        </p:txBody>
      </p:sp>
      <p:pic>
        <p:nvPicPr>
          <p:cNvPr id="10244" name="Picture 3" descr="C:\Users\szimme2\Dropbox\India Strategy 2011\Strategy\Density-Map-of-Population-in-India-2011-census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132138"/>
            <a:ext cx="3733800" cy="212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5" name="Picture 4" descr="C:\Users\szimme2\Dropbox\India Strategy 2011\Strategy\Density-Map-of-Population-in-India-2011-census.jpg"/>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3886200" y="152400"/>
            <a:ext cx="5257800" cy="601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20"/>
          <p:cNvSpPr txBox="1">
            <a:spLocks noChangeArrowheads="1"/>
          </p:cNvSpPr>
          <p:nvPr/>
        </p:nvSpPr>
        <p:spPr bwMode="auto">
          <a:xfrm>
            <a:off x="4572000" y="6267608"/>
            <a:ext cx="4572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r>
              <a:rPr lang="en-US" sz="1200" dirty="0"/>
              <a:t>Source: India Census 2011</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0" y="762000"/>
            <a:ext cx="9144000" cy="5486400"/>
            <a:chOff x="0" y="762000"/>
            <a:chExt cx="9144000" cy="5486400"/>
          </a:xfrm>
        </p:grpSpPr>
        <p:grpSp>
          <p:nvGrpSpPr>
            <p:cNvPr id="3" name="Group 297"/>
            <p:cNvGrpSpPr>
              <a:grpSpLocks/>
            </p:cNvGrpSpPr>
            <p:nvPr/>
          </p:nvGrpSpPr>
          <p:grpSpPr bwMode="auto">
            <a:xfrm>
              <a:off x="0" y="762000"/>
              <a:ext cx="9144000" cy="5486400"/>
              <a:chOff x="0" y="762000"/>
              <a:chExt cx="9144000" cy="5486400"/>
            </a:xfrm>
          </p:grpSpPr>
          <p:grpSp>
            <p:nvGrpSpPr>
              <p:cNvPr id="4" name="Group 2"/>
              <p:cNvGrpSpPr>
                <a:grpSpLocks/>
              </p:cNvGrpSpPr>
              <p:nvPr/>
            </p:nvGrpSpPr>
            <p:grpSpPr bwMode="auto">
              <a:xfrm>
                <a:off x="0" y="762000"/>
                <a:ext cx="9144000" cy="5306199"/>
                <a:chOff x="0" y="762000"/>
                <a:chExt cx="9144000" cy="5306199"/>
              </a:xfrm>
            </p:grpSpPr>
            <p:grpSp>
              <p:nvGrpSpPr>
                <p:cNvPr id="7" name="Group 1029"/>
                <p:cNvGrpSpPr>
                  <a:grpSpLocks/>
                </p:cNvGrpSpPr>
                <p:nvPr/>
              </p:nvGrpSpPr>
              <p:grpSpPr bwMode="auto">
                <a:xfrm>
                  <a:off x="0" y="762000"/>
                  <a:ext cx="9144000" cy="5306199"/>
                  <a:chOff x="-1051560" y="762000"/>
                  <a:chExt cx="9144000" cy="5306199"/>
                </a:xfrm>
              </p:grpSpPr>
              <p:grpSp>
                <p:nvGrpSpPr>
                  <p:cNvPr id="23552" name="Group 1025"/>
                  <p:cNvGrpSpPr>
                    <a:grpSpLocks/>
                  </p:cNvGrpSpPr>
                  <p:nvPr/>
                </p:nvGrpSpPr>
                <p:grpSpPr bwMode="auto">
                  <a:xfrm>
                    <a:off x="-1051560" y="762000"/>
                    <a:ext cx="9144000" cy="4985266"/>
                    <a:chOff x="-1051560" y="762000"/>
                    <a:chExt cx="9144000" cy="4985266"/>
                  </a:xfrm>
                </p:grpSpPr>
                <p:grpSp>
                  <p:nvGrpSpPr>
                    <p:cNvPr id="23553" name="Group 64"/>
                    <p:cNvGrpSpPr>
                      <a:grpSpLocks/>
                    </p:cNvGrpSpPr>
                    <p:nvPr/>
                  </p:nvGrpSpPr>
                  <p:grpSpPr bwMode="auto">
                    <a:xfrm>
                      <a:off x="-1051560" y="762000"/>
                      <a:ext cx="9144000" cy="4985266"/>
                      <a:chOff x="-1051560" y="762000"/>
                      <a:chExt cx="9144000" cy="4985266"/>
                    </a:xfrm>
                  </p:grpSpPr>
                  <p:grpSp>
                    <p:nvGrpSpPr>
                      <p:cNvPr id="23554" name="Group 29"/>
                      <p:cNvGrpSpPr>
                        <a:grpSpLocks/>
                      </p:cNvGrpSpPr>
                      <p:nvPr/>
                    </p:nvGrpSpPr>
                    <p:grpSpPr bwMode="auto">
                      <a:xfrm>
                        <a:off x="-1051560" y="762000"/>
                        <a:ext cx="9144000" cy="4985266"/>
                        <a:chOff x="-1051560" y="762000"/>
                        <a:chExt cx="9144000" cy="4985266"/>
                      </a:xfrm>
                    </p:grpSpPr>
                    <p:grpSp>
                      <p:nvGrpSpPr>
                        <p:cNvPr id="23556" name="Group 66"/>
                        <p:cNvGrpSpPr>
                          <a:grpSpLocks/>
                        </p:cNvGrpSpPr>
                        <p:nvPr/>
                      </p:nvGrpSpPr>
                      <p:grpSpPr bwMode="auto">
                        <a:xfrm>
                          <a:off x="-1051560" y="762000"/>
                          <a:ext cx="9144000" cy="4985266"/>
                          <a:chOff x="-1051560" y="990600"/>
                          <a:chExt cx="9144000" cy="4985266"/>
                        </a:xfrm>
                      </p:grpSpPr>
                      <p:sp>
                        <p:nvSpPr>
                          <p:cNvPr id="68" name="Rectangle 67"/>
                          <p:cNvSpPr/>
                          <p:nvPr/>
                        </p:nvSpPr>
                        <p:spPr>
                          <a:xfrm>
                            <a:off x="1936115" y="990600"/>
                            <a:ext cx="12192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200" dirty="0">
                                <a:solidFill>
                                  <a:schemeClr val="tx1"/>
                                </a:solidFill>
                                <a:latin typeface="Palatino Linotype" pitchFamily="18" charset="0"/>
                              </a:rPr>
                              <a:t>PADDY (RICE EQV)</a:t>
                            </a:r>
                          </a:p>
                          <a:p>
                            <a:pPr algn="ctr" fontAlgn="auto">
                              <a:spcBef>
                                <a:spcPts val="0"/>
                              </a:spcBef>
                              <a:spcAft>
                                <a:spcPts val="0"/>
                              </a:spcAft>
                              <a:defRPr/>
                            </a:pPr>
                            <a:r>
                              <a:rPr lang="en-US" sz="1200" dirty="0">
                                <a:solidFill>
                                  <a:schemeClr val="tx1"/>
                                </a:solidFill>
                                <a:latin typeface="Palatino Linotype" pitchFamily="18" charset="0"/>
                              </a:rPr>
                              <a:t>14,385</a:t>
                            </a:r>
                          </a:p>
                        </p:txBody>
                      </p:sp>
                      <p:sp>
                        <p:nvSpPr>
                          <p:cNvPr id="69" name="Rectangle 68"/>
                          <p:cNvSpPr/>
                          <p:nvPr/>
                        </p:nvSpPr>
                        <p:spPr>
                          <a:xfrm>
                            <a:off x="1936115" y="1905000"/>
                            <a:ext cx="12192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dirty="0">
                                <a:solidFill>
                                  <a:schemeClr val="tx1"/>
                                </a:solidFill>
                                <a:latin typeface="Palatino Linotype" pitchFamily="18" charset="0"/>
                              </a:rPr>
                              <a:t>Farmers / Agents</a:t>
                            </a:r>
                          </a:p>
                        </p:txBody>
                      </p:sp>
                      <p:sp>
                        <p:nvSpPr>
                          <p:cNvPr id="70" name="Rectangle 69"/>
                          <p:cNvSpPr/>
                          <p:nvPr/>
                        </p:nvSpPr>
                        <p:spPr>
                          <a:xfrm>
                            <a:off x="3536315" y="3324225"/>
                            <a:ext cx="1050925"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State </a:t>
                            </a:r>
                            <a:r>
                              <a:rPr lang="en-US" sz="1400" b="1" dirty="0" err="1">
                                <a:solidFill>
                                  <a:schemeClr val="tx1"/>
                                </a:solidFill>
                                <a:latin typeface="Palatino Linotype" pitchFamily="18" charset="0"/>
                              </a:rPr>
                              <a:t>Govt</a:t>
                            </a:r>
                            <a:r>
                              <a:rPr lang="en-US" sz="1400" b="1" dirty="0">
                                <a:solidFill>
                                  <a:schemeClr val="tx1"/>
                                </a:solidFill>
                                <a:latin typeface="Palatino Linotype" pitchFamily="18" charset="0"/>
                              </a:rPr>
                              <a:t> (NIL)</a:t>
                            </a:r>
                          </a:p>
                          <a:p>
                            <a:pPr algn="ctr" fontAlgn="auto">
                              <a:spcBef>
                                <a:spcPts val="0"/>
                              </a:spcBef>
                              <a:spcAft>
                                <a:spcPts val="0"/>
                              </a:spcAft>
                              <a:defRPr/>
                            </a:pPr>
                            <a:endParaRPr lang="en-US" sz="1400" b="1" dirty="0">
                              <a:solidFill>
                                <a:schemeClr val="tx1"/>
                              </a:solidFill>
                              <a:latin typeface="Palatino Linotype" pitchFamily="18" charset="0"/>
                            </a:endParaRPr>
                          </a:p>
                        </p:txBody>
                      </p:sp>
                      <p:sp>
                        <p:nvSpPr>
                          <p:cNvPr id="71" name="Rectangle 70"/>
                          <p:cNvSpPr/>
                          <p:nvPr/>
                        </p:nvSpPr>
                        <p:spPr>
                          <a:xfrm>
                            <a:off x="-1051560" y="3962400"/>
                            <a:ext cx="1066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Central  Pool</a:t>
                            </a:r>
                          </a:p>
                        </p:txBody>
                      </p:sp>
                      <p:sp>
                        <p:nvSpPr>
                          <p:cNvPr id="72" name="Rectangle 71"/>
                          <p:cNvSpPr/>
                          <p:nvPr/>
                        </p:nvSpPr>
                        <p:spPr>
                          <a:xfrm>
                            <a:off x="396240" y="3324225"/>
                            <a:ext cx="1158875" cy="623888"/>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dirty="0">
                                <a:solidFill>
                                  <a:schemeClr val="tx1"/>
                                </a:solidFill>
                                <a:latin typeface="Palatino Linotype" pitchFamily="18" charset="0"/>
                              </a:rPr>
                              <a:t>FCI</a:t>
                            </a:r>
                          </a:p>
                          <a:p>
                            <a:pPr algn="ctr" fontAlgn="auto">
                              <a:spcBef>
                                <a:spcPts val="0"/>
                              </a:spcBef>
                              <a:spcAft>
                                <a:spcPts val="0"/>
                              </a:spcAft>
                              <a:defRPr/>
                            </a:pPr>
                            <a:r>
                              <a:rPr lang="en-US" sz="1400" dirty="0">
                                <a:solidFill>
                                  <a:schemeClr val="tx1"/>
                                </a:solidFill>
                                <a:latin typeface="Palatino Linotype" pitchFamily="18" charset="0"/>
                              </a:rPr>
                              <a:t>3,197.78</a:t>
                            </a:r>
                          </a:p>
                        </p:txBody>
                      </p:sp>
                      <p:sp>
                        <p:nvSpPr>
                          <p:cNvPr id="73" name="Rectangle 72"/>
                          <p:cNvSpPr/>
                          <p:nvPr/>
                        </p:nvSpPr>
                        <p:spPr>
                          <a:xfrm>
                            <a:off x="1691640" y="4191000"/>
                            <a:ext cx="1676400" cy="623888"/>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dirty="0">
                                <a:solidFill>
                                  <a:schemeClr val="tx1"/>
                                </a:solidFill>
                                <a:latin typeface="Palatino Linotype" pitchFamily="18" charset="0"/>
                              </a:rPr>
                              <a:t>Open Market</a:t>
                            </a:r>
                          </a:p>
                          <a:p>
                            <a:pPr algn="ctr" fontAlgn="auto">
                              <a:spcBef>
                                <a:spcPts val="0"/>
                              </a:spcBef>
                              <a:spcAft>
                                <a:spcPts val="0"/>
                              </a:spcAft>
                              <a:defRPr/>
                            </a:pPr>
                            <a:r>
                              <a:rPr lang="en-US" sz="1400" dirty="0">
                                <a:solidFill>
                                  <a:schemeClr val="tx1"/>
                                </a:solidFill>
                                <a:latin typeface="Palatino Linotype" pitchFamily="18" charset="0"/>
                              </a:rPr>
                              <a:t>10,573.3</a:t>
                            </a:r>
                          </a:p>
                        </p:txBody>
                      </p:sp>
                      <p:sp>
                        <p:nvSpPr>
                          <p:cNvPr id="74" name="Rectangle 73"/>
                          <p:cNvSpPr/>
                          <p:nvPr/>
                        </p:nvSpPr>
                        <p:spPr>
                          <a:xfrm>
                            <a:off x="1936115" y="3324225"/>
                            <a:ext cx="12192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dirty="0">
                                <a:solidFill>
                                  <a:schemeClr val="tx1"/>
                                </a:solidFill>
                                <a:latin typeface="Palatino Linotype" pitchFamily="18" charset="0"/>
                              </a:rPr>
                              <a:t>Millers</a:t>
                            </a:r>
                          </a:p>
                          <a:p>
                            <a:pPr algn="ctr" fontAlgn="auto">
                              <a:spcBef>
                                <a:spcPts val="0"/>
                              </a:spcBef>
                              <a:spcAft>
                                <a:spcPts val="0"/>
                              </a:spcAft>
                              <a:defRPr/>
                            </a:pPr>
                            <a:r>
                              <a:rPr lang="en-US" sz="1400" dirty="0">
                                <a:solidFill>
                                  <a:schemeClr val="tx1"/>
                                </a:solidFill>
                                <a:latin typeface="Palatino Linotype" pitchFamily="18" charset="0"/>
                              </a:rPr>
                              <a:t>10,573.3</a:t>
                            </a:r>
                          </a:p>
                        </p:txBody>
                      </p:sp>
                      <p:sp>
                        <p:nvSpPr>
                          <p:cNvPr id="75" name="Rectangle 74"/>
                          <p:cNvSpPr/>
                          <p:nvPr/>
                        </p:nvSpPr>
                        <p:spPr>
                          <a:xfrm>
                            <a:off x="5349240" y="4191000"/>
                            <a:ext cx="1066800" cy="7620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dirty="0">
                                <a:solidFill>
                                  <a:schemeClr val="tx1"/>
                                </a:solidFill>
                                <a:latin typeface="Palatino Linotype" pitchFamily="18" charset="0"/>
                              </a:rPr>
                              <a:t>OTHER SCHEMES</a:t>
                            </a:r>
                          </a:p>
                          <a:p>
                            <a:pPr algn="ctr" fontAlgn="auto">
                              <a:spcBef>
                                <a:spcPts val="0"/>
                              </a:spcBef>
                              <a:spcAft>
                                <a:spcPts val="0"/>
                              </a:spcAft>
                              <a:defRPr/>
                            </a:pPr>
                            <a:r>
                              <a:rPr lang="en-US" sz="1400" dirty="0">
                                <a:solidFill>
                                  <a:schemeClr val="tx1"/>
                                </a:solidFill>
                                <a:latin typeface="Palatino Linotype" pitchFamily="18" charset="0"/>
                              </a:rPr>
                              <a:t>(3.64)</a:t>
                            </a:r>
                          </a:p>
                        </p:txBody>
                      </p:sp>
                      <p:sp>
                        <p:nvSpPr>
                          <p:cNvPr id="76" name="Rectangle 75"/>
                          <p:cNvSpPr/>
                          <p:nvPr/>
                        </p:nvSpPr>
                        <p:spPr>
                          <a:xfrm>
                            <a:off x="5349240" y="2362200"/>
                            <a:ext cx="1066800" cy="9144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dirty="0">
                                <a:solidFill>
                                  <a:schemeClr val="tx1"/>
                                </a:solidFill>
                                <a:latin typeface="Palatino Linotype" pitchFamily="18" charset="0"/>
                              </a:rPr>
                              <a:t>WELFARE SCHEMES</a:t>
                            </a:r>
                          </a:p>
                          <a:p>
                            <a:pPr algn="ctr" fontAlgn="auto">
                              <a:spcBef>
                                <a:spcPts val="0"/>
                              </a:spcBef>
                              <a:spcAft>
                                <a:spcPts val="0"/>
                              </a:spcAft>
                              <a:defRPr/>
                            </a:pPr>
                            <a:r>
                              <a:rPr lang="en-US" sz="1400" dirty="0">
                                <a:solidFill>
                                  <a:schemeClr val="tx1"/>
                                </a:solidFill>
                                <a:latin typeface="Palatino Linotype" pitchFamily="18" charset="0"/>
                              </a:rPr>
                              <a:t>( 218.03)</a:t>
                            </a:r>
                          </a:p>
                        </p:txBody>
                      </p:sp>
                      <p:sp>
                        <p:nvSpPr>
                          <p:cNvPr id="77" name="Rectangle 76"/>
                          <p:cNvSpPr/>
                          <p:nvPr/>
                        </p:nvSpPr>
                        <p:spPr>
                          <a:xfrm>
                            <a:off x="5349240" y="990600"/>
                            <a:ext cx="1066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dirty="0">
                                <a:solidFill>
                                  <a:schemeClr val="tx1"/>
                                </a:solidFill>
                                <a:latin typeface="Palatino Linotype" pitchFamily="18" charset="0"/>
                              </a:rPr>
                              <a:t>TPDS</a:t>
                            </a:r>
                          </a:p>
                          <a:p>
                            <a:pPr algn="ctr" fontAlgn="auto">
                              <a:spcBef>
                                <a:spcPts val="0"/>
                              </a:spcBef>
                              <a:spcAft>
                                <a:spcPts val="0"/>
                              </a:spcAft>
                              <a:defRPr/>
                            </a:pPr>
                            <a:r>
                              <a:rPr lang="en-US" sz="1400" dirty="0">
                                <a:solidFill>
                                  <a:schemeClr val="tx1"/>
                                </a:solidFill>
                                <a:latin typeface="Palatino Linotype" pitchFamily="18" charset="0"/>
                              </a:rPr>
                              <a:t>(3,384.056)</a:t>
                            </a:r>
                          </a:p>
                        </p:txBody>
                      </p:sp>
                      <p:sp>
                        <p:nvSpPr>
                          <p:cNvPr id="78" name="TextBox 77"/>
                          <p:cNvSpPr txBox="1"/>
                          <p:nvPr/>
                        </p:nvSpPr>
                        <p:spPr>
                          <a:xfrm>
                            <a:off x="6868478" y="9906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APL:1,684.814</a:t>
                            </a:r>
                          </a:p>
                        </p:txBody>
                      </p:sp>
                      <p:sp>
                        <p:nvSpPr>
                          <p:cNvPr id="79" name="TextBox 78"/>
                          <p:cNvSpPr txBox="1"/>
                          <p:nvPr/>
                        </p:nvSpPr>
                        <p:spPr>
                          <a:xfrm>
                            <a:off x="6868478" y="12954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BPL:1,047.270</a:t>
                            </a:r>
                          </a:p>
                        </p:txBody>
                      </p:sp>
                      <p:sp>
                        <p:nvSpPr>
                          <p:cNvPr id="80" name="TextBox 79"/>
                          <p:cNvSpPr txBox="1"/>
                          <p:nvPr/>
                        </p:nvSpPr>
                        <p:spPr>
                          <a:xfrm>
                            <a:off x="6868478" y="16002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AAY: 651.972</a:t>
                            </a:r>
                          </a:p>
                        </p:txBody>
                      </p:sp>
                      <p:sp>
                        <p:nvSpPr>
                          <p:cNvPr id="82" name="TextBox 81"/>
                          <p:cNvSpPr txBox="1"/>
                          <p:nvPr/>
                        </p:nvSpPr>
                        <p:spPr>
                          <a:xfrm>
                            <a:off x="6868478" y="23622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MDM: 122.04</a:t>
                            </a:r>
                          </a:p>
                        </p:txBody>
                      </p:sp>
                      <p:sp>
                        <p:nvSpPr>
                          <p:cNvPr id="83" name="TextBox 82"/>
                          <p:cNvSpPr txBox="1"/>
                          <p:nvPr/>
                        </p:nvSpPr>
                        <p:spPr>
                          <a:xfrm>
                            <a:off x="6868478" y="38862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VGB:NIL</a:t>
                            </a:r>
                          </a:p>
                        </p:txBody>
                      </p:sp>
                      <p:sp>
                        <p:nvSpPr>
                          <p:cNvPr id="84" name="TextBox 83"/>
                          <p:cNvSpPr txBox="1"/>
                          <p:nvPr/>
                        </p:nvSpPr>
                        <p:spPr>
                          <a:xfrm>
                            <a:off x="6868478" y="29718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NPAG: NIL</a:t>
                            </a:r>
                          </a:p>
                        </p:txBody>
                      </p:sp>
                      <p:sp>
                        <p:nvSpPr>
                          <p:cNvPr id="85" name="TextBox 84"/>
                          <p:cNvSpPr txBox="1"/>
                          <p:nvPr/>
                        </p:nvSpPr>
                        <p:spPr>
                          <a:xfrm>
                            <a:off x="6868478" y="32766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HS:63.56</a:t>
                            </a:r>
                          </a:p>
                        </p:txBody>
                      </p:sp>
                      <p:sp>
                        <p:nvSpPr>
                          <p:cNvPr id="86" name="TextBox 85"/>
                          <p:cNvSpPr txBox="1"/>
                          <p:nvPr/>
                        </p:nvSpPr>
                        <p:spPr>
                          <a:xfrm>
                            <a:off x="6868478" y="26670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WBNP: 22.01</a:t>
                            </a:r>
                          </a:p>
                        </p:txBody>
                      </p:sp>
                      <p:sp>
                        <p:nvSpPr>
                          <p:cNvPr id="87" name="TextBox 86"/>
                          <p:cNvSpPr txBox="1"/>
                          <p:nvPr/>
                        </p:nvSpPr>
                        <p:spPr>
                          <a:xfrm>
                            <a:off x="6868478" y="35814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ANP: 10.39</a:t>
                            </a:r>
                          </a:p>
                        </p:txBody>
                      </p:sp>
                      <p:sp>
                        <p:nvSpPr>
                          <p:cNvPr id="88" name="TextBox 87"/>
                          <p:cNvSpPr txBox="1"/>
                          <p:nvPr/>
                        </p:nvSpPr>
                        <p:spPr>
                          <a:xfrm>
                            <a:off x="6868478" y="5513388"/>
                            <a:ext cx="1223962" cy="461962"/>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EFP,RS, SAA</a:t>
                            </a:r>
                          </a:p>
                          <a:p>
                            <a:pPr fontAlgn="auto">
                              <a:spcBef>
                                <a:spcPts val="0"/>
                              </a:spcBef>
                              <a:spcAft>
                                <a:spcPts val="0"/>
                              </a:spcAft>
                              <a:defRPr/>
                            </a:pPr>
                            <a:r>
                              <a:rPr lang="en-US" sz="1200" dirty="0">
                                <a:latin typeface="Palatino Linotype" pitchFamily="18" charset="0"/>
                              </a:rPr>
                              <a:t>0.73</a:t>
                            </a:r>
                          </a:p>
                        </p:txBody>
                      </p:sp>
                      <p:sp>
                        <p:nvSpPr>
                          <p:cNvPr id="89" name="TextBox 88"/>
                          <p:cNvSpPr txBox="1"/>
                          <p:nvPr/>
                        </p:nvSpPr>
                        <p:spPr>
                          <a:xfrm>
                            <a:off x="6868478" y="4903788"/>
                            <a:ext cx="1223962" cy="277812"/>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TS: NIL</a:t>
                            </a:r>
                          </a:p>
                        </p:txBody>
                      </p:sp>
                      <p:sp>
                        <p:nvSpPr>
                          <p:cNvPr id="90" name="TextBox 89"/>
                          <p:cNvSpPr txBox="1"/>
                          <p:nvPr/>
                        </p:nvSpPr>
                        <p:spPr>
                          <a:xfrm>
                            <a:off x="6868478" y="5208588"/>
                            <a:ext cx="1223962" cy="277812"/>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OMSS(D): 0.01</a:t>
                            </a:r>
                          </a:p>
                        </p:txBody>
                      </p:sp>
                      <p:sp>
                        <p:nvSpPr>
                          <p:cNvPr id="91" name="TextBox 90"/>
                          <p:cNvSpPr txBox="1"/>
                          <p:nvPr/>
                        </p:nvSpPr>
                        <p:spPr>
                          <a:xfrm>
                            <a:off x="6868478" y="4598988"/>
                            <a:ext cx="1223962" cy="277812"/>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Dfnc:2.90</a:t>
                            </a:r>
                          </a:p>
                        </p:txBody>
                      </p:sp>
                      <p:sp>
                        <p:nvSpPr>
                          <p:cNvPr id="92" name="Rectangle 91"/>
                          <p:cNvSpPr/>
                          <p:nvPr/>
                        </p:nvSpPr>
                        <p:spPr>
                          <a:xfrm>
                            <a:off x="5349240" y="5181600"/>
                            <a:ext cx="1082675" cy="4699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dirty="0">
                                <a:solidFill>
                                  <a:schemeClr val="tx1"/>
                                </a:solidFill>
                                <a:latin typeface="Palatino Linotype" pitchFamily="18" charset="0"/>
                              </a:rPr>
                              <a:t>STOCK</a:t>
                            </a:r>
                          </a:p>
                          <a:p>
                            <a:pPr algn="ctr" fontAlgn="auto">
                              <a:spcBef>
                                <a:spcPts val="0"/>
                              </a:spcBef>
                              <a:spcAft>
                                <a:spcPts val="0"/>
                              </a:spcAft>
                              <a:defRPr/>
                            </a:pPr>
                            <a:r>
                              <a:rPr lang="en-US" sz="1400" dirty="0">
                                <a:solidFill>
                                  <a:schemeClr val="tx1"/>
                                </a:solidFill>
                                <a:latin typeface="Palatino Linotype" pitchFamily="18" charset="0"/>
                              </a:rPr>
                              <a:t>462</a:t>
                            </a:r>
                          </a:p>
                        </p:txBody>
                      </p:sp>
                      <p:cxnSp>
                        <p:nvCxnSpPr>
                          <p:cNvPr id="93" name="Straight Arrow Connector 92"/>
                          <p:cNvCxnSpPr/>
                          <p:nvPr/>
                        </p:nvCxnSpPr>
                        <p:spPr>
                          <a:xfrm>
                            <a:off x="2545715" y="1600200"/>
                            <a:ext cx="0" cy="304800"/>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94" name="Straight Arrow Connector 93"/>
                          <p:cNvCxnSpPr/>
                          <p:nvPr/>
                        </p:nvCxnSpPr>
                        <p:spPr>
                          <a:xfrm>
                            <a:off x="2545715" y="3962400"/>
                            <a:ext cx="0" cy="228600"/>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95" name="Elbow Connector 94"/>
                          <p:cNvCxnSpPr>
                            <a:stCxn id="77" idx="3"/>
                          </p:cNvCxnSpPr>
                          <p:nvPr/>
                        </p:nvCxnSpPr>
                        <p:spPr>
                          <a:xfrm flipV="1">
                            <a:off x="6416040" y="1128713"/>
                            <a:ext cx="431800" cy="166687"/>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96" name="Elbow Connector 95"/>
                          <p:cNvCxnSpPr>
                            <a:stCxn id="77" idx="3"/>
                          </p:cNvCxnSpPr>
                          <p:nvPr/>
                        </p:nvCxnSpPr>
                        <p:spPr>
                          <a:xfrm>
                            <a:off x="6416040" y="1295400"/>
                            <a:ext cx="431800" cy="138113"/>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97" name="Elbow Connector 96"/>
                          <p:cNvCxnSpPr>
                            <a:stCxn id="77" idx="3"/>
                          </p:cNvCxnSpPr>
                          <p:nvPr/>
                        </p:nvCxnSpPr>
                        <p:spPr>
                          <a:xfrm>
                            <a:off x="6416040" y="1295400"/>
                            <a:ext cx="431800" cy="442913"/>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99" name="Elbow Connector 98"/>
                          <p:cNvCxnSpPr>
                            <a:stCxn id="76" idx="3"/>
                          </p:cNvCxnSpPr>
                          <p:nvPr/>
                        </p:nvCxnSpPr>
                        <p:spPr>
                          <a:xfrm flipV="1">
                            <a:off x="6416040" y="2500313"/>
                            <a:ext cx="431800" cy="319087"/>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100" name="Elbow Connector 99"/>
                          <p:cNvCxnSpPr>
                            <a:stCxn id="76" idx="3"/>
                          </p:cNvCxnSpPr>
                          <p:nvPr/>
                        </p:nvCxnSpPr>
                        <p:spPr>
                          <a:xfrm flipV="1">
                            <a:off x="6416040" y="2805113"/>
                            <a:ext cx="431800" cy="14287"/>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101" name="Elbow Connector 100"/>
                          <p:cNvCxnSpPr>
                            <a:stCxn id="76" idx="3"/>
                          </p:cNvCxnSpPr>
                          <p:nvPr/>
                        </p:nvCxnSpPr>
                        <p:spPr>
                          <a:xfrm>
                            <a:off x="6416040" y="2819400"/>
                            <a:ext cx="431800" cy="290513"/>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102" name="Elbow Connector 101"/>
                          <p:cNvCxnSpPr>
                            <a:stCxn id="76" idx="3"/>
                          </p:cNvCxnSpPr>
                          <p:nvPr/>
                        </p:nvCxnSpPr>
                        <p:spPr>
                          <a:xfrm>
                            <a:off x="6416040" y="2819400"/>
                            <a:ext cx="431800" cy="595313"/>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103" name="Elbow Connector 102"/>
                          <p:cNvCxnSpPr>
                            <a:stCxn id="76" idx="3"/>
                          </p:cNvCxnSpPr>
                          <p:nvPr/>
                        </p:nvCxnSpPr>
                        <p:spPr>
                          <a:xfrm>
                            <a:off x="6416040" y="2819400"/>
                            <a:ext cx="431800" cy="900113"/>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104" name="Elbow Connector 103"/>
                          <p:cNvCxnSpPr>
                            <a:stCxn id="76" idx="3"/>
                          </p:cNvCxnSpPr>
                          <p:nvPr/>
                        </p:nvCxnSpPr>
                        <p:spPr>
                          <a:xfrm>
                            <a:off x="6416040" y="2819400"/>
                            <a:ext cx="431800" cy="1204913"/>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105" name="Elbow Connector 104"/>
                          <p:cNvCxnSpPr>
                            <a:stCxn id="75" idx="3"/>
                          </p:cNvCxnSpPr>
                          <p:nvPr/>
                        </p:nvCxnSpPr>
                        <p:spPr>
                          <a:xfrm>
                            <a:off x="6416040" y="4572000"/>
                            <a:ext cx="431800" cy="166688"/>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106" name="Elbow Connector 105"/>
                          <p:cNvCxnSpPr>
                            <a:stCxn id="75" idx="3"/>
                          </p:cNvCxnSpPr>
                          <p:nvPr/>
                        </p:nvCxnSpPr>
                        <p:spPr>
                          <a:xfrm>
                            <a:off x="6416040" y="4572000"/>
                            <a:ext cx="431800" cy="469900"/>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107" name="Elbow Connector 106"/>
                          <p:cNvCxnSpPr>
                            <a:stCxn id="75" idx="3"/>
                          </p:cNvCxnSpPr>
                          <p:nvPr/>
                        </p:nvCxnSpPr>
                        <p:spPr>
                          <a:xfrm>
                            <a:off x="6416040" y="4572000"/>
                            <a:ext cx="431800" cy="774700"/>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cxnSp>
                        <p:nvCxnSpPr>
                          <p:cNvPr id="108" name="Elbow Connector 107"/>
                          <p:cNvCxnSpPr>
                            <a:stCxn id="75" idx="3"/>
                          </p:cNvCxnSpPr>
                          <p:nvPr/>
                        </p:nvCxnSpPr>
                        <p:spPr>
                          <a:xfrm>
                            <a:off x="6416040" y="4572000"/>
                            <a:ext cx="431800" cy="1173163"/>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grpSp>
                    <p:sp>
                      <p:nvSpPr>
                        <p:cNvPr id="67" name="Rectangle 66"/>
                        <p:cNvSpPr/>
                        <p:nvPr/>
                      </p:nvSpPr>
                      <p:spPr>
                        <a:xfrm>
                          <a:off x="-1051560" y="4648200"/>
                          <a:ext cx="1066800" cy="6858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200" dirty="0">
                              <a:solidFill>
                                <a:schemeClr val="tx1"/>
                              </a:solidFill>
                              <a:latin typeface="Palatino Linotype" pitchFamily="18" charset="0"/>
                            </a:rPr>
                            <a:t>OUTFLOW</a:t>
                          </a:r>
                        </a:p>
                        <a:p>
                          <a:pPr algn="ctr" fontAlgn="auto">
                            <a:spcBef>
                              <a:spcPts val="0"/>
                            </a:spcBef>
                            <a:spcAft>
                              <a:spcPts val="0"/>
                            </a:spcAft>
                            <a:defRPr/>
                          </a:pPr>
                          <a:r>
                            <a:rPr lang="en-US" sz="1400" dirty="0">
                              <a:solidFill>
                                <a:schemeClr val="tx1"/>
                              </a:solidFill>
                              <a:latin typeface="Palatino Linotype" pitchFamily="18" charset="0"/>
                            </a:rPr>
                            <a:t>:3,206</a:t>
                          </a:r>
                        </a:p>
                      </p:txBody>
                    </p:sp>
                  </p:grpSp>
                  <p:cxnSp>
                    <p:nvCxnSpPr>
                      <p:cNvPr id="60" name="Straight Arrow Connector 54"/>
                      <p:cNvCxnSpPr/>
                      <p:nvPr/>
                    </p:nvCxnSpPr>
                    <p:spPr>
                      <a:xfrm>
                        <a:off x="3155315" y="3276600"/>
                        <a:ext cx="381000" cy="0"/>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61" name="Straight Arrow Connector 60"/>
                      <p:cNvCxnSpPr/>
                      <p:nvPr/>
                    </p:nvCxnSpPr>
                    <p:spPr>
                      <a:xfrm flipH="1">
                        <a:off x="3155315" y="3429000"/>
                        <a:ext cx="381000" cy="0"/>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sp>
                    <p:nvSpPr>
                      <p:cNvPr id="64" name="Rectangle 63"/>
                      <p:cNvSpPr/>
                      <p:nvPr/>
                    </p:nvSpPr>
                    <p:spPr>
                      <a:xfrm>
                        <a:off x="-1051560" y="2209800"/>
                        <a:ext cx="1050925"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200" b="1" dirty="0">
                            <a:solidFill>
                              <a:schemeClr val="tx1"/>
                            </a:solidFill>
                            <a:latin typeface="Palatino Linotype" pitchFamily="18" charset="0"/>
                          </a:rPr>
                          <a:t>INFLOW</a:t>
                        </a:r>
                      </a:p>
                      <a:p>
                        <a:pPr algn="ctr" fontAlgn="auto">
                          <a:spcBef>
                            <a:spcPts val="0"/>
                          </a:spcBef>
                          <a:spcAft>
                            <a:spcPts val="0"/>
                          </a:spcAft>
                          <a:defRPr/>
                        </a:pPr>
                        <a:r>
                          <a:rPr lang="en-US" sz="1200" b="1" dirty="0">
                            <a:solidFill>
                              <a:schemeClr val="tx1"/>
                            </a:solidFill>
                            <a:latin typeface="Palatino Linotype" pitchFamily="18" charset="0"/>
                          </a:rPr>
                          <a:t>NIL</a:t>
                        </a:r>
                      </a:p>
                    </p:txBody>
                  </p:sp>
                </p:grpSp>
                <p:sp>
                  <p:nvSpPr>
                    <p:cNvPr id="57" name="TextBox 56"/>
                    <p:cNvSpPr txBox="1"/>
                    <p:nvPr/>
                  </p:nvSpPr>
                  <p:spPr>
                    <a:xfrm>
                      <a:off x="6868478" y="40386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WFP:NIL</a:t>
                      </a:r>
                    </a:p>
                  </p:txBody>
                </p:sp>
                <p:cxnSp>
                  <p:nvCxnSpPr>
                    <p:cNvPr id="58" name="Elbow Connector 57"/>
                    <p:cNvCxnSpPr>
                      <a:stCxn id="75" idx="3"/>
                    </p:cNvCxnSpPr>
                    <p:nvPr/>
                  </p:nvCxnSpPr>
                  <p:spPr>
                    <a:xfrm flipV="1">
                      <a:off x="6416040" y="4176713"/>
                      <a:ext cx="431800" cy="166687"/>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grpSp>
              <p:sp>
                <p:nvSpPr>
                  <p:cNvPr id="54" name="TextBox 53"/>
                  <p:cNvSpPr txBox="1"/>
                  <p:nvPr/>
                </p:nvSpPr>
                <p:spPr>
                  <a:xfrm>
                    <a:off x="6868478" y="5791200"/>
                    <a:ext cx="1223962" cy="2762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fontAlgn="auto">
                      <a:spcBef>
                        <a:spcPts val="0"/>
                      </a:spcBef>
                      <a:spcAft>
                        <a:spcPts val="0"/>
                      </a:spcAft>
                      <a:defRPr/>
                    </a:pPr>
                    <a:r>
                      <a:rPr lang="en-US" sz="1200" dirty="0">
                        <a:latin typeface="Palatino Linotype" pitchFamily="18" charset="0"/>
                      </a:rPr>
                      <a:t>DCP:NIL </a:t>
                    </a:r>
                  </a:p>
                </p:txBody>
              </p:sp>
              <p:cxnSp>
                <p:nvCxnSpPr>
                  <p:cNvPr id="55" name="Elbow Connector 54"/>
                  <p:cNvCxnSpPr>
                    <a:stCxn id="75" idx="3"/>
                  </p:cNvCxnSpPr>
                  <p:nvPr/>
                </p:nvCxnSpPr>
                <p:spPr>
                  <a:xfrm>
                    <a:off x="6416040" y="4343400"/>
                    <a:ext cx="431800" cy="1585913"/>
                  </a:xfrm>
                  <a:prstGeom prst="bentConnector3">
                    <a:avLst>
                      <a:gd name="adj1" fmla="val 50000"/>
                    </a:avLst>
                  </a:prstGeom>
                  <a:ln>
                    <a:tailEnd type="arrow"/>
                  </a:ln>
                </p:spPr>
                <p:style>
                  <a:lnRef idx="2">
                    <a:schemeClr val="dk1"/>
                  </a:lnRef>
                  <a:fillRef idx="1">
                    <a:schemeClr val="lt1"/>
                  </a:fillRef>
                  <a:effectRef idx="0">
                    <a:schemeClr val="dk1"/>
                  </a:effectRef>
                  <a:fontRef idx="minor">
                    <a:schemeClr val="dk1"/>
                  </a:fontRef>
                </p:style>
              </p:cxnSp>
            </p:grpSp>
            <p:cxnSp>
              <p:nvCxnSpPr>
                <p:cNvPr id="48" name="Straight Arrow Connector 47"/>
                <p:cNvCxnSpPr/>
                <p:nvPr/>
              </p:nvCxnSpPr>
              <p:spPr>
                <a:xfrm>
                  <a:off x="2620963" y="3276600"/>
                  <a:ext cx="381000" cy="0"/>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49" name="Straight Arrow Connector 48"/>
                <p:cNvCxnSpPr/>
                <p:nvPr/>
              </p:nvCxnSpPr>
              <p:spPr>
                <a:xfrm flipH="1">
                  <a:off x="2620963" y="3429000"/>
                  <a:ext cx="381000" cy="0"/>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grpSp>
          <p:sp>
            <p:nvSpPr>
              <p:cNvPr id="8" name="Rectangle 7"/>
              <p:cNvSpPr/>
              <p:nvPr/>
            </p:nvSpPr>
            <p:spPr>
              <a:xfrm>
                <a:off x="0" y="3048000"/>
                <a:ext cx="1066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Stock</a:t>
                </a:r>
              </a:p>
              <a:p>
                <a:pPr algn="ctr" fontAlgn="auto">
                  <a:spcBef>
                    <a:spcPts val="0"/>
                  </a:spcBef>
                  <a:spcAft>
                    <a:spcPts val="0"/>
                  </a:spcAft>
                  <a:defRPr/>
                </a:pPr>
                <a:r>
                  <a:rPr lang="en-US" sz="1400" b="1" dirty="0">
                    <a:solidFill>
                      <a:schemeClr val="tx1"/>
                    </a:solidFill>
                    <a:latin typeface="Palatino Linotype" pitchFamily="18" charset="0"/>
                  </a:rPr>
                  <a:t>4,593</a:t>
                </a:r>
              </a:p>
            </p:txBody>
          </p:sp>
          <p:cxnSp>
            <p:nvCxnSpPr>
              <p:cNvPr id="9" name="Elbow Connector 8"/>
              <p:cNvCxnSpPr>
                <a:stCxn id="70" idx="3"/>
                <a:endCxn id="77" idx="1"/>
              </p:cNvCxnSpPr>
              <p:nvPr/>
            </p:nvCxnSpPr>
            <p:spPr>
              <a:xfrm flipV="1">
                <a:off x="5638800" y="1066800"/>
                <a:ext cx="762000" cy="2333625"/>
              </a:xfrm>
              <a:prstGeom prst="bentConnector3">
                <a:avLst>
                  <a:gd name="adj1" fmla="val 74828"/>
                </a:avLst>
              </a:prstGeom>
              <a:ln>
                <a:tailEnd type="arrow"/>
              </a:ln>
            </p:spPr>
            <p:style>
              <a:lnRef idx="1">
                <a:schemeClr val="dk1"/>
              </a:lnRef>
              <a:fillRef idx="0">
                <a:schemeClr val="dk1"/>
              </a:fillRef>
              <a:effectRef idx="0">
                <a:schemeClr val="dk1"/>
              </a:effectRef>
              <a:fontRef idx="minor">
                <a:schemeClr val="tx1"/>
              </a:fontRef>
            </p:style>
          </p:cxnSp>
          <p:cxnSp>
            <p:nvCxnSpPr>
              <p:cNvPr id="10" name="Elbow Connector 9"/>
              <p:cNvCxnSpPr>
                <a:stCxn id="70" idx="3"/>
                <a:endCxn id="76" idx="1"/>
              </p:cNvCxnSpPr>
              <p:nvPr/>
            </p:nvCxnSpPr>
            <p:spPr>
              <a:xfrm flipV="1">
                <a:off x="5638800" y="2590800"/>
                <a:ext cx="762000" cy="809625"/>
              </a:xfrm>
              <a:prstGeom prst="bentConnector3">
                <a:avLst>
                  <a:gd name="adj1" fmla="val 74828"/>
                </a:avLst>
              </a:prstGeom>
              <a:ln>
                <a:tailEnd type="arrow"/>
              </a:ln>
            </p:spPr>
            <p:style>
              <a:lnRef idx="1">
                <a:schemeClr val="dk1"/>
              </a:lnRef>
              <a:fillRef idx="0">
                <a:schemeClr val="dk1"/>
              </a:fillRef>
              <a:effectRef idx="0">
                <a:schemeClr val="dk1"/>
              </a:effectRef>
              <a:fontRef idx="minor">
                <a:schemeClr val="tx1"/>
              </a:fontRef>
            </p:style>
          </p:cxnSp>
          <p:sp>
            <p:nvSpPr>
              <p:cNvPr id="11" name="Rectangle 10"/>
              <p:cNvSpPr/>
              <p:nvPr/>
            </p:nvSpPr>
            <p:spPr>
              <a:xfrm>
                <a:off x="4740275" y="762000"/>
                <a:ext cx="1050925" cy="18288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CSC</a:t>
                </a:r>
              </a:p>
              <a:p>
                <a:pPr algn="ctr" fontAlgn="auto">
                  <a:spcBef>
                    <a:spcPts val="0"/>
                  </a:spcBef>
                  <a:spcAft>
                    <a:spcPts val="0"/>
                  </a:spcAft>
                  <a:defRPr/>
                </a:pPr>
                <a:r>
                  <a:rPr lang="en-US" sz="1400" b="1" dirty="0">
                    <a:solidFill>
                      <a:schemeClr val="tx1"/>
                    </a:solidFill>
                    <a:latin typeface="Palatino Linotype" pitchFamily="18" charset="0"/>
                  </a:rPr>
                  <a:t>613.92</a:t>
                </a:r>
              </a:p>
            </p:txBody>
          </p:sp>
          <p:cxnSp>
            <p:nvCxnSpPr>
              <p:cNvPr id="12" name="Elbow Connector 11"/>
              <p:cNvCxnSpPr>
                <a:stCxn id="70" idx="3"/>
                <a:endCxn id="75" idx="1"/>
              </p:cNvCxnSpPr>
              <p:nvPr/>
            </p:nvCxnSpPr>
            <p:spPr>
              <a:xfrm>
                <a:off x="5638800" y="3400425"/>
                <a:ext cx="762000" cy="942975"/>
              </a:xfrm>
              <a:prstGeom prst="bentConnector3">
                <a:avLst>
                  <a:gd name="adj1" fmla="val 74828"/>
                </a:avLst>
              </a:prstGeom>
              <a:ln>
                <a:tailEnd type="arrow"/>
              </a:ln>
            </p:spPr>
            <p:style>
              <a:lnRef idx="1">
                <a:schemeClr val="dk1"/>
              </a:lnRef>
              <a:fillRef idx="0">
                <a:schemeClr val="dk1"/>
              </a:fillRef>
              <a:effectRef idx="0">
                <a:schemeClr val="dk1"/>
              </a:effectRef>
              <a:fontRef idx="minor">
                <a:schemeClr val="tx1"/>
              </a:fontRef>
            </p:style>
          </p:cxnSp>
          <p:cxnSp>
            <p:nvCxnSpPr>
              <p:cNvPr id="13" name="Elbow Connector 12"/>
              <p:cNvCxnSpPr>
                <a:stCxn id="70" idx="3"/>
                <a:endCxn id="92" idx="1"/>
              </p:cNvCxnSpPr>
              <p:nvPr/>
            </p:nvCxnSpPr>
            <p:spPr>
              <a:xfrm>
                <a:off x="5638800" y="3400425"/>
                <a:ext cx="762000" cy="1787525"/>
              </a:xfrm>
              <a:prstGeom prst="bentConnector3">
                <a:avLst>
                  <a:gd name="adj1" fmla="val 74828"/>
                </a:avLst>
              </a:prstGeom>
              <a:ln>
                <a:tailEnd type="arrow"/>
              </a:ln>
            </p:spPr>
            <p:style>
              <a:lnRef idx="1">
                <a:schemeClr val="dk1"/>
              </a:lnRef>
              <a:fillRef idx="0">
                <a:schemeClr val="dk1"/>
              </a:fillRef>
              <a:effectRef idx="0">
                <a:schemeClr val="dk1"/>
              </a:effectRef>
              <a:fontRef idx="minor">
                <a:schemeClr val="tx1"/>
              </a:fontRef>
            </p:style>
          </p:cxnSp>
          <p:cxnSp>
            <p:nvCxnSpPr>
              <p:cNvPr id="14" name="Elbow Connector 13"/>
              <p:cNvCxnSpPr>
                <a:stCxn id="69" idx="2"/>
                <a:endCxn id="72" idx="0"/>
              </p:cNvCxnSpPr>
              <p:nvPr/>
            </p:nvCxnSpPr>
            <p:spPr>
              <a:xfrm rot="5400000">
                <a:off x="2407444" y="1905794"/>
                <a:ext cx="809625" cy="1570037"/>
              </a:xfrm>
              <a:prstGeom prst="bentConnector3">
                <a:avLst>
                  <a:gd name="adj1" fmla="val 59727"/>
                </a:avLst>
              </a:prstGeom>
              <a:ln>
                <a:tailEnd type="arrow"/>
              </a:ln>
            </p:spPr>
            <p:style>
              <a:lnRef idx="2">
                <a:schemeClr val="dk1"/>
              </a:lnRef>
              <a:fillRef idx="0">
                <a:schemeClr val="dk1"/>
              </a:fillRef>
              <a:effectRef idx="1">
                <a:schemeClr val="dk1"/>
              </a:effectRef>
              <a:fontRef idx="minor">
                <a:schemeClr val="tx1"/>
              </a:fontRef>
            </p:style>
          </p:cxnSp>
          <p:cxnSp>
            <p:nvCxnSpPr>
              <p:cNvPr id="15" name="Elbow Connector 14"/>
              <p:cNvCxnSpPr>
                <a:stCxn id="69" idx="2"/>
                <a:endCxn id="70" idx="0"/>
              </p:cNvCxnSpPr>
              <p:nvPr/>
            </p:nvCxnSpPr>
            <p:spPr>
              <a:xfrm rot="16200000" flipH="1">
                <a:off x="3950494" y="1932781"/>
                <a:ext cx="809625" cy="1516063"/>
              </a:xfrm>
              <a:prstGeom prst="bentConnector3">
                <a:avLst>
                  <a:gd name="adj1" fmla="val 59727"/>
                </a:avLst>
              </a:prstGeom>
              <a:ln>
                <a:tailEnd type="arrow"/>
              </a:ln>
            </p:spPr>
            <p:style>
              <a:lnRef idx="2">
                <a:schemeClr val="dk1"/>
              </a:lnRef>
              <a:fillRef idx="0">
                <a:schemeClr val="dk1"/>
              </a:fillRef>
              <a:effectRef idx="1">
                <a:schemeClr val="dk1"/>
              </a:effectRef>
              <a:fontRef idx="minor">
                <a:schemeClr val="tx1"/>
              </a:fontRef>
            </p:style>
          </p:cxnSp>
          <p:cxnSp>
            <p:nvCxnSpPr>
              <p:cNvPr id="16" name="Straight Arrow Connector 15"/>
              <p:cNvCxnSpPr>
                <a:stCxn id="69" idx="2"/>
                <a:endCxn id="74" idx="0"/>
              </p:cNvCxnSpPr>
              <p:nvPr/>
            </p:nvCxnSpPr>
            <p:spPr>
              <a:xfrm>
                <a:off x="3597275" y="2286000"/>
                <a:ext cx="0" cy="809625"/>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cxnSp>
            <p:nvCxnSpPr>
              <p:cNvPr id="17" name="Straight Arrow Connector 16"/>
              <p:cNvCxnSpPr>
                <a:stCxn id="11" idx="2"/>
              </p:cNvCxnSpPr>
              <p:nvPr/>
            </p:nvCxnSpPr>
            <p:spPr>
              <a:xfrm flipH="1">
                <a:off x="5257800" y="2590800"/>
                <a:ext cx="7938" cy="53340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cxnSp>
            <p:nvCxnSpPr>
              <p:cNvPr id="18" name="Straight Arrow Connector 17"/>
              <p:cNvCxnSpPr>
                <a:stCxn id="69" idx="3"/>
              </p:cNvCxnSpPr>
              <p:nvPr/>
            </p:nvCxnSpPr>
            <p:spPr>
              <a:xfrm>
                <a:off x="4206875" y="1981200"/>
                <a:ext cx="517525" cy="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sp>
            <p:nvSpPr>
              <p:cNvPr id="19" name="Rectangle 18"/>
              <p:cNvSpPr/>
              <p:nvPr/>
            </p:nvSpPr>
            <p:spPr>
              <a:xfrm>
                <a:off x="1295400" y="4800600"/>
                <a:ext cx="13716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Domestic Sale</a:t>
                </a:r>
              </a:p>
              <a:p>
                <a:pPr algn="ctr" fontAlgn="auto">
                  <a:spcBef>
                    <a:spcPts val="0"/>
                  </a:spcBef>
                  <a:spcAft>
                    <a:spcPts val="0"/>
                  </a:spcAft>
                  <a:defRPr/>
                </a:pPr>
                <a:r>
                  <a:rPr lang="en-US" sz="1400" b="1" dirty="0">
                    <a:solidFill>
                      <a:schemeClr val="tx1"/>
                    </a:solidFill>
                    <a:latin typeface="Palatino Linotype" pitchFamily="18" charset="0"/>
                  </a:rPr>
                  <a:t>7,401.31</a:t>
                </a:r>
              </a:p>
            </p:txBody>
          </p:sp>
          <p:sp>
            <p:nvSpPr>
              <p:cNvPr id="20" name="Rectangle 19"/>
              <p:cNvSpPr/>
              <p:nvPr/>
            </p:nvSpPr>
            <p:spPr>
              <a:xfrm>
                <a:off x="4572000" y="4800600"/>
                <a:ext cx="1447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Export</a:t>
                </a:r>
              </a:p>
              <a:p>
                <a:pPr algn="ctr" fontAlgn="auto">
                  <a:spcBef>
                    <a:spcPts val="0"/>
                  </a:spcBef>
                  <a:spcAft>
                    <a:spcPts val="0"/>
                  </a:spcAft>
                  <a:defRPr/>
                </a:pPr>
                <a:r>
                  <a:rPr lang="en-US" sz="1400" b="1" dirty="0">
                    <a:solidFill>
                      <a:schemeClr val="tx1"/>
                    </a:solidFill>
                    <a:latin typeface="Palatino Linotype" pitchFamily="18" charset="0"/>
                  </a:rPr>
                  <a:t>200 (</a:t>
                </a:r>
                <a:r>
                  <a:rPr lang="en-US" sz="1400" dirty="0">
                    <a:solidFill>
                      <a:schemeClr val="tx1"/>
                    </a:solidFill>
                    <a:latin typeface="Palatino Linotype" pitchFamily="18" charset="0"/>
                  </a:rPr>
                  <a:t>ban recently lifted)</a:t>
                </a:r>
              </a:p>
            </p:txBody>
          </p:sp>
          <p:sp>
            <p:nvSpPr>
              <p:cNvPr id="21" name="Rectangle 20"/>
              <p:cNvSpPr/>
              <p:nvPr/>
            </p:nvSpPr>
            <p:spPr>
              <a:xfrm>
                <a:off x="2895600" y="4800600"/>
                <a:ext cx="15240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Other States</a:t>
                </a:r>
              </a:p>
              <a:p>
                <a:pPr algn="ctr" fontAlgn="auto">
                  <a:spcBef>
                    <a:spcPts val="0"/>
                  </a:spcBef>
                  <a:spcAft>
                    <a:spcPts val="0"/>
                  </a:spcAft>
                  <a:defRPr/>
                </a:pPr>
                <a:r>
                  <a:rPr lang="en-US" sz="1400" b="1" dirty="0">
                    <a:solidFill>
                      <a:schemeClr val="tx1"/>
                    </a:solidFill>
                    <a:latin typeface="Palatino Linotype" pitchFamily="18" charset="0"/>
                  </a:rPr>
                  <a:t>3,172</a:t>
                </a:r>
              </a:p>
            </p:txBody>
          </p:sp>
          <p:sp>
            <p:nvSpPr>
              <p:cNvPr id="22" name="Rectangle 21"/>
              <p:cNvSpPr/>
              <p:nvPr/>
            </p:nvSpPr>
            <p:spPr>
              <a:xfrm>
                <a:off x="685800" y="5638800"/>
                <a:ext cx="1066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FAQ</a:t>
                </a:r>
              </a:p>
              <a:p>
                <a:pPr algn="ctr" fontAlgn="auto">
                  <a:spcBef>
                    <a:spcPts val="0"/>
                  </a:spcBef>
                  <a:spcAft>
                    <a:spcPts val="0"/>
                  </a:spcAft>
                  <a:defRPr/>
                </a:pPr>
                <a:r>
                  <a:rPr lang="en-US" sz="1400" b="1" dirty="0">
                    <a:solidFill>
                      <a:schemeClr val="tx1"/>
                    </a:solidFill>
                    <a:latin typeface="Palatino Linotype" pitchFamily="18" charset="0"/>
                  </a:rPr>
                  <a:t>1,480.262</a:t>
                </a:r>
              </a:p>
            </p:txBody>
          </p:sp>
          <p:sp>
            <p:nvSpPr>
              <p:cNvPr id="23" name="Rectangle 22"/>
              <p:cNvSpPr/>
              <p:nvPr/>
            </p:nvSpPr>
            <p:spPr>
              <a:xfrm>
                <a:off x="1828800" y="5638800"/>
                <a:ext cx="1066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Premium</a:t>
                </a:r>
              </a:p>
              <a:p>
                <a:pPr algn="ctr" fontAlgn="auto">
                  <a:spcBef>
                    <a:spcPts val="0"/>
                  </a:spcBef>
                  <a:spcAft>
                    <a:spcPts val="0"/>
                  </a:spcAft>
                  <a:defRPr/>
                </a:pPr>
                <a:r>
                  <a:rPr lang="en-US" sz="1400" b="1" dirty="0">
                    <a:solidFill>
                      <a:schemeClr val="tx1"/>
                    </a:solidFill>
                    <a:latin typeface="Palatino Linotype" pitchFamily="18" charset="0"/>
                  </a:rPr>
                  <a:t>5,921.048</a:t>
                </a:r>
              </a:p>
            </p:txBody>
          </p:sp>
          <p:sp>
            <p:nvSpPr>
              <p:cNvPr id="24" name="Rectangle 23"/>
              <p:cNvSpPr/>
              <p:nvPr/>
            </p:nvSpPr>
            <p:spPr>
              <a:xfrm>
                <a:off x="2971800" y="5638800"/>
                <a:ext cx="1066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Tamil Nadu</a:t>
                </a:r>
              </a:p>
              <a:p>
                <a:pPr algn="ctr" fontAlgn="auto">
                  <a:spcBef>
                    <a:spcPts val="0"/>
                  </a:spcBef>
                  <a:spcAft>
                    <a:spcPts val="0"/>
                  </a:spcAft>
                  <a:defRPr/>
                </a:pPr>
                <a:endParaRPr lang="en-US" sz="1400" b="1" dirty="0">
                  <a:solidFill>
                    <a:schemeClr val="tx1"/>
                  </a:solidFill>
                  <a:latin typeface="Palatino Linotype" pitchFamily="18" charset="0"/>
                </a:endParaRPr>
              </a:p>
            </p:txBody>
          </p:sp>
          <p:sp>
            <p:nvSpPr>
              <p:cNvPr id="25" name="Rectangle 24"/>
              <p:cNvSpPr/>
              <p:nvPr/>
            </p:nvSpPr>
            <p:spPr>
              <a:xfrm>
                <a:off x="4114800" y="5638800"/>
                <a:ext cx="1066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Karnataka </a:t>
                </a:r>
              </a:p>
              <a:p>
                <a:pPr algn="ctr" fontAlgn="auto">
                  <a:spcBef>
                    <a:spcPts val="0"/>
                  </a:spcBef>
                  <a:spcAft>
                    <a:spcPts val="0"/>
                  </a:spcAft>
                  <a:defRPr/>
                </a:pPr>
                <a:endParaRPr lang="en-US" sz="1400" b="1" dirty="0">
                  <a:solidFill>
                    <a:schemeClr val="tx1"/>
                  </a:solidFill>
                  <a:latin typeface="Palatino Linotype" pitchFamily="18" charset="0"/>
                </a:endParaRPr>
              </a:p>
            </p:txBody>
          </p:sp>
          <p:sp>
            <p:nvSpPr>
              <p:cNvPr id="26" name="Rectangle 25"/>
              <p:cNvSpPr/>
              <p:nvPr/>
            </p:nvSpPr>
            <p:spPr>
              <a:xfrm>
                <a:off x="5257800" y="5638800"/>
                <a:ext cx="1066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400" b="1" dirty="0">
                    <a:solidFill>
                      <a:schemeClr val="tx1"/>
                    </a:solidFill>
                    <a:latin typeface="Palatino Linotype" pitchFamily="18" charset="0"/>
                  </a:rPr>
                  <a:t>Kerala </a:t>
                </a:r>
                <a:r>
                  <a:rPr lang="en-US" sz="1400" b="1">
                    <a:solidFill>
                      <a:schemeClr val="tx1"/>
                    </a:solidFill>
                    <a:latin typeface="Palatino Linotype" pitchFamily="18" charset="0"/>
                  </a:rPr>
                  <a:t>and Orissa</a:t>
                </a:r>
                <a:endParaRPr lang="en-US" sz="1400" b="1" dirty="0">
                  <a:solidFill>
                    <a:schemeClr val="tx1"/>
                  </a:solidFill>
                  <a:latin typeface="Palatino Linotype" pitchFamily="18" charset="0"/>
                </a:endParaRPr>
              </a:p>
              <a:p>
                <a:pPr algn="ctr" fontAlgn="auto">
                  <a:spcBef>
                    <a:spcPts val="0"/>
                  </a:spcBef>
                  <a:spcAft>
                    <a:spcPts val="0"/>
                  </a:spcAft>
                  <a:defRPr/>
                </a:pPr>
                <a:endParaRPr lang="en-US" sz="1400" b="1" dirty="0">
                  <a:solidFill>
                    <a:schemeClr val="tx1"/>
                  </a:solidFill>
                  <a:latin typeface="Palatino Linotype" pitchFamily="18" charset="0"/>
                </a:endParaRPr>
              </a:p>
            </p:txBody>
          </p:sp>
          <p:cxnSp>
            <p:nvCxnSpPr>
              <p:cNvPr id="27" name="Shape 26"/>
              <p:cNvCxnSpPr>
                <a:stCxn id="64" idx="3"/>
              </p:cNvCxnSpPr>
              <p:nvPr/>
            </p:nvCxnSpPr>
            <p:spPr>
              <a:xfrm>
                <a:off x="1050925" y="2514600"/>
                <a:ext cx="549275" cy="609600"/>
              </a:xfrm>
              <a:prstGeom prst="bentConnector2">
                <a:avLst/>
              </a:prstGeom>
              <a:ln>
                <a:tailEnd type="arrow"/>
              </a:ln>
            </p:spPr>
            <p:style>
              <a:lnRef idx="2">
                <a:schemeClr val="dk1"/>
              </a:lnRef>
              <a:fillRef idx="0">
                <a:schemeClr val="dk1"/>
              </a:fillRef>
              <a:effectRef idx="1">
                <a:schemeClr val="dk1"/>
              </a:effectRef>
              <a:fontRef idx="minor">
                <a:schemeClr val="tx1"/>
              </a:fontRef>
            </p:style>
          </p:cxnSp>
          <p:cxnSp>
            <p:nvCxnSpPr>
              <p:cNvPr id="28" name="Elbow Connector 27"/>
              <p:cNvCxnSpPr>
                <a:stCxn id="72" idx="1"/>
                <a:endCxn id="71" idx="3"/>
              </p:cNvCxnSpPr>
              <p:nvPr/>
            </p:nvCxnSpPr>
            <p:spPr>
              <a:xfrm rot="10800000" flipV="1">
                <a:off x="1066800" y="3408363"/>
                <a:ext cx="381000" cy="630237"/>
              </a:xfrm>
              <a:prstGeom prst="bentConnector3">
                <a:avLst>
                  <a:gd name="adj1" fmla="val 50000"/>
                </a:avLst>
              </a:prstGeom>
              <a:ln>
                <a:tailEnd type="arrow"/>
              </a:ln>
            </p:spPr>
            <p:style>
              <a:lnRef idx="2">
                <a:schemeClr val="dk1"/>
              </a:lnRef>
              <a:fillRef idx="0">
                <a:schemeClr val="dk1"/>
              </a:fillRef>
              <a:effectRef idx="1">
                <a:schemeClr val="dk1"/>
              </a:effectRef>
              <a:fontRef idx="minor">
                <a:schemeClr val="tx1"/>
              </a:fontRef>
            </p:style>
          </p:cxnSp>
          <p:cxnSp>
            <p:nvCxnSpPr>
              <p:cNvPr id="29" name="Elbow Connector 28"/>
              <p:cNvCxnSpPr>
                <a:stCxn id="72" idx="1"/>
                <a:endCxn id="8" idx="3"/>
              </p:cNvCxnSpPr>
              <p:nvPr/>
            </p:nvCxnSpPr>
            <p:spPr>
              <a:xfrm rot="10800000">
                <a:off x="1066800" y="3352800"/>
                <a:ext cx="381000" cy="55563"/>
              </a:xfrm>
              <a:prstGeom prst="bentConnector3">
                <a:avLst>
                  <a:gd name="adj1" fmla="val 50000"/>
                </a:avLst>
              </a:prstGeom>
              <a:ln>
                <a:tailEnd type="arrow"/>
              </a:ln>
            </p:spPr>
            <p:style>
              <a:lnRef idx="2">
                <a:schemeClr val="dk1"/>
              </a:lnRef>
              <a:fillRef idx="0">
                <a:schemeClr val="dk1"/>
              </a:fillRef>
              <a:effectRef idx="1">
                <a:schemeClr val="dk1"/>
              </a:effectRef>
              <a:fontRef idx="minor">
                <a:schemeClr val="tx1"/>
              </a:fontRef>
            </p:style>
          </p:cxnSp>
          <p:cxnSp>
            <p:nvCxnSpPr>
              <p:cNvPr id="30" name="Straight Arrow Connector 29"/>
              <p:cNvCxnSpPr>
                <a:stCxn id="71" idx="2"/>
                <a:endCxn id="67" idx="0"/>
              </p:cNvCxnSpPr>
              <p:nvPr/>
            </p:nvCxnSpPr>
            <p:spPr>
              <a:xfrm>
                <a:off x="533400" y="4343400"/>
                <a:ext cx="0" cy="30480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cxnSp>
            <p:nvCxnSpPr>
              <p:cNvPr id="31" name="Elbow Connector 30"/>
              <p:cNvCxnSpPr>
                <a:stCxn id="73" idx="2"/>
                <a:endCxn id="19" idx="0"/>
              </p:cNvCxnSpPr>
              <p:nvPr/>
            </p:nvCxnSpPr>
            <p:spPr>
              <a:xfrm rot="5400000">
                <a:off x="2674144" y="3893344"/>
                <a:ext cx="214312" cy="1600200"/>
              </a:xfrm>
              <a:prstGeom prst="bentConnector3">
                <a:avLst>
                  <a:gd name="adj1" fmla="val 50000"/>
                </a:avLst>
              </a:prstGeom>
              <a:ln>
                <a:tailEnd type="arrow"/>
              </a:ln>
            </p:spPr>
            <p:style>
              <a:lnRef idx="2">
                <a:schemeClr val="dk1"/>
              </a:lnRef>
              <a:fillRef idx="0">
                <a:schemeClr val="dk1"/>
              </a:fillRef>
              <a:effectRef idx="1">
                <a:schemeClr val="dk1"/>
              </a:effectRef>
              <a:fontRef idx="minor">
                <a:schemeClr val="tx1"/>
              </a:fontRef>
            </p:style>
          </p:cxnSp>
          <p:cxnSp>
            <p:nvCxnSpPr>
              <p:cNvPr id="32" name="Elbow Connector 31"/>
              <p:cNvCxnSpPr>
                <a:stCxn id="73" idx="2"/>
                <a:endCxn id="20" idx="0"/>
              </p:cNvCxnSpPr>
              <p:nvPr/>
            </p:nvCxnSpPr>
            <p:spPr>
              <a:xfrm rot="16200000" flipH="1">
                <a:off x="4331494" y="3836194"/>
                <a:ext cx="214312" cy="1714500"/>
              </a:xfrm>
              <a:prstGeom prst="bentConnector3">
                <a:avLst>
                  <a:gd name="adj1" fmla="val 50000"/>
                </a:avLst>
              </a:prstGeom>
              <a:ln>
                <a:tailEnd type="arrow"/>
              </a:ln>
            </p:spPr>
            <p:style>
              <a:lnRef idx="2">
                <a:schemeClr val="dk1"/>
              </a:lnRef>
              <a:fillRef idx="0">
                <a:schemeClr val="dk1"/>
              </a:fillRef>
              <a:effectRef idx="1">
                <a:schemeClr val="dk1"/>
              </a:effectRef>
              <a:fontRef idx="minor">
                <a:schemeClr val="tx1"/>
              </a:fontRef>
            </p:style>
          </p:cxnSp>
          <p:cxnSp>
            <p:nvCxnSpPr>
              <p:cNvPr id="33" name="Straight Arrow Connector 32"/>
              <p:cNvCxnSpPr>
                <a:stCxn id="73" idx="2"/>
                <a:endCxn id="21" idx="0"/>
              </p:cNvCxnSpPr>
              <p:nvPr/>
            </p:nvCxnSpPr>
            <p:spPr>
              <a:xfrm>
                <a:off x="3581400" y="4586288"/>
                <a:ext cx="76200" cy="214312"/>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cxnSp>
            <p:nvCxnSpPr>
              <p:cNvPr id="34" name="Elbow Connector 33"/>
              <p:cNvCxnSpPr>
                <a:stCxn id="19" idx="2"/>
                <a:endCxn id="22" idx="0"/>
              </p:cNvCxnSpPr>
              <p:nvPr/>
            </p:nvCxnSpPr>
            <p:spPr>
              <a:xfrm rot="5400000">
                <a:off x="1485900" y="5143500"/>
                <a:ext cx="228600" cy="762000"/>
              </a:xfrm>
              <a:prstGeom prst="bentConnector3">
                <a:avLst>
                  <a:gd name="adj1" fmla="val 50000"/>
                </a:avLst>
              </a:prstGeom>
              <a:ln>
                <a:tailEnd type="arrow"/>
              </a:ln>
            </p:spPr>
            <p:style>
              <a:lnRef idx="1">
                <a:schemeClr val="dk1"/>
              </a:lnRef>
              <a:fillRef idx="0">
                <a:schemeClr val="dk1"/>
              </a:fillRef>
              <a:effectRef idx="0">
                <a:schemeClr val="dk1"/>
              </a:effectRef>
              <a:fontRef idx="minor">
                <a:schemeClr val="tx1"/>
              </a:fontRef>
            </p:style>
          </p:cxnSp>
          <p:cxnSp>
            <p:nvCxnSpPr>
              <p:cNvPr id="35" name="Elbow Connector 34"/>
              <p:cNvCxnSpPr>
                <a:stCxn id="19" idx="2"/>
                <a:endCxn id="23" idx="0"/>
              </p:cNvCxnSpPr>
              <p:nvPr/>
            </p:nvCxnSpPr>
            <p:spPr>
              <a:xfrm rot="16200000" flipH="1">
                <a:off x="2057400" y="5334000"/>
                <a:ext cx="228600" cy="381000"/>
              </a:xfrm>
              <a:prstGeom prst="bentConnector3">
                <a:avLst>
                  <a:gd name="adj1" fmla="val 50000"/>
                </a:avLst>
              </a:prstGeom>
              <a:ln>
                <a:tailEnd type="arrow"/>
              </a:ln>
            </p:spPr>
            <p:style>
              <a:lnRef idx="1">
                <a:schemeClr val="dk1"/>
              </a:lnRef>
              <a:fillRef idx="0">
                <a:schemeClr val="dk1"/>
              </a:fillRef>
              <a:effectRef idx="0">
                <a:schemeClr val="dk1"/>
              </a:effectRef>
              <a:fontRef idx="minor">
                <a:schemeClr val="tx1"/>
              </a:fontRef>
            </p:style>
          </p:cxnSp>
          <p:cxnSp>
            <p:nvCxnSpPr>
              <p:cNvPr id="36" name="Elbow Connector 35"/>
              <p:cNvCxnSpPr>
                <a:stCxn id="21" idx="2"/>
                <a:endCxn id="24" idx="0"/>
              </p:cNvCxnSpPr>
              <p:nvPr/>
            </p:nvCxnSpPr>
            <p:spPr>
              <a:xfrm rot="5400000">
                <a:off x="3467100" y="5448300"/>
                <a:ext cx="228600" cy="152400"/>
              </a:xfrm>
              <a:prstGeom prst="bentConnector3">
                <a:avLst>
                  <a:gd name="adj1" fmla="val 50000"/>
                </a:avLst>
              </a:prstGeom>
              <a:ln>
                <a:tailEnd type="arrow"/>
              </a:ln>
            </p:spPr>
            <p:style>
              <a:lnRef idx="1">
                <a:schemeClr val="dk1"/>
              </a:lnRef>
              <a:fillRef idx="0">
                <a:schemeClr val="dk1"/>
              </a:fillRef>
              <a:effectRef idx="0">
                <a:schemeClr val="dk1"/>
              </a:effectRef>
              <a:fontRef idx="minor">
                <a:schemeClr val="tx1"/>
              </a:fontRef>
            </p:style>
          </p:cxnSp>
          <p:cxnSp>
            <p:nvCxnSpPr>
              <p:cNvPr id="37" name="Elbow Connector 36"/>
              <p:cNvCxnSpPr>
                <a:stCxn id="21" idx="2"/>
                <a:endCxn id="26" idx="0"/>
              </p:cNvCxnSpPr>
              <p:nvPr/>
            </p:nvCxnSpPr>
            <p:spPr>
              <a:xfrm rot="16200000" flipH="1">
                <a:off x="4610100" y="4457700"/>
                <a:ext cx="228600" cy="2133600"/>
              </a:xfrm>
              <a:prstGeom prst="bentConnector3">
                <a:avLst>
                  <a:gd name="adj1" fmla="val 50000"/>
                </a:avLst>
              </a:prstGeom>
              <a:ln>
                <a:tailEnd type="arrow"/>
              </a:ln>
            </p:spPr>
            <p:style>
              <a:lnRef idx="1">
                <a:schemeClr val="dk1"/>
              </a:lnRef>
              <a:fillRef idx="0">
                <a:schemeClr val="dk1"/>
              </a:fillRef>
              <a:effectRef idx="0">
                <a:schemeClr val="dk1"/>
              </a:effectRef>
              <a:fontRef idx="minor">
                <a:schemeClr val="tx1"/>
              </a:fontRef>
            </p:style>
          </p:cxnSp>
          <p:cxnSp>
            <p:nvCxnSpPr>
              <p:cNvPr id="38" name="Elbow Connector 37"/>
              <p:cNvCxnSpPr>
                <a:stCxn id="21" idx="2"/>
                <a:endCxn id="25" idx="0"/>
              </p:cNvCxnSpPr>
              <p:nvPr/>
            </p:nvCxnSpPr>
            <p:spPr>
              <a:xfrm rot="16200000" flipH="1">
                <a:off x="4038600" y="5029200"/>
                <a:ext cx="228600" cy="990600"/>
              </a:xfrm>
              <a:prstGeom prst="bentConnector3">
                <a:avLst>
                  <a:gd name="adj1" fmla="val 50000"/>
                </a:avLst>
              </a:prstGeom>
              <a:ln>
                <a:tailEnd type="arrow"/>
              </a:ln>
            </p:spPr>
            <p:style>
              <a:lnRef idx="1">
                <a:schemeClr val="dk1"/>
              </a:lnRef>
              <a:fillRef idx="0">
                <a:schemeClr val="dk1"/>
              </a:fillRef>
              <a:effectRef idx="0">
                <a:schemeClr val="dk1"/>
              </a:effectRef>
              <a:fontRef idx="minor">
                <a:schemeClr val="tx1"/>
              </a:fontRef>
            </p:style>
          </p:cxnSp>
        </p:grpSp>
        <p:sp>
          <p:nvSpPr>
            <p:cNvPr id="5" name="Rectangle 4"/>
            <p:cNvSpPr/>
            <p:nvPr/>
          </p:nvSpPr>
          <p:spPr>
            <a:xfrm>
              <a:off x="1447800" y="3962400"/>
              <a:ext cx="1066800" cy="6096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sz="1200" b="1" dirty="0">
                  <a:solidFill>
                    <a:schemeClr val="tx1"/>
                  </a:solidFill>
                  <a:latin typeface="Palatino Linotype" pitchFamily="18" charset="0"/>
                </a:rPr>
                <a:t>Interstate</a:t>
              </a:r>
            </a:p>
            <a:p>
              <a:pPr algn="ctr" fontAlgn="auto">
                <a:spcBef>
                  <a:spcPts val="0"/>
                </a:spcBef>
                <a:spcAft>
                  <a:spcPts val="0"/>
                </a:spcAft>
                <a:defRPr/>
              </a:pPr>
              <a:r>
                <a:rPr lang="en-US" sz="1200" b="1" dirty="0">
                  <a:solidFill>
                    <a:schemeClr val="tx1"/>
                  </a:solidFill>
                  <a:latin typeface="Palatino Linotype" pitchFamily="18" charset="0"/>
                </a:rPr>
                <a:t>Whole Rice</a:t>
              </a:r>
            </a:p>
            <a:p>
              <a:pPr algn="ctr" fontAlgn="auto">
                <a:spcBef>
                  <a:spcPts val="0"/>
                </a:spcBef>
                <a:spcAft>
                  <a:spcPts val="0"/>
                </a:spcAft>
                <a:defRPr/>
              </a:pPr>
              <a:endParaRPr lang="en-US" sz="1400" b="1" dirty="0">
                <a:solidFill>
                  <a:schemeClr val="tx1"/>
                </a:solidFill>
                <a:latin typeface="Palatino Linotype" pitchFamily="18" charset="0"/>
              </a:endParaRPr>
            </a:p>
          </p:txBody>
        </p:sp>
        <p:cxnSp>
          <p:nvCxnSpPr>
            <p:cNvPr id="6" name="Straight Arrow Connector 5"/>
            <p:cNvCxnSpPr>
              <a:stCxn id="5" idx="3"/>
              <a:endCxn id="73" idx="1"/>
            </p:cNvCxnSpPr>
            <p:nvPr/>
          </p:nvCxnSpPr>
          <p:spPr>
            <a:xfrm>
              <a:off x="2514600" y="4267200"/>
              <a:ext cx="228600" cy="635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grpSp>
      <p:sp>
        <p:nvSpPr>
          <p:cNvPr id="23555" name="Title 6"/>
          <p:cNvSpPr txBox="1">
            <a:spLocks/>
          </p:cNvSpPr>
          <p:nvPr/>
        </p:nvSpPr>
        <p:spPr bwMode="auto">
          <a:xfrm>
            <a:off x="0" y="152400"/>
            <a:ext cx="8229600" cy="533400"/>
          </a:xfrm>
          <a:prstGeom prst="rect">
            <a:avLst/>
          </a:prstGeom>
          <a:noFill/>
          <a:ln w="9525">
            <a:noFill/>
            <a:miter lim="800000"/>
            <a:headEnd/>
            <a:tailEnd/>
          </a:ln>
        </p:spPr>
        <p:txBody>
          <a:bodyPr/>
          <a:lstStyle/>
          <a:p>
            <a:pPr marL="457200"/>
            <a:r>
              <a:rPr lang="en-US" sz="3600" b="1" dirty="0">
                <a:solidFill>
                  <a:srgbClr val="000F97"/>
                </a:solidFill>
                <a:cs typeface="Arial" charset="0"/>
              </a:rPr>
              <a:t>State Reports: </a:t>
            </a:r>
            <a:r>
              <a:rPr lang="en-US" sz="2800" dirty="0">
                <a:solidFill>
                  <a:srgbClr val="000F97"/>
                </a:solidFill>
                <a:cs typeface="Arial" charset="0"/>
              </a:rPr>
              <a:t>Supply Chain</a:t>
            </a:r>
          </a:p>
        </p:txBody>
      </p:sp>
      <p:sp>
        <p:nvSpPr>
          <p:cNvPr id="98" name="TextBox 97"/>
          <p:cNvSpPr txBox="1"/>
          <p:nvPr/>
        </p:nvSpPr>
        <p:spPr>
          <a:xfrm>
            <a:off x="2133600" y="2667000"/>
            <a:ext cx="4636206" cy="1800493"/>
          </a:xfrm>
          <a:prstGeom prst="rect">
            <a:avLst/>
          </a:prstGeom>
          <a:solidFill>
            <a:schemeClr val="bg1"/>
          </a:solidFill>
          <a:ln>
            <a:solidFill>
              <a:schemeClr val="tx2"/>
            </a:solidFill>
          </a:ln>
          <a:scene3d>
            <a:camera prst="isometricOffAxis1Right"/>
            <a:lightRig rig="threePt" dir="t"/>
          </a:scene3d>
        </p:spPr>
        <p:txBody>
          <a:bodyPr wrap="none">
            <a:spAutoFit/>
          </a:bodyPr>
          <a:lstStyle/>
          <a:p>
            <a:pPr>
              <a:spcAft>
                <a:spcPts val="600"/>
              </a:spcAft>
              <a:defRPr/>
            </a:pPr>
            <a:r>
              <a:rPr lang="en-US" sz="2400" i="1" dirty="0">
                <a:solidFill>
                  <a:srgbClr val="C00000"/>
                </a:solidFill>
                <a:ea typeface="+mn-ea"/>
                <a:cs typeface="+mn-cs"/>
              </a:rPr>
              <a:t>Where is rice distributed?</a:t>
            </a:r>
          </a:p>
          <a:p>
            <a:pPr>
              <a:spcAft>
                <a:spcPts val="600"/>
              </a:spcAft>
              <a:defRPr/>
            </a:pPr>
            <a:r>
              <a:rPr lang="en-US" sz="2400" i="1" dirty="0">
                <a:solidFill>
                  <a:srgbClr val="C00000"/>
                </a:solidFill>
                <a:ea typeface="+mn-ea"/>
                <a:cs typeface="+mn-cs"/>
              </a:rPr>
              <a:t>What are imports/exports?</a:t>
            </a:r>
          </a:p>
          <a:p>
            <a:pPr>
              <a:spcAft>
                <a:spcPts val="600"/>
              </a:spcAft>
              <a:defRPr/>
            </a:pPr>
            <a:r>
              <a:rPr lang="en-US" sz="2400" i="1" dirty="0">
                <a:solidFill>
                  <a:srgbClr val="C00000"/>
                </a:solidFill>
                <a:ea typeface="+mn-ea"/>
                <a:cs typeface="+mn-cs"/>
              </a:rPr>
              <a:t>What are market channels?</a:t>
            </a:r>
          </a:p>
          <a:p>
            <a:pPr>
              <a:spcAft>
                <a:spcPts val="600"/>
              </a:spcAft>
              <a:defRPr/>
            </a:pPr>
            <a:r>
              <a:rPr lang="en-US" sz="2400" i="1" dirty="0">
                <a:solidFill>
                  <a:srgbClr val="C00000"/>
                </a:solidFill>
                <a:ea typeface="+mn-ea"/>
                <a:cs typeface="+mn-cs"/>
              </a:rPr>
              <a:t>What are government channels?</a:t>
            </a:r>
          </a:p>
        </p:txBody>
      </p:sp>
      <p:sp>
        <p:nvSpPr>
          <p:cNvPr id="109" name="TextBox 108"/>
          <p:cNvSpPr txBox="1"/>
          <p:nvPr/>
        </p:nvSpPr>
        <p:spPr>
          <a:xfrm>
            <a:off x="7000464" y="6331148"/>
            <a:ext cx="2143536" cy="307777"/>
          </a:xfrm>
          <a:prstGeom prst="rect">
            <a:avLst/>
          </a:prstGeom>
          <a:noFill/>
        </p:spPr>
        <p:txBody>
          <a:bodyPr wrap="none" rtlCol="0">
            <a:spAutoFit/>
          </a:bodyPr>
          <a:lstStyle/>
          <a:p>
            <a:r>
              <a:rPr lang="en-US" sz="1400" i="1" dirty="0"/>
              <a:t>Numbers are metric tons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0" y="304800"/>
            <a:ext cx="9296400" cy="533400"/>
          </a:xfrm>
          <a:prstGeom prst="rect">
            <a:avLst/>
          </a:prstGeom>
        </p:spPr>
        <p:txBody>
          <a:bodyPr>
            <a:normAutofit fontScale="90000"/>
          </a:bodyPr>
          <a:lstStyle/>
          <a:p>
            <a:pPr marL="457200" algn="l" eaLnBrk="1" fontAlgn="auto" hangingPunct="1">
              <a:spcAft>
                <a:spcPts val="0"/>
              </a:spcAft>
              <a:defRPr/>
            </a:pPr>
            <a:r>
              <a:rPr lang="en-US" sz="4000" b="1" kern="1200" dirty="0">
                <a:latin typeface="Arial" charset="0"/>
                <a:ea typeface="ＭＳ Ｐゴシック" charset="0"/>
                <a:cs typeface="Arial" charset="0"/>
              </a:rPr>
              <a:t>State Reports: </a:t>
            </a:r>
            <a:r>
              <a:rPr lang="en-US" sz="3100" kern="1200" dirty="0">
                <a:latin typeface="Arial" charset="0"/>
                <a:ea typeface="ＭＳ Ｐゴシック" charset="0"/>
                <a:cs typeface="Arial" charset="0"/>
              </a:rPr>
              <a:t>Consumption Insights</a:t>
            </a:r>
            <a:br>
              <a:rPr lang="en-US" sz="3100" kern="1200" dirty="0">
                <a:latin typeface="Arial" charset="0"/>
                <a:ea typeface="ＭＳ Ｐゴシック" charset="0"/>
                <a:cs typeface="Arial" charset="0"/>
              </a:rPr>
            </a:br>
            <a:r>
              <a:rPr lang="en-US" sz="2800" dirty="0">
                <a:solidFill>
                  <a:srgbClr val="333399"/>
                </a:solidFill>
                <a:latin typeface="Palatino Linotype" pitchFamily="18" charset="0"/>
              </a:rPr>
              <a:t>                                                      </a:t>
            </a:r>
            <a:endParaRPr lang="en-US" sz="2800" dirty="0">
              <a:solidFill>
                <a:srgbClr val="C00000"/>
              </a:solidFill>
            </a:endParaRPr>
          </a:p>
        </p:txBody>
      </p:sp>
      <p:graphicFrame>
        <p:nvGraphicFramePr>
          <p:cNvPr id="17" name="Table 16"/>
          <p:cNvGraphicFramePr>
            <a:graphicFrameLocks noGrp="1"/>
          </p:cNvGraphicFramePr>
          <p:nvPr/>
        </p:nvGraphicFramePr>
        <p:xfrm>
          <a:off x="0" y="2895600"/>
          <a:ext cx="8991600" cy="3352800"/>
        </p:xfrm>
        <a:graphic>
          <a:graphicData uri="http://schemas.openxmlformats.org/drawingml/2006/table">
            <a:tbl>
              <a:tblPr firstRow="1" bandRow="1">
                <a:tableStyleId>{21E4AEA4-8DFA-4A89-87EB-49C32662AFE0}</a:tableStyleId>
              </a:tblPr>
              <a:tblGrid>
                <a:gridCol w="1295400">
                  <a:extLst>
                    <a:ext uri="{9D8B030D-6E8A-4147-A177-3AD203B41FA5}">
                      <a16:colId xmlns:a16="http://schemas.microsoft.com/office/drawing/2014/main" val="20000"/>
                    </a:ext>
                  </a:extLst>
                </a:gridCol>
                <a:gridCol w="7696200">
                  <a:extLst>
                    <a:ext uri="{9D8B030D-6E8A-4147-A177-3AD203B41FA5}">
                      <a16:colId xmlns:a16="http://schemas.microsoft.com/office/drawing/2014/main" val="20001"/>
                    </a:ext>
                  </a:extLst>
                </a:gridCol>
              </a:tblGrid>
              <a:tr h="370840">
                <a:tc>
                  <a:txBody>
                    <a:bodyPr/>
                    <a:lstStyle/>
                    <a:p>
                      <a:pPr algn="ctr"/>
                      <a:r>
                        <a:rPr lang="en-US" sz="1400" dirty="0">
                          <a:latin typeface="Palatino Linotype" pitchFamily="18" charset="0"/>
                        </a:rPr>
                        <a:t>Parameters</a:t>
                      </a:r>
                    </a:p>
                  </a:txBody>
                  <a:tcPr/>
                </a:tc>
                <a:tc>
                  <a:txBody>
                    <a:bodyPr/>
                    <a:lstStyle/>
                    <a:p>
                      <a:pPr algn="ctr"/>
                      <a:r>
                        <a:rPr lang="en-US" sz="1400" dirty="0">
                          <a:latin typeface="Palatino Linotype" pitchFamily="18" charset="0"/>
                        </a:rPr>
                        <a:t>Description</a:t>
                      </a:r>
                    </a:p>
                  </a:txBody>
                  <a:tcPr/>
                </a:tc>
                <a:extLst>
                  <a:ext uri="{0D108BD9-81ED-4DB2-BD59-A6C34878D82A}">
                    <a16:rowId xmlns:a16="http://schemas.microsoft.com/office/drawing/2014/main" val="10000"/>
                  </a:ext>
                </a:extLst>
              </a:tr>
              <a:tr h="370840">
                <a:tc>
                  <a:txBody>
                    <a:bodyPr/>
                    <a:lstStyle/>
                    <a:p>
                      <a:r>
                        <a:rPr lang="en-US" sz="1400" dirty="0">
                          <a:latin typeface="Palatino Linotype" pitchFamily="18" charset="0"/>
                        </a:rPr>
                        <a:t>Demographic trends</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a:latin typeface="Palatino Linotype" pitchFamily="18" charset="0"/>
                        </a:rPr>
                        <a:t>AP State has a</a:t>
                      </a:r>
                      <a:r>
                        <a:rPr lang="en-US" sz="1400" baseline="0" dirty="0">
                          <a:latin typeface="Palatino Linotype" pitchFamily="18" charset="0"/>
                        </a:rPr>
                        <a:t> large rice eating population excepting areas bordering Karnataka and Maharashtra with some millet consumers</a:t>
                      </a:r>
                      <a:endParaRPr lang="en-US" sz="1400" dirty="0">
                        <a:latin typeface="Palatino Linotype" pitchFamily="18" charset="0"/>
                      </a:endParaRPr>
                    </a:p>
                  </a:txBody>
                  <a:tcPr/>
                </a:tc>
                <a:extLst>
                  <a:ext uri="{0D108BD9-81ED-4DB2-BD59-A6C34878D82A}">
                    <a16:rowId xmlns:a16="http://schemas.microsoft.com/office/drawing/2014/main" val="10001"/>
                  </a:ext>
                </a:extLst>
              </a:tr>
              <a:tr h="589280">
                <a:tc>
                  <a:txBody>
                    <a:bodyPr/>
                    <a:lstStyle/>
                    <a:p>
                      <a:r>
                        <a:rPr lang="en-US" sz="1400" dirty="0">
                          <a:latin typeface="Palatino Linotype" pitchFamily="18" charset="0"/>
                        </a:rPr>
                        <a:t>Consumption rice type</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aseline="0" dirty="0">
                          <a:latin typeface="Palatino Linotype" pitchFamily="18" charset="0"/>
                        </a:rPr>
                        <a:t>Almost the entire rice consumed is raw, in some cases steamed rice. The rice is of fine and medium </a:t>
                      </a:r>
                      <a:r>
                        <a:rPr lang="en-US" sz="1400" baseline="0" dirty="0" err="1">
                          <a:latin typeface="Palatino Linotype" pitchFamily="18" charset="0"/>
                        </a:rPr>
                        <a:t>sona</a:t>
                      </a:r>
                      <a:r>
                        <a:rPr lang="en-US" sz="1400" baseline="0" dirty="0">
                          <a:latin typeface="Palatino Linotype" pitchFamily="18" charset="0"/>
                        </a:rPr>
                        <a:t> </a:t>
                      </a:r>
                      <a:r>
                        <a:rPr lang="en-US" sz="1400" baseline="0" dirty="0" err="1">
                          <a:latin typeface="Palatino Linotype" pitchFamily="18" charset="0"/>
                        </a:rPr>
                        <a:t>masuri</a:t>
                      </a:r>
                      <a:r>
                        <a:rPr lang="en-US" sz="1400" baseline="0" dirty="0">
                          <a:latin typeface="Palatino Linotype" pitchFamily="18" charset="0"/>
                        </a:rPr>
                        <a:t>, BPT and </a:t>
                      </a:r>
                      <a:r>
                        <a:rPr lang="en-US" sz="1400" baseline="0" dirty="0" err="1">
                          <a:latin typeface="Palatino Linotype" pitchFamily="18" charset="0"/>
                        </a:rPr>
                        <a:t>Swarna</a:t>
                      </a:r>
                      <a:r>
                        <a:rPr lang="en-US" sz="1400" baseline="0" dirty="0">
                          <a:latin typeface="Palatino Linotype" pitchFamily="18" charset="0"/>
                        </a:rPr>
                        <a:t>. 1001 and 1010 and grown in large quantities mainly for State procurement</a:t>
                      </a:r>
                      <a:endParaRPr lang="en-US" sz="1400" dirty="0">
                        <a:latin typeface="Palatino Linotype" pitchFamily="18" charset="0"/>
                      </a:endParaRPr>
                    </a:p>
                  </a:txBody>
                  <a:tcPr/>
                </a:tc>
                <a:extLst>
                  <a:ext uri="{0D108BD9-81ED-4DB2-BD59-A6C34878D82A}">
                    <a16:rowId xmlns:a16="http://schemas.microsoft.com/office/drawing/2014/main" val="10002"/>
                  </a:ext>
                </a:extLst>
              </a:tr>
              <a:tr h="370840">
                <a:tc>
                  <a:txBody>
                    <a:bodyPr/>
                    <a:lstStyle/>
                    <a:p>
                      <a:r>
                        <a:rPr lang="en-US" sz="1400" dirty="0">
                          <a:latin typeface="Palatino Linotype" pitchFamily="18" charset="0"/>
                        </a:rPr>
                        <a:t>Consumption segments</a:t>
                      </a:r>
                    </a:p>
                  </a:txBody>
                  <a:tcPr/>
                </a:tc>
                <a:tc>
                  <a:txBody>
                    <a:bodyPr/>
                    <a:lstStyle/>
                    <a:p>
                      <a:r>
                        <a:rPr lang="en-US" sz="1400" dirty="0">
                          <a:latin typeface="Palatino Linotype" pitchFamily="18" charset="0"/>
                        </a:rPr>
                        <a:t>There is a </a:t>
                      </a:r>
                      <a:r>
                        <a:rPr lang="en-US" sz="1400" dirty="0" err="1">
                          <a:latin typeface="Palatino Linotype" pitchFamily="18" charset="0"/>
                        </a:rPr>
                        <a:t>premum</a:t>
                      </a:r>
                      <a:r>
                        <a:rPr lang="en-US" sz="1400" dirty="0">
                          <a:latin typeface="Palatino Linotype" pitchFamily="18" charset="0"/>
                        </a:rPr>
                        <a:t> rice consuming segment who buy </a:t>
                      </a:r>
                      <a:r>
                        <a:rPr lang="en-US" sz="1400" dirty="0" err="1">
                          <a:latin typeface="Palatino Linotype" pitchFamily="18" charset="0"/>
                        </a:rPr>
                        <a:t>Rs</a:t>
                      </a:r>
                      <a:r>
                        <a:rPr lang="en-US" sz="1400" dirty="0">
                          <a:latin typeface="Palatino Linotype" pitchFamily="18" charset="0"/>
                        </a:rPr>
                        <a:t>. 33/- and above </a:t>
                      </a:r>
                      <a:r>
                        <a:rPr lang="en-US" sz="1400" dirty="0" err="1">
                          <a:latin typeface="Palatino Linotype" pitchFamily="18" charset="0"/>
                        </a:rPr>
                        <a:t>Sona</a:t>
                      </a:r>
                      <a:r>
                        <a:rPr lang="en-US" sz="1400" dirty="0">
                          <a:latin typeface="Palatino Linotype" pitchFamily="18" charset="0"/>
                        </a:rPr>
                        <a:t>, mid segment who buy </a:t>
                      </a:r>
                      <a:r>
                        <a:rPr lang="en-US" sz="1400" dirty="0" err="1">
                          <a:latin typeface="Palatino Linotype" pitchFamily="18" charset="0"/>
                        </a:rPr>
                        <a:t>Rs</a:t>
                      </a:r>
                      <a:r>
                        <a:rPr lang="en-US" sz="1400" dirty="0">
                          <a:latin typeface="Palatino Linotype" pitchFamily="18" charset="0"/>
                        </a:rPr>
                        <a:t>. 25 – </a:t>
                      </a:r>
                      <a:r>
                        <a:rPr lang="en-US" sz="1400" dirty="0" err="1">
                          <a:latin typeface="Palatino Linotype" pitchFamily="18" charset="0"/>
                        </a:rPr>
                        <a:t>Rs</a:t>
                      </a:r>
                      <a:r>
                        <a:rPr lang="en-US" sz="1400" dirty="0">
                          <a:latin typeface="Palatino Linotype" pitchFamily="18" charset="0"/>
                        </a:rPr>
                        <a:t>. 27 </a:t>
                      </a:r>
                      <a:r>
                        <a:rPr lang="en-US" sz="1400" dirty="0" err="1">
                          <a:latin typeface="Palatino Linotype" pitchFamily="18" charset="0"/>
                        </a:rPr>
                        <a:t>Sona</a:t>
                      </a:r>
                      <a:r>
                        <a:rPr lang="en-US" sz="1400" dirty="0">
                          <a:latin typeface="Palatino Linotype" pitchFamily="18" charset="0"/>
                        </a:rPr>
                        <a:t> and also the economical weaker sections who also prefer </a:t>
                      </a:r>
                      <a:r>
                        <a:rPr lang="en-US" sz="1400" dirty="0" err="1">
                          <a:latin typeface="Palatino Linotype" pitchFamily="18" charset="0"/>
                        </a:rPr>
                        <a:t>Sona</a:t>
                      </a:r>
                      <a:r>
                        <a:rPr lang="en-US" sz="1400" dirty="0">
                          <a:latin typeface="Palatino Linotype" pitchFamily="18" charset="0"/>
                        </a:rPr>
                        <a:t>/BTP or </a:t>
                      </a:r>
                      <a:r>
                        <a:rPr lang="en-US" sz="1400" dirty="0" err="1">
                          <a:latin typeface="Palatino Linotype" pitchFamily="18" charset="0"/>
                        </a:rPr>
                        <a:t>Swarna</a:t>
                      </a:r>
                      <a:r>
                        <a:rPr lang="en-US" sz="1400" dirty="0">
                          <a:latin typeface="Palatino Linotype" pitchFamily="18" charset="0"/>
                        </a:rPr>
                        <a:t> with price range of </a:t>
                      </a:r>
                      <a:r>
                        <a:rPr lang="en-US" sz="1400" dirty="0" err="1">
                          <a:latin typeface="Palatino Linotype" pitchFamily="18" charset="0"/>
                        </a:rPr>
                        <a:t>Rs</a:t>
                      </a:r>
                      <a:r>
                        <a:rPr lang="en-US" sz="1400" dirty="0">
                          <a:latin typeface="Palatino Linotype" pitchFamily="18" charset="0"/>
                        </a:rPr>
                        <a:t>. 20 – </a:t>
                      </a:r>
                      <a:r>
                        <a:rPr lang="en-US" sz="1400" dirty="0" err="1">
                          <a:latin typeface="Palatino Linotype" pitchFamily="18" charset="0"/>
                        </a:rPr>
                        <a:t>Rs</a:t>
                      </a:r>
                      <a:r>
                        <a:rPr lang="en-US" sz="1400" dirty="0">
                          <a:latin typeface="Palatino Linotype" pitchFamily="18" charset="0"/>
                        </a:rPr>
                        <a:t>. 22/-. Even</a:t>
                      </a:r>
                      <a:r>
                        <a:rPr lang="en-US" sz="1400" baseline="0" dirty="0">
                          <a:latin typeface="Palatino Linotype" pitchFamily="18" charset="0"/>
                        </a:rPr>
                        <a:t> </a:t>
                      </a:r>
                      <a:r>
                        <a:rPr lang="en-US" sz="1400" baseline="0" dirty="0" err="1">
                          <a:latin typeface="Palatino Linotype" pitchFamily="18" charset="0"/>
                        </a:rPr>
                        <a:t>labourers</a:t>
                      </a:r>
                      <a:r>
                        <a:rPr lang="en-US" sz="1400" baseline="0" dirty="0">
                          <a:latin typeface="Palatino Linotype" pitchFamily="18" charset="0"/>
                        </a:rPr>
                        <a:t> can afford fine types</a:t>
                      </a:r>
                      <a:endParaRPr lang="en-US" sz="1400" dirty="0">
                        <a:latin typeface="Palatino Linotype" pitchFamily="18" charset="0"/>
                      </a:endParaRPr>
                    </a:p>
                  </a:txBody>
                  <a:tcPr/>
                </a:tc>
                <a:extLst>
                  <a:ext uri="{0D108BD9-81ED-4DB2-BD59-A6C34878D82A}">
                    <a16:rowId xmlns:a16="http://schemas.microsoft.com/office/drawing/2014/main" val="10003"/>
                  </a:ext>
                </a:extLst>
              </a:tr>
              <a:tr h="10007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a:latin typeface="Palatino Linotype" pitchFamily="18" charset="0"/>
                        </a:rPr>
                        <a:t>Urban / Rural Consumption</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aseline="0" dirty="0">
                          <a:latin typeface="Palatino Linotype" pitchFamily="18" charset="0"/>
                        </a:rPr>
                        <a:t>Backwardness is more a regional factor than rural / urban factor. Prosperous regions are in the Coastal districts of (</a:t>
                      </a:r>
                      <a:r>
                        <a:rPr lang="en-US" sz="1400" baseline="0" dirty="0" err="1">
                          <a:latin typeface="Palatino Linotype" pitchFamily="18" charset="0"/>
                        </a:rPr>
                        <a:t>Vijawada</a:t>
                      </a:r>
                      <a:r>
                        <a:rPr lang="en-US" sz="1400" baseline="0" dirty="0">
                          <a:latin typeface="Palatino Linotype" pitchFamily="18" charset="0"/>
                        </a:rPr>
                        <a:t>, </a:t>
                      </a:r>
                      <a:r>
                        <a:rPr lang="en-US" sz="1400" baseline="0" dirty="0" err="1">
                          <a:latin typeface="Palatino Linotype" pitchFamily="18" charset="0"/>
                        </a:rPr>
                        <a:t>Rajhamundry</a:t>
                      </a:r>
                      <a:r>
                        <a:rPr lang="en-US" sz="1400" baseline="0" dirty="0">
                          <a:latin typeface="Palatino Linotype" pitchFamily="18" charset="0"/>
                        </a:rPr>
                        <a:t>, Kakinada, </a:t>
                      </a:r>
                      <a:r>
                        <a:rPr lang="en-US" sz="1400" baseline="0" dirty="0" err="1">
                          <a:latin typeface="Palatino Linotype" pitchFamily="18" charset="0"/>
                        </a:rPr>
                        <a:t>Vishakapatnam</a:t>
                      </a:r>
                      <a:r>
                        <a:rPr lang="en-US" sz="1400" baseline="0" dirty="0">
                          <a:latin typeface="Palatino Linotype" pitchFamily="18" charset="0"/>
                        </a:rPr>
                        <a:t> &amp; Nellore are Agriculturally forward with a higher economic Strata while </a:t>
                      </a:r>
                      <a:r>
                        <a:rPr lang="en-US" sz="1400" baseline="0" dirty="0" err="1">
                          <a:latin typeface="Palatino Linotype" pitchFamily="18" charset="0"/>
                        </a:rPr>
                        <a:t>Srikakulam</a:t>
                      </a:r>
                      <a:r>
                        <a:rPr lang="en-US" sz="1400" baseline="0" dirty="0">
                          <a:latin typeface="Palatino Linotype" pitchFamily="18" charset="0"/>
                        </a:rPr>
                        <a:t> &amp; several </a:t>
                      </a:r>
                      <a:r>
                        <a:rPr lang="en-US" sz="1400" baseline="0" dirty="0" err="1">
                          <a:latin typeface="Palatino Linotype" pitchFamily="18" charset="0"/>
                        </a:rPr>
                        <a:t>Telengana</a:t>
                      </a:r>
                      <a:r>
                        <a:rPr lang="en-US" sz="1400" baseline="0" dirty="0">
                          <a:latin typeface="Palatino Linotype" pitchFamily="18" charset="0"/>
                        </a:rPr>
                        <a:t> districts have a social backwardness</a:t>
                      </a:r>
                      <a:endParaRPr lang="en-US" sz="1400" dirty="0">
                        <a:latin typeface="Palatino Linotype" pitchFamily="18" charset="0"/>
                      </a:endParaRPr>
                    </a:p>
                  </a:txBody>
                  <a:tcPr/>
                </a:tc>
                <a:extLst>
                  <a:ext uri="{0D108BD9-81ED-4DB2-BD59-A6C34878D82A}">
                    <a16:rowId xmlns:a16="http://schemas.microsoft.com/office/drawing/2014/main" val="10004"/>
                  </a:ext>
                </a:extLst>
              </a:tr>
            </a:tbl>
          </a:graphicData>
        </a:graphic>
      </p:graphicFrame>
      <p:sp>
        <p:nvSpPr>
          <p:cNvPr id="18" name="TextBox 17"/>
          <p:cNvSpPr txBox="1"/>
          <p:nvPr/>
        </p:nvSpPr>
        <p:spPr>
          <a:xfrm>
            <a:off x="0" y="609600"/>
            <a:ext cx="4767263" cy="2400300"/>
          </a:xfrm>
          <a:prstGeom prst="rect">
            <a:avLst/>
          </a:prstGeom>
          <a:noFill/>
        </p:spPr>
        <p:txBody>
          <a:bodyPr>
            <a:spAutoFit/>
          </a:bodyPr>
          <a:lstStyle/>
          <a:p>
            <a:pPr algn="just" fontAlgn="auto">
              <a:spcBef>
                <a:spcPts val="0"/>
              </a:spcBef>
              <a:spcAft>
                <a:spcPts val="0"/>
              </a:spcAft>
              <a:defRPr/>
            </a:pPr>
            <a:r>
              <a:rPr lang="en-US" sz="1500" b="1" dirty="0">
                <a:latin typeface="Palatino Linotype" pitchFamily="18" charset="0"/>
              </a:rPr>
              <a:t>Highlights:</a:t>
            </a:r>
          </a:p>
          <a:p>
            <a:pPr algn="just" fontAlgn="auto">
              <a:spcBef>
                <a:spcPts val="0"/>
              </a:spcBef>
              <a:spcAft>
                <a:spcPts val="0"/>
              </a:spcAft>
              <a:defRPr/>
            </a:pPr>
            <a:endParaRPr lang="en-US" sz="1500" b="1" dirty="0">
              <a:latin typeface="Palatino Linotype" pitchFamily="18" charset="0"/>
            </a:endParaRPr>
          </a:p>
          <a:p>
            <a:pPr marL="285750" indent="-285750" algn="just" fontAlgn="auto">
              <a:spcBef>
                <a:spcPts val="0"/>
              </a:spcBef>
              <a:spcAft>
                <a:spcPts val="0"/>
              </a:spcAft>
              <a:buFontTx/>
              <a:buChar char="-"/>
              <a:defRPr/>
            </a:pPr>
            <a:r>
              <a:rPr lang="en-US" sz="1500" dirty="0">
                <a:latin typeface="Palatino Linotype" pitchFamily="18" charset="0"/>
              </a:rPr>
              <a:t>AP has grown to be a large consumer of fine varieties, coarse varieties are produced mainly to serve the needs of State procurement</a:t>
            </a:r>
          </a:p>
          <a:p>
            <a:pPr marL="285750" indent="-285750" algn="just" fontAlgn="auto">
              <a:spcBef>
                <a:spcPts val="0"/>
              </a:spcBef>
              <a:spcAft>
                <a:spcPts val="0"/>
              </a:spcAft>
              <a:buFontTx/>
              <a:buChar char="-"/>
              <a:defRPr/>
            </a:pPr>
            <a:r>
              <a:rPr lang="en-US" sz="1500" dirty="0">
                <a:latin typeface="Palatino Linotype" pitchFamily="18" charset="0"/>
              </a:rPr>
              <a:t>Policies of </a:t>
            </a:r>
            <a:r>
              <a:rPr lang="en-US" sz="1500" dirty="0" err="1">
                <a:latin typeface="Palatino Linotype" pitchFamily="18" charset="0"/>
              </a:rPr>
              <a:t>Rs</a:t>
            </a:r>
            <a:r>
              <a:rPr lang="en-US" sz="1500" dirty="0">
                <a:latin typeface="Palatino Linotype" pitchFamily="18" charset="0"/>
              </a:rPr>
              <a:t>. 1 / kg coarse varieties to PDS has political ramifications , it is observed that there is large scale diversion of PDS rice  of coarse varieties due to lack of preference within the State </a:t>
            </a:r>
          </a:p>
          <a:p>
            <a:pPr marL="285750" indent="-285750" algn="just" fontAlgn="auto">
              <a:spcBef>
                <a:spcPts val="0"/>
              </a:spcBef>
              <a:spcAft>
                <a:spcPts val="0"/>
              </a:spcAft>
              <a:buFontTx/>
              <a:buChar char="-"/>
              <a:defRPr/>
            </a:pPr>
            <a:endParaRPr lang="en-US" sz="1500" dirty="0">
              <a:latin typeface="Palatino Linotype" pitchFamily="18" charset="0"/>
            </a:endParaRPr>
          </a:p>
        </p:txBody>
      </p:sp>
      <p:graphicFrame>
        <p:nvGraphicFramePr>
          <p:cNvPr id="3074" name="Chart 18"/>
          <p:cNvGraphicFramePr>
            <a:graphicFrameLocks/>
          </p:cNvGraphicFramePr>
          <p:nvPr/>
        </p:nvGraphicFramePr>
        <p:xfrm>
          <a:off x="5029200" y="457200"/>
          <a:ext cx="4310062" cy="2673351"/>
        </p:xfrm>
        <a:graphic>
          <a:graphicData uri="http://schemas.openxmlformats.org/presentationml/2006/ole">
            <mc:AlternateContent xmlns:mc="http://schemas.openxmlformats.org/markup-compatibility/2006">
              <mc:Choice xmlns:v="urn:schemas-microsoft-com:vml" Requires="v">
                <p:oleObj spid="_x0000_s3074" r:id="rId4" imgW="4310246" imgH="2676376" progId="Excel.Sheet.8">
                  <p:embed/>
                </p:oleObj>
              </mc:Choice>
              <mc:Fallback>
                <p:oleObj r:id="rId4" imgW="4310246" imgH="2676376" progId="Excel.Sheet.8">
                  <p:embed/>
                  <p:pic>
                    <p:nvPicPr>
                      <p:cNvPr id="3074" name="Chart 1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457200"/>
                        <a:ext cx="4310062" cy="26733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7" name="TextBox 19"/>
          <p:cNvSpPr txBox="1">
            <a:spLocks noChangeArrowheads="1"/>
          </p:cNvSpPr>
          <p:nvPr/>
        </p:nvSpPr>
        <p:spPr bwMode="auto">
          <a:xfrm>
            <a:off x="914400" y="6303962"/>
            <a:ext cx="8229600" cy="523220"/>
          </a:xfrm>
          <a:prstGeom prst="rect">
            <a:avLst/>
          </a:prstGeom>
          <a:noFill/>
          <a:ln w="25400" cmpd="dbl">
            <a:noFill/>
            <a:miter lim="800000"/>
            <a:headEnd/>
            <a:tailEnd/>
          </a:ln>
        </p:spPr>
        <p:txBody>
          <a:bodyPr wrap="square">
            <a:spAutoFit/>
          </a:bodyPr>
          <a:lstStyle/>
          <a:p>
            <a:r>
              <a:rPr lang="en-US" sz="1400" b="1" i="1" dirty="0">
                <a:latin typeface="+mn-lt"/>
              </a:rPr>
              <a:t>AP is a stronger consumer state, preferences for rice at all strata of income are for high quality fine types, which should be taken into consideration in rice based improvement schemes </a:t>
            </a:r>
          </a:p>
        </p:txBody>
      </p:sp>
      <p:sp>
        <p:nvSpPr>
          <p:cNvPr id="8" name="TextBox 7"/>
          <p:cNvSpPr txBox="1"/>
          <p:nvPr/>
        </p:nvSpPr>
        <p:spPr>
          <a:xfrm>
            <a:off x="4724400" y="685800"/>
            <a:ext cx="369332" cy="2133600"/>
          </a:xfrm>
          <a:prstGeom prst="rect">
            <a:avLst/>
          </a:prstGeom>
          <a:noFill/>
        </p:spPr>
        <p:txBody>
          <a:bodyPr vert="vert270">
            <a:spAutoFit/>
          </a:bodyPr>
          <a:lstStyle/>
          <a:p>
            <a:pPr fontAlgn="auto">
              <a:spcBef>
                <a:spcPts val="0"/>
              </a:spcBef>
              <a:spcAft>
                <a:spcPts val="0"/>
              </a:spcAft>
              <a:defRPr/>
            </a:pPr>
            <a:r>
              <a:rPr lang="en-US" sz="1200" dirty="0">
                <a:latin typeface="Palatino Linotype" pitchFamily="18" charset="0"/>
              </a:rPr>
              <a:t>Consumption (Million MT)</a:t>
            </a:r>
          </a:p>
        </p:txBody>
      </p:sp>
      <p:sp>
        <p:nvSpPr>
          <p:cNvPr id="9" name="TextBox 8"/>
          <p:cNvSpPr txBox="1"/>
          <p:nvPr/>
        </p:nvSpPr>
        <p:spPr>
          <a:xfrm>
            <a:off x="2438400" y="3048000"/>
            <a:ext cx="4615366" cy="1800493"/>
          </a:xfrm>
          <a:prstGeom prst="rect">
            <a:avLst/>
          </a:prstGeom>
          <a:solidFill>
            <a:schemeClr val="bg1"/>
          </a:solidFill>
          <a:ln>
            <a:solidFill>
              <a:schemeClr val="tx2"/>
            </a:solidFill>
          </a:ln>
          <a:scene3d>
            <a:camera prst="isometricOffAxis1Right"/>
            <a:lightRig rig="threePt" dir="t"/>
          </a:scene3d>
        </p:spPr>
        <p:txBody>
          <a:bodyPr wrap="none">
            <a:spAutoFit/>
          </a:bodyPr>
          <a:lstStyle/>
          <a:p>
            <a:pPr>
              <a:spcAft>
                <a:spcPts val="600"/>
              </a:spcAft>
              <a:defRPr/>
            </a:pPr>
            <a:r>
              <a:rPr lang="en-US" sz="2400" i="1" dirty="0">
                <a:solidFill>
                  <a:srgbClr val="C00000"/>
                </a:solidFill>
                <a:ea typeface="+mn-ea"/>
                <a:cs typeface="+mn-cs"/>
              </a:rPr>
              <a:t>How much rice is consumed?</a:t>
            </a:r>
          </a:p>
          <a:p>
            <a:pPr>
              <a:spcAft>
                <a:spcPts val="600"/>
              </a:spcAft>
              <a:defRPr/>
            </a:pPr>
            <a:r>
              <a:rPr lang="en-US" sz="2400" i="1" dirty="0">
                <a:solidFill>
                  <a:srgbClr val="C00000"/>
                </a:solidFill>
                <a:ea typeface="+mn-ea"/>
                <a:cs typeface="+mn-cs"/>
              </a:rPr>
              <a:t>Where is rice consumed?</a:t>
            </a:r>
          </a:p>
          <a:p>
            <a:pPr>
              <a:spcAft>
                <a:spcPts val="600"/>
              </a:spcAft>
              <a:defRPr/>
            </a:pPr>
            <a:r>
              <a:rPr lang="en-US" sz="2400" i="1" dirty="0">
                <a:solidFill>
                  <a:srgbClr val="C00000"/>
                </a:solidFill>
                <a:ea typeface="+mn-ea"/>
                <a:cs typeface="+mn-cs"/>
              </a:rPr>
              <a:t>What type of rice is eaten?</a:t>
            </a:r>
          </a:p>
          <a:p>
            <a:pPr>
              <a:spcAft>
                <a:spcPts val="600"/>
              </a:spcAft>
              <a:defRPr/>
            </a:pPr>
            <a:r>
              <a:rPr lang="en-US" sz="2400" i="1" dirty="0">
                <a:solidFill>
                  <a:srgbClr val="C00000"/>
                </a:solidFill>
                <a:ea typeface="+mn-ea"/>
                <a:cs typeface="+mn-cs"/>
              </a:rPr>
              <a:t>What market segment eats rice?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76200" y="228600"/>
            <a:ext cx="8229600" cy="533400"/>
          </a:xfrm>
          <a:prstGeom prst="rect">
            <a:avLst/>
          </a:prstGeom>
        </p:spPr>
        <p:txBody>
          <a:bodyPr>
            <a:normAutofit fontScale="90000"/>
          </a:bodyPr>
          <a:lstStyle/>
          <a:p>
            <a:pPr marL="457200" algn="l" eaLnBrk="1" fontAlgn="auto" hangingPunct="1">
              <a:spcAft>
                <a:spcPts val="0"/>
              </a:spcAft>
              <a:defRPr/>
            </a:pPr>
            <a:r>
              <a:rPr lang="en-US" sz="4000" b="1" kern="1200" dirty="0">
                <a:latin typeface="Arial" charset="0"/>
                <a:ea typeface="ＭＳ Ｐゴシック" charset="0"/>
                <a:cs typeface="Arial" charset="0"/>
              </a:rPr>
              <a:t>State Reports: </a:t>
            </a:r>
            <a:r>
              <a:rPr lang="en-US" sz="3100" kern="1200" dirty="0">
                <a:latin typeface="Arial" charset="0"/>
                <a:ea typeface="ＭＳ Ｐゴシック" charset="0"/>
                <a:cs typeface="Arial" charset="0"/>
              </a:rPr>
              <a:t>Industry Structure</a:t>
            </a:r>
          </a:p>
        </p:txBody>
      </p:sp>
      <p:graphicFrame>
        <p:nvGraphicFramePr>
          <p:cNvPr id="23" name="Table 22"/>
          <p:cNvGraphicFramePr>
            <a:graphicFrameLocks noGrp="1"/>
          </p:cNvGraphicFramePr>
          <p:nvPr/>
        </p:nvGraphicFramePr>
        <p:xfrm>
          <a:off x="0" y="3672936"/>
          <a:ext cx="8991600" cy="2499264"/>
        </p:xfrm>
        <a:graphic>
          <a:graphicData uri="http://schemas.openxmlformats.org/drawingml/2006/table">
            <a:tbl>
              <a:tblPr firstRow="1" bandRow="1">
                <a:tableStyleId>{16D9F66E-5EB9-4882-86FB-DCBF35E3C3E4}</a:tableStyleId>
              </a:tblPr>
              <a:tblGrid>
                <a:gridCol w="1295400">
                  <a:extLst>
                    <a:ext uri="{9D8B030D-6E8A-4147-A177-3AD203B41FA5}">
                      <a16:colId xmlns:a16="http://schemas.microsoft.com/office/drawing/2014/main" val="20000"/>
                    </a:ext>
                  </a:extLst>
                </a:gridCol>
                <a:gridCol w="7696200">
                  <a:extLst>
                    <a:ext uri="{9D8B030D-6E8A-4147-A177-3AD203B41FA5}">
                      <a16:colId xmlns:a16="http://schemas.microsoft.com/office/drawing/2014/main" val="20001"/>
                    </a:ext>
                  </a:extLst>
                </a:gridCol>
              </a:tblGrid>
              <a:tr h="518028">
                <a:tc>
                  <a:txBody>
                    <a:bodyPr/>
                    <a:lstStyle/>
                    <a:p>
                      <a:r>
                        <a:rPr lang="en-US" sz="1400" b="1" dirty="0">
                          <a:latin typeface="Palatino Linotype" pitchFamily="18" charset="0"/>
                        </a:rPr>
                        <a:t>Evolution</a:t>
                      </a:r>
                    </a:p>
                  </a:txBody>
                  <a:tcPr marT="45708" marB="45708"/>
                </a:tc>
                <a:tc>
                  <a:txBody>
                    <a:bodyPr/>
                    <a:lstStyle/>
                    <a:p>
                      <a:r>
                        <a:rPr lang="en-US" sz="1400" b="0" dirty="0">
                          <a:latin typeface="Palatino Linotype" pitchFamily="18" charset="0"/>
                        </a:rPr>
                        <a:t>The industry has evolved to a high</a:t>
                      </a:r>
                      <a:r>
                        <a:rPr lang="en-US" sz="1400" b="0" baseline="0" dirty="0">
                          <a:latin typeface="Palatino Linotype" pitchFamily="18" charset="0"/>
                        </a:rPr>
                        <a:t> level of maturity with large scale consolidation, the majority of them now being medium scale mills with improved technology even in remote areas. </a:t>
                      </a:r>
                      <a:endParaRPr lang="en-US" sz="1400" b="0" dirty="0">
                        <a:latin typeface="Palatino Linotype" pitchFamily="18" charset="0"/>
                      </a:endParaRPr>
                    </a:p>
                  </a:txBody>
                  <a:tcPr marT="45708" marB="45708"/>
                </a:tc>
                <a:extLst>
                  <a:ext uri="{0D108BD9-81ED-4DB2-BD59-A6C34878D82A}">
                    <a16:rowId xmlns:a16="http://schemas.microsoft.com/office/drawing/2014/main" val="10000"/>
                  </a:ext>
                </a:extLst>
              </a:tr>
              <a:tr h="731334">
                <a:tc>
                  <a:txBody>
                    <a:bodyPr/>
                    <a:lstStyle/>
                    <a:p>
                      <a:r>
                        <a:rPr lang="en-US" sz="1400" b="1" dirty="0">
                          <a:latin typeface="Palatino Linotype" pitchFamily="18" charset="0"/>
                        </a:rPr>
                        <a:t>Structure</a:t>
                      </a:r>
                    </a:p>
                  </a:txBody>
                  <a:tcPr marT="45708" marB="45708"/>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aseline="0" dirty="0">
                          <a:latin typeface="Palatino Linotype" pitchFamily="18" charset="0"/>
                        </a:rPr>
                        <a:t>Huller mills have almost vanished with only very few ones in remote districts , even though the numbers are high, many of them operate only 2 – 3 months mainly for self consumption which is less than 7%. </a:t>
                      </a:r>
                      <a:endParaRPr lang="en-US" sz="1400" dirty="0">
                        <a:latin typeface="Palatino Linotype" pitchFamily="18" charset="0"/>
                      </a:endParaRPr>
                    </a:p>
                  </a:txBody>
                  <a:tcPr marT="45708" marB="45708"/>
                </a:tc>
                <a:extLst>
                  <a:ext uri="{0D108BD9-81ED-4DB2-BD59-A6C34878D82A}">
                    <a16:rowId xmlns:a16="http://schemas.microsoft.com/office/drawing/2014/main" val="10001"/>
                  </a:ext>
                </a:extLst>
              </a:tr>
              <a:tr h="518028">
                <a:tc>
                  <a:txBody>
                    <a:bodyPr/>
                    <a:lstStyle/>
                    <a:p>
                      <a:r>
                        <a:rPr lang="en-US" sz="1400" b="1" dirty="0">
                          <a:latin typeface="Palatino Linotype" pitchFamily="18" charset="0"/>
                        </a:rPr>
                        <a:t>Industry development</a:t>
                      </a:r>
                    </a:p>
                  </a:txBody>
                  <a:tcPr marT="45708" marB="45708"/>
                </a:tc>
                <a:tc>
                  <a:txBody>
                    <a:bodyPr/>
                    <a:lstStyle/>
                    <a:p>
                      <a:r>
                        <a:rPr lang="en-US" sz="1400" baseline="0" dirty="0">
                          <a:latin typeface="Palatino Linotype" pitchFamily="18" charset="0"/>
                        </a:rPr>
                        <a:t>Industry has a well organized representation, representatives have been championing the cause of AP at national levels, government supply is well channelized through millers</a:t>
                      </a:r>
                      <a:endParaRPr lang="en-US" sz="1400" dirty="0">
                        <a:latin typeface="Palatino Linotype" pitchFamily="18" charset="0"/>
                      </a:endParaRPr>
                    </a:p>
                  </a:txBody>
                  <a:tcPr marT="45708" marB="45708"/>
                </a:tc>
                <a:extLst>
                  <a:ext uri="{0D108BD9-81ED-4DB2-BD59-A6C34878D82A}">
                    <a16:rowId xmlns:a16="http://schemas.microsoft.com/office/drawing/2014/main" val="10002"/>
                  </a:ext>
                </a:extLst>
              </a:tr>
              <a:tr h="73133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1" dirty="0">
                          <a:latin typeface="Palatino Linotype" pitchFamily="18" charset="0"/>
                        </a:rPr>
                        <a:t>Operational Aspects</a:t>
                      </a:r>
                    </a:p>
                  </a:txBody>
                  <a:tcPr marT="45708" marB="45708"/>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a:latin typeface="Palatino Linotype" pitchFamily="18" charset="0"/>
                        </a:rPr>
                        <a:t>Millers depend on Government</a:t>
                      </a:r>
                      <a:r>
                        <a:rPr lang="en-US" sz="1400" baseline="0" dirty="0">
                          <a:latin typeface="Palatino Linotype" pitchFamily="18" charset="0"/>
                        </a:rPr>
                        <a:t> for their business (75% sold to Government). About 30% milled is parboiled mainly for export to deficient states (Kerala) and in some cases also Tamil Nadu. With the relaxation of export restrictions, the up gradation</a:t>
                      </a:r>
                      <a:endParaRPr lang="en-US" sz="1400" dirty="0">
                        <a:latin typeface="Palatino Linotype" pitchFamily="18" charset="0"/>
                      </a:endParaRPr>
                    </a:p>
                  </a:txBody>
                  <a:tcPr marT="45708" marB="45708"/>
                </a:tc>
                <a:extLst>
                  <a:ext uri="{0D108BD9-81ED-4DB2-BD59-A6C34878D82A}">
                    <a16:rowId xmlns:a16="http://schemas.microsoft.com/office/drawing/2014/main" val="10003"/>
                  </a:ext>
                </a:extLst>
              </a:tr>
            </a:tbl>
          </a:graphicData>
        </a:graphic>
      </p:graphicFrame>
      <p:sp>
        <p:nvSpPr>
          <p:cNvPr id="4117" name="TextBox 23"/>
          <p:cNvSpPr txBox="1">
            <a:spLocks noChangeArrowheads="1"/>
          </p:cNvSpPr>
          <p:nvPr/>
        </p:nvSpPr>
        <p:spPr bwMode="auto">
          <a:xfrm>
            <a:off x="762000" y="6258580"/>
            <a:ext cx="8378825" cy="523220"/>
          </a:xfrm>
          <a:prstGeom prst="rect">
            <a:avLst/>
          </a:prstGeom>
          <a:noFill/>
          <a:ln w="25400" cmpd="dbl">
            <a:noFill/>
            <a:miter lim="800000"/>
            <a:headEnd/>
            <a:tailEnd/>
          </a:ln>
        </p:spPr>
        <p:txBody>
          <a:bodyPr wrap="square">
            <a:spAutoFit/>
          </a:bodyPr>
          <a:lstStyle/>
          <a:p>
            <a:r>
              <a:rPr lang="en-US" sz="1400" b="1" i="1" dirty="0">
                <a:latin typeface="+mn-lt"/>
              </a:rPr>
              <a:t>There is continuous political disturbance in the state due to </a:t>
            </a:r>
            <a:r>
              <a:rPr lang="en-US" sz="1400" b="1" i="1" dirty="0" err="1">
                <a:latin typeface="+mn-lt"/>
              </a:rPr>
              <a:t>Telangana</a:t>
            </a:r>
            <a:r>
              <a:rPr lang="en-US" sz="1400" b="1" i="1" dirty="0">
                <a:latin typeface="+mn-lt"/>
              </a:rPr>
              <a:t> agitation, but the industry is less perturbed as their rice operations are centered in the commercial centers of Costal AP</a:t>
            </a:r>
          </a:p>
        </p:txBody>
      </p:sp>
      <p:graphicFrame>
        <p:nvGraphicFramePr>
          <p:cNvPr id="8" name="Chart 7"/>
          <p:cNvGraphicFramePr>
            <a:graphicFrameLocks/>
          </p:cNvGraphicFramePr>
          <p:nvPr/>
        </p:nvGraphicFramePr>
        <p:xfrm>
          <a:off x="228600" y="914400"/>
          <a:ext cx="4386755" cy="25908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098" name="Chart 9"/>
          <p:cNvGraphicFramePr>
            <a:graphicFrameLocks/>
          </p:cNvGraphicFramePr>
          <p:nvPr/>
        </p:nvGraphicFramePr>
        <p:xfrm>
          <a:off x="4622800" y="762000"/>
          <a:ext cx="4521200" cy="2692400"/>
        </p:xfrm>
        <a:graphic>
          <a:graphicData uri="http://schemas.openxmlformats.org/presentationml/2006/ole">
            <mc:AlternateContent xmlns:mc="http://schemas.openxmlformats.org/markup-compatibility/2006">
              <mc:Choice xmlns:v="urn:schemas-microsoft-com:vml" Requires="v">
                <p:oleObj spid="_x0000_s4098" r:id="rId5" imgW="4523624" imgH="2688569" progId="Excel.Sheet.8">
                  <p:embed/>
                </p:oleObj>
              </mc:Choice>
              <mc:Fallback>
                <p:oleObj r:id="rId5" imgW="4523624" imgH="2688569" progId="Excel.Sheet.8">
                  <p:embed/>
                  <p:pic>
                    <p:nvPicPr>
                      <p:cNvPr id="4098" name="Chart 9"/>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22800" y="762000"/>
                        <a:ext cx="4521200" cy="2692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 name="TextBox 8"/>
          <p:cNvSpPr txBox="1"/>
          <p:nvPr/>
        </p:nvSpPr>
        <p:spPr>
          <a:xfrm>
            <a:off x="2438400" y="3048000"/>
            <a:ext cx="4737194" cy="1800493"/>
          </a:xfrm>
          <a:prstGeom prst="rect">
            <a:avLst/>
          </a:prstGeom>
          <a:solidFill>
            <a:schemeClr val="bg1"/>
          </a:solidFill>
          <a:ln>
            <a:solidFill>
              <a:schemeClr val="tx2"/>
            </a:solidFill>
          </a:ln>
          <a:scene3d>
            <a:camera prst="isometricOffAxis1Right"/>
            <a:lightRig rig="threePt" dir="t"/>
          </a:scene3d>
        </p:spPr>
        <p:txBody>
          <a:bodyPr wrap="none">
            <a:spAutoFit/>
          </a:bodyPr>
          <a:lstStyle/>
          <a:p>
            <a:pPr>
              <a:spcAft>
                <a:spcPts val="600"/>
              </a:spcAft>
              <a:defRPr/>
            </a:pPr>
            <a:r>
              <a:rPr lang="en-US" sz="2400" i="1" dirty="0">
                <a:solidFill>
                  <a:srgbClr val="C00000"/>
                </a:solidFill>
                <a:ea typeface="+mn-ea"/>
                <a:cs typeface="+mn-cs"/>
              </a:rPr>
              <a:t>What is the milling infrastructure?</a:t>
            </a:r>
          </a:p>
          <a:p>
            <a:pPr>
              <a:spcAft>
                <a:spcPts val="600"/>
              </a:spcAft>
              <a:defRPr/>
            </a:pPr>
            <a:r>
              <a:rPr lang="en-US" sz="2400" i="1" dirty="0">
                <a:solidFill>
                  <a:srgbClr val="C00000"/>
                </a:solidFill>
                <a:ea typeface="+mn-ea"/>
                <a:cs typeface="+mn-cs"/>
              </a:rPr>
              <a:t>What is milling capacity?</a:t>
            </a:r>
          </a:p>
          <a:p>
            <a:pPr>
              <a:spcAft>
                <a:spcPts val="600"/>
              </a:spcAft>
              <a:defRPr/>
            </a:pPr>
            <a:r>
              <a:rPr lang="en-US" sz="2400" i="1" dirty="0">
                <a:solidFill>
                  <a:srgbClr val="C00000"/>
                </a:solidFill>
                <a:ea typeface="+mn-ea"/>
                <a:cs typeface="+mn-cs"/>
              </a:rPr>
              <a:t>Where is market demand?</a:t>
            </a:r>
          </a:p>
          <a:p>
            <a:pPr>
              <a:spcAft>
                <a:spcPts val="600"/>
              </a:spcAft>
              <a:defRPr/>
            </a:pPr>
            <a:r>
              <a:rPr lang="en-US" sz="2400" i="1" dirty="0">
                <a:solidFill>
                  <a:srgbClr val="C00000"/>
                </a:solidFill>
                <a:ea typeface="+mn-ea"/>
                <a:cs typeface="+mn-cs"/>
              </a:rPr>
              <a:t>What is industry organization?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3600" b="1" dirty="0">
                <a:solidFill>
                  <a:srgbClr val="000F97"/>
                </a:solidFill>
                <a:cs typeface="Arial" charset="0"/>
              </a:rPr>
              <a:t>Presentation Outline</a:t>
            </a:r>
          </a:p>
        </p:txBody>
      </p:sp>
      <p:pic>
        <p:nvPicPr>
          <p:cNvPr id="6" name="Picture 5" descr="Indian boys.jpg"/>
          <p:cNvPicPr>
            <a:picLocks noChangeAspect="1"/>
          </p:cNvPicPr>
          <p:nvPr/>
        </p:nvPicPr>
        <p:blipFill>
          <a:blip r:embed="rId3" cstate="print"/>
          <a:stretch>
            <a:fillRect/>
          </a:stretch>
        </p:blipFill>
        <p:spPr>
          <a:xfrm>
            <a:off x="3429000" y="2133600"/>
            <a:ext cx="5144235" cy="3429000"/>
          </a:xfrm>
          <a:prstGeom prst="rect">
            <a:avLst/>
          </a:prstGeom>
          <a:ln>
            <a:solidFill>
              <a:schemeClr val="bg2">
                <a:lumMod val="60000"/>
                <a:lumOff val="40000"/>
              </a:schemeClr>
            </a:solidFill>
          </a:ln>
        </p:spPr>
      </p:pic>
      <p:sp>
        <p:nvSpPr>
          <p:cNvPr id="8" name="TextBox 2"/>
          <p:cNvSpPr txBox="1">
            <a:spLocks noChangeArrowheads="1"/>
          </p:cNvSpPr>
          <p:nvPr/>
        </p:nvSpPr>
        <p:spPr bwMode="auto">
          <a:xfrm flipH="1">
            <a:off x="381000" y="1049953"/>
            <a:ext cx="3962400" cy="481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285750" indent="-285750" eaLnBrk="1" hangingPunct="1">
              <a:lnSpc>
                <a:spcPct val="120000"/>
              </a:lnSpc>
              <a:spcBef>
                <a:spcPts val="0"/>
              </a:spcBef>
              <a:spcAft>
                <a:spcPts val="0"/>
              </a:spcAft>
              <a:buFont typeface="Wingdings" pitchFamily="2" charset="2"/>
              <a:buChar char="ü"/>
            </a:pPr>
            <a:r>
              <a:rPr lang="en-US" sz="1600" dirty="0"/>
              <a:t> Process/Timeline</a:t>
            </a:r>
          </a:p>
          <a:p>
            <a:pPr marL="285750" indent="-285750" eaLnBrk="1" hangingPunct="1">
              <a:lnSpc>
                <a:spcPct val="120000"/>
              </a:lnSpc>
              <a:spcBef>
                <a:spcPts val="0"/>
              </a:spcBef>
              <a:spcAft>
                <a:spcPts val="0"/>
              </a:spcAft>
              <a:buFont typeface="Wingdings" pitchFamily="2" charset="2"/>
              <a:buChar char="ü"/>
            </a:pPr>
            <a:r>
              <a:rPr lang="en-US" sz="1600" dirty="0"/>
              <a:t> India Context</a:t>
            </a:r>
          </a:p>
          <a:p>
            <a:pPr lvl="1" eaLnBrk="1" hangingPunct="1">
              <a:lnSpc>
                <a:spcPct val="120000"/>
              </a:lnSpc>
              <a:spcBef>
                <a:spcPts val="0"/>
              </a:spcBef>
              <a:spcAft>
                <a:spcPts val="0"/>
              </a:spcAft>
              <a:buFont typeface="Wingdings" pitchFamily="2" charset="2"/>
              <a:buChar char="ü"/>
            </a:pPr>
            <a:r>
              <a:rPr lang="en-US" sz="1600" dirty="0"/>
              <a:t> India Context - What’s Unique?</a:t>
            </a:r>
          </a:p>
          <a:p>
            <a:pPr marL="285750" indent="-285750" eaLnBrk="1" hangingPunct="1">
              <a:lnSpc>
                <a:spcPct val="120000"/>
              </a:lnSpc>
              <a:spcBef>
                <a:spcPts val="0"/>
              </a:spcBef>
              <a:spcAft>
                <a:spcPts val="0"/>
              </a:spcAft>
              <a:buFont typeface="Wingdings" pitchFamily="2" charset="2"/>
              <a:buChar char="ü"/>
              <a:defRPr/>
            </a:pPr>
            <a:r>
              <a:rPr lang="en-US" sz="1600" dirty="0"/>
              <a:t> Grain Consumption</a:t>
            </a:r>
          </a:p>
          <a:p>
            <a:pPr marL="285750" indent="-285750" eaLnBrk="1" hangingPunct="1">
              <a:lnSpc>
                <a:spcPct val="120000"/>
              </a:lnSpc>
              <a:spcBef>
                <a:spcPts val="0"/>
              </a:spcBef>
              <a:spcAft>
                <a:spcPts val="0"/>
              </a:spcAft>
              <a:buFont typeface="Wingdings" pitchFamily="2" charset="2"/>
              <a:buChar char="ü"/>
              <a:defRPr/>
            </a:pPr>
            <a:r>
              <a:rPr lang="en-US" sz="1600" dirty="0"/>
              <a:t> Potential Health Impact</a:t>
            </a:r>
          </a:p>
          <a:p>
            <a:pPr marL="285750" indent="-285750" eaLnBrk="1" hangingPunct="1">
              <a:lnSpc>
                <a:spcPct val="120000"/>
              </a:lnSpc>
              <a:spcBef>
                <a:spcPts val="0"/>
              </a:spcBef>
              <a:spcAft>
                <a:spcPts val="0"/>
              </a:spcAft>
              <a:buFont typeface="Wingdings" pitchFamily="2" charset="2"/>
              <a:buChar char="ü"/>
              <a:defRPr/>
            </a:pPr>
            <a:r>
              <a:rPr lang="en-US" sz="1600" dirty="0"/>
              <a:t> FFI/IFFN Milestones</a:t>
            </a:r>
          </a:p>
          <a:p>
            <a:pPr marL="285750" indent="-285750" eaLnBrk="1" hangingPunct="1">
              <a:lnSpc>
                <a:spcPct val="120000"/>
              </a:lnSpc>
              <a:spcBef>
                <a:spcPts val="0"/>
              </a:spcBef>
              <a:spcAft>
                <a:spcPts val="0"/>
              </a:spcAft>
              <a:buFont typeface="Wingdings" pitchFamily="2" charset="2"/>
              <a:buChar char="ü"/>
              <a:defRPr/>
            </a:pPr>
            <a:r>
              <a:rPr lang="en-US" sz="1600" dirty="0"/>
              <a:t> Partner Mapping</a:t>
            </a:r>
          </a:p>
          <a:p>
            <a:pPr marL="285750" indent="-285750" eaLnBrk="1" hangingPunct="1">
              <a:lnSpc>
                <a:spcPct val="120000"/>
              </a:lnSpc>
              <a:spcBef>
                <a:spcPts val="0"/>
              </a:spcBef>
              <a:spcAft>
                <a:spcPts val="0"/>
              </a:spcAft>
              <a:buFont typeface="Wingdings" pitchFamily="2" charset="2"/>
              <a:buChar char="ü"/>
              <a:defRPr/>
            </a:pPr>
            <a:r>
              <a:rPr lang="en-US" sz="1600" dirty="0"/>
              <a:t> Wheat Industry</a:t>
            </a:r>
          </a:p>
          <a:p>
            <a:pPr marL="285750" indent="-285750" eaLnBrk="1" hangingPunct="1">
              <a:lnSpc>
                <a:spcPct val="120000"/>
              </a:lnSpc>
              <a:spcBef>
                <a:spcPts val="0"/>
              </a:spcBef>
              <a:spcAft>
                <a:spcPts val="0"/>
              </a:spcAft>
              <a:buFont typeface="Wingdings" pitchFamily="2" charset="2"/>
              <a:buChar char="ü"/>
            </a:pPr>
            <a:r>
              <a:rPr lang="en-US" sz="1600" dirty="0"/>
              <a:t> Wheat State Profiles</a:t>
            </a:r>
          </a:p>
          <a:p>
            <a:pPr marL="285750" indent="-285750" eaLnBrk="1" hangingPunct="1">
              <a:lnSpc>
                <a:spcPct val="120000"/>
              </a:lnSpc>
              <a:spcBef>
                <a:spcPts val="0"/>
              </a:spcBef>
              <a:spcAft>
                <a:spcPts val="0"/>
              </a:spcAft>
              <a:buFont typeface="Wingdings" pitchFamily="2" charset="2"/>
              <a:buChar char="ü"/>
            </a:pPr>
            <a:r>
              <a:rPr lang="en-US" sz="1600" dirty="0"/>
              <a:t> Proposed Wheat Strategy</a:t>
            </a:r>
          </a:p>
          <a:p>
            <a:pPr marL="285750" indent="-285750" eaLnBrk="1" hangingPunct="1">
              <a:lnSpc>
                <a:spcPct val="120000"/>
              </a:lnSpc>
              <a:spcBef>
                <a:spcPts val="0"/>
              </a:spcBef>
              <a:spcAft>
                <a:spcPts val="0"/>
              </a:spcAft>
              <a:buFont typeface="Wingdings" pitchFamily="2" charset="2"/>
              <a:buChar char="ü"/>
            </a:pPr>
            <a:r>
              <a:rPr lang="en-US" sz="1600" dirty="0"/>
              <a:t> Rice Production </a:t>
            </a:r>
          </a:p>
          <a:p>
            <a:pPr marL="285750" indent="-285750" eaLnBrk="1" hangingPunct="1">
              <a:lnSpc>
                <a:spcPct val="120000"/>
              </a:lnSpc>
              <a:spcBef>
                <a:spcPts val="0"/>
              </a:spcBef>
              <a:spcAft>
                <a:spcPts val="0"/>
              </a:spcAft>
              <a:buFont typeface="Wingdings" pitchFamily="2" charset="2"/>
              <a:buChar char="ü"/>
            </a:pPr>
            <a:r>
              <a:rPr lang="en-US" sz="1600" dirty="0"/>
              <a:t> Rice Consumption</a:t>
            </a:r>
          </a:p>
          <a:p>
            <a:pPr marL="285750" indent="-285750" eaLnBrk="1" hangingPunct="1">
              <a:lnSpc>
                <a:spcPct val="120000"/>
              </a:lnSpc>
              <a:spcBef>
                <a:spcPts val="0"/>
              </a:spcBef>
              <a:spcAft>
                <a:spcPts val="0"/>
              </a:spcAft>
              <a:buFont typeface="Wingdings" pitchFamily="2" charset="2"/>
              <a:buChar char="ü"/>
            </a:pPr>
            <a:r>
              <a:rPr lang="en-US" sz="1600" dirty="0"/>
              <a:t>Rice State Reports</a:t>
            </a:r>
          </a:p>
          <a:p>
            <a:pPr eaLnBrk="1" hangingPunct="1">
              <a:lnSpc>
                <a:spcPct val="120000"/>
              </a:lnSpc>
              <a:spcBef>
                <a:spcPts val="0"/>
              </a:spcBef>
              <a:spcAft>
                <a:spcPts val="0"/>
              </a:spcAft>
              <a:buFont typeface="Wingdings" charset="0"/>
              <a:buChar char="q"/>
            </a:pPr>
            <a:r>
              <a:rPr lang="en-US" sz="1600" dirty="0"/>
              <a:t>  Rice Influences</a:t>
            </a:r>
          </a:p>
          <a:p>
            <a:pPr eaLnBrk="1" hangingPunct="1">
              <a:lnSpc>
                <a:spcPct val="120000"/>
              </a:lnSpc>
              <a:spcBef>
                <a:spcPts val="0"/>
              </a:spcBef>
              <a:spcAft>
                <a:spcPts val="0"/>
              </a:spcAft>
              <a:buFont typeface="Wingdings" charset="0"/>
              <a:buChar char="q"/>
            </a:pPr>
            <a:r>
              <a:rPr lang="en-US" sz="1600" dirty="0"/>
              <a:t>  Proposed Rice Strategy</a:t>
            </a:r>
          </a:p>
          <a:p>
            <a:pPr eaLnBrk="1" hangingPunct="1">
              <a:lnSpc>
                <a:spcPct val="120000"/>
              </a:lnSpc>
              <a:spcBef>
                <a:spcPts val="0"/>
              </a:spcBef>
              <a:spcAft>
                <a:spcPts val="0"/>
              </a:spcAft>
              <a:buFont typeface="Wingdings" charset="0"/>
              <a:buChar char="q"/>
            </a:pPr>
            <a:r>
              <a:rPr lang="en-US" sz="1600"/>
              <a:t>  FFI </a:t>
            </a:r>
            <a:r>
              <a:rPr lang="en-US" sz="1600" dirty="0"/>
              <a:t>Strategic Approach</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6"/>
          <p:cNvSpPr txBox="1">
            <a:spLocks/>
          </p:cNvSpPr>
          <p:nvPr/>
        </p:nvSpPr>
        <p:spPr bwMode="auto">
          <a:xfrm>
            <a:off x="0" y="381000"/>
            <a:ext cx="9144000" cy="887413"/>
          </a:xfrm>
          <a:prstGeom prst="rect">
            <a:avLst/>
          </a:prstGeom>
          <a:noFill/>
          <a:ln w="9525">
            <a:noFill/>
            <a:miter lim="800000"/>
            <a:headEnd/>
            <a:tailEnd/>
          </a:ln>
        </p:spPr>
        <p:txBody>
          <a:bodyPr anchor="ctr"/>
          <a:lstStyle/>
          <a:p>
            <a:r>
              <a:rPr lang="en-US" sz="3600" b="1" dirty="0">
                <a:solidFill>
                  <a:srgbClr val="000F97"/>
                </a:solidFill>
                <a:cs typeface="Arial" charset="0"/>
              </a:rPr>
              <a:t>Parameters Influencing Rice Fortification</a:t>
            </a:r>
          </a:p>
        </p:txBody>
      </p:sp>
      <p:graphicFrame>
        <p:nvGraphicFramePr>
          <p:cNvPr id="4" name="Table 3"/>
          <p:cNvGraphicFramePr>
            <a:graphicFrameLocks noGrp="1"/>
          </p:cNvGraphicFramePr>
          <p:nvPr>
            <p:extLst>
              <p:ext uri="{D42A27DB-BD31-4B8C-83A1-F6EECF244321}">
                <p14:modId xmlns:p14="http://schemas.microsoft.com/office/powerpoint/2010/main" val="4006650111"/>
              </p:ext>
            </p:extLst>
          </p:nvPr>
        </p:nvGraphicFramePr>
        <p:xfrm>
          <a:off x="152400" y="1752600"/>
          <a:ext cx="8839200" cy="4150877"/>
        </p:xfrm>
        <a:graphic>
          <a:graphicData uri="http://schemas.openxmlformats.org/drawingml/2006/table">
            <a:tbl>
              <a:tblPr firstRow="1" bandRow="1">
                <a:tableStyleId>{21E4AEA4-8DFA-4A89-87EB-49C32662AFE0}</a:tableStyleId>
              </a:tblPr>
              <a:tblGrid>
                <a:gridCol w="1828800">
                  <a:extLst>
                    <a:ext uri="{9D8B030D-6E8A-4147-A177-3AD203B41FA5}">
                      <a16:colId xmlns:a16="http://schemas.microsoft.com/office/drawing/2014/main" val="20000"/>
                    </a:ext>
                  </a:extLst>
                </a:gridCol>
                <a:gridCol w="7010400">
                  <a:extLst>
                    <a:ext uri="{9D8B030D-6E8A-4147-A177-3AD203B41FA5}">
                      <a16:colId xmlns:a16="http://schemas.microsoft.com/office/drawing/2014/main" val="20001"/>
                    </a:ext>
                  </a:extLst>
                </a:gridCol>
              </a:tblGrid>
              <a:tr h="370886">
                <a:tc>
                  <a:txBody>
                    <a:bodyPr/>
                    <a:lstStyle/>
                    <a:p>
                      <a:pPr algn="ctr"/>
                      <a:r>
                        <a:rPr lang="en-US" sz="1800" dirty="0">
                          <a:latin typeface="+mn-lt"/>
                        </a:rPr>
                        <a:t>Parameter</a:t>
                      </a:r>
                    </a:p>
                  </a:txBody>
                  <a:tcPr marT="45726" marB="45726"/>
                </a:tc>
                <a:tc>
                  <a:txBody>
                    <a:bodyPr/>
                    <a:lstStyle/>
                    <a:p>
                      <a:pPr algn="ctr"/>
                      <a:r>
                        <a:rPr lang="en-US" sz="1800" dirty="0">
                          <a:latin typeface="+mn-lt"/>
                        </a:rPr>
                        <a:t>Order of I</a:t>
                      </a:r>
                      <a:r>
                        <a:rPr lang="en-US" sz="1800" baseline="0" dirty="0">
                          <a:latin typeface="+mn-lt"/>
                        </a:rPr>
                        <a:t>mportance &amp; </a:t>
                      </a:r>
                      <a:r>
                        <a:rPr lang="en-US" sz="1800" dirty="0">
                          <a:latin typeface="+mn-lt"/>
                        </a:rPr>
                        <a:t>Role in decision making</a:t>
                      </a:r>
                    </a:p>
                  </a:txBody>
                  <a:tcPr marT="45726" marB="45726"/>
                </a:tc>
                <a:extLst>
                  <a:ext uri="{0D108BD9-81ED-4DB2-BD59-A6C34878D82A}">
                    <a16:rowId xmlns:a16="http://schemas.microsoft.com/office/drawing/2014/main" val="10000"/>
                  </a:ext>
                </a:extLst>
              </a:tr>
              <a:tr h="731611">
                <a:tc>
                  <a:txBody>
                    <a:bodyPr/>
                    <a:lstStyle/>
                    <a:p>
                      <a:pPr algn="l">
                        <a:lnSpc>
                          <a:spcPct val="110000"/>
                        </a:lnSpc>
                      </a:pPr>
                      <a:r>
                        <a:rPr lang="en-US" sz="1400" b="1" dirty="0">
                          <a:latin typeface="+mn-lt"/>
                        </a:rPr>
                        <a:t>Consumption per capita</a:t>
                      </a:r>
                    </a:p>
                  </a:txBody>
                  <a:tcPr marT="45726" marB="45726"/>
                </a:tc>
                <a:tc>
                  <a:txBody>
                    <a:bodyPr/>
                    <a:lstStyle/>
                    <a:p>
                      <a:pPr algn="just">
                        <a:lnSpc>
                          <a:spcPct val="110000"/>
                        </a:lnSpc>
                      </a:pPr>
                      <a:r>
                        <a:rPr lang="en-US" sz="1400" baseline="0" dirty="0">
                          <a:latin typeface="+mn-lt"/>
                        </a:rPr>
                        <a:t>Rice consumption above 200 g/per capita/day is considered reasonable to define a State as a rice eating state</a:t>
                      </a:r>
                      <a:endParaRPr lang="en-US" sz="1400" dirty="0">
                        <a:latin typeface="+mn-lt"/>
                      </a:endParaRPr>
                    </a:p>
                  </a:txBody>
                  <a:tcPr marT="45726" marB="45726"/>
                </a:tc>
                <a:extLst>
                  <a:ext uri="{0D108BD9-81ED-4DB2-BD59-A6C34878D82A}">
                    <a16:rowId xmlns:a16="http://schemas.microsoft.com/office/drawing/2014/main" val="10001"/>
                  </a:ext>
                </a:extLst>
              </a:tr>
              <a:tr h="944998">
                <a:tc>
                  <a:txBody>
                    <a:bodyPr/>
                    <a:lstStyle/>
                    <a:p>
                      <a:pPr algn="l">
                        <a:lnSpc>
                          <a:spcPct val="110000"/>
                        </a:lnSpc>
                      </a:pPr>
                      <a:endParaRPr lang="en-US" sz="1400" b="1" dirty="0">
                        <a:latin typeface="+mn-lt"/>
                      </a:endParaRPr>
                    </a:p>
                  </a:txBody>
                  <a:tcPr marT="45726" marB="45726"/>
                </a:tc>
                <a:tc>
                  <a:txBody>
                    <a:bodyPr/>
                    <a:lstStyle/>
                    <a:p>
                      <a:pPr algn="just">
                        <a:lnSpc>
                          <a:spcPct val="110000"/>
                        </a:lnSpc>
                      </a:pPr>
                      <a:endParaRPr lang="en-US" sz="1400" dirty="0">
                        <a:latin typeface="+mn-lt"/>
                      </a:endParaRPr>
                    </a:p>
                  </a:txBody>
                  <a:tcPr marT="45726" marB="45726"/>
                </a:tc>
                <a:extLst>
                  <a:ext uri="{0D108BD9-81ED-4DB2-BD59-A6C34878D82A}">
                    <a16:rowId xmlns:a16="http://schemas.microsoft.com/office/drawing/2014/main" val="10002"/>
                  </a:ext>
                </a:extLst>
              </a:tr>
              <a:tr h="1371771">
                <a:tc>
                  <a:txBody>
                    <a:bodyPr/>
                    <a:lstStyle/>
                    <a:p>
                      <a:pPr algn="l">
                        <a:lnSpc>
                          <a:spcPct val="110000"/>
                        </a:lnSpc>
                      </a:pPr>
                      <a:endParaRPr lang="en-US" sz="1400" b="1" dirty="0">
                        <a:latin typeface="+mn-lt"/>
                      </a:endParaRPr>
                    </a:p>
                  </a:txBody>
                  <a:tcPr marT="45726" marB="45726"/>
                </a:tc>
                <a:tc>
                  <a:txBody>
                    <a:bodyPr/>
                    <a:lstStyle/>
                    <a:p>
                      <a:pPr algn="just">
                        <a:lnSpc>
                          <a:spcPct val="110000"/>
                        </a:lnSpc>
                      </a:pPr>
                      <a:endParaRPr lang="en-US" sz="1400" dirty="0">
                        <a:latin typeface="+mn-lt"/>
                      </a:endParaRPr>
                    </a:p>
                  </a:txBody>
                  <a:tcPr marT="45726" marB="45726"/>
                </a:tc>
                <a:extLst>
                  <a:ext uri="{0D108BD9-81ED-4DB2-BD59-A6C34878D82A}">
                    <a16:rowId xmlns:a16="http://schemas.microsoft.com/office/drawing/2014/main" val="10003"/>
                  </a:ext>
                </a:extLst>
              </a:tr>
              <a:tr h="731611">
                <a:tc>
                  <a:txBody>
                    <a:bodyPr/>
                    <a:lstStyle/>
                    <a:p>
                      <a:pPr algn="l">
                        <a:lnSpc>
                          <a:spcPct val="110000"/>
                        </a:lnSpc>
                      </a:pPr>
                      <a:endParaRPr lang="en-US" sz="1400" b="1" dirty="0">
                        <a:latin typeface="+mn-lt"/>
                      </a:endParaRPr>
                    </a:p>
                  </a:txBody>
                  <a:tcPr marT="45726" marB="45726"/>
                </a:tc>
                <a:tc>
                  <a:txBody>
                    <a:bodyPr/>
                    <a:lstStyle/>
                    <a:p>
                      <a:pPr algn="just">
                        <a:lnSpc>
                          <a:spcPct val="110000"/>
                        </a:lnSpc>
                      </a:pPr>
                      <a:endParaRPr lang="en-US" sz="1400" dirty="0">
                        <a:latin typeface="+mn-lt"/>
                      </a:endParaRPr>
                    </a:p>
                  </a:txBody>
                  <a:tcPr marT="45726" marB="45726"/>
                </a:tc>
                <a:extLst>
                  <a:ext uri="{0D108BD9-81ED-4DB2-BD59-A6C34878D82A}">
                    <a16:rowId xmlns:a16="http://schemas.microsoft.com/office/drawing/2014/main" val="10004"/>
                  </a:ext>
                </a:extLst>
              </a:tr>
            </a:tbl>
          </a:graphicData>
        </a:graphic>
      </p:graphicFrame>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22" name="Chart 2"/>
          <p:cNvGraphicFramePr>
            <a:graphicFrameLocks/>
          </p:cNvGraphicFramePr>
          <p:nvPr>
            <p:extLst>
              <p:ext uri="{D42A27DB-BD31-4B8C-83A1-F6EECF244321}">
                <p14:modId xmlns:p14="http://schemas.microsoft.com/office/powerpoint/2010/main" val="1027255160"/>
              </p:ext>
            </p:extLst>
          </p:nvPr>
        </p:nvGraphicFramePr>
        <p:xfrm>
          <a:off x="152400" y="1295400"/>
          <a:ext cx="8864600" cy="4962525"/>
        </p:xfrm>
        <a:graphic>
          <a:graphicData uri="http://schemas.openxmlformats.org/presentationml/2006/ole">
            <mc:AlternateContent xmlns:mc="http://schemas.openxmlformats.org/markup-compatibility/2006">
              <mc:Choice xmlns:v="urn:schemas-microsoft-com:vml" Requires="v">
                <p:oleObj spid="_x0000_s5122" name="Worksheet" r:id="rId4" imgW="8867820" imgH="4962453" progId="Excel.Sheet.8">
                  <p:embed/>
                </p:oleObj>
              </mc:Choice>
              <mc:Fallback>
                <p:oleObj name="Worksheet" r:id="rId4" imgW="8867820" imgH="4962453" progId="Excel.Sheet.8">
                  <p:embed/>
                  <p:pic>
                    <p:nvPicPr>
                      <p:cNvPr id="5122" name="Char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 y="1295400"/>
                        <a:ext cx="8864600" cy="49625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23" name="TextBox 4"/>
          <p:cNvSpPr txBox="1">
            <a:spLocks noChangeArrowheads="1"/>
          </p:cNvSpPr>
          <p:nvPr/>
        </p:nvSpPr>
        <p:spPr bwMode="auto">
          <a:xfrm>
            <a:off x="155575" y="228600"/>
            <a:ext cx="8988425" cy="646331"/>
          </a:xfrm>
          <a:prstGeom prst="rect">
            <a:avLst/>
          </a:prstGeom>
          <a:noFill/>
          <a:ln w="25400" cmpd="dbl">
            <a:noFill/>
            <a:miter lim="800000"/>
            <a:headEnd/>
            <a:tailEnd/>
          </a:ln>
        </p:spPr>
        <p:txBody>
          <a:bodyPr>
            <a:spAutoFit/>
          </a:bodyPr>
          <a:lstStyle/>
          <a:p>
            <a:r>
              <a:rPr lang="en-US" sz="3600" b="1" dirty="0">
                <a:solidFill>
                  <a:srgbClr val="000F97"/>
                </a:solidFill>
                <a:cs typeface="Arial" charset="0"/>
              </a:rPr>
              <a:t>Influences: </a:t>
            </a:r>
            <a:r>
              <a:rPr lang="en-US" sz="2400" dirty="0">
                <a:solidFill>
                  <a:srgbClr val="000F97"/>
                </a:solidFill>
                <a:cs typeface="Arial" charset="0"/>
              </a:rPr>
              <a:t>Per capita consumption (grams per day)</a:t>
            </a:r>
          </a:p>
        </p:txBody>
      </p:sp>
      <p:sp>
        <p:nvSpPr>
          <p:cNvPr id="5124" name="TextBox 3"/>
          <p:cNvSpPr txBox="1">
            <a:spLocks noChangeArrowheads="1"/>
          </p:cNvSpPr>
          <p:nvPr/>
        </p:nvSpPr>
        <p:spPr bwMode="auto">
          <a:xfrm>
            <a:off x="3657600" y="6324600"/>
            <a:ext cx="5486400" cy="246221"/>
          </a:xfrm>
          <a:prstGeom prst="rect">
            <a:avLst/>
          </a:prstGeom>
          <a:noFill/>
          <a:ln w="9525">
            <a:noFill/>
            <a:miter lim="800000"/>
            <a:headEnd/>
            <a:tailEnd/>
          </a:ln>
        </p:spPr>
        <p:txBody>
          <a:bodyPr wrap="square">
            <a:spAutoFit/>
          </a:bodyPr>
          <a:lstStyle/>
          <a:p>
            <a:pPr algn="r"/>
            <a:r>
              <a:rPr lang="en-US" sz="1000" dirty="0"/>
              <a:t>Source: Household Consumer Expenditure Survey, 2007</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475948355"/>
              </p:ext>
            </p:extLst>
          </p:nvPr>
        </p:nvGraphicFramePr>
        <p:xfrm>
          <a:off x="152400" y="1487923"/>
          <a:ext cx="8839200" cy="4150877"/>
        </p:xfrm>
        <a:graphic>
          <a:graphicData uri="http://schemas.openxmlformats.org/drawingml/2006/table">
            <a:tbl>
              <a:tblPr firstRow="1" bandRow="1">
                <a:tableStyleId>{21E4AEA4-8DFA-4A89-87EB-49C32662AFE0}</a:tableStyleId>
              </a:tblPr>
              <a:tblGrid>
                <a:gridCol w="1828800">
                  <a:extLst>
                    <a:ext uri="{9D8B030D-6E8A-4147-A177-3AD203B41FA5}">
                      <a16:colId xmlns:a16="http://schemas.microsoft.com/office/drawing/2014/main" val="20000"/>
                    </a:ext>
                  </a:extLst>
                </a:gridCol>
                <a:gridCol w="7010400">
                  <a:extLst>
                    <a:ext uri="{9D8B030D-6E8A-4147-A177-3AD203B41FA5}">
                      <a16:colId xmlns:a16="http://schemas.microsoft.com/office/drawing/2014/main" val="20001"/>
                    </a:ext>
                  </a:extLst>
                </a:gridCol>
              </a:tblGrid>
              <a:tr h="370886">
                <a:tc>
                  <a:txBody>
                    <a:bodyPr/>
                    <a:lstStyle/>
                    <a:p>
                      <a:pPr algn="ctr"/>
                      <a:r>
                        <a:rPr lang="en-US" sz="1800" dirty="0">
                          <a:latin typeface="+mn-lt"/>
                        </a:rPr>
                        <a:t>Parameter</a:t>
                      </a:r>
                    </a:p>
                  </a:txBody>
                  <a:tcPr marT="45726" marB="45726"/>
                </a:tc>
                <a:tc>
                  <a:txBody>
                    <a:bodyPr/>
                    <a:lstStyle/>
                    <a:p>
                      <a:pPr algn="ctr"/>
                      <a:r>
                        <a:rPr lang="en-US" sz="1800" dirty="0">
                          <a:latin typeface="+mn-lt"/>
                        </a:rPr>
                        <a:t>Order of I</a:t>
                      </a:r>
                      <a:r>
                        <a:rPr lang="en-US" sz="1800" baseline="0" dirty="0">
                          <a:latin typeface="+mn-lt"/>
                        </a:rPr>
                        <a:t>mportance &amp; </a:t>
                      </a:r>
                      <a:r>
                        <a:rPr lang="en-US" sz="1800" dirty="0">
                          <a:latin typeface="+mn-lt"/>
                        </a:rPr>
                        <a:t>Role in decision making</a:t>
                      </a:r>
                    </a:p>
                  </a:txBody>
                  <a:tcPr marT="45726" marB="45726"/>
                </a:tc>
                <a:extLst>
                  <a:ext uri="{0D108BD9-81ED-4DB2-BD59-A6C34878D82A}">
                    <a16:rowId xmlns:a16="http://schemas.microsoft.com/office/drawing/2014/main" val="10000"/>
                  </a:ext>
                </a:extLst>
              </a:tr>
              <a:tr h="731611">
                <a:tc>
                  <a:txBody>
                    <a:bodyPr/>
                    <a:lstStyle/>
                    <a:p>
                      <a:pPr algn="l">
                        <a:lnSpc>
                          <a:spcPct val="110000"/>
                        </a:lnSpc>
                      </a:pPr>
                      <a:r>
                        <a:rPr lang="en-US" sz="1400" b="1" dirty="0">
                          <a:latin typeface="+mn-lt"/>
                        </a:rPr>
                        <a:t>Consumption per capita</a:t>
                      </a:r>
                    </a:p>
                  </a:txBody>
                  <a:tcPr marT="45726" marB="45726"/>
                </a:tc>
                <a:tc>
                  <a:txBody>
                    <a:bodyPr/>
                    <a:lstStyle/>
                    <a:p>
                      <a:pPr algn="just">
                        <a:lnSpc>
                          <a:spcPct val="110000"/>
                        </a:lnSpc>
                      </a:pPr>
                      <a:r>
                        <a:rPr lang="en-US" sz="1400" baseline="0" dirty="0">
                          <a:latin typeface="+mn-lt"/>
                        </a:rPr>
                        <a:t>Rice consumption above 200 g/per capita/day is considered reasonable to define a State as a rice eating state</a:t>
                      </a:r>
                      <a:endParaRPr lang="en-US" sz="1400" dirty="0">
                        <a:latin typeface="+mn-lt"/>
                      </a:endParaRPr>
                    </a:p>
                  </a:txBody>
                  <a:tcPr marT="45726" marB="45726"/>
                </a:tc>
                <a:extLst>
                  <a:ext uri="{0D108BD9-81ED-4DB2-BD59-A6C34878D82A}">
                    <a16:rowId xmlns:a16="http://schemas.microsoft.com/office/drawing/2014/main" val="10001"/>
                  </a:ext>
                </a:extLst>
              </a:tr>
              <a:tr h="944998">
                <a:tc>
                  <a:txBody>
                    <a:bodyPr/>
                    <a:lstStyle/>
                    <a:p>
                      <a:pPr algn="l">
                        <a:lnSpc>
                          <a:spcPct val="110000"/>
                        </a:lnSpc>
                      </a:pPr>
                      <a:r>
                        <a:rPr lang="en-US" sz="1400" b="1" dirty="0">
                          <a:latin typeface="+mn-lt"/>
                        </a:rPr>
                        <a:t>Perceived</a:t>
                      </a:r>
                    </a:p>
                    <a:p>
                      <a:pPr algn="l">
                        <a:lnSpc>
                          <a:spcPct val="110000"/>
                        </a:lnSpc>
                      </a:pPr>
                      <a:r>
                        <a:rPr lang="en-US" sz="1400" b="1" dirty="0">
                          <a:latin typeface="+mn-lt"/>
                        </a:rPr>
                        <a:t>Positive</a:t>
                      </a:r>
                      <a:r>
                        <a:rPr lang="en-US" sz="1400" b="1" baseline="0" dirty="0">
                          <a:latin typeface="+mn-lt"/>
                        </a:rPr>
                        <a:t> Political influences</a:t>
                      </a:r>
                      <a:endParaRPr lang="en-US" sz="1400" b="1" dirty="0">
                        <a:latin typeface="+mn-lt"/>
                      </a:endParaRPr>
                    </a:p>
                  </a:txBody>
                  <a:tcPr marT="45726" marB="45726"/>
                </a:tc>
                <a:tc>
                  <a:txBody>
                    <a:bodyPr/>
                    <a:lstStyle/>
                    <a:p>
                      <a:pPr algn="just">
                        <a:lnSpc>
                          <a:spcPct val="110000"/>
                        </a:lnSpc>
                      </a:pPr>
                      <a:r>
                        <a:rPr lang="en-US" sz="1400" baseline="0" dirty="0">
                          <a:latin typeface="+mn-lt"/>
                        </a:rPr>
                        <a:t>How politicians view rice fortification; their willingness to act for the common good.</a:t>
                      </a:r>
                    </a:p>
                    <a:p>
                      <a:pPr algn="just">
                        <a:lnSpc>
                          <a:spcPct val="110000"/>
                        </a:lnSpc>
                      </a:pPr>
                      <a:r>
                        <a:rPr lang="en-US" sz="1400" baseline="0" dirty="0">
                          <a:latin typeface="+mn-lt"/>
                        </a:rPr>
                        <a:t>In many states rice is monitored at the Chief Minister level although the Agriculture / Food / Civil supplies minister will play the key role in decision making.</a:t>
                      </a:r>
                      <a:endParaRPr lang="en-US" sz="1400" dirty="0">
                        <a:latin typeface="+mn-lt"/>
                      </a:endParaRPr>
                    </a:p>
                  </a:txBody>
                  <a:tcPr marT="45726" marB="45726"/>
                </a:tc>
                <a:extLst>
                  <a:ext uri="{0D108BD9-81ED-4DB2-BD59-A6C34878D82A}">
                    <a16:rowId xmlns:a16="http://schemas.microsoft.com/office/drawing/2014/main" val="10002"/>
                  </a:ext>
                </a:extLst>
              </a:tr>
              <a:tr h="1371771">
                <a:tc>
                  <a:txBody>
                    <a:bodyPr/>
                    <a:lstStyle/>
                    <a:p>
                      <a:pPr algn="l">
                        <a:lnSpc>
                          <a:spcPct val="110000"/>
                        </a:lnSpc>
                      </a:pPr>
                      <a:endParaRPr lang="en-US" sz="1400" b="1" dirty="0">
                        <a:latin typeface="+mn-lt"/>
                      </a:endParaRPr>
                    </a:p>
                  </a:txBody>
                  <a:tcPr marT="45726" marB="45726"/>
                </a:tc>
                <a:tc>
                  <a:txBody>
                    <a:bodyPr/>
                    <a:lstStyle/>
                    <a:p>
                      <a:pPr algn="just">
                        <a:lnSpc>
                          <a:spcPct val="110000"/>
                        </a:lnSpc>
                      </a:pPr>
                      <a:endParaRPr lang="en-US" sz="1400" dirty="0">
                        <a:latin typeface="+mn-lt"/>
                      </a:endParaRPr>
                    </a:p>
                  </a:txBody>
                  <a:tcPr marT="45726" marB="45726"/>
                </a:tc>
                <a:extLst>
                  <a:ext uri="{0D108BD9-81ED-4DB2-BD59-A6C34878D82A}">
                    <a16:rowId xmlns:a16="http://schemas.microsoft.com/office/drawing/2014/main" val="10003"/>
                  </a:ext>
                </a:extLst>
              </a:tr>
              <a:tr h="731611">
                <a:tc>
                  <a:txBody>
                    <a:bodyPr/>
                    <a:lstStyle/>
                    <a:p>
                      <a:pPr algn="l">
                        <a:lnSpc>
                          <a:spcPct val="110000"/>
                        </a:lnSpc>
                      </a:pPr>
                      <a:endParaRPr lang="en-US" sz="1400" b="1" dirty="0">
                        <a:latin typeface="+mn-lt"/>
                      </a:endParaRPr>
                    </a:p>
                  </a:txBody>
                  <a:tcPr marT="45726" marB="45726"/>
                </a:tc>
                <a:tc>
                  <a:txBody>
                    <a:bodyPr/>
                    <a:lstStyle/>
                    <a:p>
                      <a:pPr algn="just">
                        <a:lnSpc>
                          <a:spcPct val="110000"/>
                        </a:lnSpc>
                      </a:pPr>
                      <a:endParaRPr lang="en-US" sz="1400" dirty="0">
                        <a:latin typeface="+mn-lt"/>
                      </a:endParaRPr>
                    </a:p>
                  </a:txBody>
                  <a:tcPr marT="45726" marB="45726"/>
                </a:tc>
                <a:extLst>
                  <a:ext uri="{0D108BD9-81ED-4DB2-BD59-A6C34878D82A}">
                    <a16:rowId xmlns:a16="http://schemas.microsoft.com/office/drawing/2014/main" val="10004"/>
                  </a:ext>
                </a:extLst>
              </a:tr>
            </a:tbl>
          </a:graphicData>
        </a:graphic>
      </p:graphicFrame>
      <p:sp>
        <p:nvSpPr>
          <p:cNvPr id="6" name="Title 6"/>
          <p:cNvSpPr txBox="1">
            <a:spLocks/>
          </p:cNvSpPr>
          <p:nvPr/>
        </p:nvSpPr>
        <p:spPr bwMode="auto">
          <a:xfrm>
            <a:off x="0" y="381000"/>
            <a:ext cx="9144000" cy="887413"/>
          </a:xfrm>
          <a:prstGeom prst="rect">
            <a:avLst/>
          </a:prstGeom>
          <a:noFill/>
          <a:ln w="9525">
            <a:noFill/>
            <a:miter lim="800000"/>
            <a:headEnd/>
            <a:tailEnd/>
          </a:ln>
        </p:spPr>
        <p:txBody>
          <a:bodyPr anchor="ctr"/>
          <a:lstStyle/>
          <a:p>
            <a:r>
              <a:rPr lang="en-US" sz="3600" b="1" dirty="0">
                <a:solidFill>
                  <a:srgbClr val="000F97"/>
                </a:solidFill>
                <a:cs typeface="Arial" charset="0"/>
              </a:rPr>
              <a:t>Parameters Influencing Rice Fortification</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Chart 2"/>
          <p:cNvPicPr>
            <a:picLocks noChangeArrowheads="1"/>
          </p:cNvPicPr>
          <p:nvPr/>
        </p:nvPicPr>
        <p:blipFill>
          <a:blip r:embed="rId3" cstate="print"/>
          <a:srcRect/>
          <a:stretch>
            <a:fillRect/>
          </a:stretch>
        </p:blipFill>
        <p:spPr bwMode="auto">
          <a:xfrm>
            <a:off x="304800" y="1298575"/>
            <a:ext cx="8607425" cy="4816475"/>
          </a:xfrm>
          <a:prstGeom prst="rect">
            <a:avLst/>
          </a:prstGeom>
          <a:noFill/>
          <a:ln w="9525">
            <a:noFill/>
            <a:miter lim="800000"/>
            <a:headEnd/>
            <a:tailEnd/>
          </a:ln>
        </p:spPr>
      </p:pic>
      <p:sp>
        <p:nvSpPr>
          <p:cNvPr id="25603" name="TextBox 3"/>
          <p:cNvSpPr txBox="1">
            <a:spLocks noChangeArrowheads="1"/>
          </p:cNvSpPr>
          <p:nvPr/>
        </p:nvSpPr>
        <p:spPr bwMode="auto">
          <a:xfrm>
            <a:off x="228600" y="304800"/>
            <a:ext cx="8610600" cy="646331"/>
          </a:xfrm>
          <a:prstGeom prst="rect">
            <a:avLst/>
          </a:prstGeom>
          <a:noFill/>
          <a:ln w="25400" cmpd="dbl">
            <a:noFill/>
            <a:miter lim="800000"/>
            <a:headEnd/>
            <a:tailEnd/>
          </a:ln>
        </p:spPr>
        <p:txBody>
          <a:bodyPr>
            <a:spAutoFit/>
          </a:bodyPr>
          <a:lstStyle/>
          <a:p>
            <a:r>
              <a:rPr lang="en-US" sz="3600" b="1" dirty="0">
                <a:solidFill>
                  <a:srgbClr val="000F97"/>
                </a:solidFill>
                <a:cs typeface="Arial" charset="0"/>
              </a:rPr>
              <a:t>Influences: </a:t>
            </a:r>
            <a:r>
              <a:rPr lang="en-US" sz="2800" dirty="0">
                <a:solidFill>
                  <a:srgbClr val="000F97"/>
                </a:solidFill>
                <a:cs typeface="Arial" charset="0"/>
              </a:rPr>
              <a:t>Perceived</a:t>
            </a:r>
            <a:r>
              <a:rPr lang="en-US" sz="2800" b="1" dirty="0">
                <a:solidFill>
                  <a:srgbClr val="000F97"/>
                </a:solidFill>
                <a:cs typeface="Arial" charset="0"/>
              </a:rPr>
              <a:t> </a:t>
            </a:r>
            <a:r>
              <a:rPr lang="en-US" sz="2800" dirty="0">
                <a:solidFill>
                  <a:srgbClr val="000F97"/>
                </a:solidFill>
                <a:cs typeface="Arial" charset="0"/>
              </a:rPr>
              <a:t>Political Will</a:t>
            </a:r>
            <a:endParaRPr lang="en-US" sz="2800" i="1" dirty="0">
              <a:solidFill>
                <a:srgbClr val="000F97"/>
              </a:solidFill>
              <a:cs typeface="Arial" charset="0"/>
            </a:endParaRPr>
          </a:p>
        </p:txBody>
      </p:sp>
      <p:sp>
        <p:nvSpPr>
          <p:cNvPr id="25605" name="TextBox 5"/>
          <p:cNvSpPr txBox="1">
            <a:spLocks noChangeArrowheads="1"/>
          </p:cNvSpPr>
          <p:nvPr/>
        </p:nvSpPr>
        <p:spPr bwMode="auto">
          <a:xfrm>
            <a:off x="4191000" y="6242843"/>
            <a:ext cx="4953000" cy="277813"/>
          </a:xfrm>
          <a:prstGeom prst="rect">
            <a:avLst/>
          </a:prstGeom>
          <a:noFill/>
          <a:ln w="9525">
            <a:noFill/>
            <a:miter lim="800000"/>
            <a:headEnd/>
            <a:tailEnd/>
          </a:ln>
        </p:spPr>
        <p:txBody>
          <a:bodyPr>
            <a:spAutoFit/>
          </a:bodyPr>
          <a:lstStyle/>
          <a:p>
            <a:pPr algn="r"/>
            <a:r>
              <a:rPr lang="en-US" sz="1200" dirty="0">
                <a:latin typeface="+mn-lt"/>
              </a:rPr>
              <a:t>Source: Inputs from Government officials and millers </a:t>
            </a:r>
          </a:p>
        </p:txBody>
      </p:sp>
      <p:sp>
        <p:nvSpPr>
          <p:cNvPr id="11" name="TextBox 10"/>
          <p:cNvSpPr txBox="1"/>
          <p:nvPr/>
        </p:nvSpPr>
        <p:spPr>
          <a:xfrm>
            <a:off x="4724400" y="1828800"/>
            <a:ext cx="4057521" cy="369332"/>
          </a:xfrm>
          <a:prstGeom prst="rect">
            <a:avLst/>
          </a:prstGeom>
          <a:solidFill>
            <a:schemeClr val="bg1"/>
          </a:solidFill>
        </p:spPr>
        <p:txBody>
          <a:bodyPr wrap="square" rtlCol="0">
            <a:spAutoFit/>
          </a:bodyPr>
          <a:lstStyle/>
          <a:p>
            <a:r>
              <a:rPr lang="en-US" dirty="0"/>
              <a:t>Perceived Positive Political Influences</a:t>
            </a:r>
          </a:p>
        </p:txBody>
      </p:sp>
      <p:sp>
        <p:nvSpPr>
          <p:cNvPr id="6" name="TextBox 5"/>
          <p:cNvSpPr txBox="1"/>
          <p:nvPr/>
        </p:nvSpPr>
        <p:spPr>
          <a:xfrm>
            <a:off x="304800" y="914400"/>
            <a:ext cx="8305800" cy="886397"/>
          </a:xfrm>
          <a:prstGeom prst="rect">
            <a:avLst/>
          </a:prstGeom>
          <a:noFill/>
        </p:spPr>
        <p:txBody>
          <a:bodyPr wrap="square" rtlCol="0">
            <a:spAutoFit/>
          </a:bodyPr>
          <a:lstStyle/>
          <a:p>
            <a:pPr algn="just">
              <a:lnSpc>
                <a:spcPct val="110000"/>
              </a:lnSpc>
            </a:pPr>
            <a:r>
              <a:rPr lang="en-US" sz="1200" dirty="0"/>
              <a:t>How politicians view rice fortification; their willingness to act for the common good.</a:t>
            </a:r>
          </a:p>
          <a:p>
            <a:pPr algn="just">
              <a:lnSpc>
                <a:spcPct val="110000"/>
              </a:lnSpc>
            </a:pPr>
            <a:r>
              <a:rPr lang="en-US" sz="1200" dirty="0"/>
              <a:t>In many states rice is monitored at the Chief Minister level although the Agriculture / Food / Civil supplies minister will play the key role in decision making.</a:t>
            </a:r>
          </a:p>
          <a:p>
            <a:endParaRPr lang="en-US" sz="1200" dirty="0"/>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352619191"/>
              </p:ext>
            </p:extLst>
          </p:nvPr>
        </p:nvGraphicFramePr>
        <p:xfrm>
          <a:off x="152400" y="1524000"/>
          <a:ext cx="8839200" cy="4260510"/>
        </p:xfrm>
        <a:graphic>
          <a:graphicData uri="http://schemas.openxmlformats.org/drawingml/2006/table">
            <a:tbl>
              <a:tblPr firstRow="1" bandRow="1">
                <a:tableStyleId>{21E4AEA4-8DFA-4A89-87EB-49C32662AFE0}</a:tableStyleId>
              </a:tblPr>
              <a:tblGrid>
                <a:gridCol w="1828800">
                  <a:extLst>
                    <a:ext uri="{9D8B030D-6E8A-4147-A177-3AD203B41FA5}">
                      <a16:colId xmlns:a16="http://schemas.microsoft.com/office/drawing/2014/main" val="20000"/>
                    </a:ext>
                  </a:extLst>
                </a:gridCol>
                <a:gridCol w="7010400">
                  <a:extLst>
                    <a:ext uri="{9D8B030D-6E8A-4147-A177-3AD203B41FA5}">
                      <a16:colId xmlns:a16="http://schemas.microsoft.com/office/drawing/2014/main" val="20001"/>
                    </a:ext>
                  </a:extLst>
                </a:gridCol>
              </a:tblGrid>
              <a:tr h="370886">
                <a:tc>
                  <a:txBody>
                    <a:bodyPr/>
                    <a:lstStyle/>
                    <a:p>
                      <a:pPr algn="ctr"/>
                      <a:r>
                        <a:rPr lang="en-US" sz="1800" dirty="0">
                          <a:latin typeface="+mn-lt"/>
                        </a:rPr>
                        <a:t>Parameter</a:t>
                      </a:r>
                    </a:p>
                  </a:txBody>
                  <a:tcPr marT="45726" marB="45726"/>
                </a:tc>
                <a:tc>
                  <a:txBody>
                    <a:bodyPr/>
                    <a:lstStyle/>
                    <a:p>
                      <a:pPr algn="ctr"/>
                      <a:r>
                        <a:rPr lang="en-US" sz="1800" dirty="0">
                          <a:latin typeface="+mn-lt"/>
                        </a:rPr>
                        <a:t>Order of I</a:t>
                      </a:r>
                      <a:r>
                        <a:rPr lang="en-US" sz="1800" baseline="0" dirty="0">
                          <a:latin typeface="+mn-lt"/>
                        </a:rPr>
                        <a:t>mportance &amp; </a:t>
                      </a:r>
                      <a:r>
                        <a:rPr lang="en-US" sz="1800" dirty="0">
                          <a:latin typeface="+mn-lt"/>
                        </a:rPr>
                        <a:t>Role in decision making</a:t>
                      </a:r>
                    </a:p>
                  </a:txBody>
                  <a:tcPr marT="45726" marB="45726"/>
                </a:tc>
                <a:extLst>
                  <a:ext uri="{0D108BD9-81ED-4DB2-BD59-A6C34878D82A}">
                    <a16:rowId xmlns:a16="http://schemas.microsoft.com/office/drawing/2014/main" val="10000"/>
                  </a:ext>
                </a:extLst>
              </a:tr>
              <a:tr h="731611">
                <a:tc>
                  <a:txBody>
                    <a:bodyPr/>
                    <a:lstStyle/>
                    <a:p>
                      <a:pPr algn="l">
                        <a:lnSpc>
                          <a:spcPct val="110000"/>
                        </a:lnSpc>
                      </a:pPr>
                      <a:r>
                        <a:rPr lang="en-US" sz="1400" b="1" dirty="0">
                          <a:latin typeface="+mn-lt"/>
                        </a:rPr>
                        <a:t>Consumption per capita</a:t>
                      </a:r>
                    </a:p>
                  </a:txBody>
                  <a:tcPr marT="45726" marB="45726"/>
                </a:tc>
                <a:tc>
                  <a:txBody>
                    <a:bodyPr/>
                    <a:lstStyle/>
                    <a:p>
                      <a:pPr algn="just">
                        <a:lnSpc>
                          <a:spcPct val="110000"/>
                        </a:lnSpc>
                      </a:pPr>
                      <a:r>
                        <a:rPr lang="en-US" sz="1400" baseline="0" dirty="0">
                          <a:latin typeface="+mn-lt"/>
                        </a:rPr>
                        <a:t>Rice consumption above 200 g/per capita/day is considered reasonable to define a State as a rice eating state</a:t>
                      </a:r>
                      <a:endParaRPr lang="en-US" sz="1400" dirty="0">
                        <a:latin typeface="+mn-lt"/>
                      </a:endParaRPr>
                    </a:p>
                  </a:txBody>
                  <a:tcPr marT="45726" marB="45726"/>
                </a:tc>
                <a:extLst>
                  <a:ext uri="{0D108BD9-81ED-4DB2-BD59-A6C34878D82A}">
                    <a16:rowId xmlns:a16="http://schemas.microsoft.com/office/drawing/2014/main" val="10001"/>
                  </a:ext>
                </a:extLst>
              </a:tr>
              <a:tr h="944998">
                <a:tc>
                  <a:txBody>
                    <a:bodyPr/>
                    <a:lstStyle/>
                    <a:p>
                      <a:pPr algn="l">
                        <a:lnSpc>
                          <a:spcPct val="110000"/>
                        </a:lnSpc>
                      </a:pPr>
                      <a:r>
                        <a:rPr lang="en-US" sz="1400" b="1" dirty="0">
                          <a:latin typeface="+mn-lt"/>
                        </a:rPr>
                        <a:t>Perceived</a:t>
                      </a:r>
                    </a:p>
                    <a:p>
                      <a:pPr algn="l">
                        <a:lnSpc>
                          <a:spcPct val="110000"/>
                        </a:lnSpc>
                      </a:pPr>
                      <a:r>
                        <a:rPr lang="en-US" sz="1400" b="1" dirty="0">
                          <a:latin typeface="+mn-lt"/>
                        </a:rPr>
                        <a:t>Positive</a:t>
                      </a:r>
                      <a:r>
                        <a:rPr lang="en-US" sz="1400" b="1" baseline="0" dirty="0">
                          <a:latin typeface="+mn-lt"/>
                        </a:rPr>
                        <a:t> Political influences</a:t>
                      </a:r>
                      <a:endParaRPr lang="en-US" sz="1400" b="1" dirty="0">
                        <a:latin typeface="+mn-lt"/>
                      </a:endParaRPr>
                    </a:p>
                  </a:txBody>
                  <a:tcPr marT="45726" marB="45726"/>
                </a:tc>
                <a:tc>
                  <a:txBody>
                    <a:bodyPr/>
                    <a:lstStyle/>
                    <a:p>
                      <a:pPr algn="just">
                        <a:lnSpc>
                          <a:spcPct val="110000"/>
                        </a:lnSpc>
                      </a:pPr>
                      <a:r>
                        <a:rPr lang="en-US" sz="1400" baseline="0" dirty="0">
                          <a:latin typeface="+mn-lt"/>
                        </a:rPr>
                        <a:t>How politicians view rice fortification; their willingness to act for the common good.</a:t>
                      </a:r>
                    </a:p>
                    <a:p>
                      <a:pPr algn="just">
                        <a:lnSpc>
                          <a:spcPct val="110000"/>
                        </a:lnSpc>
                      </a:pPr>
                      <a:r>
                        <a:rPr lang="en-US" sz="1400" baseline="0" dirty="0">
                          <a:latin typeface="+mn-lt"/>
                        </a:rPr>
                        <a:t>In many states rice is monitored at the Chief Minister level although the Agriculture / Food / Civil supplies minister will play the key role in decision making.</a:t>
                      </a:r>
                      <a:endParaRPr lang="en-US" sz="1400" dirty="0">
                        <a:latin typeface="+mn-lt"/>
                      </a:endParaRPr>
                    </a:p>
                  </a:txBody>
                  <a:tcPr marT="45726" marB="45726"/>
                </a:tc>
                <a:extLst>
                  <a:ext uri="{0D108BD9-81ED-4DB2-BD59-A6C34878D82A}">
                    <a16:rowId xmlns:a16="http://schemas.microsoft.com/office/drawing/2014/main" val="10002"/>
                  </a:ext>
                </a:extLst>
              </a:tr>
              <a:tr h="1371771">
                <a:tc>
                  <a:txBody>
                    <a:bodyPr/>
                    <a:lstStyle/>
                    <a:p>
                      <a:pPr algn="l">
                        <a:lnSpc>
                          <a:spcPct val="110000"/>
                        </a:lnSpc>
                      </a:pPr>
                      <a:r>
                        <a:rPr lang="en-US" sz="1400" b="1" dirty="0">
                          <a:latin typeface="+mn-lt"/>
                        </a:rPr>
                        <a:t>Organized Government Mechanisms &amp; Support</a:t>
                      </a:r>
                      <a:r>
                        <a:rPr lang="en-US" sz="1400" b="1" baseline="0" dirty="0">
                          <a:latin typeface="+mn-lt"/>
                        </a:rPr>
                        <a:t> infrastructure</a:t>
                      </a:r>
                      <a:endParaRPr lang="en-US" sz="1400" b="1" dirty="0">
                        <a:latin typeface="+mn-lt"/>
                      </a:endParaRPr>
                    </a:p>
                  </a:txBody>
                  <a:tcPr marT="45726" marB="45726"/>
                </a:tc>
                <a:tc>
                  <a:txBody>
                    <a:bodyPr/>
                    <a:lstStyle/>
                    <a:p>
                      <a:pPr algn="just">
                        <a:lnSpc>
                          <a:spcPct val="110000"/>
                        </a:lnSpc>
                      </a:pPr>
                      <a:r>
                        <a:rPr lang="en-US" sz="1400">
                          <a:latin typeface="+mn-lt"/>
                        </a:rPr>
                        <a:t>Bureaucracy represented by secretaries, commissioners and directors of serving departments. They can </a:t>
                      </a:r>
                      <a:r>
                        <a:rPr lang="en-US" sz="1400" baseline="0">
                          <a:latin typeface="+mn-lt"/>
                        </a:rPr>
                        <a:t>complement the processes and engage appropriate resources.</a:t>
                      </a:r>
                    </a:p>
                    <a:p>
                      <a:pPr algn="just">
                        <a:lnSpc>
                          <a:spcPct val="110000"/>
                        </a:lnSpc>
                      </a:pPr>
                      <a:r>
                        <a:rPr lang="en-US" sz="1400" baseline="0">
                          <a:latin typeface="+mn-lt"/>
                        </a:rPr>
                        <a:t>Includes support infrastructure such as storage, distribution network etc.</a:t>
                      </a:r>
                    </a:p>
                    <a:p>
                      <a:pPr algn="just">
                        <a:lnSpc>
                          <a:spcPct val="110000"/>
                        </a:lnSpc>
                      </a:pPr>
                      <a:r>
                        <a:rPr lang="en-US" sz="1400" baseline="0">
                          <a:latin typeface="+mn-lt"/>
                        </a:rPr>
                        <a:t>Takes considerable time / resources to establish.</a:t>
                      </a:r>
                    </a:p>
                    <a:p>
                      <a:pPr algn="just">
                        <a:lnSpc>
                          <a:spcPct val="110000"/>
                        </a:lnSpc>
                      </a:pPr>
                      <a:r>
                        <a:rPr lang="en-US" sz="1400" baseline="0">
                          <a:latin typeface="+mn-lt"/>
                        </a:rPr>
                        <a:t>Can be stumbling blocks and are often reasons for failure of politically influenced initiatives</a:t>
                      </a:r>
                      <a:endParaRPr lang="en-US" sz="1400" dirty="0">
                        <a:latin typeface="+mn-lt"/>
                      </a:endParaRPr>
                    </a:p>
                  </a:txBody>
                  <a:tcPr marT="45726" marB="45726"/>
                </a:tc>
                <a:extLst>
                  <a:ext uri="{0D108BD9-81ED-4DB2-BD59-A6C34878D82A}">
                    <a16:rowId xmlns:a16="http://schemas.microsoft.com/office/drawing/2014/main" val="10003"/>
                  </a:ext>
                </a:extLst>
              </a:tr>
              <a:tr h="731611">
                <a:tc>
                  <a:txBody>
                    <a:bodyPr/>
                    <a:lstStyle/>
                    <a:p>
                      <a:pPr algn="l">
                        <a:lnSpc>
                          <a:spcPct val="110000"/>
                        </a:lnSpc>
                      </a:pPr>
                      <a:endParaRPr lang="en-US" sz="1400" b="1" dirty="0">
                        <a:latin typeface="+mn-lt"/>
                      </a:endParaRPr>
                    </a:p>
                  </a:txBody>
                  <a:tcPr marT="45726" marB="45726"/>
                </a:tc>
                <a:tc>
                  <a:txBody>
                    <a:bodyPr/>
                    <a:lstStyle/>
                    <a:p>
                      <a:pPr algn="just">
                        <a:lnSpc>
                          <a:spcPct val="110000"/>
                        </a:lnSpc>
                      </a:pPr>
                      <a:endParaRPr lang="en-US" sz="1400" dirty="0">
                        <a:latin typeface="+mn-lt"/>
                      </a:endParaRPr>
                    </a:p>
                  </a:txBody>
                  <a:tcPr marT="45726" marB="45726"/>
                </a:tc>
                <a:extLst>
                  <a:ext uri="{0D108BD9-81ED-4DB2-BD59-A6C34878D82A}">
                    <a16:rowId xmlns:a16="http://schemas.microsoft.com/office/drawing/2014/main" val="10004"/>
                  </a:ext>
                </a:extLst>
              </a:tr>
            </a:tbl>
          </a:graphicData>
        </a:graphic>
      </p:graphicFrame>
      <p:sp>
        <p:nvSpPr>
          <p:cNvPr id="6" name="Title 6"/>
          <p:cNvSpPr txBox="1">
            <a:spLocks/>
          </p:cNvSpPr>
          <p:nvPr/>
        </p:nvSpPr>
        <p:spPr bwMode="auto">
          <a:xfrm>
            <a:off x="0" y="381000"/>
            <a:ext cx="9144000" cy="887413"/>
          </a:xfrm>
          <a:prstGeom prst="rect">
            <a:avLst/>
          </a:prstGeom>
          <a:noFill/>
          <a:ln w="9525">
            <a:noFill/>
            <a:miter lim="800000"/>
            <a:headEnd/>
            <a:tailEnd/>
          </a:ln>
        </p:spPr>
        <p:txBody>
          <a:bodyPr anchor="ctr"/>
          <a:lstStyle/>
          <a:p>
            <a:r>
              <a:rPr lang="en-US" sz="3600" b="1" dirty="0">
                <a:solidFill>
                  <a:srgbClr val="000F97"/>
                </a:solidFill>
                <a:cs typeface="Arial" charset="0"/>
              </a:rPr>
              <a:t>Parameters Influencing Rice Fortification</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a:graphicFrameLocks/>
          </p:cNvGraphicFramePr>
          <p:nvPr/>
        </p:nvGraphicFramePr>
        <p:xfrm>
          <a:off x="228600" y="1263136"/>
          <a:ext cx="8610600" cy="4733925"/>
        </p:xfrm>
        <a:graphic>
          <a:graphicData uri="http://schemas.openxmlformats.org/drawingml/2006/chart">
            <c:chart xmlns:c="http://schemas.openxmlformats.org/drawingml/2006/chart" xmlns:r="http://schemas.openxmlformats.org/officeDocument/2006/relationships" r:id="rId3"/>
          </a:graphicData>
        </a:graphic>
      </p:graphicFrame>
      <p:sp>
        <p:nvSpPr>
          <p:cNvPr id="6" name="Left Brace 5"/>
          <p:cNvSpPr/>
          <p:nvPr/>
        </p:nvSpPr>
        <p:spPr>
          <a:xfrm rot="16200000">
            <a:off x="2400300" y="4235450"/>
            <a:ext cx="609600" cy="3124200"/>
          </a:xfrm>
          <a:prstGeom prst="leftBrace">
            <a:avLst>
              <a:gd name="adj1" fmla="val 8333"/>
              <a:gd name="adj2" fmla="val 50592"/>
            </a:avLst>
          </a:prstGeom>
          <a:noFill/>
          <a:ln>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en-US">
              <a:solidFill>
                <a:srgbClr val="C00000"/>
              </a:solidFill>
            </a:endParaRPr>
          </a:p>
        </p:txBody>
      </p:sp>
      <p:sp>
        <p:nvSpPr>
          <p:cNvPr id="27653" name="TextBox 6"/>
          <p:cNvSpPr txBox="1">
            <a:spLocks noChangeArrowheads="1"/>
          </p:cNvSpPr>
          <p:nvPr/>
        </p:nvSpPr>
        <p:spPr bwMode="auto">
          <a:xfrm>
            <a:off x="2986088" y="5916613"/>
            <a:ext cx="2209800" cy="369887"/>
          </a:xfrm>
          <a:prstGeom prst="rect">
            <a:avLst/>
          </a:prstGeom>
          <a:noFill/>
          <a:ln w="9525">
            <a:noFill/>
            <a:miter lim="800000"/>
            <a:headEnd/>
            <a:tailEnd/>
          </a:ln>
        </p:spPr>
        <p:txBody>
          <a:bodyPr>
            <a:spAutoFit/>
          </a:bodyPr>
          <a:lstStyle/>
          <a:p>
            <a:r>
              <a:rPr lang="en-US" b="1"/>
              <a:t>Centralization</a:t>
            </a:r>
          </a:p>
        </p:txBody>
      </p:sp>
      <p:sp>
        <p:nvSpPr>
          <p:cNvPr id="27654" name="TextBox 7"/>
          <p:cNvSpPr txBox="1">
            <a:spLocks noChangeArrowheads="1"/>
          </p:cNvSpPr>
          <p:nvPr/>
        </p:nvSpPr>
        <p:spPr bwMode="auto">
          <a:xfrm>
            <a:off x="155575" y="304800"/>
            <a:ext cx="8988425" cy="646331"/>
          </a:xfrm>
          <a:prstGeom prst="rect">
            <a:avLst/>
          </a:prstGeom>
          <a:noFill/>
          <a:ln w="25400" cmpd="dbl">
            <a:noFill/>
            <a:miter lim="800000"/>
            <a:headEnd/>
            <a:tailEnd/>
          </a:ln>
        </p:spPr>
        <p:txBody>
          <a:bodyPr>
            <a:spAutoFit/>
          </a:bodyPr>
          <a:lstStyle/>
          <a:p>
            <a:r>
              <a:rPr lang="en-US" sz="3600" b="1" dirty="0">
                <a:solidFill>
                  <a:srgbClr val="000F97"/>
                </a:solidFill>
                <a:cs typeface="Arial" charset="0"/>
              </a:rPr>
              <a:t>Influences: </a:t>
            </a:r>
            <a:r>
              <a:rPr lang="en-US" sz="3600" dirty="0">
                <a:solidFill>
                  <a:srgbClr val="000F97"/>
                </a:solidFill>
                <a:cs typeface="Arial" charset="0"/>
              </a:rPr>
              <a:t>Storage Capacities</a:t>
            </a:r>
          </a:p>
        </p:txBody>
      </p:sp>
    </p:spTree>
  </p:cSld>
  <p:clrMapOvr>
    <a:masterClrMapping/>
  </p:clrMapOvr>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Warren's HD:Applications:Microsoft Office 2004:Templates:My Templates:fpl.pot</Template>
  <TotalTime>15686</TotalTime>
  <Words>9682</Words>
  <Application>Microsoft Office PowerPoint</Application>
  <PresentationFormat>On-screen Show (4:3)</PresentationFormat>
  <Paragraphs>2303</Paragraphs>
  <Slides>114</Slides>
  <Notes>111</Notes>
  <HiddenSlides>0</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2</vt:i4>
      </vt:variant>
      <vt:variant>
        <vt:lpstr>Slide Titles</vt:lpstr>
      </vt:variant>
      <vt:variant>
        <vt:i4>114</vt:i4>
      </vt:variant>
    </vt:vector>
  </HeadingPairs>
  <TitlesOfParts>
    <vt:vector size="124" baseType="lpstr">
      <vt:lpstr>ＭＳ 明朝</vt:lpstr>
      <vt:lpstr>ＭＳ Ｐゴシック</vt:lpstr>
      <vt:lpstr>Arial</vt:lpstr>
      <vt:lpstr>Calibri</vt:lpstr>
      <vt:lpstr>Cambria Math</vt:lpstr>
      <vt:lpstr>Palatino Linotype</vt:lpstr>
      <vt:lpstr>Wingdings</vt:lpstr>
      <vt:lpstr>Default Design</vt:lpstr>
      <vt:lpstr>Microsoft Excel 97-2003 Worksheet</vt:lpstr>
      <vt:lpstr>Worksheet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Wheat Strategy: Matrix Development</vt:lpstr>
      <vt:lpstr>PowerPoint Presentation</vt:lpstr>
      <vt:lpstr>PowerPoint Presentation</vt:lpstr>
      <vt:lpstr>PowerPoint Presentation</vt:lpstr>
      <vt:lpstr>Wheat Strategy: Health Impact Example </vt:lpstr>
      <vt:lpstr>Wheat Strategy: PDS Atta Channel</vt:lpstr>
      <vt:lpstr>PowerPoint Presentation</vt:lpstr>
      <vt:lpstr>PowerPoint Presentation</vt:lpstr>
      <vt:lpstr>PowerPoint Presentation</vt:lpstr>
      <vt:lpstr>PowerPoint Presentation</vt:lpstr>
      <vt:lpstr>PowerPoint Presentation</vt:lpstr>
      <vt:lpstr>Wheat Strategy: RFM Atta Channel</vt:lpstr>
      <vt:lpstr>PowerPoint Presentation</vt:lpstr>
      <vt:lpstr>PowerPoint Presentation</vt:lpstr>
      <vt:lpstr>Matrix Priority Ranking: RFM Maida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Wheat Strategy: Aggregate Matrix</vt:lpstr>
      <vt:lpstr>Wheat Strategy: State Priority Ranking Number of Channels Blue or Green</vt:lpstr>
      <vt:lpstr>PowerPoint Presentation</vt:lpstr>
      <vt:lpstr>PowerPoint Presentation</vt:lpstr>
      <vt:lpstr>PowerPoint Presentation</vt:lpstr>
      <vt:lpstr>PowerPoint Presentation</vt:lpstr>
      <vt:lpstr>PowerPoint Presentation</vt:lpstr>
      <vt:lpstr>Rice Production: Producing &amp; Consuming </vt:lpstr>
      <vt:lpstr>PowerPoint Presentation</vt:lpstr>
      <vt:lpstr>Rice Consumption: By State</vt:lpstr>
      <vt:lpstr>PowerPoint Presentation</vt:lpstr>
      <vt:lpstr>PowerPoint Presentation</vt:lpstr>
      <vt:lpstr>PowerPoint Presentation</vt:lpstr>
      <vt:lpstr>PowerPoint Presentation</vt:lpstr>
      <vt:lpstr>State Reports: Consumption Insights                                                       </vt:lpstr>
      <vt:lpstr>State Reports: Industry Structure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Goal</vt:lpstr>
      <vt:lpstr>PowerPoint Presentation</vt:lpstr>
    </vt:vector>
  </TitlesOfParts>
  <Company>Fleishman Hillard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Warren Purifoy</dc:creator>
  <cp:lastModifiedBy>Genoway, Jessie</cp:lastModifiedBy>
  <cp:revision>1069</cp:revision>
  <cp:lastPrinted>2008-03-07T19:22:05Z</cp:lastPrinted>
  <dcterms:created xsi:type="dcterms:W3CDTF">2008-08-29T20:16:14Z</dcterms:created>
  <dcterms:modified xsi:type="dcterms:W3CDTF">2022-05-06T17:26:58Z</dcterms:modified>
</cp:coreProperties>
</file>