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 id="2147483663" r:id="rId6"/>
    <p:sldMasterId id="2147483673" r:id="rId7"/>
  </p:sldMasterIdLst>
  <p:notesMasterIdLst>
    <p:notesMasterId r:id="rId45"/>
  </p:notesMasterIdLst>
  <p:sldIdLst>
    <p:sldId id="256" r:id="rId8"/>
    <p:sldId id="33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Proxima Nova"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0" roundtripDataSignature="AMtx7mi8p2w+xNc1bqXBSfmF0cY9LsVQ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CDBEC9-4E10-4509-BF0A-F3A403EC96DB}">
  <a:tblStyle styleId="{C9CDBEC9-4E10-4509-BF0A-F3A403EC96D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03827FC-79D9-4FC7-9087-D006CE65BCC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b="off" i="off"/>
      <a:tcStyle>
        <a:tcBdr/>
        <a:fill>
          <a:solidFill>
            <a:srgbClr val="E0E0E0"/>
          </a:solidFill>
        </a:fill>
      </a:tcStyle>
    </a:band1H>
    <a:band2H>
      <a:tcTxStyle b="off" i="off"/>
      <a:tcStyle>
        <a:tcBdr/>
      </a:tcStyle>
    </a:band2H>
    <a:band1V>
      <a:tcTxStyle b="off" i="off"/>
      <a:tcStyle>
        <a:tcBdr/>
        <a:fill>
          <a:solidFill>
            <a:srgbClr val="E0E0E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16B42526-347D-481A-B199-D12BBE4958BA}"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3" autoAdjust="0"/>
    <p:restoredTop sz="94061" autoAdjust="0"/>
  </p:normalViewPr>
  <p:slideViewPr>
    <p:cSldViewPr snapToGrid="0">
      <p:cViewPr>
        <p:scale>
          <a:sx n="73" d="100"/>
          <a:sy n="73" d="100"/>
        </p:scale>
        <p:origin x="756" y="7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2.fntdata"/><Relationship Id="rId50" Type="http://schemas.openxmlformats.org/officeDocument/2006/relationships/font" Target="fonts/font5.fntdata"/><Relationship Id="rId10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10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font" Target="fonts/font8.fntdata"/><Relationship Id="rId10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7.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100" Type="http://customschemas.google.com/relationships/presentationmetadata" Target="metadata"/><Relationship Id="rId105"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font" Target="fonts/font6.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oway, Jessie" userId="bea42ac2-ec2e-41c9-85e9-35beaff68b64" providerId="ADAL" clId="{DEC19006-6F1C-4CF7-9F2C-A93F4D9351DA}"/>
    <pc:docChg chg="undo custSel modSld">
      <pc:chgData name="Genoway, Jessie" userId="bea42ac2-ec2e-41c9-85e9-35beaff68b64" providerId="ADAL" clId="{DEC19006-6F1C-4CF7-9F2C-A93F4D9351DA}" dt="2021-05-19T19:05:29.722" v="60" actId="14100"/>
      <pc:docMkLst>
        <pc:docMk/>
      </pc:docMkLst>
      <pc:sldChg chg="addSp delSp setBg">
        <pc:chgData name="Genoway, Jessie" userId="bea42ac2-ec2e-41c9-85e9-35beaff68b64" providerId="ADAL" clId="{DEC19006-6F1C-4CF7-9F2C-A93F4D9351DA}" dt="2021-05-19T18:55:05.312" v="7"/>
        <pc:sldMkLst>
          <pc:docMk/>
          <pc:sldMk cId="0" sldId="260"/>
        </pc:sldMkLst>
        <pc:picChg chg="add del">
          <ac:chgData name="Genoway, Jessie" userId="bea42ac2-ec2e-41c9-85e9-35beaff68b64" providerId="ADAL" clId="{DEC19006-6F1C-4CF7-9F2C-A93F4D9351DA}" dt="2021-05-19T18:55:05.312" v="7"/>
          <ac:picMkLst>
            <pc:docMk/>
            <pc:sldMk cId="0" sldId="260"/>
            <ac:picMk id="367" creationId="{00000000-0000-0000-0000-000000000000}"/>
          </ac:picMkLst>
        </pc:picChg>
      </pc:sldChg>
      <pc:sldChg chg="addSp modSp setBg">
        <pc:chgData name="Genoway, Jessie" userId="bea42ac2-ec2e-41c9-85e9-35beaff68b64" providerId="ADAL" clId="{DEC19006-6F1C-4CF7-9F2C-A93F4D9351DA}" dt="2021-05-19T18:58:20.353" v="23" actId="167"/>
        <pc:sldMkLst>
          <pc:docMk/>
          <pc:sldMk cId="0" sldId="271"/>
        </pc:sldMkLst>
        <pc:picChg chg="add mod ord modCrop">
          <ac:chgData name="Genoway, Jessie" userId="bea42ac2-ec2e-41c9-85e9-35beaff68b64" providerId="ADAL" clId="{DEC19006-6F1C-4CF7-9F2C-A93F4D9351DA}" dt="2021-05-19T18:58:20.353" v="23" actId="167"/>
          <ac:picMkLst>
            <pc:docMk/>
            <pc:sldMk cId="0" sldId="271"/>
            <ac:picMk id="3" creationId="{BD662DF0-2925-42FC-AE67-E6EBF06C3D01}"/>
          </ac:picMkLst>
        </pc:picChg>
      </pc:sldChg>
      <pc:sldChg chg="addSp delSp modSp setBg">
        <pc:chgData name="Genoway, Jessie" userId="bea42ac2-ec2e-41c9-85e9-35beaff68b64" providerId="ADAL" clId="{DEC19006-6F1C-4CF7-9F2C-A93F4D9351DA}" dt="2021-05-19T18:59:14.425" v="27" actId="167"/>
        <pc:sldMkLst>
          <pc:docMk/>
          <pc:sldMk cId="0" sldId="276"/>
        </pc:sldMkLst>
        <pc:spChg chg="add ord">
          <ac:chgData name="Genoway, Jessie" userId="bea42ac2-ec2e-41c9-85e9-35beaff68b64" providerId="ADAL" clId="{DEC19006-6F1C-4CF7-9F2C-A93F4D9351DA}" dt="2021-05-19T18:59:14.425" v="27" actId="167"/>
          <ac:spMkLst>
            <pc:docMk/>
            <pc:sldMk cId="0" sldId="276"/>
            <ac:spMk id="9" creationId="{DF472E48-56A0-4C25-8F6E-9D8D0BF1C32A}"/>
          </ac:spMkLst>
        </pc:spChg>
        <pc:spChg chg="del">
          <ac:chgData name="Genoway, Jessie" userId="bea42ac2-ec2e-41c9-85e9-35beaff68b64" providerId="ADAL" clId="{DEC19006-6F1C-4CF7-9F2C-A93F4D9351DA}" dt="2021-05-19T18:59:04.214" v="24" actId="478"/>
          <ac:spMkLst>
            <pc:docMk/>
            <pc:sldMk cId="0" sldId="276"/>
            <ac:spMk id="568" creationId="{00000000-0000-0000-0000-000000000000}"/>
          </ac:spMkLst>
        </pc:spChg>
        <pc:picChg chg="add ord">
          <ac:chgData name="Genoway, Jessie" userId="bea42ac2-ec2e-41c9-85e9-35beaff68b64" providerId="ADAL" clId="{DEC19006-6F1C-4CF7-9F2C-A93F4D9351DA}" dt="2021-05-19T18:59:14.425" v="27" actId="167"/>
          <ac:picMkLst>
            <pc:docMk/>
            <pc:sldMk cId="0" sldId="276"/>
            <ac:picMk id="8" creationId="{13F42B74-CA18-4C7D-98F2-844415E706C6}"/>
          </ac:picMkLst>
        </pc:picChg>
      </pc:sldChg>
      <pc:sldChg chg="addSp modSp setBg">
        <pc:chgData name="Genoway, Jessie" userId="bea42ac2-ec2e-41c9-85e9-35beaff68b64" providerId="ADAL" clId="{DEC19006-6F1C-4CF7-9F2C-A93F4D9351DA}" dt="2021-05-19T19:01:38.963" v="35" actId="167"/>
        <pc:sldMkLst>
          <pc:docMk/>
          <pc:sldMk cId="0" sldId="277"/>
        </pc:sldMkLst>
        <pc:picChg chg="add mod ord modCrop">
          <ac:chgData name="Genoway, Jessie" userId="bea42ac2-ec2e-41c9-85e9-35beaff68b64" providerId="ADAL" clId="{DEC19006-6F1C-4CF7-9F2C-A93F4D9351DA}" dt="2021-05-19T19:01:38.963" v="35" actId="167"/>
          <ac:picMkLst>
            <pc:docMk/>
            <pc:sldMk cId="0" sldId="277"/>
            <ac:picMk id="3" creationId="{8CA77EE3-AF47-46F1-A4DB-2AFD04B09465}"/>
          </ac:picMkLst>
        </pc:picChg>
      </pc:sldChg>
      <pc:sldChg chg="addSp delSp modSp setBg">
        <pc:chgData name="Genoway, Jessie" userId="bea42ac2-ec2e-41c9-85e9-35beaff68b64" providerId="ADAL" clId="{DEC19006-6F1C-4CF7-9F2C-A93F4D9351DA}" dt="2021-05-19T19:02:08.274" v="39" actId="167"/>
        <pc:sldMkLst>
          <pc:docMk/>
          <pc:sldMk cId="0" sldId="279"/>
        </pc:sldMkLst>
        <pc:spChg chg="add ord">
          <ac:chgData name="Genoway, Jessie" userId="bea42ac2-ec2e-41c9-85e9-35beaff68b64" providerId="ADAL" clId="{DEC19006-6F1C-4CF7-9F2C-A93F4D9351DA}" dt="2021-05-19T19:02:08.274" v="39" actId="167"/>
          <ac:spMkLst>
            <pc:docMk/>
            <pc:sldMk cId="0" sldId="279"/>
            <ac:spMk id="9" creationId="{1B7CAFDE-1249-4012-A214-3ED5679D5045}"/>
          </ac:spMkLst>
        </pc:spChg>
        <pc:spChg chg="del">
          <ac:chgData name="Genoway, Jessie" userId="bea42ac2-ec2e-41c9-85e9-35beaff68b64" providerId="ADAL" clId="{DEC19006-6F1C-4CF7-9F2C-A93F4D9351DA}" dt="2021-05-19T19:02:01.305" v="36" actId="478"/>
          <ac:spMkLst>
            <pc:docMk/>
            <pc:sldMk cId="0" sldId="279"/>
            <ac:spMk id="685" creationId="{00000000-0000-0000-0000-000000000000}"/>
          </ac:spMkLst>
        </pc:spChg>
        <pc:picChg chg="add ord">
          <ac:chgData name="Genoway, Jessie" userId="bea42ac2-ec2e-41c9-85e9-35beaff68b64" providerId="ADAL" clId="{DEC19006-6F1C-4CF7-9F2C-A93F4D9351DA}" dt="2021-05-19T19:02:08.274" v="39" actId="167"/>
          <ac:picMkLst>
            <pc:docMk/>
            <pc:sldMk cId="0" sldId="279"/>
            <ac:picMk id="8" creationId="{CEBE3DE0-FED0-4D87-86E9-944037F2A153}"/>
          </ac:picMkLst>
        </pc:picChg>
      </pc:sldChg>
      <pc:sldChg chg="addSp modSp setBg">
        <pc:chgData name="Genoway, Jessie" userId="bea42ac2-ec2e-41c9-85e9-35beaff68b64" providerId="ADAL" clId="{DEC19006-6F1C-4CF7-9F2C-A93F4D9351DA}" dt="2021-05-19T19:04:31.997" v="47" actId="167"/>
        <pc:sldMkLst>
          <pc:docMk/>
          <pc:sldMk cId="0" sldId="286"/>
        </pc:sldMkLst>
        <pc:picChg chg="add mod ord modCrop">
          <ac:chgData name="Genoway, Jessie" userId="bea42ac2-ec2e-41c9-85e9-35beaff68b64" providerId="ADAL" clId="{DEC19006-6F1C-4CF7-9F2C-A93F4D9351DA}" dt="2021-05-19T19:04:31.997" v="47" actId="167"/>
          <ac:picMkLst>
            <pc:docMk/>
            <pc:sldMk cId="0" sldId="286"/>
            <ac:picMk id="3" creationId="{510830D7-D2D5-408A-9AB7-716C6313DA95}"/>
          </ac:picMkLst>
        </pc:picChg>
      </pc:sldChg>
      <pc:sldChg chg="addSp delSp modSp setBg">
        <pc:chgData name="Genoway, Jessie" userId="bea42ac2-ec2e-41c9-85e9-35beaff68b64" providerId="ADAL" clId="{DEC19006-6F1C-4CF7-9F2C-A93F4D9351DA}" dt="2021-05-19T19:05:29.722" v="60" actId="14100"/>
        <pc:sldMkLst>
          <pc:docMk/>
          <pc:sldMk cId="0" sldId="291"/>
        </pc:sldMkLst>
        <pc:spChg chg="add mod ord">
          <ac:chgData name="Genoway, Jessie" userId="bea42ac2-ec2e-41c9-85e9-35beaff68b64" providerId="ADAL" clId="{DEC19006-6F1C-4CF7-9F2C-A93F4D9351DA}" dt="2021-05-19T19:05:29.722" v="60" actId="14100"/>
          <ac:spMkLst>
            <pc:docMk/>
            <pc:sldMk cId="0" sldId="291"/>
            <ac:spMk id="9" creationId="{C443FF3B-9D2E-46B5-938D-8644F748EA04}"/>
          </ac:spMkLst>
        </pc:spChg>
        <pc:spChg chg="del">
          <ac:chgData name="Genoway, Jessie" userId="bea42ac2-ec2e-41c9-85e9-35beaff68b64" providerId="ADAL" clId="{DEC19006-6F1C-4CF7-9F2C-A93F4D9351DA}" dt="2021-05-19T19:04:51.706" v="48" actId="478"/>
          <ac:spMkLst>
            <pc:docMk/>
            <pc:sldMk cId="0" sldId="291"/>
            <ac:spMk id="951" creationId="{00000000-0000-0000-0000-000000000000}"/>
          </ac:spMkLst>
        </pc:spChg>
        <pc:spChg chg="mod">
          <ac:chgData name="Genoway, Jessie" userId="bea42ac2-ec2e-41c9-85e9-35beaff68b64" providerId="ADAL" clId="{DEC19006-6F1C-4CF7-9F2C-A93F4D9351DA}" dt="2021-05-19T19:05:22.157" v="58" actId="14100"/>
          <ac:spMkLst>
            <pc:docMk/>
            <pc:sldMk cId="0" sldId="291"/>
            <ac:spMk id="952" creationId="{00000000-0000-0000-0000-000000000000}"/>
          </ac:spMkLst>
        </pc:spChg>
        <pc:spChg chg="mod">
          <ac:chgData name="Genoway, Jessie" userId="bea42ac2-ec2e-41c9-85e9-35beaff68b64" providerId="ADAL" clId="{DEC19006-6F1C-4CF7-9F2C-A93F4D9351DA}" dt="2021-05-19T19:05:24.571" v="59" actId="14100"/>
          <ac:spMkLst>
            <pc:docMk/>
            <pc:sldMk cId="0" sldId="291"/>
            <ac:spMk id="953" creationId="{00000000-0000-0000-0000-000000000000}"/>
          </ac:spMkLst>
        </pc:spChg>
        <pc:picChg chg="add mod ord">
          <ac:chgData name="Genoway, Jessie" userId="bea42ac2-ec2e-41c9-85e9-35beaff68b64" providerId="ADAL" clId="{DEC19006-6F1C-4CF7-9F2C-A93F4D9351DA}" dt="2021-05-19T19:05:19.275" v="57" actId="14100"/>
          <ac:picMkLst>
            <pc:docMk/>
            <pc:sldMk cId="0" sldId="291"/>
            <ac:picMk id="8" creationId="{4E596D1F-2521-4168-B411-5B122E8D7981}"/>
          </ac:picMkLst>
        </pc:picChg>
      </pc:sldChg>
    </pc:docChg>
  </pc:docChgLst>
  <pc:docChgLst>
    <pc:chgData name="Genoway, Jessie" userId="bea42ac2-ec2e-41c9-85e9-35beaff68b64" providerId="ADAL" clId="{EB656B40-7069-4186-98BD-BCA16CEC1CD0}"/>
    <pc:docChg chg="delSld delMainMaster">
      <pc:chgData name="Genoway, Jessie" userId="bea42ac2-ec2e-41c9-85e9-35beaff68b64" providerId="ADAL" clId="{EB656B40-7069-4186-98BD-BCA16CEC1CD0}" dt="2021-05-19T18:48:20.213" v="56" actId="2696"/>
      <pc:docMkLst>
        <pc:docMk/>
      </pc:docMkLst>
      <pc:sldChg chg="del">
        <pc:chgData name="Genoway, Jessie" userId="bea42ac2-ec2e-41c9-85e9-35beaff68b64" providerId="ADAL" clId="{EB656B40-7069-4186-98BD-BCA16CEC1CD0}" dt="2021-05-19T18:48:19.494" v="0" actId="2696"/>
        <pc:sldMkLst>
          <pc:docMk/>
          <pc:sldMk cId="0" sldId="293"/>
        </pc:sldMkLst>
      </pc:sldChg>
      <pc:sldChg chg="del">
        <pc:chgData name="Genoway, Jessie" userId="bea42ac2-ec2e-41c9-85e9-35beaff68b64" providerId="ADAL" clId="{EB656B40-7069-4186-98BD-BCA16CEC1CD0}" dt="2021-05-19T18:48:19.552" v="1" actId="2696"/>
        <pc:sldMkLst>
          <pc:docMk/>
          <pc:sldMk cId="0" sldId="294"/>
        </pc:sldMkLst>
      </pc:sldChg>
      <pc:sldChg chg="del">
        <pc:chgData name="Genoway, Jessie" userId="bea42ac2-ec2e-41c9-85e9-35beaff68b64" providerId="ADAL" clId="{EB656B40-7069-4186-98BD-BCA16CEC1CD0}" dt="2021-05-19T18:48:19.575" v="2" actId="2696"/>
        <pc:sldMkLst>
          <pc:docMk/>
          <pc:sldMk cId="0" sldId="295"/>
        </pc:sldMkLst>
      </pc:sldChg>
      <pc:sldChg chg="del">
        <pc:chgData name="Genoway, Jessie" userId="bea42ac2-ec2e-41c9-85e9-35beaff68b64" providerId="ADAL" clId="{EB656B40-7069-4186-98BD-BCA16CEC1CD0}" dt="2021-05-19T18:48:19.588" v="3" actId="2696"/>
        <pc:sldMkLst>
          <pc:docMk/>
          <pc:sldMk cId="0" sldId="296"/>
        </pc:sldMkLst>
      </pc:sldChg>
      <pc:sldChg chg="del">
        <pc:chgData name="Genoway, Jessie" userId="bea42ac2-ec2e-41c9-85e9-35beaff68b64" providerId="ADAL" clId="{EB656B40-7069-4186-98BD-BCA16CEC1CD0}" dt="2021-05-19T18:48:19.598" v="4" actId="2696"/>
        <pc:sldMkLst>
          <pc:docMk/>
          <pc:sldMk cId="0" sldId="297"/>
        </pc:sldMkLst>
      </pc:sldChg>
      <pc:sldChg chg="del">
        <pc:chgData name="Genoway, Jessie" userId="bea42ac2-ec2e-41c9-85e9-35beaff68b64" providerId="ADAL" clId="{EB656B40-7069-4186-98BD-BCA16CEC1CD0}" dt="2021-05-19T18:48:19.611" v="5" actId="2696"/>
        <pc:sldMkLst>
          <pc:docMk/>
          <pc:sldMk cId="0" sldId="298"/>
        </pc:sldMkLst>
      </pc:sldChg>
      <pc:sldChg chg="del">
        <pc:chgData name="Genoway, Jessie" userId="bea42ac2-ec2e-41c9-85e9-35beaff68b64" providerId="ADAL" clId="{EB656B40-7069-4186-98BD-BCA16CEC1CD0}" dt="2021-05-19T18:48:19.620" v="6" actId="2696"/>
        <pc:sldMkLst>
          <pc:docMk/>
          <pc:sldMk cId="0" sldId="299"/>
        </pc:sldMkLst>
      </pc:sldChg>
      <pc:sldChg chg="del">
        <pc:chgData name="Genoway, Jessie" userId="bea42ac2-ec2e-41c9-85e9-35beaff68b64" providerId="ADAL" clId="{EB656B40-7069-4186-98BD-BCA16CEC1CD0}" dt="2021-05-19T18:48:19.631" v="7" actId="2696"/>
        <pc:sldMkLst>
          <pc:docMk/>
          <pc:sldMk cId="0" sldId="300"/>
        </pc:sldMkLst>
      </pc:sldChg>
      <pc:sldChg chg="del">
        <pc:chgData name="Genoway, Jessie" userId="bea42ac2-ec2e-41c9-85e9-35beaff68b64" providerId="ADAL" clId="{EB656B40-7069-4186-98BD-BCA16CEC1CD0}" dt="2021-05-19T18:48:19.644" v="8" actId="2696"/>
        <pc:sldMkLst>
          <pc:docMk/>
          <pc:sldMk cId="0" sldId="301"/>
        </pc:sldMkLst>
      </pc:sldChg>
      <pc:sldChg chg="del">
        <pc:chgData name="Genoway, Jessie" userId="bea42ac2-ec2e-41c9-85e9-35beaff68b64" providerId="ADAL" clId="{EB656B40-7069-4186-98BD-BCA16CEC1CD0}" dt="2021-05-19T18:48:19.662" v="9" actId="2696"/>
        <pc:sldMkLst>
          <pc:docMk/>
          <pc:sldMk cId="0" sldId="302"/>
        </pc:sldMkLst>
      </pc:sldChg>
      <pc:sldChg chg="del">
        <pc:chgData name="Genoway, Jessie" userId="bea42ac2-ec2e-41c9-85e9-35beaff68b64" providerId="ADAL" clId="{EB656B40-7069-4186-98BD-BCA16CEC1CD0}" dt="2021-05-19T18:48:19.681" v="10" actId="2696"/>
        <pc:sldMkLst>
          <pc:docMk/>
          <pc:sldMk cId="0" sldId="303"/>
        </pc:sldMkLst>
      </pc:sldChg>
      <pc:sldChg chg="del">
        <pc:chgData name="Genoway, Jessie" userId="bea42ac2-ec2e-41c9-85e9-35beaff68b64" providerId="ADAL" clId="{EB656B40-7069-4186-98BD-BCA16CEC1CD0}" dt="2021-05-19T18:48:19.710" v="11" actId="2696"/>
        <pc:sldMkLst>
          <pc:docMk/>
          <pc:sldMk cId="0" sldId="304"/>
        </pc:sldMkLst>
      </pc:sldChg>
      <pc:sldChg chg="del">
        <pc:chgData name="Genoway, Jessie" userId="bea42ac2-ec2e-41c9-85e9-35beaff68b64" providerId="ADAL" clId="{EB656B40-7069-4186-98BD-BCA16CEC1CD0}" dt="2021-05-19T18:48:19.729" v="12" actId="2696"/>
        <pc:sldMkLst>
          <pc:docMk/>
          <pc:sldMk cId="0" sldId="305"/>
        </pc:sldMkLst>
      </pc:sldChg>
      <pc:sldChg chg="del">
        <pc:chgData name="Genoway, Jessie" userId="bea42ac2-ec2e-41c9-85e9-35beaff68b64" providerId="ADAL" clId="{EB656B40-7069-4186-98BD-BCA16CEC1CD0}" dt="2021-05-19T18:48:19.742" v="13" actId="2696"/>
        <pc:sldMkLst>
          <pc:docMk/>
          <pc:sldMk cId="0" sldId="306"/>
        </pc:sldMkLst>
      </pc:sldChg>
      <pc:sldChg chg="del">
        <pc:chgData name="Genoway, Jessie" userId="bea42ac2-ec2e-41c9-85e9-35beaff68b64" providerId="ADAL" clId="{EB656B40-7069-4186-98BD-BCA16CEC1CD0}" dt="2021-05-19T18:48:19.760" v="14" actId="2696"/>
        <pc:sldMkLst>
          <pc:docMk/>
          <pc:sldMk cId="0" sldId="307"/>
        </pc:sldMkLst>
      </pc:sldChg>
      <pc:sldChg chg="del">
        <pc:chgData name="Genoway, Jessie" userId="bea42ac2-ec2e-41c9-85e9-35beaff68b64" providerId="ADAL" clId="{EB656B40-7069-4186-98BD-BCA16CEC1CD0}" dt="2021-05-19T18:48:19.771" v="15" actId="2696"/>
        <pc:sldMkLst>
          <pc:docMk/>
          <pc:sldMk cId="0" sldId="308"/>
        </pc:sldMkLst>
      </pc:sldChg>
      <pc:sldChg chg="del">
        <pc:chgData name="Genoway, Jessie" userId="bea42ac2-ec2e-41c9-85e9-35beaff68b64" providerId="ADAL" clId="{EB656B40-7069-4186-98BD-BCA16CEC1CD0}" dt="2021-05-19T18:48:19.782" v="16" actId="2696"/>
        <pc:sldMkLst>
          <pc:docMk/>
          <pc:sldMk cId="0" sldId="309"/>
        </pc:sldMkLst>
      </pc:sldChg>
      <pc:sldChg chg="del">
        <pc:chgData name="Genoway, Jessie" userId="bea42ac2-ec2e-41c9-85e9-35beaff68b64" providerId="ADAL" clId="{EB656B40-7069-4186-98BD-BCA16CEC1CD0}" dt="2021-05-19T18:48:19.796" v="17" actId="2696"/>
        <pc:sldMkLst>
          <pc:docMk/>
          <pc:sldMk cId="0" sldId="310"/>
        </pc:sldMkLst>
      </pc:sldChg>
      <pc:sldChg chg="del">
        <pc:chgData name="Genoway, Jessie" userId="bea42ac2-ec2e-41c9-85e9-35beaff68b64" providerId="ADAL" clId="{EB656B40-7069-4186-98BD-BCA16CEC1CD0}" dt="2021-05-19T18:48:19.809" v="18" actId="2696"/>
        <pc:sldMkLst>
          <pc:docMk/>
          <pc:sldMk cId="0" sldId="311"/>
        </pc:sldMkLst>
      </pc:sldChg>
      <pc:sldChg chg="del">
        <pc:chgData name="Genoway, Jessie" userId="bea42ac2-ec2e-41c9-85e9-35beaff68b64" providerId="ADAL" clId="{EB656B40-7069-4186-98BD-BCA16CEC1CD0}" dt="2021-05-19T18:48:19.821" v="19" actId="2696"/>
        <pc:sldMkLst>
          <pc:docMk/>
          <pc:sldMk cId="0" sldId="312"/>
        </pc:sldMkLst>
      </pc:sldChg>
      <pc:sldChg chg="del">
        <pc:chgData name="Genoway, Jessie" userId="bea42ac2-ec2e-41c9-85e9-35beaff68b64" providerId="ADAL" clId="{EB656B40-7069-4186-98BD-BCA16CEC1CD0}" dt="2021-05-19T18:48:19.831" v="20" actId="2696"/>
        <pc:sldMkLst>
          <pc:docMk/>
          <pc:sldMk cId="0" sldId="313"/>
        </pc:sldMkLst>
      </pc:sldChg>
      <pc:sldChg chg="del">
        <pc:chgData name="Genoway, Jessie" userId="bea42ac2-ec2e-41c9-85e9-35beaff68b64" providerId="ADAL" clId="{EB656B40-7069-4186-98BD-BCA16CEC1CD0}" dt="2021-05-19T18:48:19.842" v="21" actId="2696"/>
        <pc:sldMkLst>
          <pc:docMk/>
          <pc:sldMk cId="0" sldId="314"/>
        </pc:sldMkLst>
      </pc:sldChg>
      <pc:sldChg chg="del">
        <pc:chgData name="Genoway, Jessie" userId="bea42ac2-ec2e-41c9-85e9-35beaff68b64" providerId="ADAL" clId="{EB656B40-7069-4186-98BD-BCA16CEC1CD0}" dt="2021-05-19T18:48:19.856" v="22" actId="2696"/>
        <pc:sldMkLst>
          <pc:docMk/>
          <pc:sldMk cId="0" sldId="315"/>
        </pc:sldMkLst>
      </pc:sldChg>
      <pc:sldChg chg="del">
        <pc:chgData name="Genoway, Jessie" userId="bea42ac2-ec2e-41c9-85e9-35beaff68b64" providerId="ADAL" clId="{EB656B40-7069-4186-98BD-BCA16CEC1CD0}" dt="2021-05-19T18:48:19.866" v="23" actId="2696"/>
        <pc:sldMkLst>
          <pc:docMk/>
          <pc:sldMk cId="0" sldId="316"/>
        </pc:sldMkLst>
      </pc:sldChg>
      <pc:sldChg chg="del">
        <pc:chgData name="Genoway, Jessie" userId="bea42ac2-ec2e-41c9-85e9-35beaff68b64" providerId="ADAL" clId="{EB656B40-7069-4186-98BD-BCA16CEC1CD0}" dt="2021-05-19T18:48:19.875" v="24" actId="2696"/>
        <pc:sldMkLst>
          <pc:docMk/>
          <pc:sldMk cId="0" sldId="317"/>
        </pc:sldMkLst>
      </pc:sldChg>
      <pc:sldChg chg="del">
        <pc:chgData name="Genoway, Jessie" userId="bea42ac2-ec2e-41c9-85e9-35beaff68b64" providerId="ADAL" clId="{EB656B40-7069-4186-98BD-BCA16CEC1CD0}" dt="2021-05-19T18:48:19.905" v="25" actId="2696"/>
        <pc:sldMkLst>
          <pc:docMk/>
          <pc:sldMk cId="0" sldId="318"/>
        </pc:sldMkLst>
      </pc:sldChg>
      <pc:sldChg chg="del">
        <pc:chgData name="Genoway, Jessie" userId="bea42ac2-ec2e-41c9-85e9-35beaff68b64" providerId="ADAL" clId="{EB656B40-7069-4186-98BD-BCA16CEC1CD0}" dt="2021-05-19T18:48:19.935" v="26" actId="2696"/>
        <pc:sldMkLst>
          <pc:docMk/>
          <pc:sldMk cId="0" sldId="319"/>
        </pc:sldMkLst>
      </pc:sldChg>
      <pc:sldChg chg="del">
        <pc:chgData name="Genoway, Jessie" userId="bea42ac2-ec2e-41c9-85e9-35beaff68b64" providerId="ADAL" clId="{EB656B40-7069-4186-98BD-BCA16CEC1CD0}" dt="2021-05-19T18:48:19.949" v="27" actId="2696"/>
        <pc:sldMkLst>
          <pc:docMk/>
          <pc:sldMk cId="0" sldId="320"/>
        </pc:sldMkLst>
      </pc:sldChg>
      <pc:sldChg chg="del">
        <pc:chgData name="Genoway, Jessie" userId="bea42ac2-ec2e-41c9-85e9-35beaff68b64" providerId="ADAL" clId="{EB656B40-7069-4186-98BD-BCA16CEC1CD0}" dt="2021-05-19T18:48:19.960" v="28" actId="2696"/>
        <pc:sldMkLst>
          <pc:docMk/>
          <pc:sldMk cId="0" sldId="321"/>
        </pc:sldMkLst>
      </pc:sldChg>
      <pc:sldChg chg="del">
        <pc:chgData name="Genoway, Jessie" userId="bea42ac2-ec2e-41c9-85e9-35beaff68b64" providerId="ADAL" clId="{EB656B40-7069-4186-98BD-BCA16CEC1CD0}" dt="2021-05-19T18:48:19.974" v="29" actId="2696"/>
        <pc:sldMkLst>
          <pc:docMk/>
          <pc:sldMk cId="0" sldId="322"/>
        </pc:sldMkLst>
      </pc:sldChg>
      <pc:sldChg chg="del">
        <pc:chgData name="Genoway, Jessie" userId="bea42ac2-ec2e-41c9-85e9-35beaff68b64" providerId="ADAL" clId="{EB656B40-7069-4186-98BD-BCA16CEC1CD0}" dt="2021-05-19T18:48:19.986" v="30" actId="2696"/>
        <pc:sldMkLst>
          <pc:docMk/>
          <pc:sldMk cId="0" sldId="323"/>
        </pc:sldMkLst>
      </pc:sldChg>
      <pc:sldChg chg="del">
        <pc:chgData name="Genoway, Jessie" userId="bea42ac2-ec2e-41c9-85e9-35beaff68b64" providerId="ADAL" clId="{EB656B40-7069-4186-98BD-BCA16CEC1CD0}" dt="2021-05-19T18:48:19.996" v="31" actId="2696"/>
        <pc:sldMkLst>
          <pc:docMk/>
          <pc:sldMk cId="0" sldId="324"/>
        </pc:sldMkLst>
      </pc:sldChg>
      <pc:sldChg chg="del">
        <pc:chgData name="Genoway, Jessie" userId="bea42ac2-ec2e-41c9-85e9-35beaff68b64" providerId="ADAL" clId="{EB656B40-7069-4186-98BD-BCA16CEC1CD0}" dt="2021-05-19T18:48:20.007" v="32" actId="2696"/>
        <pc:sldMkLst>
          <pc:docMk/>
          <pc:sldMk cId="0" sldId="325"/>
        </pc:sldMkLst>
      </pc:sldChg>
      <pc:sldChg chg="del">
        <pc:chgData name="Genoway, Jessie" userId="bea42ac2-ec2e-41c9-85e9-35beaff68b64" providerId="ADAL" clId="{EB656B40-7069-4186-98BD-BCA16CEC1CD0}" dt="2021-05-19T18:48:20.023" v="33" actId="2696"/>
        <pc:sldMkLst>
          <pc:docMk/>
          <pc:sldMk cId="0" sldId="326"/>
        </pc:sldMkLst>
      </pc:sldChg>
      <pc:sldChg chg="del">
        <pc:chgData name="Genoway, Jessie" userId="bea42ac2-ec2e-41c9-85e9-35beaff68b64" providerId="ADAL" clId="{EB656B40-7069-4186-98BD-BCA16CEC1CD0}" dt="2021-05-19T18:48:20.034" v="34" actId="2696"/>
        <pc:sldMkLst>
          <pc:docMk/>
          <pc:sldMk cId="0" sldId="327"/>
        </pc:sldMkLst>
      </pc:sldChg>
      <pc:sldChg chg="del">
        <pc:chgData name="Genoway, Jessie" userId="bea42ac2-ec2e-41c9-85e9-35beaff68b64" providerId="ADAL" clId="{EB656B40-7069-4186-98BD-BCA16CEC1CD0}" dt="2021-05-19T18:48:20.062" v="35" actId="2696"/>
        <pc:sldMkLst>
          <pc:docMk/>
          <pc:sldMk cId="0" sldId="328"/>
        </pc:sldMkLst>
      </pc:sldChg>
      <pc:sldChg chg="del">
        <pc:chgData name="Genoway, Jessie" userId="bea42ac2-ec2e-41c9-85e9-35beaff68b64" providerId="ADAL" clId="{EB656B40-7069-4186-98BD-BCA16CEC1CD0}" dt="2021-05-19T18:48:20.076" v="37" actId="2696"/>
        <pc:sldMkLst>
          <pc:docMk/>
          <pc:sldMk cId="0" sldId="329"/>
        </pc:sldMkLst>
      </pc:sldChg>
      <pc:sldChg chg="del">
        <pc:chgData name="Genoway, Jessie" userId="bea42ac2-ec2e-41c9-85e9-35beaff68b64" providerId="ADAL" clId="{EB656B40-7069-4186-98BD-BCA16CEC1CD0}" dt="2021-05-19T18:48:20.084" v="38" actId="2696"/>
        <pc:sldMkLst>
          <pc:docMk/>
          <pc:sldMk cId="0" sldId="330"/>
        </pc:sldMkLst>
      </pc:sldChg>
      <pc:sldChg chg="del">
        <pc:chgData name="Genoway, Jessie" userId="bea42ac2-ec2e-41c9-85e9-35beaff68b64" providerId="ADAL" clId="{EB656B40-7069-4186-98BD-BCA16CEC1CD0}" dt="2021-05-19T18:48:20.099" v="39" actId="2696"/>
        <pc:sldMkLst>
          <pc:docMk/>
          <pc:sldMk cId="0" sldId="331"/>
        </pc:sldMkLst>
      </pc:sldChg>
      <pc:sldChg chg="del">
        <pc:chgData name="Genoway, Jessie" userId="bea42ac2-ec2e-41c9-85e9-35beaff68b64" providerId="ADAL" clId="{EB656B40-7069-4186-98BD-BCA16CEC1CD0}" dt="2021-05-19T18:48:20.130" v="40" actId="2696"/>
        <pc:sldMkLst>
          <pc:docMk/>
          <pc:sldMk cId="0" sldId="332"/>
        </pc:sldMkLst>
      </pc:sldChg>
      <pc:sldChg chg="del">
        <pc:chgData name="Genoway, Jessie" userId="bea42ac2-ec2e-41c9-85e9-35beaff68b64" providerId="ADAL" clId="{EB656B40-7069-4186-98BD-BCA16CEC1CD0}" dt="2021-05-19T18:48:20.158" v="41" actId="2696"/>
        <pc:sldMkLst>
          <pc:docMk/>
          <pc:sldMk cId="0" sldId="333"/>
        </pc:sldMkLst>
      </pc:sldChg>
      <pc:sldChg chg="del">
        <pc:chgData name="Genoway, Jessie" userId="bea42ac2-ec2e-41c9-85e9-35beaff68b64" providerId="ADAL" clId="{EB656B40-7069-4186-98BD-BCA16CEC1CD0}" dt="2021-05-19T18:48:20.186" v="42" actId="2696"/>
        <pc:sldMkLst>
          <pc:docMk/>
          <pc:sldMk cId="0" sldId="334"/>
        </pc:sldMkLst>
      </pc:sldChg>
      <pc:sldChg chg="del">
        <pc:chgData name="Genoway, Jessie" userId="bea42ac2-ec2e-41c9-85e9-35beaff68b64" providerId="ADAL" clId="{EB656B40-7069-4186-98BD-BCA16CEC1CD0}" dt="2021-05-19T18:48:20.194" v="43" actId="2696"/>
        <pc:sldMkLst>
          <pc:docMk/>
          <pc:sldMk cId="0" sldId="335"/>
        </pc:sldMkLst>
      </pc:sldChg>
      <pc:sldChg chg="del">
        <pc:chgData name="Genoway, Jessie" userId="bea42ac2-ec2e-41c9-85e9-35beaff68b64" providerId="ADAL" clId="{EB656B40-7069-4186-98BD-BCA16CEC1CD0}" dt="2021-05-19T18:48:20.199" v="45" actId="2696"/>
        <pc:sldMkLst>
          <pc:docMk/>
          <pc:sldMk cId="0" sldId="336"/>
        </pc:sldMkLst>
      </pc:sldChg>
      <pc:sldMasterChg chg="del delSldLayout">
        <pc:chgData name="Genoway, Jessie" userId="bea42ac2-ec2e-41c9-85e9-35beaff68b64" providerId="ADAL" clId="{EB656B40-7069-4186-98BD-BCA16CEC1CD0}" dt="2021-05-19T18:48:20.213" v="56" actId="2696"/>
        <pc:sldMasterMkLst>
          <pc:docMk/>
          <pc:sldMasterMk cId="0" sldId="2147483685"/>
        </pc:sldMasterMkLst>
        <pc:sldLayoutChg chg="del">
          <pc:chgData name="Genoway, Jessie" userId="bea42ac2-ec2e-41c9-85e9-35beaff68b64" providerId="ADAL" clId="{EB656B40-7069-4186-98BD-BCA16CEC1CD0}" dt="2021-05-19T18:48:20.200" v="46" actId="2696"/>
          <pc:sldLayoutMkLst>
            <pc:docMk/>
            <pc:sldMasterMk cId="0" sldId="2147483685"/>
            <pc:sldLayoutMk cId="0" sldId="2147483686"/>
          </pc:sldLayoutMkLst>
        </pc:sldLayoutChg>
        <pc:sldLayoutChg chg="del">
          <pc:chgData name="Genoway, Jessie" userId="bea42ac2-ec2e-41c9-85e9-35beaff68b64" providerId="ADAL" clId="{EB656B40-7069-4186-98BD-BCA16CEC1CD0}" dt="2021-05-19T18:48:20.063" v="36" actId="2696"/>
          <pc:sldLayoutMkLst>
            <pc:docMk/>
            <pc:sldMasterMk cId="0" sldId="2147483685"/>
            <pc:sldLayoutMk cId="0" sldId="2147483687"/>
          </pc:sldLayoutMkLst>
        </pc:sldLayoutChg>
        <pc:sldLayoutChg chg="del">
          <pc:chgData name="Genoway, Jessie" userId="bea42ac2-ec2e-41c9-85e9-35beaff68b64" providerId="ADAL" clId="{EB656B40-7069-4186-98BD-BCA16CEC1CD0}" dt="2021-05-19T18:48:20.195" v="44" actId="2696"/>
          <pc:sldLayoutMkLst>
            <pc:docMk/>
            <pc:sldMasterMk cId="0" sldId="2147483685"/>
            <pc:sldLayoutMk cId="0" sldId="2147483688"/>
          </pc:sldLayoutMkLst>
        </pc:sldLayoutChg>
        <pc:sldLayoutChg chg="del">
          <pc:chgData name="Genoway, Jessie" userId="bea42ac2-ec2e-41c9-85e9-35beaff68b64" providerId="ADAL" clId="{EB656B40-7069-4186-98BD-BCA16CEC1CD0}" dt="2021-05-19T18:48:20.201" v="47" actId="2696"/>
          <pc:sldLayoutMkLst>
            <pc:docMk/>
            <pc:sldMasterMk cId="0" sldId="2147483685"/>
            <pc:sldLayoutMk cId="0" sldId="2147483689"/>
          </pc:sldLayoutMkLst>
        </pc:sldLayoutChg>
        <pc:sldLayoutChg chg="del">
          <pc:chgData name="Genoway, Jessie" userId="bea42ac2-ec2e-41c9-85e9-35beaff68b64" providerId="ADAL" clId="{EB656B40-7069-4186-98BD-BCA16CEC1CD0}" dt="2021-05-19T18:48:20.203" v="48" actId="2696"/>
          <pc:sldLayoutMkLst>
            <pc:docMk/>
            <pc:sldMasterMk cId="0" sldId="2147483685"/>
            <pc:sldLayoutMk cId="0" sldId="2147483690"/>
          </pc:sldLayoutMkLst>
        </pc:sldLayoutChg>
        <pc:sldLayoutChg chg="del">
          <pc:chgData name="Genoway, Jessie" userId="bea42ac2-ec2e-41c9-85e9-35beaff68b64" providerId="ADAL" clId="{EB656B40-7069-4186-98BD-BCA16CEC1CD0}" dt="2021-05-19T18:48:20.204" v="49" actId="2696"/>
          <pc:sldLayoutMkLst>
            <pc:docMk/>
            <pc:sldMasterMk cId="0" sldId="2147483685"/>
            <pc:sldLayoutMk cId="0" sldId="2147483691"/>
          </pc:sldLayoutMkLst>
        </pc:sldLayoutChg>
        <pc:sldLayoutChg chg="del">
          <pc:chgData name="Genoway, Jessie" userId="bea42ac2-ec2e-41c9-85e9-35beaff68b64" providerId="ADAL" clId="{EB656B40-7069-4186-98BD-BCA16CEC1CD0}" dt="2021-05-19T18:48:20.206" v="50" actId="2696"/>
          <pc:sldLayoutMkLst>
            <pc:docMk/>
            <pc:sldMasterMk cId="0" sldId="2147483685"/>
            <pc:sldLayoutMk cId="0" sldId="2147483692"/>
          </pc:sldLayoutMkLst>
        </pc:sldLayoutChg>
        <pc:sldLayoutChg chg="del">
          <pc:chgData name="Genoway, Jessie" userId="bea42ac2-ec2e-41c9-85e9-35beaff68b64" providerId="ADAL" clId="{EB656B40-7069-4186-98BD-BCA16CEC1CD0}" dt="2021-05-19T18:48:20.207" v="51" actId="2696"/>
          <pc:sldLayoutMkLst>
            <pc:docMk/>
            <pc:sldMasterMk cId="0" sldId="2147483685"/>
            <pc:sldLayoutMk cId="0" sldId="2147483693"/>
          </pc:sldLayoutMkLst>
        </pc:sldLayoutChg>
        <pc:sldLayoutChg chg="del">
          <pc:chgData name="Genoway, Jessie" userId="bea42ac2-ec2e-41c9-85e9-35beaff68b64" providerId="ADAL" clId="{EB656B40-7069-4186-98BD-BCA16CEC1CD0}" dt="2021-05-19T18:48:20.209" v="52" actId="2696"/>
          <pc:sldLayoutMkLst>
            <pc:docMk/>
            <pc:sldMasterMk cId="0" sldId="2147483685"/>
            <pc:sldLayoutMk cId="0" sldId="2147483694"/>
          </pc:sldLayoutMkLst>
        </pc:sldLayoutChg>
        <pc:sldLayoutChg chg="del">
          <pc:chgData name="Genoway, Jessie" userId="bea42ac2-ec2e-41c9-85e9-35beaff68b64" providerId="ADAL" clId="{EB656B40-7069-4186-98BD-BCA16CEC1CD0}" dt="2021-05-19T18:48:20.210" v="53" actId="2696"/>
          <pc:sldLayoutMkLst>
            <pc:docMk/>
            <pc:sldMasterMk cId="0" sldId="2147483685"/>
            <pc:sldLayoutMk cId="0" sldId="2147483695"/>
          </pc:sldLayoutMkLst>
        </pc:sldLayoutChg>
        <pc:sldLayoutChg chg="del">
          <pc:chgData name="Genoway, Jessie" userId="bea42ac2-ec2e-41c9-85e9-35beaff68b64" providerId="ADAL" clId="{EB656B40-7069-4186-98BD-BCA16CEC1CD0}" dt="2021-05-19T18:48:20.211" v="54" actId="2696"/>
          <pc:sldLayoutMkLst>
            <pc:docMk/>
            <pc:sldMasterMk cId="0" sldId="2147483685"/>
            <pc:sldLayoutMk cId="0" sldId="2147483696"/>
          </pc:sldLayoutMkLst>
        </pc:sldLayoutChg>
        <pc:sldLayoutChg chg="del">
          <pc:chgData name="Genoway, Jessie" userId="bea42ac2-ec2e-41c9-85e9-35beaff68b64" providerId="ADAL" clId="{EB656B40-7069-4186-98BD-BCA16CEC1CD0}" dt="2021-05-19T18:48:20.212" v="55" actId="2696"/>
          <pc:sldLayoutMkLst>
            <pc:docMk/>
            <pc:sldMasterMk cId="0" sldId="2147483685"/>
            <pc:sldLayoutMk cId="0" sldId="21474836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fpri.org/publication/2014-global-hunger-index" TargetMode="External"/><Relationship Id="rId7" Type="http://schemas.openxmlformats.org/officeDocument/2006/relationships/hyperlink" Target="https://onlinelibrary.wiley.com/doi/10.1002/bdr2.1835"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nyaspubs.onlinelibrary.wiley.com/doi/full/10.1111/nyas.13548" TargetMode="External"/><Relationship Id="rId5" Type="http://schemas.openxmlformats.org/officeDocument/2006/relationships/hyperlink" Target="https://www.who.int/nutrition/publications/micronutrients/global_prevalence_anaemia_2011/en/" TargetMode="External"/><Relationship Id="rId4" Type="http://schemas.openxmlformats.org/officeDocument/2006/relationships/hyperlink" Target="https://www.thelancet.com/journals/langlo/article/PIIS2214-109X(18)30078-0/full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a3b6e513f1_0_8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a3b6e513f1_0_8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highlight>
                  <a:srgbClr val="FFFFFF"/>
                </a:highlight>
              </a:rPr>
              <a:t>The Food Fortification Initiative (FFI) is a not for profit agency based at Emory University in Atlanta, GA. FFI operates through a unique model, bringing together voices from the public, private, and civic sectors in our management and in our technical assistance to make sustainable change. </a:t>
            </a:r>
            <a:endParaRPr dirty="0">
              <a:highlight>
                <a:srgbClr val="FFFFFF"/>
              </a:highlight>
            </a:endParaRPr>
          </a:p>
          <a:p>
            <a:pPr marL="0" lvl="0" indent="0" algn="l" rtl="0">
              <a:lnSpc>
                <a:spcPct val="100000"/>
              </a:lnSpc>
              <a:spcBef>
                <a:spcPts val="0"/>
              </a:spcBef>
              <a:spcAft>
                <a:spcPts val="0"/>
              </a:spcAft>
              <a:buSzPts val="1400"/>
              <a:buNone/>
            </a:pPr>
            <a:endParaRPr dirty="0">
              <a:highlight>
                <a:srgbClr val="FFFFFF"/>
              </a:highlight>
            </a:endParaRPr>
          </a:p>
          <a:p>
            <a:pPr marL="0" lvl="0" indent="0" algn="l" rtl="0">
              <a:lnSpc>
                <a:spcPct val="100000"/>
              </a:lnSpc>
              <a:spcBef>
                <a:spcPts val="0"/>
              </a:spcBef>
              <a:spcAft>
                <a:spcPts val="0"/>
              </a:spcAft>
              <a:buSzPts val="1400"/>
              <a:buNone/>
            </a:pPr>
            <a:r>
              <a:rPr lang="en-US" dirty="0">
                <a:highlight>
                  <a:srgbClr val="FFFFFF"/>
                </a:highlight>
              </a:rPr>
              <a:t>FFI is managed by an Executive Management Team that includes large multinational agribusiness companies like Cargill and key partners in the fortification space like the Global Alliance for Improved Nutrition.</a:t>
            </a:r>
            <a:endParaRPr dirty="0">
              <a:highlight>
                <a:srgbClr val="FFFFFF"/>
              </a:highlight>
            </a:endParaRPr>
          </a:p>
          <a:p>
            <a:pPr marL="0" lvl="0" indent="0" algn="l" rtl="0">
              <a:lnSpc>
                <a:spcPct val="100000"/>
              </a:lnSpc>
              <a:spcBef>
                <a:spcPts val="0"/>
              </a:spcBef>
              <a:spcAft>
                <a:spcPts val="0"/>
              </a:spcAft>
              <a:buSzPts val="1400"/>
              <a:buNone/>
            </a:pPr>
            <a:endParaRPr dirty="0">
              <a:highlight>
                <a:srgbClr val="FFFFFF"/>
              </a:highlight>
            </a:endParaRPr>
          </a:p>
          <a:p>
            <a:pPr marL="0" lvl="0" indent="0" algn="l" rtl="0">
              <a:lnSpc>
                <a:spcPct val="100000"/>
              </a:lnSpc>
              <a:spcBef>
                <a:spcPts val="0"/>
              </a:spcBef>
              <a:spcAft>
                <a:spcPts val="0"/>
              </a:spcAft>
              <a:buSzPts val="1400"/>
              <a:buNone/>
            </a:pPr>
            <a:r>
              <a:rPr lang="en-US" dirty="0">
                <a:highlight>
                  <a:srgbClr val="FFFFFF"/>
                </a:highlight>
              </a:rPr>
              <a:t>Since FFI was formed in 2002, we have had a uniquely strong link to the United States’ Centers for Disease Control and Prevention and UN agencies such as the World Health Organization and UNICEF.  </a:t>
            </a:r>
            <a:endParaRPr dirty="0">
              <a:highlight>
                <a:srgbClr val="FFFFFF"/>
              </a:highlight>
            </a:endParaRPr>
          </a:p>
          <a:p>
            <a:pPr marL="0" lvl="0" indent="0" algn="l" rtl="0">
              <a:lnSpc>
                <a:spcPct val="100000"/>
              </a:lnSpc>
              <a:spcBef>
                <a:spcPts val="0"/>
              </a:spcBef>
              <a:spcAft>
                <a:spcPts val="0"/>
              </a:spcAft>
              <a:buSzPts val="1200"/>
              <a:buNone/>
            </a:pPr>
            <a:endParaRPr dirty="0">
              <a:highlight>
                <a:srgbClr val="FFFF00"/>
              </a:highlight>
            </a:endParaRPr>
          </a:p>
        </p:txBody>
      </p:sp>
      <p:sp>
        <p:nvSpPr>
          <p:cNvPr id="299" name="Google Shape;299;ga3b6e513f1_0_8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3b6e513f1_0_9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a3b6e513f1_0_9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From the start of a project, FFI’s focus is on creating a sustainable fortification program that won’t need future external funding. We want to put ourselves out of business one day.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strategic phases articulate a methodical approach to maximize the use of funds and staff resources in the most efficient manner.</a:t>
            </a:r>
            <a:endParaRPr/>
          </a:p>
        </p:txBody>
      </p:sp>
      <p:sp>
        <p:nvSpPr>
          <p:cNvPr id="435" name="Google Shape;435;ga3b6e513f1_0_9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a3b6e513f1_0_9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a3b6e513f1_0_9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FFI brings a unique set of connections to this phase:</a:t>
            </a:r>
            <a:endParaRPr/>
          </a:p>
          <a:p>
            <a:pPr marL="457200" lvl="0" indent="-317500" algn="l" rtl="0">
              <a:lnSpc>
                <a:spcPct val="100000"/>
              </a:lnSpc>
              <a:spcBef>
                <a:spcPts val="0"/>
              </a:spcBef>
              <a:spcAft>
                <a:spcPts val="0"/>
              </a:spcAft>
              <a:buSzPts val="1400"/>
              <a:buChar char="●"/>
            </a:pPr>
            <a:r>
              <a:rPr lang="en-US"/>
              <a:t>The Executive Vice President of the International Association of Operative Millers (IAOM) sits on our EMT and connects FFI to private sector millers around the world.</a:t>
            </a:r>
            <a:endParaRPr/>
          </a:p>
          <a:p>
            <a:pPr marL="457200" lvl="0" indent="-317500" algn="l" rtl="0">
              <a:lnSpc>
                <a:spcPct val="100000"/>
              </a:lnSpc>
              <a:spcBef>
                <a:spcPts val="0"/>
              </a:spcBef>
              <a:spcAft>
                <a:spcPts val="0"/>
              </a:spcAft>
              <a:buSzPts val="1400"/>
              <a:buChar char="●"/>
            </a:pPr>
            <a:r>
              <a:rPr lang="en-US"/>
              <a:t>The Center for Spina Bifida Prevention, an organization that represents birth defects groups, neurosurgeons, and consumer associations.</a:t>
            </a:r>
            <a:endParaRPr/>
          </a:p>
        </p:txBody>
      </p:sp>
      <p:sp>
        <p:nvSpPr>
          <p:cNvPr id="443" name="Google Shape;443;ga3b6e513f1_0_9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a3b6e513f1_0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a3b6e513f1_0_10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0000"/>
                </a:solidFill>
              </a:rPr>
              <a:t>FFI is uniquely poised to effectively help partners in this phase:</a:t>
            </a:r>
            <a:endParaRPr/>
          </a:p>
          <a:p>
            <a:pPr marL="457200" lvl="0" indent="-317500" algn="l" rtl="0">
              <a:lnSpc>
                <a:spcPct val="100000"/>
              </a:lnSpc>
              <a:spcBef>
                <a:spcPts val="0"/>
              </a:spcBef>
              <a:spcAft>
                <a:spcPts val="0"/>
              </a:spcAft>
              <a:buClr>
                <a:srgbClr val="000000"/>
              </a:buClr>
              <a:buSzPts val="1400"/>
              <a:buChar char="●"/>
            </a:pPr>
            <a:r>
              <a:rPr lang="en-US">
                <a:solidFill>
                  <a:srgbClr val="000000"/>
                </a:solidFill>
              </a:rPr>
              <a:t>FFI’s prescriptive supply-chain diagnostic methodology provides a reliable picture of fortification opportunities by grain and market channel. </a:t>
            </a:r>
            <a:endParaRPr>
              <a:solidFill>
                <a:srgbClr val="000000"/>
              </a:solidFill>
            </a:endParaRPr>
          </a:p>
          <a:p>
            <a:pPr marL="457200" lvl="0" indent="-317500" algn="l" rtl="0">
              <a:lnSpc>
                <a:spcPct val="100000"/>
              </a:lnSpc>
              <a:spcBef>
                <a:spcPts val="0"/>
              </a:spcBef>
              <a:spcAft>
                <a:spcPts val="0"/>
              </a:spcAft>
              <a:buClr>
                <a:srgbClr val="000000"/>
              </a:buClr>
              <a:buSzPts val="1400"/>
              <a:buChar char="●"/>
            </a:pPr>
            <a:r>
              <a:rPr lang="en-US">
                <a:solidFill>
                  <a:srgbClr val="000000"/>
                </a:solidFill>
              </a:rPr>
              <a:t>FFI has found that assessing budgetary needs (initial investment by sector and annual recurring costs) to ensure commitment is absolutely critical to the success and sustainability of a program.</a:t>
            </a:r>
            <a:endParaRPr>
              <a:solidFill>
                <a:srgbClr val="000000"/>
              </a:solidFill>
            </a:endParaRPr>
          </a:p>
          <a:p>
            <a:pPr marL="457200" lvl="0" indent="-317500" algn="l" rtl="0">
              <a:lnSpc>
                <a:spcPct val="100000"/>
              </a:lnSpc>
              <a:spcBef>
                <a:spcPts val="0"/>
              </a:spcBef>
              <a:spcAft>
                <a:spcPts val="0"/>
              </a:spcAft>
              <a:buSzPts val="1400"/>
              <a:buChar char="●"/>
            </a:pPr>
            <a:r>
              <a:rPr lang="en-US"/>
              <a:t>Before moving on to the next phase, FFI provides governments with a realistic picture of the opportunity to fortify, as well as the concrete steps to create a successful fortification program. Without gaining governmental commitment to realistic goals in this phase, success is not possible.</a:t>
            </a:r>
            <a:endParaRPr/>
          </a:p>
        </p:txBody>
      </p:sp>
      <p:sp>
        <p:nvSpPr>
          <p:cNvPr id="455" name="Google Shape;455;ga3b6e513f1_0_10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3b6e513f1_0_10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a3b6e513f1_0_10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FFI provides technical assistance to partners to design and develop a fortification program.</a:t>
            </a:r>
            <a:endParaRPr/>
          </a:p>
          <a:p>
            <a:pPr marL="0" lvl="0" indent="0" algn="l" rtl="0">
              <a:lnSpc>
                <a:spcPct val="100000"/>
              </a:lnSpc>
              <a:spcBef>
                <a:spcPts val="0"/>
              </a:spcBef>
              <a:spcAft>
                <a:spcPts val="0"/>
              </a:spcAft>
              <a:buSzPts val="1400"/>
              <a:buNone/>
            </a:pPr>
            <a:endParaRPr sz="1300"/>
          </a:p>
          <a:p>
            <a:pPr marL="0" lvl="0" indent="0" algn="l" rtl="0">
              <a:lnSpc>
                <a:spcPct val="100000"/>
              </a:lnSpc>
              <a:spcBef>
                <a:spcPts val="0"/>
              </a:spcBef>
              <a:spcAft>
                <a:spcPts val="0"/>
              </a:spcAft>
              <a:buSzPts val="1400"/>
              <a:buNone/>
            </a:pPr>
            <a:r>
              <a:rPr lang="en-US"/>
              <a:t>FFI’s uniquely robust connections to public, private, and civic partners enable it to create efficiencies and reduce duplication of efforts. For example, with a keen attention to maximize the strengths of FFI’s partners, FFI leads implementation of programs like Smarter Futures, a multi-sector partnership working to advance grain fortification in Africa. </a:t>
            </a:r>
            <a:endParaRPr sz="1300"/>
          </a:p>
        </p:txBody>
      </p:sp>
      <p:sp>
        <p:nvSpPr>
          <p:cNvPr id="467" name="Google Shape;467;ga3b6e513f1_0_10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3b6e513f1_0_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a3b6e513f1_0_10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mentioned previously, FFI is the only organization to monitor and annually update estimates for fortification of industrially milled cereal grains that is often cited by others working in the fortification space as well as by policymakers to make data-driven decisions.</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a:t>FFI also has unique approaches to augment government monitoring efforts. For example, the Pull Strategy, which FFI piloted in in Uganda and Malawi 2018-2019, engages consumer associations and disability groups to become part of program performance monitoring. A complement to government-led “push” strategies, the Pull Strategy augments government monitoring to increase the volume of fortified staple foods that meet quality and nutrition standards.</a:t>
            </a:r>
            <a:endParaRPr/>
          </a:p>
        </p:txBody>
      </p:sp>
      <p:sp>
        <p:nvSpPr>
          <p:cNvPr id="479" name="Google Shape;479;ga3b6e513f1_0_10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a3b6e513f1_0_10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ga3b6e513f1_0_10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a3b6e513f1_0_10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9" name="Google Shape;499;ga3b6e513f1_0_10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a3b6e513f1_0_10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a3b6e513f1_0_1054: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dirty="0"/>
              <a:t>For each of FFI’s regional strategies, FFI has objectively ranked the fortification opportunity for each country by 1) health impact and 2) ease of implementation. This unique, methodical approach helps FFI to efficiently prioritize opportunities. This approach also helps to provide directional thinking to other organizations working in fortification. </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r>
              <a:rPr lang="en-US" dirty="0"/>
              <a:t>These indicators were taken from previous regional strategies conducted by FFI (Europe and India strategies). All variables were ranked from 1-5 and then two weighted aggregate scores were created. </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100"/>
              <a:buFont typeface="Arial"/>
              <a:buNone/>
            </a:pPr>
            <a:r>
              <a:rPr lang="en-US" dirty="0"/>
              <a:t>Proportion of cereal milled by industrial mills was designated as a Health Impact variable because if only a small proportion of the total cereal available to the population is milled by industrial mills, the impact of fortification will be small and vice versa. This variable includes imported flour which is assumed to originate from industrial mills.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09" name="Google Shape;509;ga3b6e513f1_0_1054: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3b6e513f1_0_106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a3b6e513f1_0_1065: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15000"/>
              </a:lnSpc>
              <a:spcBef>
                <a:spcPts val="0"/>
              </a:spcBef>
              <a:spcAft>
                <a:spcPts val="0"/>
              </a:spcAft>
              <a:buSzPts val="1400"/>
              <a:buNone/>
            </a:pPr>
            <a:r>
              <a:rPr lang="en-US"/>
              <a:t>This is another view of the results for the variable grouping, looking at the results dichotomously.</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SzPts val="1400"/>
              <a:buNone/>
            </a:pPr>
            <a:r>
              <a:rPr lang="en-US"/>
              <a:t>It’s worth noting that our political stability indicator comes from the WB’s 2017 data. Today, Algeria would not appear with such a high implementation score. </a:t>
            </a:r>
            <a:endParaRPr/>
          </a:p>
          <a:p>
            <a:pPr marL="0" lvl="0" indent="0" algn="l" rtl="0">
              <a:lnSpc>
                <a:spcPct val="100000"/>
              </a:lnSpc>
              <a:spcBef>
                <a:spcPts val="0"/>
              </a:spcBef>
              <a:spcAft>
                <a:spcPts val="0"/>
              </a:spcAft>
              <a:buSzPts val="1400"/>
              <a:buNone/>
            </a:pPr>
            <a:endParaRPr/>
          </a:p>
        </p:txBody>
      </p:sp>
      <p:sp>
        <p:nvSpPr>
          <p:cNvPr id="521" name="Google Shape;521;ga3b6e513f1_0_1065: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a3b6e513f1_0_10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a3b6e513f1_0_1079: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ga3b6e513f1_0_1079: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0" dirty="0">
                <a:solidFill>
                  <a:schemeClr val="dk1"/>
                </a:solidFill>
              </a:rPr>
              <a:t>We are a unique initiative within the nutrition space:</a:t>
            </a:r>
            <a:endParaRPr b="0" dirty="0">
              <a:solidFill>
                <a:schemeClr val="dk1"/>
              </a:solidFill>
            </a:endParaRPr>
          </a:p>
          <a:p>
            <a:pPr marL="171450" marR="0" lvl="0" indent="-171450" algn="l" rtl="0">
              <a:lnSpc>
                <a:spcPct val="100000"/>
              </a:lnSpc>
              <a:spcBef>
                <a:spcPts val="0"/>
              </a:spcBef>
              <a:spcAft>
                <a:spcPts val="0"/>
              </a:spcAft>
              <a:buClr>
                <a:schemeClr val="dk1"/>
              </a:buClr>
              <a:buSzPts val="1400"/>
              <a:buFont typeface="Arial"/>
              <a:buChar char="•"/>
            </a:pPr>
            <a:r>
              <a:rPr lang="en-US" b="0" i="1" dirty="0">
                <a:solidFill>
                  <a:schemeClr val="dk1"/>
                </a:solidFill>
              </a:rPr>
              <a:t>Expertise: </a:t>
            </a:r>
            <a:r>
              <a:rPr lang="en-US" b="0" dirty="0">
                <a:solidFill>
                  <a:schemeClr val="dk1"/>
                </a:solidFill>
              </a:rPr>
              <a:t>FFI has in-house leadership and technical expertise </a:t>
            </a:r>
            <a:r>
              <a:rPr lang="en-US" sz="1200" b="0" dirty="0">
                <a:solidFill>
                  <a:schemeClr val="dk1"/>
                </a:solidFill>
                <a:latin typeface="Calibri"/>
                <a:ea typeface="Calibri"/>
                <a:cs typeface="Calibri"/>
                <a:sym typeface="Calibri"/>
              </a:rPr>
              <a:t>to apply a data-driven approach to program planning, implementation, and monitoring.</a:t>
            </a:r>
            <a:endParaRPr b="0" dirty="0">
              <a:solidFill>
                <a:schemeClr val="dk1"/>
              </a:solidFill>
            </a:endParaRPr>
          </a:p>
          <a:p>
            <a:pPr marL="628650" marR="0" lvl="1" indent="-171450" algn="l" rtl="0">
              <a:lnSpc>
                <a:spcPct val="100000"/>
              </a:lnSpc>
              <a:spcBef>
                <a:spcPts val="0"/>
              </a:spcBef>
              <a:spcAft>
                <a:spcPts val="0"/>
              </a:spcAft>
              <a:buClr>
                <a:schemeClr val="dk1"/>
              </a:buClr>
              <a:buSzPts val="1400"/>
              <a:buFont typeface="Arial"/>
              <a:buChar char="•"/>
            </a:pPr>
            <a:r>
              <a:rPr lang="en-US" b="0" dirty="0">
                <a:solidFill>
                  <a:schemeClr val="dk1"/>
                </a:solidFill>
              </a:rPr>
              <a:t>We are made up of a dynamic team of 13 passionate professionals dedicated to combating malnutrition with staff in Africa, Asia, and the South Pacific. Our staff not only helps partners plan, implement, and monitor fortification using evidence-based methods; they also help generate the evidence and data-driven methods for fortification programs. For example, FFI's senior nutrition scientist, who is also an Emory University research professor, has dual roles. She 1) provides technical assistance to staff and partners on scientific, nutrition, and monitoring issues, and 2) generates and collates evidence on the public health impact of grain fortification.</a:t>
            </a:r>
            <a:endParaRPr b="0" i="1" dirty="0">
              <a:solidFill>
                <a:schemeClr val="dk1"/>
              </a:solidFill>
            </a:endParaRPr>
          </a:p>
          <a:p>
            <a:pPr marL="171450" lvl="0" indent="-82550" algn="l" rtl="0">
              <a:lnSpc>
                <a:spcPct val="100000"/>
              </a:lnSpc>
              <a:spcBef>
                <a:spcPts val="0"/>
              </a:spcBef>
              <a:spcAft>
                <a:spcPts val="0"/>
              </a:spcAft>
              <a:buClr>
                <a:schemeClr val="dk1"/>
              </a:buClr>
              <a:buSzPts val="1400"/>
              <a:buNone/>
            </a:pPr>
            <a:endParaRPr b="0" i="1" dirty="0">
              <a:solidFill>
                <a:schemeClr val="dk1"/>
              </a:solidFill>
            </a:endParaRPr>
          </a:p>
          <a:p>
            <a:pPr marL="171450" marR="0" lvl="0" indent="-171450" algn="l" rtl="0">
              <a:lnSpc>
                <a:spcPct val="100000"/>
              </a:lnSpc>
              <a:spcBef>
                <a:spcPts val="0"/>
              </a:spcBef>
              <a:spcAft>
                <a:spcPts val="0"/>
              </a:spcAft>
              <a:buClr>
                <a:schemeClr val="dk1"/>
              </a:buClr>
              <a:buSzPts val="1400"/>
              <a:buFont typeface="Arial"/>
              <a:buChar char="•"/>
            </a:pPr>
            <a:r>
              <a:rPr lang="en-US" b="0" i="1" dirty="0">
                <a:solidFill>
                  <a:schemeClr val="dk1"/>
                </a:solidFill>
              </a:rPr>
              <a:t>Rigor:</a:t>
            </a:r>
            <a:endParaRPr dirty="0"/>
          </a:p>
          <a:p>
            <a:pPr marL="628650" marR="0" lvl="1" indent="-171450" algn="l" rtl="0">
              <a:lnSpc>
                <a:spcPct val="100000"/>
              </a:lnSpc>
              <a:spcBef>
                <a:spcPts val="0"/>
              </a:spcBef>
              <a:spcAft>
                <a:spcPts val="0"/>
              </a:spcAft>
              <a:buClr>
                <a:schemeClr val="dk1"/>
              </a:buClr>
              <a:buSzPts val="1400"/>
              <a:buFont typeface="Arial"/>
              <a:buChar char="•"/>
            </a:pPr>
            <a:r>
              <a:rPr lang="en-US" b="0" dirty="0">
                <a:solidFill>
                  <a:schemeClr val="dk1"/>
                </a:solidFill>
              </a:rPr>
              <a:t>FFI operates through a unique model, bringing together voices from the public, private, and civic sectors through FFI's Executive Management Team and FFI’s technical assistance to make sustainable change.</a:t>
            </a:r>
            <a:endParaRPr dirty="0"/>
          </a:p>
          <a:p>
            <a:pPr marL="628650" marR="0" lvl="1" indent="-171450" algn="l" rtl="0">
              <a:lnSpc>
                <a:spcPct val="100000"/>
              </a:lnSpc>
              <a:spcBef>
                <a:spcPts val="0"/>
              </a:spcBef>
              <a:spcAft>
                <a:spcPts val="0"/>
              </a:spcAft>
              <a:buSzPts val="1400"/>
              <a:buFont typeface="Arial"/>
              <a:buChar char="•"/>
            </a:pPr>
            <a:r>
              <a:rPr lang="en-US" sz="1200" b="0" dirty="0">
                <a:solidFill>
                  <a:srgbClr val="000000"/>
                </a:solidFill>
                <a:latin typeface="Calibri"/>
                <a:ea typeface="Calibri"/>
                <a:cs typeface="Calibri"/>
                <a:sym typeface="Calibri"/>
              </a:rPr>
              <a:t>FFI conducts supply chain analyses for any given grain to discover and act on opportunities to advance fortification.</a:t>
            </a:r>
            <a:endParaRPr b="0" dirty="0">
              <a:solidFill>
                <a:srgbClr val="000000"/>
              </a:solidFill>
            </a:endParaRPr>
          </a:p>
          <a:p>
            <a:pPr marL="628650" marR="0" lvl="1" indent="-171450" algn="l" rtl="0">
              <a:lnSpc>
                <a:spcPct val="100000"/>
              </a:lnSpc>
              <a:spcBef>
                <a:spcPts val="0"/>
              </a:spcBef>
              <a:spcAft>
                <a:spcPts val="0"/>
              </a:spcAft>
              <a:buClr>
                <a:schemeClr val="dk1"/>
              </a:buClr>
              <a:buSzPts val="1400"/>
              <a:buFont typeface="Arial"/>
              <a:buChar char="•"/>
            </a:pPr>
            <a:r>
              <a:rPr lang="en-US" b="0" dirty="0">
                <a:solidFill>
                  <a:schemeClr val="dk1"/>
                </a:solidFill>
              </a:rPr>
              <a:t>FFI documents and publishes up to 196 countries’ annual potential and progress toward successful cereal grain fortification.</a:t>
            </a:r>
            <a:endParaRPr dirty="0"/>
          </a:p>
          <a:p>
            <a:pPr marL="171450" marR="0" lvl="0" indent="-82550" algn="l" rtl="0">
              <a:lnSpc>
                <a:spcPct val="100000"/>
              </a:lnSpc>
              <a:spcBef>
                <a:spcPts val="0"/>
              </a:spcBef>
              <a:spcAft>
                <a:spcPts val="0"/>
              </a:spcAft>
              <a:buClr>
                <a:schemeClr val="dk1"/>
              </a:buClr>
              <a:buSzPts val="1400"/>
              <a:buFont typeface="Arial"/>
              <a:buNone/>
            </a:pPr>
            <a:endParaRPr b="0" i="1" dirty="0">
              <a:solidFill>
                <a:schemeClr val="dk1"/>
              </a:solidFill>
            </a:endParaRPr>
          </a:p>
          <a:p>
            <a:pPr marL="171450" lvl="0" indent="-171450" algn="l" rtl="0">
              <a:lnSpc>
                <a:spcPct val="100000"/>
              </a:lnSpc>
              <a:spcBef>
                <a:spcPts val="0"/>
              </a:spcBef>
              <a:spcAft>
                <a:spcPts val="0"/>
              </a:spcAft>
              <a:buClr>
                <a:schemeClr val="dk1"/>
              </a:buClr>
              <a:buSzPts val="1400"/>
              <a:buChar char="•"/>
            </a:pPr>
            <a:r>
              <a:rPr lang="en-US" b="0" i="1" dirty="0">
                <a:solidFill>
                  <a:schemeClr val="dk1"/>
                </a:solidFill>
              </a:rPr>
              <a:t>Focus: </a:t>
            </a:r>
            <a:r>
              <a:rPr lang="en-US" sz="1200" b="0" i="0" u="none" strike="noStrike" cap="none" dirty="0">
                <a:solidFill>
                  <a:schemeClr val="dk1"/>
                </a:solidFill>
                <a:latin typeface="Calibri"/>
                <a:ea typeface="Calibri"/>
                <a:cs typeface="Calibri"/>
                <a:sym typeface="Calibri"/>
              </a:rPr>
              <a:t>We know what we are deeply passionate about, we know what we can be the best in the world at, and we know what the key to a stronger, smarter, and healthier future is. </a:t>
            </a:r>
            <a:r>
              <a:rPr lang="en-US" b="0" dirty="0">
                <a:solidFill>
                  <a:schemeClr val="dk1"/>
                </a:solidFill>
              </a:rPr>
              <a:t>FFI is the only global group that focuses exclusively on large-scale fortification of the three most consumed grains: wheat flour, maize flour, and rice. </a:t>
            </a:r>
            <a:endParaRPr dirty="0"/>
          </a:p>
          <a:p>
            <a:pPr marL="0" lvl="0" indent="0" algn="l" rtl="0">
              <a:lnSpc>
                <a:spcPct val="100000"/>
              </a:lnSpc>
              <a:spcBef>
                <a:spcPts val="0"/>
              </a:spcBef>
              <a:spcAft>
                <a:spcPts val="0"/>
              </a:spcAft>
              <a:buClr>
                <a:schemeClr val="dk1"/>
              </a:buClr>
              <a:buSzPts val="1400"/>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None/>
            </a:pPr>
            <a:r>
              <a:rPr lang="en-US" sz="1200" b="0" i="0" u="none" strike="noStrike" cap="none" dirty="0">
                <a:solidFill>
                  <a:schemeClr val="dk1"/>
                </a:solidFill>
                <a:latin typeface="Calibri"/>
                <a:ea typeface="Calibri"/>
                <a:cs typeface="Calibri"/>
                <a:sym typeface="Calibri"/>
              </a:rPr>
              <a:t>Source: Adapted from the Good to Great model by Jim Collins</a:t>
            </a:r>
            <a:endParaRPr b="0" dirty="0">
              <a:solidFill>
                <a:schemeClr val="dk1"/>
              </a:solidFill>
            </a:endParaRPr>
          </a:p>
        </p:txBody>
      </p:sp>
      <p:sp>
        <p:nvSpPr>
          <p:cNvPr id="307" name="Google Shape;30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a3b6e513f1_0_109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a3b6e513f1_0_1093: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a3b6e513f1_0_1093: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a3b6e513f1_0_1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a3b6e513f1_0_1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Proposed activities, pending funding: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u="sng"/>
              <a:t>Wheat and maize</a:t>
            </a:r>
            <a:endParaRPr/>
          </a:p>
          <a:p>
            <a:pPr marL="0" lvl="0" indent="0" algn="l" rtl="0">
              <a:lnSpc>
                <a:spcPct val="100000"/>
              </a:lnSpc>
              <a:spcBef>
                <a:spcPts val="0"/>
              </a:spcBef>
              <a:spcAft>
                <a:spcPts val="0"/>
              </a:spcAft>
              <a:buSzPts val="1400"/>
              <a:buNone/>
            </a:pPr>
            <a:r>
              <a:rPr lang="en-US" sz="1200" u="none" strike="noStrike">
                <a:solidFill>
                  <a:schemeClr val="dk1"/>
                </a:solidFill>
              </a:rPr>
              <a:t>FFI would:</a:t>
            </a:r>
            <a:endParaRPr sz="1200">
              <a:solidFill>
                <a:schemeClr val="dk1"/>
              </a:solidFill>
            </a:endParaRPr>
          </a:p>
          <a:p>
            <a:pPr marL="171450" lvl="0" indent="-171450" algn="l" rtl="0">
              <a:lnSpc>
                <a:spcPct val="100000"/>
              </a:lnSpc>
              <a:spcBef>
                <a:spcPts val="0"/>
              </a:spcBef>
              <a:spcAft>
                <a:spcPts val="0"/>
              </a:spcAft>
              <a:buClr>
                <a:schemeClr val="dk1"/>
              </a:buClr>
              <a:buSzPts val="1200"/>
              <a:buFont typeface="Calibri"/>
              <a:buChar char="•"/>
            </a:pPr>
            <a:r>
              <a:rPr lang="en-US" sz="1200" u="none" strike="noStrike">
                <a:solidFill>
                  <a:schemeClr val="dk1"/>
                </a:solidFill>
              </a:rPr>
              <a:t>Collaborate with national leaders to secure buy-in for a comprehensive national grain fortification program</a:t>
            </a:r>
            <a:endParaRPr/>
          </a:p>
          <a:p>
            <a:pPr marL="171450" lvl="0" indent="-171450" algn="l" rtl="0">
              <a:lnSpc>
                <a:spcPct val="100000"/>
              </a:lnSpc>
              <a:spcBef>
                <a:spcPts val="0"/>
              </a:spcBef>
              <a:spcAft>
                <a:spcPts val="0"/>
              </a:spcAft>
              <a:buClr>
                <a:schemeClr val="dk1"/>
              </a:buClr>
              <a:buSzPts val="1200"/>
              <a:buFont typeface="Calibri"/>
              <a:buChar char="•"/>
            </a:pPr>
            <a:r>
              <a:rPr lang="en-US" sz="1200" u="none" strike="noStrike">
                <a:solidFill>
                  <a:schemeClr val="dk1"/>
                </a:solidFill>
              </a:rPr>
              <a:t>Support drafting of national standards that would identify the type and level of nutrients to be added to wheat flour and/or maize flour based on current consumption patterns and nutritional needs</a:t>
            </a:r>
            <a:endParaRPr/>
          </a:p>
          <a:p>
            <a:pPr marL="171450" lvl="0" indent="-171450" algn="l" rtl="0">
              <a:lnSpc>
                <a:spcPct val="100000"/>
              </a:lnSpc>
              <a:spcBef>
                <a:spcPts val="0"/>
              </a:spcBef>
              <a:spcAft>
                <a:spcPts val="0"/>
              </a:spcAft>
              <a:buClr>
                <a:schemeClr val="dk1"/>
              </a:buClr>
              <a:buSzPts val="1200"/>
              <a:buFont typeface="Calibri"/>
              <a:buChar char="•"/>
            </a:pPr>
            <a:r>
              <a:rPr lang="en-US" sz="1200" u="none" strike="noStrike">
                <a:solidFill>
                  <a:schemeClr val="dk1"/>
                </a:solidFill>
              </a:rPr>
              <a:t>Support millers and government inspectors in the scale-up for fortification</a:t>
            </a:r>
            <a:endParaRPr/>
          </a:p>
          <a:p>
            <a:pPr marL="171450" lvl="0" indent="-171450" algn="l" rtl="0">
              <a:lnSpc>
                <a:spcPct val="100000"/>
              </a:lnSpc>
              <a:spcBef>
                <a:spcPts val="0"/>
              </a:spcBef>
              <a:spcAft>
                <a:spcPts val="0"/>
              </a:spcAft>
              <a:buClr>
                <a:schemeClr val="dk1"/>
              </a:buClr>
              <a:buSzPts val="1200"/>
              <a:buFont typeface="Calibri"/>
              <a:buChar char="•"/>
            </a:pPr>
            <a:r>
              <a:rPr lang="en-US" sz="1200" u="none" strike="noStrike">
                <a:solidFill>
                  <a:schemeClr val="dk1"/>
                </a:solidFill>
              </a:rPr>
              <a:t>Support millers and government in the design of effective monitoring frameworks for the fortification program</a:t>
            </a:r>
            <a:endParaRPr/>
          </a:p>
          <a:p>
            <a:pPr marL="171450" lvl="0" indent="-95250" algn="l" rtl="0">
              <a:lnSpc>
                <a:spcPct val="100000"/>
              </a:lnSpc>
              <a:spcBef>
                <a:spcPts val="0"/>
              </a:spcBef>
              <a:spcAft>
                <a:spcPts val="0"/>
              </a:spcAft>
              <a:buClr>
                <a:schemeClr val="dk1"/>
              </a:buClr>
              <a:buSzPts val="1200"/>
              <a:buFont typeface="Arial"/>
              <a:buNone/>
            </a:pPr>
            <a:endParaRPr sz="1200" u="none" strike="noStrike">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b="1" u="sng"/>
              <a:t>Rice</a:t>
            </a:r>
            <a:endParaRPr/>
          </a:p>
          <a:p>
            <a:pPr marL="0" marR="0" lvl="0" indent="0" algn="l" rtl="0">
              <a:lnSpc>
                <a:spcPct val="107000"/>
              </a:lnSpc>
              <a:spcBef>
                <a:spcPts val="0"/>
              </a:spcBef>
              <a:spcAft>
                <a:spcPts val="0"/>
              </a:spcAft>
              <a:buSzPts val="1400"/>
              <a:buNone/>
            </a:pPr>
            <a:r>
              <a:rPr lang="en-US" sz="1200">
                <a:solidFill>
                  <a:srgbClr val="000000"/>
                </a:solidFill>
              </a:rPr>
              <a:t>The highest per capita consumption of rice outside of Asia is in West Africa. Specifically, 12 West African countries present an opportunity to reach an additional 146 million people with fortified rice. These are countries in which there is limited volume of industrially milled domestic rice but high volumes of imported rice. Several countries in West Africa already fortify wheat flour, salt, and cooking oil. These countries understand why fortification is important and why mandatory fortification is necessary. Fortifying rice would fill a nutrition gap not being addressed by existing programs. However, several countries would need to collectively mandate imported rice fortification to make it economically feasible.</a:t>
            </a:r>
            <a:endParaRPr sz="1100"/>
          </a:p>
          <a:p>
            <a:pPr marL="0" marR="0" lvl="0" indent="0" algn="l" rtl="0">
              <a:lnSpc>
                <a:spcPct val="107000"/>
              </a:lnSpc>
              <a:spcBef>
                <a:spcPts val="800"/>
              </a:spcBef>
              <a:spcAft>
                <a:spcPts val="0"/>
              </a:spcAft>
              <a:buSzPts val="1400"/>
              <a:buNone/>
            </a:pPr>
            <a:endParaRPr sz="1200" b="1"/>
          </a:p>
          <a:p>
            <a:pPr marL="0" marR="0" lvl="0" indent="0" algn="l" rtl="0">
              <a:lnSpc>
                <a:spcPct val="107000"/>
              </a:lnSpc>
              <a:spcBef>
                <a:spcPts val="800"/>
              </a:spcBef>
              <a:spcAft>
                <a:spcPts val="0"/>
              </a:spcAft>
              <a:buSzPts val="1400"/>
              <a:buNone/>
            </a:pPr>
            <a:r>
              <a:rPr lang="en-US" sz="1200" b="1"/>
              <a:t>FFI’s unique contribution</a:t>
            </a:r>
            <a:endParaRPr sz="1100"/>
          </a:p>
          <a:p>
            <a:pPr marL="0" marR="0" lvl="0" indent="0" algn="l" rtl="0">
              <a:lnSpc>
                <a:spcPct val="107000"/>
              </a:lnSpc>
              <a:spcBef>
                <a:spcPts val="800"/>
              </a:spcBef>
              <a:spcAft>
                <a:spcPts val="0"/>
              </a:spcAft>
              <a:buSzPts val="1400"/>
              <a:buNone/>
            </a:pPr>
            <a:r>
              <a:rPr lang="en-US" sz="1200"/>
              <a:t>A trusted partner in the region, FFI has worked closely with several West African countries on wheat and maize flour fortification programs. FFI also provides technical leadership to partner agencies and government institutions interested in pursuing rice fortification in the West Africa region. </a:t>
            </a:r>
            <a:endParaRPr sz="1100"/>
          </a:p>
          <a:p>
            <a:pPr marL="0" marR="0" lvl="0" indent="0" algn="l" rtl="0">
              <a:lnSpc>
                <a:spcPct val="107000"/>
              </a:lnSpc>
              <a:spcBef>
                <a:spcPts val="800"/>
              </a:spcBef>
              <a:spcAft>
                <a:spcPts val="0"/>
              </a:spcAft>
              <a:buSzPts val="1400"/>
              <a:buNone/>
            </a:pPr>
            <a:endParaRPr sz="1200" b="1"/>
          </a:p>
          <a:p>
            <a:pPr marL="0" marR="0" lvl="0" indent="0" algn="l" rtl="0">
              <a:lnSpc>
                <a:spcPct val="107000"/>
              </a:lnSpc>
              <a:spcBef>
                <a:spcPts val="800"/>
              </a:spcBef>
              <a:spcAft>
                <a:spcPts val="0"/>
              </a:spcAft>
              <a:buSzPts val="1400"/>
              <a:buNone/>
            </a:pPr>
            <a:r>
              <a:rPr lang="en-US" sz="1200" b="1"/>
              <a:t>Proven results</a:t>
            </a:r>
            <a:endParaRPr sz="1100"/>
          </a:p>
          <a:p>
            <a:pPr marL="0" marR="0" lvl="0" indent="0" algn="l" rtl="0">
              <a:lnSpc>
                <a:spcPct val="107000"/>
              </a:lnSpc>
              <a:spcBef>
                <a:spcPts val="800"/>
              </a:spcBef>
              <a:spcAft>
                <a:spcPts val="0"/>
              </a:spcAft>
              <a:buSzPts val="1400"/>
              <a:buNone/>
            </a:pPr>
            <a:r>
              <a:rPr lang="en-US" sz="1200"/>
              <a:t>FFI is an experienced leader and valuable resource in global rice fortification. The first to develop a rapid, qualitative test that regulators can use to monitor rice fortification, FFI has been a key advocate and technical partner for countries in Asia who seek to fortify rice. With FFI’s assistance from planning to implementation, the Solomon Islands now mandates rice fortification--a move that improves the nutrition of more than 500,000 people and will prevent debilitating birth defects in the years to come. </a:t>
            </a:r>
            <a:endParaRPr sz="1100"/>
          </a:p>
          <a:p>
            <a:pPr marL="0" marR="0" lvl="0" indent="0" algn="l" rtl="0">
              <a:lnSpc>
                <a:spcPct val="107000"/>
              </a:lnSpc>
              <a:spcBef>
                <a:spcPts val="800"/>
              </a:spcBef>
              <a:spcAft>
                <a:spcPts val="0"/>
              </a:spcAft>
              <a:buSzPts val="1400"/>
              <a:buNone/>
            </a:pPr>
            <a:endParaRPr sz="1200" b="1"/>
          </a:p>
          <a:p>
            <a:pPr marL="0" marR="0" lvl="0" indent="0" algn="l" rtl="0">
              <a:lnSpc>
                <a:spcPct val="107000"/>
              </a:lnSpc>
              <a:spcBef>
                <a:spcPts val="800"/>
              </a:spcBef>
              <a:spcAft>
                <a:spcPts val="0"/>
              </a:spcAft>
              <a:buSzPts val="1400"/>
              <a:buNone/>
            </a:pPr>
            <a:r>
              <a:rPr lang="en-US" sz="1200" b="1"/>
              <a:t>Looking forward</a:t>
            </a:r>
            <a:endParaRPr sz="1100"/>
          </a:p>
          <a:p>
            <a:pPr marL="0" marR="0" lvl="0" indent="0" algn="l" rtl="0">
              <a:lnSpc>
                <a:spcPct val="107000"/>
              </a:lnSpc>
              <a:spcBef>
                <a:spcPts val="800"/>
              </a:spcBef>
              <a:spcAft>
                <a:spcPts val="0"/>
              </a:spcAft>
              <a:buSzPts val="1400"/>
              <a:buNone/>
            </a:pPr>
            <a:r>
              <a:rPr lang="en-US" sz="1200">
                <a:solidFill>
                  <a:srgbClr val="000000"/>
                </a:solidFill>
              </a:rPr>
              <a:t>FFI’s proposed activities and milestones would occur in three phases over three years:</a:t>
            </a:r>
            <a:endParaRPr sz="1100"/>
          </a:p>
          <a:p>
            <a:pPr marL="0" marR="0" lvl="0" indent="0" algn="l" rtl="0">
              <a:lnSpc>
                <a:spcPct val="107000"/>
              </a:lnSpc>
              <a:spcBef>
                <a:spcPts val="800"/>
              </a:spcBef>
              <a:spcAft>
                <a:spcPts val="0"/>
              </a:spcAft>
              <a:buSzPts val="1400"/>
              <a:buNone/>
            </a:pPr>
            <a:r>
              <a:rPr lang="en-US" sz="1200" b="1">
                <a:solidFill>
                  <a:srgbClr val="000000"/>
                </a:solidFill>
              </a:rPr>
              <a:t>BASELINE</a:t>
            </a:r>
            <a:endParaRPr sz="1100"/>
          </a:p>
          <a:p>
            <a:pPr marL="0" marR="0" lvl="0" indent="0" algn="l" rtl="0">
              <a:lnSpc>
                <a:spcPct val="107000"/>
              </a:lnSpc>
              <a:spcBef>
                <a:spcPts val="800"/>
              </a:spcBef>
              <a:spcAft>
                <a:spcPts val="0"/>
              </a:spcAft>
              <a:buSzPts val="1400"/>
              <a:buNone/>
            </a:pPr>
            <a:r>
              <a:rPr lang="en-US" sz="1200">
                <a:solidFill>
                  <a:srgbClr val="000000"/>
                </a:solidFill>
              </a:rPr>
              <a:t>Activities</a:t>
            </a:r>
            <a:endParaRPr sz="1100"/>
          </a:p>
          <a:p>
            <a:pPr marL="342900" marR="0" lvl="0" indent="-342900" algn="l" rtl="0">
              <a:lnSpc>
                <a:spcPct val="107000"/>
              </a:lnSpc>
              <a:spcBef>
                <a:spcPts val="800"/>
              </a:spcBef>
              <a:spcAft>
                <a:spcPts val="0"/>
              </a:spcAft>
              <a:buClr>
                <a:srgbClr val="000000"/>
              </a:buClr>
              <a:buSzPts val="1200"/>
              <a:buFont typeface="Calibri"/>
              <a:buChar char="●"/>
            </a:pPr>
            <a:r>
              <a:rPr lang="en-US" sz="1200">
                <a:solidFill>
                  <a:srgbClr val="000000"/>
                </a:solidFill>
              </a:rPr>
              <a:t>Develop advocacy and knowledge toolkits for partners and policy makers</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Assess export supply chains in key rice origin countries (India, Thailand, Viet Nam, and Pakistan)</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Assess price implications of imported fortified rice for the consumer</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Develop and promote minimum nutrient standards</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Develop linkages with regional and national bodies</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Engage partners on strategies to add rice fortification into policies and legislation</a:t>
            </a:r>
            <a:endParaRPr sz="1100"/>
          </a:p>
          <a:p>
            <a:pPr marL="0" marR="0" lvl="0" indent="0" algn="l" rtl="0">
              <a:lnSpc>
                <a:spcPct val="107000"/>
              </a:lnSpc>
              <a:spcBef>
                <a:spcPts val="800"/>
              </a:spcBef>
              <a:spcAft>
                <a:spcPts val="0"/>
              </a:spcAft>
              <a:buSzPts val="1400"/>
              <a:buNone/>
            </a:pPr>
            <a:r>
              <a:rPr lang="en-US" sz="1200">
                <a:solidFill>
                  <a:srgbClr val="000000"/>
                </a:solidFill>
              </a:rPr>
              <a:t>Milestones</a:t>
            </a:r>
            <a:endParaRPr sz="1100"/>
          </a:p>
          <a:p>
            <a:pPr marL="342900" marR="0" lvl="0" indent="-342900" algn="l" rtl="0">
              <a:lnSpc>
                <a:spcPct val="107000"/>
              </a:lnSpc>
              <a:spcBef>
                <a:spcPts val="800"/>
              </a:spcBef>
              <a:spcAft>
                <a:spcPts val="0"/>
              </a:spcAft>
              <a:buClr>
                <a:srgbClr val="000000"/>
              </a:buClr>
              <a:buSzPts val="1200"/>
              <a:buFont typeface="Calibri"/>
              <a:buChar char="●"/>
            </a:pPr>
            <a:r>
              <a:rPr lang="en-US" sz="1200">
                <a:solidFill>
                  <a:srgbClr val="000000"/>
                </a:solidFill>
              </a:rPr>
              <a:t>Export supply chain analyses completed in four rice origin countries</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Advocacy and knowledge toolkit developed and finalized</a:t>
            </a:r>
            <a:endParaRPr sz="1100"/>
          </a:p>
          <a:p>
            <a:pPr marL="0" marR="0" lvl="0" indent="0" algn="l" rtl="0">
              <a:lnSpc>
                <a:spcPct val="107000"/>
              </a:lnSpc>
              <a:spcBef>
                <a:spcPts val="800"/>
              </a:spcBef>
              <a:spcAft>
                <a:spcPts val="0"/>
              </a:spcAft>
              <a:buSzPts val="1400"/>
              <a:buNone/>
            </a:pPr>
            <a:r>
              <a:rPr lang="en-US" sz="1200" b="1"/>
              <a:t>ENGAGEMENT</a:t>
            </a:r>
            <a:endParaRPr sz="1100"/>
          </a:p>
          <a:p>
            <a:pPr marL="0" marR="0" lvl="0" indent="0" algn="l" rtl="0">
              <a:lnSpc>
                <a:spcPct val="107000"/>
              </a:lnSpc>
              <a:spcBef>
                <a:spcPts val="800"/>
              </a:spcBef>
              <a:spcAft>
                <a:spcPts val="0"/>
              </a:spcAft>
              <a:buSzPts val="1400"/>
              <a:buNone/>
            </a:pPr>
            <a:r>
              <a:rPr lang="en-US" sz="1200">
                <a:solidFill>
                  <a:srgbClr val="000000"/>
                </a:solidFill>
              </a:rPr>
              <a:t>Activities</a:t>
            </a:r>
            <a:endParaRPr sz="1100"/>
          </a:p>
          <a:p>
            <a:pPr marL="342900" marR="0" lvl="0" indent="-342900" algn="l" rtl="0">
              <a:lnSpc>
                <a:spcPct val="107000"/>
              </a:lnSpc>
              <a:spcBef>
                <a:spcPts val="800"/>
              </a:spcBef>
              <a:spcAft>
                <a:spcPts val="0"/>
              </a:spcAft>
              <a:buClr>
                <a:srgbClr val="000000"/>
              </a:buClr>
              <a:buSzPts val="1200"/>
              <a:buFont typeface="Calibri"/>
              <a:buChar char="●"/>
            </a:pPr>
            <a:r>
              <a:rPr lang="en-US" sz="1200">
                <a:solidFill>
                  <a:srgbClr val="000000"/>
                </a:solidFill>
              </a:rPr>
              <a:t>Plan, coordinate, and hold meetings for policy makers; map legislative process</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Raise awareness with public, private, and civic sector partners and provide technical assistance as necessary</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Assess national import control systems</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Develop and activate communications strategy</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Add rice fortification to regional and national nutrition agendas by increasing awareness at targeted nutrition-related events</a:t>
            </a:r>
            <a:endParaRPr sz="1100"/>
          </a:p>
          <a:p>
            <a:pPr marL="0" marR="0" lvl="0" indent="0" algn="l" rtl="0">
              <a:lnSpc>
                <a:spcPct val="107000"/>
              </a:lnSpc>
              <a:spcBef>
                <a:spcPts val="800"/>
              </a:spcBef>
              <a:spcAft>
                <a:spcPts val="0"/>
              </a:spcAft>
              <a:buSzPts val="1400"/>
              <a:buNone/>
            </a:pPr>
            <a:r>
              <a:rPr lang="en-US" sz="1200">
                <a:solidFill>
                  <a:srgbClr val="000000"/>
                </a:solidFill>
              </a:rPr>
              <a:t>Milestone</a:t>
            </a:r>
            <a:endParaRPr sz="1100"/>
          </a:p>
          <a:p>
            <a:pPr marL="342900" marR="0" lvl="0" indent="-342900" algn="l" rtl="0">
              <a:lnSpc>
                <a:spcPct val="107000"/>
              </a:lnSpc>
              <a:spcBef>
                <a:spcPts val="800"/>
              </a:spcBef>
              <a:spcAft>
                <a:spcPts val="0"/>
              </a:spcAft>
              <a:buClr>
                <a:srgbClr val="000000"/>
              </a:buClr>
              <a:buSzPts val="1200"/>
              <a:buFont typeface="Calibri"/>
              <a:buChar char="●"/>
            </a:pPr>
            <a:r>
              <a:rPr lang="en-US" sz="1200">
                <a:solidFill>
                  <a:srgbClr val="000000"/>
                </a:solidFill>
              </a:rPr>
              <a:t>Secured commitment from country governments for national and regional legislative action plans for mandatory and social safety net fortification</a:t>
            </a:r>
            <a:endParaRPr sz="1100"/>
          </a:p>
          <a:p>
            <a:pPr marL="0" marR="0" lvl="0" indent="0" algn="l" rtl="0">
              <a:lnSpc>
                <a:spcPct val="107000"/>
              </a:lnSpc>
              <a:spcBef>
                <a:spcPts val="800"/>
              </a:spcBef>
              <a:spcAft>
                <a:spcPts val="0"/>
              </a:spcAft>
              <a:buSzPts val="1400"/>
              <a:buNone/>
            </a:pPr>
            <a:r>
              <a:rPr lang="en-US" sz="1200" b="1"/>
              <a:t>STRATEGY IMPLEMENTATION</a:t>
            </a:r>
            <a:endParaRPr sz="1100"/>
          </a:p>
          <a:p>
            <a:pPr marL="0" marR="0" lvl="0" indent="0" algn="l" rtl="0">
              <a:lnSpc>
                <a:spcPct val="107000"/>
              </a:lnSpc>
              <a:spcBef>
                <a:spcPts val="800"/>
              </a:spcBef>
              <a:spcAft>
                <a:spcPts val="0"/>
              </a:spcAft>
              <a:buSzPts val="1400"/>
              <a:buNone/>
            </a:pPr>
            <a:r>
              <a:rPr lang="en-US" sz="1200">
                <a:solidFill>
                  <a:srgbClr val="000000"/>
                </a:solidFill>
              </a:rPr>
              <a:t>Activities</a:t>
            </a:r>
            <a:endParaRPr sz="1100"/>
          </a:p>
          <a:p>
            <a:pPr marL="342900" marR="0" lvl="0" indent="-342900" algn="l" rtl="0">
              <a:lnSpc>
                <a:spcPct val="107000"/>
              </a:lnSpc>
              <a:spcBef>
                <a:spcPts val="800"/>
              </a:spcBef>
              <a:spcAft>
                <a:spcPts val="0"/>
              </a:spcAft>
              <a:buClr>
                <a:srgbClr val="000000"/>
              </a:buClr>
              <a:buSzPts val="1200"/>
              <a:buFont typeface="Calibri"/>
              <a:buChar char="●"/>
            </a:pPr>
            <a:r>
              <a:rPr lang="en-US" sz="1200">
                <a:solidFill>
                  <a:srgbClr val="000000"/>
                </a:solidFill>
              </a:rPr>
              <a:t>Support local partners and policy makers to introduce mandatory fortification</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Conduct training as needed to support a robust regulatory monitoring system</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Provide technical assistance as necessary to rice importers</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Provide technical assistance as necessary to national rice millers developing industrial capacity</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Identify gaps and opportunities for improved import control</a:t>
            </a:r>
            <a:endParaRPr sz="1100"/>
          </a:p>
          <a:p>
            <a:pPr marL="0" marR="0" lvl="0" indent="0" algn="l" rtl="0">
              <a:lnSpc>
                <a:spcPct val="107000"/>
              </a:lnSpc>
              <a:spcBef>
                <a:spcPts val="800"/>
              </a:spcBef>
              <a:spcAft>
                <a:spcPts val="0"/>
              </a:spcAft>
              <a:buSzPts val="1400"/>
              <a:buNone/>
            </a:pPr>
            <a:r>
              <a:rPr lang="en-US" sz="1200">
                <a:solidFill>
                  <a:srgbClr val="000000"/>
                </a:solidFill>
              </a:rPr>
              <a:t>Milestones</a:t>
            </a:r>
            <a:endParaRPr sz="1100"/>
          </a:p>
          <a:p>
            <a:pPr marL="342900" marR="0" lvl="0" indent="-342900" algn="l" rtl="0">
              <a:lnSpc>
                <a:spcPct val="107000"/>
              </a:lnSpc>
              <a:spcBef>
                <a:spcPts val="800"/>
              </a:spcBef>
              <a:spcAft>
                <a:spcPts val="0"/>
              </a:spcAft>
              <a:buClr>
                <a:srgbClr val="000000"/>
              </a:buClr>
              <a:buSzPts val="1200"/>
              <a:buFont typeface="Calibri"/>
              <a:buChar char="●"/>
            </a:pPr>
            <a:r>
              <a:rPr lang="en-US" sz="1200">
                <a:solidFill>
                  <a:srgbClr val="000000"/>
                </a:solidFill>
              </a:rPr>
              <a:t>Mandatory legislation drafted</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Effective national/regional standards set</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Regulatory monitoring systems developed</a:t>
            </a:r>
            <a:endParaRPr sz="1100"/>
          </a:p>
          <a:p>
            <a:pPr marL="342900" marR="0" lvl="0" indent="-342900" algn="l" rtl="0">
              <a:lnSpc>
                <a:spcPct val="107000"/>
              </a:lnSpc>
              <a:spcBef>
                <a:spcPts val="0"/>
              </a:spcBef>
              <a:spcAft>
                <a:spcPts val="0"/>
              </a:spcAft>
              <a:buClr>
                <a:srgbClr val="000000"/>
              </a:buClr>
              <a:buSzPts val="1200"/>
              <a:buFont typeface="Calibri"/>
              <a:buChar char="●"/>
            </a:pPr>
            <a:r>
              <a:rPr lang="en-US" sz="1200">
                <a:solidFill>
                  <a:srgbClr val="000000"/>
                </a:solidFill>
              </a:rPr>
              <a:t>Implementation of fortified rice</a:t>
            </a:r>
            <a:endParaRPr sz="1100"/>
          </a:p>
          <a:p>
            <a:pPr marL="0" lvl="0" indent="0" algn="l" rtl="0">
              <a:lnSpc>
                <a:spcPct val="100000"/>
              </a:lnSpc>
              <a:spcBef>
                <a:spcPts val="800"/>
              </a:spcBef>
              <a:spcAft>
                <a:spcPts val="0"/>
              </a:spcAft>
              <a:buSzPts val="1400"/>
              <a:buNone/>
            </a:pPr>
            <a:endParaRPr/>
          </a:p>
        </p:txBody>
      </p:sp>
      <p:sp>
        <p:nvSpPr>
          <p:cNvPr id="566" name="Google Shape;566;ga3b6e513f1_0_1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a3b6e513f1_0_1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a3b6e513f1_0_1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a3b6e513f1_0_1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a3b6e513f1_0_1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a3b6e513f1_0_1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a3b6e513f1_0_1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a3b6e513f1_0_1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a3b6e513f1_0_1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ga3b6e513f1_0_1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a3b6e513f1_0_1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ga3b6e513f1_0_1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a3b6e513f1_0_1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ga3b6e513f1_0_1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Europe and Asia, we took a slightly different approach than in Africa. This is a new color-coding system that we came up with that points toward work plans. </a:t>
            </a:r>
            <a:endParaRPr b="1">
              <a:solidFill>
                <a:srgbClr val="FF0000"/>
              </a:solidFill>
            </a:endParaRPr>
          </a:p>
          <a:p>
            <a:pPr marL="0" lvl="0" indent="0" algn="l" rtl="0">
              <a:lnSpc>
                <a:spcPct val="100000"/>
              </a:lnSpc>
              <a:spcBef>
                <a:spcPts val="0"/>
              </a:spcBef>
              <a:spcAft>
                <a:spcPts val="0"/>
              </a:spcAft>
              <a:buSzPts val="1400"/>
              <a:buNone/>
            </a:pPr>
            <a:endParaRPr b="1">
              <a:solidFill>
                <a:srgbClr val="FF0000"/>
              </a:solidFill>
            </a:endParaRPr>
          </a:p>
          <a:p>
            <a:pPr marL="0" lvl="0" indent="0" algn="l" rtl="0">
              <a:lnSpc>
                <a:spcPct val="100000"/>
              </a:lnSpc>
              <a:spcBef>
                <a:spcPts val="0"/>
              </a:spcBef>
              <a:spcAft>
                <a:spcPts val="0"/>
              </a:spcAft>
              <a:buSzPts val="1400"/>
              <a:buNone/>
            </a:pPr>
            <a:r>
              <a:rPr lang="en-US" b="1">
                <a:solidFill>
                  <a:srgbClr val="FF0000"/>
                </a:solidFill>
              </a:rPr>
              <a:t>*Kosovo is a priority country but cannot be colored to reflect this rank. </a:t>
            </a:r>
            <a:endParaRPr/>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u="sng"/>
              <a:t>Blue: </a:t>
            </a:r>
            <a:r>
              <a:rPr lang="en-US"/>
              <a:t>Turkmenistan, Uzbekistan</a:t>
            </a:r>
            <a:endParaRPr/>
          </a:p>
          <a:p>
            <a:pPr marL="0" lvl="0" indent="0" algn="l" rtl="0">
              <a:lnSpc>
                <a:spcPct val="100000"/>
              </a:lnSpc>
              <a:spcBef>
                <a:spcPts val="0"/>
              </a:spcBef>
              <a:spcAft>
                <a:spcPts val="0"/>
              </a:spcAft>
              <a:buSzPts val="1400"/>
              <a:buNone/>
            </a:pPr>
            <a:r>
              <a:rPr lang="en-US" u="sng"/>
              <a:t>Green: </a:t>
            </a:r>
            <a:r>
              <a:rPr lang="en-US"/>
              <a:t>Kazakhstan, Kyrgyzstan</a:t>
            </a:r>
            <a:endParaRPr/>
          </a:p>
          <a:p>
            <a:pPr marL="0" lvl="0" indent="0" algn="l" rtl="0">
              <a:lnSpc>
                <a:spcPct val="100000"/>
              </a:lnSpc>
              <a:spcBef>
                <a:spcPts val="0"/>
              </a:spcBef>
              <a:spcAft>
                <a:spcPts val="0"/>
              </a:spcAft>
              <a:buSzPts val="1400"/>
              <a:buNone/>
            </a:pPr>
            <a:r>
              <a:rPr lang="en-US" u="sng"/>
              <a:t>Dark pink is Priority: </a:t>
            </a:r>
            <a:r>
              <a:rPr lang="en-US"/>
              <a:t>Albania, Armenia, Belarus, Bosnia and Herzegovina, Georgia,</a:t>
            </a:r>
            <a:r>
              <a:rPr lang="en-US" b="1"/>
              <a:t> Kosovo (not labeled on map), </a:t>
            </a:r>
            <a:r>
              <a:rPr lang="en-US"/>
              <a:t>Macedonia, Republic of Moldova, Turkey</a:t>
            </a:r>
            <a:endParaRPr/>
          </a:p>
          <a:p>
            <a:pPr marL="0" lvl="0" indent="0" algn="l" rtl="0">
              <a:lnSpc>
                <a:spcPct val="100000"/>
              </a:lnSpc>
              <a:spcBef>
                <a:spcPts val="0"/>
              </a:spcBef>
              <a:spcAft>
                <a:spcPts val="0"/>
              </a:spcAft>
              <a:buSzPts val="1400"/>
              <a:buNone/>
            </a:pPr>
            <a:r>
              <a:rPr lang="en-US" u="sng"/>
              <a:t>Medium pink is Maybe: </a:t>
            </a:r>
            <a:r>
              <a:rPr lang="en-US"/>
              <a:t>Azerbaijan, Bulgaria, Germany, Poland, Russian Federation, Switzerland, Ukraine, United Kingdom, Czech Republic, Estonia, Greece, Hungary, Latvia, Lithuania, Slovakia, Slovenia </a:t>
            </a:r>
            <a:endParaRPr/>
          </a:p>
          <a:p>
            <a:pPr marL="0" lvl="0" indent="0" algn="l" rtl="0">
              <a:lnSpc>
                <a:spcPct val="100000"/>
              </a:lnSpc>
              <a:spcBef>
                <a:spcPts val="0"/>
              </a:spcBef>
              <a:spcAft>
                <a:spcPts val="0"/>
              </a:spcAft>
              <a:buSzPts val="1400"/>
              <a:buNone/>
            </a:pPr>
            <a:r>
              <a:rPr lang="en-US" u="sng"/>
              <a:t>Light pink is Strategic Advocacy: </a:t>
            </a:r>
            <a:r>
              <a:rPr lang="en-US"/>
              <a:t>Austria, Belgium, Croatia, Cyprus, Denmark, Finland, France, Ireland, Italy, Luxembourg, Malta, Montenegro, Netherlands, Norway, Portugal, Romania, Spain, Sweden, Serbia, Tajikistan </a:t>
            </a:r>
            <a:endParaRPr/>
          </a:p>
        </p:txBody>
      </p:sp>
      <p:sp>
        <p:nvSpPr>
          <p:cNvPr id="704" name="Google Shape;704;ga3b6e513f1_0_1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a3b6e513f1_0_1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a3b6e513f1_0_1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ga3b6e513f1_0_1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a3b6e513f1_0_1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a3b6e513f1_0_1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a3b6e513f1_0_1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a3b6e513f1_0_1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ga3b6e513f1_0_1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None/>
            </a:pPr>
            <a:r>
              <a:rPr lang="en-US" dirty="0"/>
              <a:t>Micronutrient deficiencies are an insidious form of malnutrition that affects over 2 billion people worldwide stunting growth and learning, weakening immune systems, and contributing to the deaths of more than a million children per year.</a:t>
            </a:r>
            <a:r>
              <a:rPr lang="en-US" baseline="30000" dirty="0"/>
              <a:t>1 </a:t>
            </a:r>
            <a:r>
              <a:rPr lang="en-US" dirty="0"/>
              <a:t>Malnutrition from deficiencies of micronutrients--small amounts of vitamins and minerals--can result in several serious challenges.</a:t>
            </a:r>
          </a:p>
          <a:p>
            <a:pPr marL="0" lvl="0" indent="0" algn="l" rtl="0">
              <a:lnSpc>
                <a:spcPct val="100000"/>
              </a:lnSpc>
              <a:spcBef>
                <a:spcPts val="0"/>
              </a:spcBef>
              <a:spcAft>
                <a:spcPts val="0"/>
              </a:spcAft>
              <a:buClr>
                <a:schemeClr val="dk1"/>
              </a:buClr>
              <a:buSzPts val="1200"/>
              <a:buFont typeface="Calibri"/>
              <a:buNone/>
            </a:pPr>
            <a:endParaRPr lang="en-US" dirty="0"/>
          </a:p>
          <a:p>
            <a:pPr marL="171450" lvl="0" indent="-171450" algn="l" rtl="0">
              <a:lnSpc>
                <a:spcPct val="100000"/>
              </a:lnSpc>
              <a:spcBef>
                <a:spcPts val="0"/>
              </a:spcBef>
              <a:spcAft>
                <a:spcPts val="0"/>
              </a:spcAft>
              <a:buClr>
                <a:schemeClr val="dk1"/>
              </a:buClr>
              <a:buSzPts val="1200"/>
              <a:buChar char="•"/>
            </a:pPr>
            <a:r>
              <a:rPr lang="en-US" dirty="0"/>
              <a:t>Anemia is often caused by deficiencies of micronutrients including iron and zinc. Pregnant women with severe anemia are twice as likely to die during or shortly after pregnancy than non-anemic women.</a:t>
            </a:r>
            <a:r>
              <a:rPr lang="en-US" baseline="30000" dirty="0"/>
              <a:t>2  </a:t>
            </a:r>
            <a:r>
              <a:rPr lang="en-US" dirty="0"/>
              <a:t>Nearly 250 million women of reproductive age are affected by iron deficiency anemia; if they stood head to toe, they could reach the moon and circle it.</a:t>
            </a:r>
            <a:r>
              <a:rPr lang="en-US" baseline="30000" dirty="0"/>
              <a:t>3</a:t>
            </a:r>
            <a:endParaRPr lang="en-US" dirty="0"/>
          </a:p>
          <a:p>
            <a:pPr marL="171450" lvl="0" indent="-171450" algn="l" rtl="0">
              <a:lnSpc>
                <a:spcPct val="100000"/>
              </a:lnSpc>
              <a:spcBef>
                <a:spcPts val="0"/>
              </a:spcBef>
              <a:spcAft>
                <a:spcPts val="0"/>
              </a:spcAft>
              <a:buClr>
                <a:schemeClr val="dk1"/>
              </a:buClr>
              <a:buSzPts val="1200"/>
              <a:buChar char="•"/>
            </a:pPr>
            <a:r>
              <a:rPr lang="en-US" dirty="0"/>
              <a:t>Anencephaly and spina bifida are birth defects of the brain and spine that can be prevented by consuming enough folic acid, also known as vitamin B9. About 75% of children born with brain and spinal birth defects die before their fifth birthday.</a:t>
            </a:r>
            <a:r>
              <a:rPr lang="en-US" baseline="30000" dirty="0"/>
              <a:t>4</a:t>
            </a:r>
            <a:r>
              <a:rPr lang="en-US" dirty="0"/>
              <a:t> Though spina bifida has varying degrees of severity, it often leads to life-long disability and enormous costs for healthcare systems. Anencephaly is always fatal. </a:t>
            </a:r>
            <a:endParaRPr lang="en-US" baseline="30000" dirty="0"/>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This is unacceptable, and FFI is committed to being part of the solution. Fortification has the power to eliminate these effects of micronutrient deficiency.</a:t>
            </a:r>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In fact, it already is--research published using FFI data credited fortification with preventing 62,670 brain and spine birth defects globally in one year for an average of 172 healthier babies a day.</a:t>
            </a:r>
            <a:r>
              <a:rPr lang="en-US" baseline="30000" dirty="0"/>
              <a:t>5</a:t>
            </a:r>
          </a:p>
          <a:p>
            <a:pPr marL="0" lvl="0" indent="0" algn="l" rtl="0">
              <a:lnSpc>
                <a:spcPct val="100000"/>
              </a:lnSpc>
              <a:spcBef>
                <a:spcPts val="0"/>
              </a:spcBef>
              <a:spcAft>
                <a:spcPts val="0"/>
              </a:spcAft>
              <a:buSzPts val="1200"/>
              <a:buFont typeface="Calibri"/>
              <a:buNone/>
            </a:pPr>
            <a:endParaRPr lang="en-US" baseline="30000" dirty="0"/>
          </a:p>
          <a:p>
            <a:pPr marL="0" lvl="0" indent="0" algn="l" rtl="0">
              <a:lnSpc>
                <a:spcPct val="100000"/>
              </a:lnSpc>
              <a:spcBef>
                <a:spcPts val="0"/>
              </a:spcBef>
              <a:spcAft>
                <a:spcPts val="0"/>
              </a:spcAft>
              <a:buClr>
                <a:schemeClr val="dk1"/>
              </a:buClr>
              <a:buSzPts val="1200"/>
              <a:buNone/>
            </a:pPr>
            <a:endParaRPr lang="en-US" dirty="0"/>
          </a:p>
          <a:p>
            <a:pPr marL="0" lvl="0" indent="0" algn="l" rtl="0">
              <a:lnSpc>
                <a:spcPct val="100000"/>
              </a:lnSpc>
              <a:spcBef>
                <a:spcPts val="0"/>
              </a:spcBef>
              <a:spcAft>
                <a:spcPts val="0"/>
              </a:spcAft>
              <a:buClr>
                <a:schemeClr val="dk1"/>
              </a:buClr>
              <a:buSzPts val="1200"/>
              <a:buFont typeface="Arial"/>
              <a:buNone/>
            </a:pPr>
            <a:r>
              <a:rPr lang="en-US" b="1" dirty="0"/>
              <a:t>Sources:</a:t>
            </a:r>
          </a:p>
          <a:p>
            <a:pPr marL="0" lvl="0" indent="0" algn="l" rtl="0">
              <a:lnSpc>
                <a:spcPct val="100000"/>
              </a:lnSpc>
              <a:spcBef>
                <a:spcPts val="0"/>
              </a:spcBef>
              <a:spcAft>
                <a:spcPts val="0"/>
              </a:spcAft>
              <a:buClr>
                <a:schemeClr val="dk1"/>
              </a:buClr>
              <a:buSzPts val="1400"/>
              <a:buNone/>
            </a:pPr>
            <a:r>
              <a:rPr lang="en-US" u="none" baseline="30000" dirty="0">
                <a:solidFill>
                  <a:schemeClr val="tx1"/>
                </a:solidFill>
              </a:rPr>
              <a:t>(1)</a:t>
            </a:r>
            <a:r>
              <a:rPr lang="en-US" u="none" dirty="0">
                <a:solidFill>
                  <a:schemeClr val="tx1"/>
                </a:solidFill>
              </a:rPr>
              <a:t> von </a:t>
            </a:r>
            <a:r>
              <a:rPr lang="en-US" u="none" dirty="0" err="1">
                <a:solidFill>
                  <a:schemeClr val="tx1"/>
                </a:solidFill>
              </a:rPr>
              <a:t>Grebmer</a:t>
            </a:r>
            <a:r>
              <a:rPr lang="en-US" u="none" dirty="0">
                <a:solidFill>
                  <a:schemeClr val="tx1"/>
                </a:solidFill>
              </a:rPr>
              <a:t>, K., et al. </a:t>
            </a:r>
            <a:r>
              <a:rPr lang="en-US" u="none" dirty="0">
                <a:solidFill>
                  <a:schemeClr val="tx1"/>
                </a:solidFill>
                <a:hlinkClick r:id="rId3">
                  <a:extLst>
                    <a:ext uri="{A12FA001-AC4F-418D-AE19-62706E023703}">
                      <ahyp:hlinkClr xmlns:ahyp="http://schemas.microsoft.com/office/drawing/2018/hyperlinkcolor" val="tx"/>
                    </a:ext>
                  </a:extLst>
                </a:hlinkClick>
              </a:rPr>
              <a:t>2014 Global health index: the challenge of hidden hunger</a:t>
            </a:r>
            <a:r>
              <a:rPr lang="en-US" u="none" dirty="0">
                <a:solidFill>
                  <a:schemeClr val="tx1"/>
                </a:solidFill>
              </a:rPr>
              <a:t>. Welthungerhilfe, International Food Policy Research Institute, and Concern Worldwide. 2014. </a:t>
            </a:r>
          </a:p>
          <a:p>
            <a:pPr marL="0" lvl="0" indent="0" algn="l" rtl="0">
              <a:lnSpc>
                <a:spcPct val="100000"/>
              </a:lnSpc>
              <a:spcBef>
                <a:spcPts val="0"/>
              </a:spcBef>
              <a:spcAft>
                <a:spcPts val="0"/>
              </a:spcAft>
              <a:buClr>
                <a:schemeClr val="dk1"/>
              </a:buClr>
              <a:buSzPts val="1400"/>
              <a:buFont typeface="Arial"/>
              <a:buNone/>
            </a:pPr>
            <a:r>
              <a:rPr lang="en-US" u="none" baseline="30000" dirty="0">
                <a:solidFill>
                  <a:schemeClr val="tx1"/>
                </a:solidFill>
              </a:rPr>
              <a:t>(2)</a:t>
            </a:r>
            <a:r>
              <a:rPr lang="en-US" u="none" dirty="0">
                <a:solidFill>
                  <a:schemeClr val="tx1"/>
                </a:solidFill>
              </a:rPr>
              <a:t> Daru, J., et al. </a:t>
            </a:r>
            <a:r>
              <a:rPr lang="en-US" u="none" dirty="0">
                <a:solidFill>
                  <a:schemeClr val="tx1"/>
                </a:solidFill>
                <a:hlinkClick r:id="rId4">
                  <a:extLst>
                    <a:ext uri="{A12FA001-AC4F-418D-AE19-62706E023703}">
                      <ahyp:hlinkClr xmlns:ahyp="http://schemas.microsoft.com/office/drawing/2018/hyperlinkcolor" val="tx"/>
                    </a:ext>
                  </a:extLst>
                </a:hlinkClick>
              </a:rPr>
              <a:t>Risk of maternal mortality in women with severe anemia during pregnancy and postpartum: a multilevel analysis</a:t>
            </a:r>
            <a:r>
              <a:rPr lang="en-US" u="none" dirty="0">
                <a:solidFill>
                  <a:schemeClr val="tx1"/>
                </a:solidFill>
              </a:rPr>
              <a:t>. T</a:t>
            </a:r>
            <a:r>
              <a:rPr lang="en-US" i="1" u="none" dirty="0">
                <a:solidFill>
                  <a:schemeClr val="tx1"/>
                </a:solidFill>
              </a:rPr>
              <a:t>he Lancet Global Health</a:t>
            </a:r>
            <a:r>
              <a:rPr lang="en-US" u="none" dirty="0">
                <a:solidFill>
                  <a:schemeClr val="tx1"/>
                </a:solidFill>
              </a:rPr>
              <a:t>. 2018.</a:t>
            </a:r>
          </a:p>
          <a:p>
            <a:pPr marL="0" lvl="0" indent="0" algn="l" rtl="0">
              <a:lnSpc>
                <a:spcPct val="100000"/>
              </a:lnSpc>
              <a:spcBef>
                <a:spcPts val="0"/>
              </a:spcBef>
              <a:spcAft>
                <a:spcPts val="0"/>
              </a:spcAft>
              <a:buClr>
                <a:schemeClr val="dk1"/>
              </a:buClr>
              <a:buSzPts val="1400"/>
              <a:buFont typeface="Arial"/>
              <a:buNone/>
            </a:pPr>
            <a:r>
              <a:rPr lang="en-US" u="none" baseline="30000" dirty="0">
                <a:solidFill>
                  <a:schemeClr val="tx1"/>
                </a:solidFill>
              </a:rPr>
              <a:t>(3)</a:t>
            </a:r>
            <a:r>
              <a:rPr lang="en-US" u="none" dirty="0">
                <a:solidFill>
                  <a:schemeClr val="tx1"/>
                </a:solidFill>
              </a:rPr>
              <a:t> World Health Organization. </a:t>
            </a:r>
            <a:r>
              <a:rPr lang="en-US" u="none" dirty="0">
                <a:solidFill>
                  <a:schemeClr val="tx1"/>
                </a:solidFill>
                <a:hlinkClick r:id="rId5">
                  <a:extLst>
                    <a:ext uri="{A12FA001-AC4F-418D-AE19-62706E023703}">
                      <ahyp:hlinkClr xmlns:ahyp="http://schemas.microsoft.com/office/drawing/2018/hyperlinkcolor" val="tx"/>
                    </a:ext>
                  </a:extLst>
                </a:hlinkClick>
              </a:rPr>
              <a:t>The global prevalence of anemia in 2011</a:t>
            </a:r>
            <a:r>
              <a:rPr lang="en-US" u="none" dirty="0">
                <a:solidFill>
                  <a:schemeClr val="tx1"/>
                </a:solidFill>
              </a:rPr>
              <a:t>. 2015.</a:t>
            </a:r>
          </a:p>
          <a:p>
            <a:pPr marL="0" lvl="0" indent="0" algn="l" rtl="0">
              <a:lnSpc>
                <a:spcPct val="100000"/>
              </a:lnSpc>
              <a:spcBef>
                <a:spcPts val="0"/>
              </a:spcBef>
              <a:spcAft>
                <a:spcPts val="0"/>
              </a:spcAft>
              <a:buClr>
                <a:schemeClr val="dk1"/>
              </a:buClr>
              <a:buSzPts val="1400"/>
              <a:buNone/>
            </a:pPr>
            <a:r>
              <a:rPr lang="en-US" u="none" baseline="30000" dirty="0">
                <a:solidFill>
                  <a:schemeClr val="tx1"/>
                </a:solidFill>
              </a:rPr>
              <a:t>(4) </a:t>
            </a:r>
            <a:r>
              <a:rPr lang="en-US" u="none" dirty="0" err="1">
                <a:solidFill>
                  <a:schemeClr val="tx1"/>
                </a:solidFill>
              </a:rPr>
              <a:t>Blencowe</a:t>
            </a:r>
            <a:r>
              <a:rPr lang="en-US" u="none" dirty="0">
                <a:solidFill>
                  <a:schemeClr val="tx1"/>
                </a:solidFill>
              </a:rPr>
              <a:t>, H., et al. </a:t>
            </a:r>
            <a:r>
              <a:rPr lang="en-US" u="none" dirty="0">
                <a:solidFill>
                  <a:schemeClr val="tx1"/>
                </a:solidFill>
                <a:hlinkClick r:id="rId6">
                  <a:extLst>
                    <a:ext uri="{A12FA001-AC4F-418D-AE19-62706E023703}">
                      <ahyp:hlinkClr xmlns:ahyp="http://schemas.microsoft.com/office/drawing/2018/hyperlinkcolor" val="tx"/>
                    </a:ext>
                  </a:extLst>
                </a:hlinkClick>
              </a:rPr>
              <a:t>Estimates of global and regional prevalence of neural tube defects for 2015: a systematic analysis.</a:t>
            </a:r>
            <a:r>
              <a:rPr lang="en-US" u="none" dirty="0">
                <a:solidFill>
                  <a:schemeClr val="tx1"/>
                </a:solidFill>
              </a:rPr>
              <a:t> </a:t>
            </a:r>
            <a:r>
              <a:rPr lang="en-US" i="1" u="none" dirty="0">
                <a:solidFill>
                  <a:schemeClr val="tx1"/>
                </a:solidFill>
              </a:rPr>
              <a:t>Annals of the New York Academy of Sciences</a:t>
            </a:r>
            <a:r>
              <a:rPr lang="en-US" u="none" dirty="0">
                <a:solidFill>
                  <a:schemeClr val="tx1"/>
                </a:solidFill>
              </a:rPr>
              <a:t>. 2018. </a:t>
            </a:r>
          </a:p>
          <a:p>
            <a:pPr marL="0" lvl="0" indent="0" algn="l" rtl="0">
              <a:lnSpc>
                <a:spcPct val="100000"/>
              </a:lnSpc>
              <a:spcBef>
                <a:spcPts val="0"/>
              </a:spcBef>
              <a:spcAft>
                <a:spcPts val="0"/>
              </a:spcAft>
              <a:buSzPts val="1400"/>
              <a:buNone/>
            </a:pPr>
            <a:r>
              <a:rPr lang="en-US" u="none" baseline="30000" dirty="0">
                <a:solidFill>
                  <a:schemeClr val="tx1"/>
                </a:solidFill>
              </a:rPr>
              <a:t>(5) </a:t>
            </a:r>
            <a:r>
              <a:rPr lang="en-US" u="none" dirty="0" err="1">
                <a:solidFill>
                  <a:schemeClr val="tx1"/>
                </a:solidFill>
              </a:rPr>
              <a:t>Kancherla</a:t>
            </a:r>
            <a:r>
              <a:rPr lang="en-US" u="none" dirty="0">
                <a:solidFill>
                  <a:schemeClr val="tx1"/>
                </a:solidFill>
              </a:rPr>
              <a:t>, V., et al. </a:t>
            </a:r>
            <a:r>
              <a:rPr lang="en-US" u="none" dirty="0">
                <a:solidFill>
                  <a:schemeClr val="tx1"/>
                </a:solidFill>
                <a:hlinkClick r:id="rId7">
                  <a:extLst>
                    <a:ext uri="{A12FA001-AC4F-418D-AE19-62706E023703}">
                      <ahyp:hlinkClr xmlns:ahyp="http://schemas.microsoft.com/office/drawing/2018/hyperlinkcolor" val="tx"/>
                    </a:ext>
                  </a:extLst>
                </a:hlinkClick>
              </a:rPr>
              <a:t>A 2019 global update on folic acid‐preventable spina bifida and anencephaly</a:t>
            </a:r>
            <a:r>
              <a:rPr lang="en-US" u="none" dirty="0">
                <a:solidFill>
                  <a:schemeClr val="tx1"/>
                </a:solidFill>
              </a:rPr>
              <a:t>. </a:t>
            </a:r>
            <a:r>
              <a:rPr lang="en-US" i="1" u="none" dirty="0">
                <a:solidFill>
                  <a:schemeClr val="tx1"/>
                </a:solidFill>
              </a:rPr>
              <a:t>Birth Defects Research</a:t>
            </a:r>
            <a:r>
              <a:rPr lang="en-US" u="none" dirty="0">
                <a:solidFill>
                  <a:schemeClr val="tx1"/>
                </a:solidFill>
              </a:rPr>
              <a:t>. 2020; 1– 13.</a:t>
            </a:r>
          </a:p>
          <a:p>
            <a:pPr marL="0" lvl="0" indent="0" algn="l" rtl="0">
              <a:lnSpc>
                <a:spcPct val="100000"/>
              </a:lnSpc>
              <a:spcBef>
                <a:spcPts val="0"/>
              </a:spcBef>
              <a:spcAft>
                <a:spcPts val="0"/>
              </a:spcAft>
              <a:buClr>
                <a:schemeClr val="dk1"/>
              </a:buClr>
              <a:buSzPts val="1200"/>
              <a:buFont typeface="Arial"/>
              <a:buNone/>
            </a:pPr>
            <a:endParaRPr dirty="0"/>
          </a:p>
        </p:txBody>
      </p:sp>
      <p:sp>
        <p:nvSpPr>
          <p:cNvPr id="338" name="Google Shape;338;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a3b6e513f1_0_1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a3b6e513f1_0_1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Proposed activities, pending funding: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u="none" strike="noStrike">
                <a:solidFill>
                  <a:schemeClr val="dk1"/>
                </a:solidFill>
                <a:latin typeface="Calibri"/>
                <a:ea typeface="Calibri"/>
                <a:cs typeface="Calibri"/>
                <a:sym typeface="Calibri"/>
              </a:rPr>
              <a:t>In Latin America, wheat flour and maize flour fortification is common in industrial mills, but rice fortification is not regularly practiced. In 13 Latin America countries, more than 75 grams of rice per person per day is available for consumption, making it a food worth considering for fortification. In eight countries (Costa Rica, Cuba, Dominican Republic, Ecuador, Guyana, Haiti, Panama, and Suriname), more rice than maize or wheat products is available, according to FAO. Costa Rica and Panama already have legislation to fortify rice.</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u="none" strike="noStrike">
                <a:solidFill>
                  <a:schemeClr val="dk1"/>
                </a:solidFill>
                <a:latin typeface="Calibri"/>
                <a:ea typeface="Calibri"/>
                <a:cs typeface="Calibri"/>
                <a:sym typeface="Calibri"/>
              </a:rPr>
              <a:t>To assess other opportunities for rice fortification in this region, FFI would:</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u="none" strike="noStrike">
                <a:solidFill>
                  <a:schemeClr val="dk1"/>
                </a:solidFill>
                <a:latin typeface="Calibri"/>
                <a:ea typeface="Calibri"/>
                <a:cs typeface="Calibri"/>
                <a:sym typeface="Calibri"/>
              </a:rPr>
              <a:t>Analyze the supply chain of wheat flour, maize flour, and rice</a:t>
            </a:r>
            <a:endParaRPr/>
          </a:p>
          <a:p>
            <a:pPr marL="171450" lvl="0" indent="-171450" algn="l" rtl="0">
              <a:lnSpc>
                <a:spcPct val="100000"/>
              </a:lnSpc>
              <a:spcBef>
                <a:spcPts val="0"/>
              </a:spcBef>
              <a:spcAft>
                <a:spcPts val="0"/>
              </a:spcAft>
              <a:buClr>
                <a:schemeClr val="dk1"/>
              </a:buClr>
              <a:buSzPts val="1200"/>
              <a:buFont typeface="Arial"/>
              <a:buChar char="•"/>
            </a:pPr>
            <a:r>
              <a:rPr lang="en-US" sz="1200" u="none" strike="noStrike">
                <a:solidFill>
                  <a:schemeClr val="dk1"/>
                </a:solidFill>
                <a:latin typeface="Calibri"/>
                <a:ea typeface="Calibri"/>
                <a:cs typeface="Calibri"/>
                <a:sym typeface="Calibri"/>
              </a:rPr>
              <a:t>Determine the feasibility of fortifying rice based on industry capacity</a:t>
            </a:r>
            <a:endParaRPr/>
          </a:p>
          <a:p>
            <a:pPr marL="171450" lvl="0" indent="-171450" algn="l" rtl="0">
              <a:lnSpc>
                <a:spcPct val="100000"/>
              </a:lnSpc>
              <a:spcBef>
                <a:spcPts val="0"/>
              </a:spcBef>
              <a:spcAft>
                <a:spcPts val="0"/>
              </a:spcAft>
              <a:buClr>
                <a:schemeClr val="dk1"/>
              </a:buClr>
              <a:buSzPts val="1200"/>
              <a:buFont typeface="Arial"/>
              <a:buChar char="•"/>
            </a:pPr>
            <a:r>
              <a:rPr lang="en-US" sz="1200" u="none" strike="noStrike">
                <a:solidFill>
                  <a:schemeClr val="dk1"/>
                </a:solidFill>
                <a:latin typeface="Calibri"/>
                <a:ea typeface="Calibri"/>
                <a:cs typeface="Calibri"/>
                <a:sym typeface="Calibri"/>
              </a:rPr>
              <a:t>Recommend whether fortified rice would add value to countries' existing fortification program</a:t>
            </a:r>
            <a:endParaRPr/>
          </a:p>
        </p:txBody>
      </p:sp>
      <p:sp>
        <p:nvSpPr>
          <p:cNvPr id="745" name="Google Shape;745;ga3b6e513f1_0_12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3b6e513f1_0_1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ga3b6e513f1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a3b6e513f1_0_1295:notes"/>
          <p:cNvSpPr>
            <a:spLocks noGrp="1" noRot="1" noChangeAspect="1"/>
          </p:cNvSpPr>
          <p:nvPr>
            <p:ph type="sldImg" idx="2"/>
          </p:nvPr>
        </p:nvSpPr>
        <p:spPr>
          <a:xfrm>
            <a:off x="3302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4" name="Google Shape;764;ga3b6e513f1_0_12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Northern India</a:t>
            </a:r>
            <a:endParaRPr/>
          </a:p>
        </p:txBody>
      </p:sp>
      <p:sp>
        <p:nvSpPr>
          <p:cNvPr id="765" name="Google Shape;765;ga3b6e513f1_0_12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a3b6e513f1_0_1321:notes"/>
          <p:cNvSpPr>
            <a:spLocks noGrp="1" noRot="1" noChangeAspect="1"/>
          </p:cNvSpPr>
          <p:nvPr>
            <p:ph type="sldImg" idx="2"/>
          </p:nvPr>
        </p:nvSpPr>
        <p:spPr>
          <a:xfrm>
            <a:off x="3302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1" name="Google Shape;791;ga3b6e513f1_0_13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North Eastern India</a:t>
            </a:r>
            <a:endParaRPr/>
          </a:p>
        </p:txBody>
      </p:sp>
      <p:sp>
        <p:nvSpPr>
          <p:cNvPr id="792" name="Google Shape;792;ga3b6e513f1_0_13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33</a:t>
            </a:fld>
            <a:endParaRPr sz="12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a3b6e513f1_0_1360:notes"/>
          <p:cNvSpPr>
            <a:spLocks noGrp="1" noRot="1" noChangeAspect="1"/>
          </p:cNvSpPr>
          <p:nvPr>
            <p:ph type="sldImg" idx="2"/>
          </p:nvPr>
        </p:nvSpPr>
        <p:spPr>
          <a:xfrm>
            <a:off x="3302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1" name="Google Shape;831;ga3b6e513f1_0_13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North Western India</a:t>
            </a:r>
            <a:endParaRPr/>
          </a:p>
        </p:txBody>
      </p:sp>
      <p:sp>
        <p:nvSpPr>
          <p:cNvPr id="832" name="Google Shape;832;ga3b6e513f1_0_13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a3b6e513f1_0_1431:notes"/>
          <p:cNvSpPr>
            <a:spLocks noGrp="1" noRot="1" noChangeAspect="1"/>
          </p:cNvSpPr>
          <p:nvPr>
            <p:ph type="sldImg" idx="2"/>
          </p:nvPr>
        </p:nvSpPr>
        <p:spPr>
          <a:xfrm>
            <a:off x="3302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3" name="Google Shape;903;ga3b6e513f1_0_1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Southern India</a:t>
            </a:r>
            <a:endParaRPr/>
          </a:p>
          <a:p>
            <a:pPr marL="0" lvl="0" indent="0" algn="l" rtl="0">
              <a:lnSpc>
                <a:spcPct val="100000"/>
              </a:lnSpc>
              <a:spcBef>
                <a:spcPts val="0"/>
              </a:spcBef>
              <a:spcAft>
                <a:spcPts val="0"/>
              </a:spcAft>
              <a:buSzPts val="1400"/>
              <a:buNone/>
            </a:pPr>
            <a:r>
              <a:rPr lang="en-US"/>
              <a:t>Goa had no consumption data</a:t>
            </a:r>
            <a:endParaRPr/>
          </a:p>
        </p:txBody>
      </p:sp>
      <p:sp>
        <p:nvSpPr>
          <p:cNvPr id="904" name="Google Shape;904;ga3b6e513f1_0_14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3b6e513f1_0_1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a3b6e513f1_0_14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Proposed activities, pending funding:</a:t>
            </a:r>
            <a:endParaRPr dirty="0"/>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US" u="none" strike="noStrike" dirty="0">
                <a:solidFill>
                  <a:srgbClr val="000000"/>
                </a:solidFill>
              </a:rPr>
              <a:t>The Food Fortification Initiative (FFI) has identified 18 states in India with potential for fortified rice or wheat flour in various market channels. Wheat flour fortification in the government’s Public Distribution System (PDS) has successfully moved forward in the state of Haryana. FFI has provided technical support in Haryana by conducting a wheat supply chain analysis, calculating the costs for the government to supply fortified wheat flour in the PDS system, and ensuring consumer acceptance of the fortified product.</a:t>
            </a:r>
            <a:endParaRPr dirty="0">
              <a:solidFill>
                <a:srgbClr val="000000"/>
              </a:solidFill>
            </a:endParaRPr>
          </a:p>
          <a:p>
            <a:pPr marL="0" lvl="0" indent="0" algn="l" rtl="0">
              <a:lnSpc>
                <a:spcPct val="100000"/>
              </a:lnSpc>
              <a:spcBef>
                <a:spcPts val="0"/>
              </a:spcBef>
              <a:spcAft>
                <a:spcPts val="0"/>
              </a:spcAft>
              <a:buSzPts val="1400"/>
              <a:buNone/>
            </a:pPr>
            <a:endParaRPr u="none" strike="noStrike" dirty="0">
              <a:solidFill>
                <a:srgbClr val="000000"/>
              </a:solidFill>
            </a:endParaRPr>
          </a:p>
          <a:p>
            <a:pPr marL="0" lvl="0" indent="0" algn="l" rtl="0">
              <a:lnSpc>
                <a:spcPct val="100000"/>
              </a:lnSpc>
              <a:spcBef>
                <a:spcPts val="0"/>
              </a:spcBef>
              <a:spcAft>
                <a:spcPts val="0"/>
              </a:spcAft>
              <a:buSzPts val="1400"/>
              <a:buNone/>
            </a:pPr>
            <a:r>
              <a:rPr lang="en-US" u="none" strike="noStrike" dirty="0">
                <a:solidFill>
                  <a:srgbClr val="000000"/>
                </a:solidFill>
              </a:rPr>
              <a:t>For the remaining 17 states, FFI proposes examining the current political environment to determine which states have leadership willing to support grain fortification with at least iron, vitamin B12, and folic acid. For the identified states, FFI would conduct an assessment to include:</a:t>
            </a:r>
            <a:endParaRPr dirty="0">
              <a:solidFill>
                <a:srgbClr val="000000"/>
              </a:solidFill>
            </a:endParaRPr>
          </a:p>
          <a:p>
            <a:pPr marL="171450" lvl="0" indent="-171450" algn="l" rtl="0">
              <a:lnSpc>
                <a:spcPct val="100000"/>
              </a:lnSpc>
              <a:spcBef>
                <a:spcPts val="0"/>
              </a:spcBef>
              <a:spcAft>
                <a:spcPts val="0"/>
              </a:spcAft>
              <a:buClr>
                <a:srgbClr val="000000"/>
              </a:buClr>
              <a:buSzPts val="1200"/>
              <a:buFont typeface="Calibri"/>
              <a:buChar char="•"/>
            </a:pPr>
            <a:r>
              <a:rPr lang="en-US" u="none" strike="noStrike" dirty="0">
                <a:solidFill>
                  <a:srgbClr val="000000"/>
                </a:solidFill>
              </a:rPr>
              <a:t>Industry capacity to fortify flour and/or rice using published reports and interviews with millers</a:t>
            </a:r>
            <a:endParaRPr dirty="0"/>
          </a:p>
          <a:p>
            <a:pPr marL="171450" lvl="0" indent="-171450" algn="l" rtl="0">
              <a:lnSpc>
                <a:spcPct val="100000"/>
              </a:lnSpc>
              <a:spcBef>
                <a:spcPts val="0"/>
              </a:spcBef>
              <a:spcAft>
                <a:spcPts val="0"/>
              </a:spcAft>
              <a:buClr>
                <a:srgbClr val="000000"/>
              </a:buClr>
              <a:buSzPts val="1200"/>
              <a:buFont typeface="Calibri"/>
              <a:buChar char="•"/>
            </a:pPr>
            <a:r>
              <a:rPr lang="en-US" u="none" strike="noStrike" dirty="0">
                <a:solidFill>
                  <a:srgbClr val="000000"/>
                </a:solidFill>
              </a:rPr>
              <a:t>Current wheat flour and rice consumption patterns based on existing survey data</a:t>
            </a:r>
            <a:endParaRPr dirty="0"/>
          </a:p>
          <a:p>
            <a:pPr marL="171450" lvl="0" indent="-171450" algn="l" rtl="0">
              <a:lnSpc>
                <a:spcPct val="100000"/>
              </a:lnSpc>
              <a:spcBef>
                <a:spcPts val="0"/>
              </a:spcBef>
              <a:spcAft>
                <a:spcPts val="0"/>
              </a:spcAft>
              <a:buClr>
                <a:srgbClr val="000000"/>
              </a:buClr>
              <a:buSzPts val="1200"/>
              <a:buFont typeface="Calibri"/>
              <a:buChar char="•"/>
            </a:pPr>
            <a:r>
              <a:rPr lang="en-US" u="none" strike="noStrike" dirty="0">
                <a:solidFill>
                  <a:srgbClr val="000000"/>
                </a:solidFill>
              </a:rPr>
              <a:t>Potential distribution channels such as the PDS and open market, and the reach of each distribution channel </a:t>
            </a:r>
            <a:endParaRPr dirty="0"/>
          </a:p>
          <a:p>
            <a:pPr marL="0" lvl="0" indent="0" algn="l" rtl="0">
              <a:lnSpc>
                <a:spcPct val="100000"/>
              </a:lnSpc>
              <a:spcBef>
                <a:spcPts val="0"/>
              </a:spcBef>
              <a:spcAft>
                <a:spcPts val="0"/>
              </a:spcAft>
              <a:buSzPts val="1400"/>
              <a:buNone/>
            </a:pPr>
            <a:endParaRPr u="none" strike="noStrike" dirty="0">
              <a:solidFill>
                <a:srgbClr val="000000"/>
              </a:solidFill>
            </a:endParaRPr>
          </a:p>
          <a:p>
            <a:pPr marL="0" lvl="0" indent="0" algn="l" rtl="0">
              <a:lnSpc>
                <a:spcPct val="100000"/>
              </a:lnSpc>
              <a:spcBef>
                <a:spcPts val="0"/>
              </a:spcBef>
              <a:spcAft>
                <a:spcPts val="0"/>
              </a:spcAft>
              <a:buSzPts val="1400"/>
              <a:buNone/>
            </a:pPr>
            <a:r>
              <a:rPr lang="en-US" u="none" strike="noStrike" dirty="0">
                <a:solidFill>
                  <a:srgbClr val="000000"/>
                </a:solidFill>
              </a:rPr>
              <a:t>Next, FFI would present results of this assessment to state leaders and, building on the successful Haryana model, collaboratively develop practical, operational plans to fortify grains in each state. Activities would include:</a:t>
            </a:r>
            <a:endParaRPr dirty="0">
              <a:solidFill>
                <a:srgbClr val="000000"/>
              </a:solidFill>
            </a:endParaRPr>
          </a:p>
          <a:p>
            <a:pPr marL="171450" lvl="0" indent="-171450" algn="l" rtl="0">
              <a:lnSpc>
                <a:spcPct val="100000"/>
              </a:lnSpc>
              <a:spcBef>
                <a:spcPts val="0"/>
              </a:spcBef>
              <a:spcAft>
                <a:spcPts val="0"/>
              </a:spcAft>
              <a:buClr>
                <a:srgbClr val="000000"/>
              </a:buClr>
              <a:buSzPts val="1200"/>
              <a:buFont typeface="Calibri"/>
              <a:buChar char="•"/>
            </a:pPr>
            <a:r>
              <a:rPr lang="en-US" u="none" strike="noStrike" dirty="0">
                <a:solidFill>
                  <a:srgbClr val="000000"/>
                </a:solidFill>
              </a:rPr>
              <a:t>Promote mandatory fortification so that costs and health benefits are shared equally    Create awareness about nutritional deficiencies, their consequences, and benefits of fortification</a:t>
            </a:r>
            <a:endParaRPr dirty="0"/>
          </a:p>
          <a:p>
            <a:pPr marL="171450" lvl="0" indent="-171450" algn="l" rtl="0">
              <a:lnSpc>
                <a:spcPct val="100000"/>
              </a:lnSpc>
              <a:spcBef>
                <a:spcPts val="0"/>
              </a:spcBef>
              <a:spcAft>
                <a:spcPts val="0"/>
              </a:spcAft>
              <a:buClr>
                <a:srgbClr val="000000"/>
              </a:buClr>
              <a:buSzPts val="1200"/>
              <a:buFont typeface="Calibri"/>
              <a:buChar char="•"/>
            </a:pPr>
            <a:r>
              <a:rPr lang="en-US" u="none" strike="noStrike" dirty="0">
                <a:solidFill>
                  <a:srgbClr val="000000"/>
                </a:solidFill>
              </a:rPr>
              <a:t>Generate commitment among influential multi-sector leaders to support fortification</a:t>
            </a:r>
            <a:endParaRPr dirty="0"/>
          </a:p>
          <a:p>
            <a:pPr marL="171450" lvl="0" indent="-171450" algn="l" rtl="0">
              <a:lnSpc>
                <a:spcPct val="100000"/>
              </a:lnSpc>
              <a:spcBef>
                <a:spcPts val="0"/>
              </a:spcBef>
              <a:spcAft>
                <a:spcPts val="0"/>
              </a:spcAft>
              <a:buClr>
                <a:srgbClr val="000000"/>
              </a:buClr>
              <a:buSzPts val="1200"/>
              <a:buFont typeface="Calibri"/>
              <a:buChar char="•"/>
            </a:pPr>
            <a:r>
              <a:rPr lang="en-US" u="none" strike="noStrike" dirty="0">
                <a:solidFill>
                  <a:srgbClr val="000000"/>
                </a:solidFill>
              </a:rPr>
              <a:t>Train millers to fortify their wheat flour and rice according to national standards Develop sustainable procedures for internal and external monitoring to ensure compliance with India’s fortification standards</a:t>
            </a:r>
            <a:endParaRPr dirty="0"/>
          </a:p>
          <a:p>
            <a:pPr marL="171450" lvl="0" indent="-171450" algn="l" rtl="0">
              <a:lnSpc>
                <a:spcPct val="100000"/>
              </a:lnSpc>
              <a:spcBef>
                <a:spcPts val="0"/>
              </a:spcBef>
              <a:spcAft>
                <a:spcPts val="0"/>
              </a:spcAft>
              <a:buClr>
                <a:srgbClr val="000000"/>
              </a:buClr>
              <a:buSzPts val="1200"/>
              <a:buFont typeface="Calibri"/>
              <a:buChar char="•"/>
            </a:pPr>
            <a:r>
              <a:rPr lang="en-US" u="none" strike="noStrike" dirty="0">
                <a:solidFill>
                  <a:srgbClr val="000000"/>
                </a:solidFill>
              </a:rPr>
              <a:t>Share the strategy with other nutrition groups in India to avoid duplication of efforts</a:t>
            </a:r>
            <a:endParaRPr dirty="0"/>
          </a:p>
          <a:p>
            <a:pPr marL="0" lvl="0" indent="0" algn="l" rtl="0">
              <a:lnSpc>
                <a:spcPct val="100000"/>
              </a:lnSpc>
              <a:spcBef>
                <a:spcPts val="0"/>
              </a:spcBef>
              <a:spcAft>
                <a:spcPts val="0"/>
              </a:spcAft>
              <a:buSzPts val="1400"/>
              <a:buNone/>
            </a:pPr>
            <a:endParaRPr u="none" strike="noStrike" dirty="0">
              <a:solidFill>
                <a:srgbClr val="000000"/>
              </a:solidFill>
            </a:endParaRPr>
          </a:p>
          <a:p>
            <a:pPr marL="0" lvl="0" indent="0" algn="l" rtl="0">
              <a:lnSpc>
                <a:spcPct val="100000"/>
              </a:lnSpc>
              <a:spcBef>
                <a:spcPts val="0"/>
              </a:spcBef>
              <a:spcAft>
                <a:spcPts val="0"/>
              </a:spcAft>
              <a:buSzPts val="1400"/>
              <a:buNone/>
            </a:pPr>
            <a:r>
              <a:rPr lang="en-US" u="none" strike="noStrike" dirty="0">
                <a:solidFill>
                  <a:srgbClr val="000000"/>
                </a:solidFill>
              </a:rPr>
              <a:t>FFI’s vision is for mandatory, sustainable grain fortification to be implemented and monitored in all 18 states.</a:t>
            </a:r>
            <a:endParaRPr dirty="0">
              <a:solidFill>
                <a:srgbClr val="000000"/>
              </a:solidFill>
            </a:endParaRPr>
          </a:p>
        </p:txBody>
      </p:sp>
      <p:sp>
        <p:nvSpPr>
          <p:cNvPr id="949" name="Google Shape;949;ga3b6e513f1_0_14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a3b6e513f1_0_1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ga3b6e513f1_0_14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0" name="Google Shape;960;ga3b6e513f1_0_14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a3b6e513f1_0_9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a3b6e513f1_0_9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Yet there is still more to be done.</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An additional 82% of birth defects of the brain and spine and 34% of global anemia cases could still be prevented through adequate intake of iron and folic acid. </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As the Food Fortification Initiative, our mission is to close this global gap and to build a stronger, smarter, healthier future for billions of people.</a:t>
            </a: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n-US" sz="1200" b="0" i="0" u="none" strike="noStrike" dirty="0">
                <a:solidFill>
                  <a:schemeClr val="dk1"/>
                </a:solidFill>
                <a:latin typeface="Calibri"/>
                <a:ea typeface="Calibri"/>
                <a:cs typeface="Calibri"/>
                <a:sym typeface="Calibri"/>
              </a:rPr>
              <a:t>(FFI </a:t>
            </a:r>
            <a:r>
              <a:rPr lang="en-US" dirty="0"/>
              <a:t>has recently calculated</a:t>
            </a:r>
            <a:r>
              <a:rPr lang="en-US" sz="1200" b="0" i="0" u="none" strike="noStrike" dirty="0">
                <a:solidFill>
                  <a:schemeClr val="dk1"/>
                </a:solidFill>
                <a:latin typeface="Calibri"/>
                <a:ea typeface="Calibri"/>
                <a:cs typeface="Calibri"/>
                <a:sym typeface="Calibri"/>
              </a:rPr>
              <a:t> the reach and potential impact (on NTDs and anemia) of fortifying in all countries globally (no restriction on economic status) that consume &gt;50 g/c/d and that have &gt;30% industrially processed grains. We will be able to access this for those countries with and without mandatory fortification in place.)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p:txBody>
      </p:sp>
      <p:sp>
        <p:nvSpPr>
          <p:cNvPr id="353" name="Google Shape;353;ga3b6e513f1_0_9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3b6e513f1_0_9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4" name="Google Shape;364;ga3b6e513f1_0_9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first line in this table is the amount of cereal grains available for human consumption.</a:t>
            </a:r>
            <a:endParaRPr dirty="0"/>
          </a:p>
          <a:p>
            <a:pPr marL="0" lvl="0" indent="0" algn="l" rtl="0">
              <a:lnSpc>
                <a:spcPct val="100000"/>
              </a:lnSpc>
              <a:spcBef>
                <a:spcPts val="0"/>
              </a:spcBef>
              <a:spcAft>
                <a:spcPts val="0"/>
              </a:spcAft>
              <a:buSzPts val="1400"/>
              <a:buNone/>
            </a:pPr>
            <a:r>
              <a:rPr lang="en-US" dirty="0"/>
              <a:t>The second line is the amount of that cereal grains that is industrially milled.</a:t>
            </a:r>
            <a:endParaRPr dirty="0"/>
          </a:p>
          <a:p>
            <a:pPr marL="0" lvl="0" indent="0" algn="l" rtl="0">
              <a:lnSpc>
                <a:spcPct val="100000"/>
              </a:lnSpc>
              <a:spcBef>
                <a:spcPts val="0"/>
              </a:spcBef>
              <a:spcAft>
                <a:spcPts val="0"/>
              </a:spcAft>
              <a:buSzPts val="1400"/>
              <a:buNone/>
            </a:pPr>
            <a:r>
              <a:rPr lang="en-US" dirty="0"/>
              <a:t>The third line is the metric tons of industrially milled grains that are fortified.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rgbClr val="000000"/>
              </a:buClr>
              <a:buSzPts val="1400"/>
              <a:buFont typeface="Arial"/>
              <a:buNone/>
            </a:pPr>
            <a:r>
              <a:rPr lang="en-US" dirty="0"/>
              <a:t>This means that 63% of the cereal grain consumed is industrially milled and only 20% of that grain is fortified.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opportunity is to fortify all industrially milled cereal grain. At FFI, our unique mission is to fill this gap.</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FFI is the only organization to monitor and annually update estimates for fortification of industrially milled cereal grains. This data is extremely useful and often cited by others working in the fortification space as well as by policymakers to make data-driven decisions.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methodology has been institutionalized in the Global Fortification Data Exchange (GFDx), a data visualization platform formed in partnership with IGN, GAIN, and the Micronutrient Forum with support from the Bill and Melinda Gates Foundation.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Source: Food and Agriculture Organization of the United Nations (FAO) for 2013. </a:t>
            </a:r>
            <a:endParaRPr dirty="0"/>
          </a:p>
          <a:p>
            <a:pPr marL="0" lvl="0" indent="0" algn="l" rtl="0">
              <a:lnSpc>
                <a:spcPct val="100000"/>
              </a:lnSpc>
              <a:spcBef>
                <a:spcPts val="0"/>
              </a:spcBef>
              <a:spcAft>
                <a:spcPts val="0"/>
              </a:spcAft>
              <a:buSzPts val="1400"/>
              <a:buNone/>
            </a:pPr>
            <a:r>
              <a:rPr lang="en-US" dirty="0"/>
              <a:t>FFI calculations. Food Fortification Initiative. </a:t>
            </a:r>
            <a:r>
              <a:rPr lang="en-US" sz="1200" dirty="0">
                <a:solidFill>
                  <a:schemeClr val="dk1"/>
                </a:solidFill>
                <a:latin typeface="Calibri"/>
                <a:ea typeface="Calibri"/>
                <a:cs typeface="Calibri"/>
                <a:sym typeface="Calibri"/>
              </a:rPr>
              <a:t>2020 Annual Report. FFI: Atlanta, USA 2021. Accessed at:</a:t>
            </a:r>
            <a:endParaRPr dirty="0"/>
          </a:p>
          <a:p>
            <a:pPr marL="0" lvl="0" indent="0" algn="l" rtl="0">
              <a:lnSpc>
                <a:spcPct val="100000"/>
              </a:lnSpc>
              <a:spcBef>
                <a:spcPts val="0"/>
              </a:spcBef>
              <a:spcAft>
                <a:spcPts val="0"/>
              </a:spcAft>
              <a:buSzPts val="1400"/>
              <a:buNone/>
            </a:pPr>
            <a:r>
              <a:rPr lang="en-US" dirty="0"/>
              <a:t>https://www.ffinetwork.org/annual-reports</a:t>
            </a:r>
            <a:endParaRPr dirty="0">
              <a:latin typeface="Arial"/>
              <a:ea typeface="Arial"/>
              <a:cs typeface="Arial"/>
              <a:sym typeface="Arial"/>
            </a:endParaRPr>
          </a:p>
        </p:txBody>
      </p:sp>
      <p:sp>
        <p:nvSpPr>
          <p:cNvPr id="365" name="Google Shape;365;ga3b6e513f1_0_9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a3b6e513f1_0_9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a3b6e513f1_0_9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1200"/>
              <a:buNone/>
            </a:pPr>
            <a:r>
              <a:rPr lang="en-US" dirty="0"/>
              <a:t>FFI’s strategic approach to scaling large-scale grain fortification, which is based on two decades of experience conducting research and providing on-the-ground assistance, offers a replicable approach to building and strengthening fortification programs. </a:t>
            </a:r>
            <a:endParaRPr dirty="0"/>
          </a:p>
        </p:txBody>
      </p:sp>
      <p:sp>
        <p:nvSpPr>
          <p:cNvPr id="377" name="Google Shape;377;ga3b6e513f1_0_9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a3b6e513f1_0_9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Unlike other organizations in the fortification space, FFI has been able to complete data-driven assessments of fortification opportunities </a:t>
            </a:r>
            <a:r>
              <a:rPr lang="en-US" i="1" dirty="0"/>
              <a:t>for all regions in the world</a:t>
            </a:r>
            <a:r>
              <a:rPr lang="en-US" dirty="0"/>
              <a:t>. These interdisciplinary and comprehensive assessments can be used to prioritize fortification opportunities as well as lay the groundwork for building or strengthening a fortification program. This data has been used internally to drive priorities within FFI but also externally among partners working in fortification. </a:t>
            </a:r>
            <a:endParaRPr dirty="0"/>
          </a:p>
        </p:txBody>
      </p:sp>
      <p:sp>
        <p:nvSpPr>
          <p:cNvPr id="387" name="Google Shape;387;ga3b6e513f1_0_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a3b6e513f1_0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a3b6e513f1_0_9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FFI c</a:t>
            </a:r>
            <a:r>
              <a:rPr lang="en-US" sz="1200" b="0" i="0" u="none" strike="noStrike" dirty="0">
                <a:solidFill>
                  <a:schemeClr val="dk1"/>
                </a:solidFill>
                <a:latin typeface="Calibri"/>
                <a:ea typeface="Calibri"/>
                <a:cs typeface="Calibri"/>
                <a:sym typeface="Calibri"/>
              </a:rPr>
              <a:t>hooses geographies, regions, states and provinces through rigorous research.</a:t>
            </a:r>
            <a:r>
              <a:rPr lang="en-US" dirty="0"/>
              <a:t> We take a holistic, objective approach with the goal to help eliminate micronutrient deficiencies in every country in the world where industrially milled cereal grain in commonly consumed. FFI does not have a predetermined set of countries it will support; instead, it relies on data to identify where the needs and opportunities are greatest.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Why do we take this approach? Because of all the roadblocks that will happen along the way. There’s too much that is not in our control.</a:t>
            </a: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highlight>
                <a:srgbClr val="FFFF00"/>
              </a:highlight>
            </a:endParaRPr>
          </a:p>
          <a:p>
            <a:pPr marL="0" lvl="0" indent="0" algn="l" rtl="0">
              <a:lnSpc>
                <a:spcPct val="100000"/>
              </a:lnSpc>
              <a:spcBef>
                <a:spcPts val="0"/>
              </a:spcBef>
              <a:spcAft>
                <a:spcPts val="0"/>
              </a:spcAft>
              <a:buSzPts val="1400"/>
              <a:buNone/>
            </a:pPr>
            <a:br>
              <a:rPr lang="en-US" dirty="0"/>
            </a:br>
            <a:endParaRPr dirty="0"/>
          </a:p>
        </p:txBody>
      </p:sp>
      <p:sp>
        <p:nvSpPr>
          <p:cNvPr id="397" name="Google Shape;397;ga3b6e513f1_0_9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a3b6e513f1_0_9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a3b6e513f1_0_9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FFI helps countries plan, implement through technical assistance, and monitor fortification programs. We do this through our four-stage phased approach, which articulates key milestones to be achieved before moving to the next phase.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I wanted to call your attention to the last phase, “monitor for compliance and impact.” Though we help countries establish and strengthen their fortification monitoring efforts, FFI doesn’t conduct impact studies due to the budgetary requirements involved in conducting thorough impact evaluations.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Instead, FFI relies on our network of partners to conduct and collect this data. This may take the form of a stand-alone micronutrient deficiency survey or it might involve inferring impact from data already collected through Demographic Health Surveys (DHS) pre- and post-fortification. What we’ve seen and know is that the science-based evidence that fortification works and leads to the intended health improvements is overwhelming.</a:t>
            </a:r>
            <a:endParaRPr/>
          </a:p>
        </p:txBody>
      </p:sp>
      <p:sp>
        <p:nvSpPr>
          <p:cNvPr id="407" name="Google Shape;407;ga3b6e513f1_0_9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ga3b6e513f1_0_1574"/>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a3b6e513f1_0_157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ga3b6e513f1_0_1574"/>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a3b6e513f1_0_1574"/>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a3b6e513f1_0_1574"/>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ga3b6e513f1_0_162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a3b6e513f1_0_1626"/>
          <p:cNvSpPr>
            <a:spLocks noGrp="1"/>
          </p:cNvSpPr>
          <p:nvPr>
            <p:ph type="pic" idx="2"/>
          </p:nvPr>
        </p:nvSpPr>
        <p:spPr>
          <a:xfrm>
            <a:off x="5183188" y="987433"/>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ga3b6e513f1_0_162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ga3b6e513f1_0_1626"/>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a3b6e513f1_0_1626"/>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a3b6e513f1_0_1626"/>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ga3b6e513f1_0_1633"/>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a3b6e513f1_0_163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ga3b6e513f1_0_1633"/>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a3b6e513f1_0_1633"/>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a3b6e513f1_0_1633"/>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ga3b6e513f1_0_1639"/>
          <p:cNvSpPr txBox="1">
            <a:spLocks noGrp="1"/>
          </p:cNvSpPr>
          <p:nvPr>
            <p:ph type="title"/>
          </p:nvPr>
        </p:nvSpPr>
        <p:spPr>
          <a:xfrm rot="5400000">
            <a:off x="7133402"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a3b6e513f1_0_1639"/>
          <p:cNvSpPr txBox="1">
            <a:spLocks noGrp="1"/>
          </p:cNvSpPr>
          <p:nvPr>
            <p:ph type="body" idx="1"/>
          </p:nvPr>
        </p:nvSpPr>
        <p:spPr>
          <a:xfrm rot="5400000">
            <a:off x="1799403"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ga3b6e513f1_0_1639"/>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a3b6e513f1_0_1639"/>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a3b6e513f1_0_1639"/>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Google Shape;93;ga3b6e513f1_0_1651"/>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a3b6e513f1_0_16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5" name="Google Shape;95;ga3b6e513f1_0_1651"/>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a3b6e513f1_0_1651"/>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a3b6e513f1_0_1651"/>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ga3b6e513f1_0_1662"/>
          <p:cNvSpPr txBox="1">
            <a:spLocks noGrp="1"/>
          </p:cNvSpPr>
          <p:nvPr>
            <p:ph type="title"/>
          </p:nvPr>
        </p:nvSpPr>
        <p:spPr>
          <a:xfrm>
            <a:off x="839788" y="62050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a3b6e513f1_0_1662"/>
          <p:cNvSpPr txBox="1">
            <a:spLocks noGrp="1"/>
          </p:cNvSpPr>
          <p:nvPr>
            <p:ph type="body" idx="1"/>
          </p:nvPr>
        </p:nvSpPr>
        <p:spPr>
          <a:xfrm>
            <a:off x="839789" y="1936541"/>
            <a:ext cx="5157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800"/>
              <a:buNone/>
              <a:defRPr sz="28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6" name="Google Shape;106;ga3b6e513f1_0_1662"/>
          <p:cNvSpPr txBox="1">
            <a:spLocks noGrp="1"/>
          </p:cNvSpPr>
          <p:nvPr>
            <p:ph type="body" idx="2"/>
          </p:nvPr>
        </p:nvSpPr>
        <p:spPr>
          <a:xfrm>
            <a:off x="839789" y="2760453"/>
            <a:ext cx="5157900" cy="36846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Clr>
                <a:schemeClr val="dk1"/>
              </a:buClr>
              <a:buSzPts val="1600"/>
              <a:buChar char="o"/>
              <a:defRPr sz="1600"/>
            </a:lvl4pPr>
            <a:lvl5pPr marL="2286000" lvl="4" indent="-330200" algn="l">
              <a:lnSpc>
                <a:spcPct val="90000"/>
              </a:lnSpc>
              <a:spcBef>
                <a:spcPts val="500"/>
              </a:spcBef>
              <a:spcAft>
                <a:spcPts val="0"/>
              </a:spcAft>
              <a:buSzPts val="1600"/>
              <a:buChar char="o"/>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ga3b6e513f1_0_1662"/>
          <p:cNvSpPr txBox="1">
            <a:spLocks noGrp="1"/>
          </p:cNvSpPr>
          <p:nvPr>
            <p:ph type="body" idx="3"/>
          </p:nvPr>
        </p:nvSpPr>
        <p:spPr>
          <a:xfrm>
            <a:off x="6172201" y="1936541"/>
            <a:ext cx="51831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800"/>
              <a:buNone/>
              <a:defRPr sz="28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ga3b6e513f1_0_1662"/>
          <p:cNvSpPr txBox="1">
            <a:spLocks noGrp="1"/>
          </p:cNvSpPr>
          <p:nvPr>
            <p:ph type="body" idx="4"/>
          </p:nvPr>
        </p:nvSpPr>
        <p:spPr>
          <a:xfrm>
            <a:off x="6172201" y="2760453"/>
            <a:ext cx="5183100" cy="36846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Clr>
                <a:schemeClr val="dk1"/>
              </a:buClr>
              <a:buSzPts val="1600"/>
              <a:buChar char="o"/>
              <a:defRPr sz="1600"/>
            </a:lvl4pPr>
            <a:lvl5pPr marL="2286000" lvl="4" indent="-330200" algn="l">
              <a:lnSpc>
                <a:spcPct val="90000"/>
              </a:lnSpc>
              <a:spcBef>
                <a:spcPts val="500"/>
              </a:spcBef>
              <a:spcAft>
                <a:spcPts val="0"/>
              </a:spcAft>
              <a:buSzPts val="1600"/>
              <a:buChar char="o"/>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ga3b6e513f1_0_1668"/>
          <p:cNvSpPr txBox="1">
            <a:spLocks noGrp="1"/>
          </p:cNvSpPr>
          <p:nvPr>
            <p:ph type="title"/>
          </p:nvPr>
        </p:nvSpPr>
        <p:spPr>
          <a:xfrm>
            <a:off x="851052" y="760223"/>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a3b6e513f1_0_166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ga3b6e513f1_0_1668"/>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ga3b6e513f1_0_166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
        <p:cNvGrpSpPr/>
        <p:nvPr/>
      </p:nvGrpSpPr>
      <p:grpSpPr>
        <a:xfrm>
          <a:off x="0" y="0"/>
          <a:ext cx="0" cy="0"/>
          <a:chOff x="0" y="0"/>
          <a:chExt cx="0" cy="0"/>
        </a:xfrm>
      </p:grpSpPr>
      <p:sp>
        <p:nvSpPr>
          <p:cNvPr id="115" name="Google Shape;115;ga3b6e513f1_0_1673"/>
          <p:cNvSpPr txBox="1">
            <a:spLocks noGrp="1"/>
          </p:cNvSpPr>
          <p:nvPr>
            <p:ph type="ctrTitle"/>
          </p:nvPr>
        </p:nvSpPr>
        <p:spPr>
          <a:xfrm>
            <a:off x="914400" y="1122363"/>
            <a:ext cx="103632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a3b6e513f1_0_167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7" name="Google Shape;117;ga3b6e513f1_0_1673"/>
          <p:cNvSpPr txBox="1">
            <a:spLocks noGrp="1"/>
          </p:cNvSpPr>
          <p:nvPr>
            <p:ph type="dt" idx="10"/>
          </p:nvPr>
        </p:nvSpPr>
        <p:spPr>
          <a:xfrm>
            <a:off x="976883" y="5750012"/>
            <a:ext cx="3460500" cy="627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cxnSp>
        <p:nvCxnSpPr>
          <p:cNvPr id="118" name="Google Shape;118;ga3b6e513f1_0_1673"/>
          <p:cNvCxnSpPr/>
          <p:nvPr/>
        </p:nvCxnSpPr>
        <p:spPr>
          <a:xfrm rot="10800000" flipH="1">
            <a:off x="3050" y="5937900"/>
            <a:ext cx="8100" cy="5700"/>
          </a:xfrm>
          <a:prstGeom prst="straightConnector1">
            <a:avLst/>
          </a:prstGeom>
          <a:noFill/>
          <a:ln w="9525" cap="flat" cmpd="sng">
            <a:solidFill>
              <a:schemeClr val="accent1"/>
            </a:solidFill>
            <a:prstDash val="solid"/>
            <a:miter lim="800000"/>
            <a:headEnd type="none" w="sm" len="sm"/>
            <a:tailEnd type="none" w="sm" len="sm"/>
          </a:ln>
        </p:spPr>
      </p:cxnSp>
      <p:cxnSp>
        <p:nvCxnSpPr>
          <p:cNvPr id="119" name="Google Shape;119;ga3b6e513f1_0_1673"/>
          <p:cNvCxnSpPr/>
          <p:nvPr/>
        </p:nvCxnSpPr>
        <p:spPr>
          <a:xfrm rot="10800000" flipH="1">
            <a:off x="3050" y="5937900"/>
            <a:ext cx="8100" cy="5700"/>
          </a:xfrm>
          <a:prstGeom prst="straightConnector1">
            <a:avLst/>
          </a:prstGeom>
          <a:noFill/>
          <a:ln w="9525" cap="flat" cmpd="sng">
            <a:solidFill>
              <a:schemeClr val="accent1"/>
            </a:solidFill>
            <a:prstDash val="solid"/>
            <a:miter lim="800000"/>
            <a:headEnd type="none" w="sm" len="sm"/>
            <a:tailEnd type="none" w="sm" len="sm"/>
          </a:ln>
        </p:spPr>
      </p:cxnSp>
      <p:pic>
        <p:nvPicPr>
          <p:cNvPr id="120" name="Google Shape;120;ga3b6e513f1_0_167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368049" cy="1027010"/>
          </a:xfrm>
          <a:prstGeom prst="rect">
            <a:avLst/>
          </a:prstGeom>
          <a:noFill/>
          <a:ln>
            <a:noFill/>
          </a:ln>
        </p:spPr>
      </p:pic>
      <p:pic>
        <p:nvPicPr>
          <p:cNvPr id="121" name="Google Shape;121;ga3b6e513f1_0_16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44768" y="4380612"/>
            <a:ext cx="5132832" cy="234086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
        <p:cNvGrpSpPr/>
        <p:nvPr/>
      </p:nvGrpSpPr>
      <p:grpSpPr>
        <a:xfrm>
          <a:off x="0" y="0"/>
          <a:ext cx="0" cy="0"/>
          <a:chOff x="0" y="0"/>
          <a:chExt cx="0" cy="0"/>
        </a:xfrm>
      </p:grpSpPr>
      <p:sp>
        <p:nvSpPr>
          <p:cNvPr id="123" name="Google Shape;123;ga3b6e513f1_0_1681"/>
          <p:cNvSpPr txBox="1">
            <a:spLocks noGrp="1"/>
          </p:cNvSpPr>
          <p:nvPr>
            <p:ph type="title"/>
          </p:nvPr>
        </p:nvSpPr>
        <p:spPr>
          <a:xfrm>
            <a:off x="851052" y="760223"/>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a3b6e513f1_0_1681"/>
          <p:cNvSpPr txBox="1">
            <a:spLocks noGrp="1"/>
          </p:cNvSpPr>
          <p:nvPr>
            <p:ph type="body" idx="1"/>
          </p:nvPr>
        </p:nvSpPr>
        <p:spPr>
          <a:xfrm>
            <a:off x="851052" y="2085785"/>
            <a:ext cx="10515600" cy="4183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o"/>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5"/>
        <p:cNvGrpSpPr/>
        <p:nvPr/>
      </p:nvGrpSpPr>
      <p:grpSpPr>
        <a:xfrm>
          <a:off x="0" y="0"/>
          <a:ext cx="0" cy="0"/>
          <a:chOff x="0" y="0"/>
          <a:chExt cx="0" cy="0"/>
        </a:xfrm>
      </p:grpSpPr>
      <p:sp>
        <p:nvSpPr>
          <p:cNvPr id="126" name="Google Shape;126;ga3b6e513f1_0_1684"/>
          <p:cNvSpPr txBox="1">
            <a:spLocks noGrp="1"/>
          </p:cNvSpPr>
          <p:nvPr>
            <p:ph type="title"/>
          </p:nvPr>
        </p:nvSpPr>
        <p:spPr>
          <a:xfrm>
            <a:off x="831851" y="1709740"/>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a3b6e513f1_0_1684"/>
          <p:cNvSpPr txBox="1">
            <a:spLocks noGrp="1"/>
          </p:cNvSpPr>
          <p:nvPr>
            <p:ph type="body" idx="1"/>
          </p:nvPr>
        </p:nvSpPr>
        <p:spPr>
          <a:xfrm>
            <a:off x="831851" y="4589465"/>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8" name="Google Shape;128;ga3b6e513f1_0_168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ga3b6e513f1_0_1684"/>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ga3b6e513f1_0_168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1"/>
        <p:cNvGrpSpPr/>
        <p:nvPr/>
      </p:nvGrpSpPr>
      <p:grpSpPr>
        <a:xfrm>
          <a:off x="0" y="0"/>
          <a:ext cx="0" cy="0"/>
          <a:chOff x="0" y="0"/>
          <a:chExt cx="0" cy="0"/>
        </a:xfrm>
      </p:grpSpPr>
      <p:sp>
        <p:nvSpPr>
          <p:cNvPr id="132" name="Google Shape;132;ga3b6e513f1_0_1690"/>
          <p:cNvSpPr txBox="1">
            <a:spLocks noGrp="1"/>
          </p:cNvSpPr>
          <p:nvPr>
            <p:ph type="title"/>
          </p:nvPr>
        </p:nvSpPr>
        <p:spPr>
          <a:xfrm>
            <a:off x="851052" y="760223"/>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a3b6e513f1_0_1690"/>
          <p:cNvSpPr txBox="1">
            <a:spLocks noGrp="1"/>
          </p:cNvSpPr>
          <p:nvPr>
            <p:ph type="body" idx="1"/>
          </p:nvPr>
        </p:nvSpPr>
        <p:spPr>
          <a:xfrm>
            <a:off x="838200" y="2146902"/>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o"/>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ga3b6e513f1_0_1690"/>
          <p:cNvSpPr txBox="1">
            <a:spLocks noGrp="1"/>
          </p:cNvSpPr>
          <p:nvPr>
            <p:ph type="body" idx="2"/>
          </p:nvPr>
        </p:nvSpPr>
        <p:spPr>
          <a:xfrm>
            <a:off x="6172200" y="2146902"/>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o"/>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ga3b6e513f1_0_1580"/>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a3b6e513f1_0_1580"/>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a3b6e513f1_0_1580"/>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ga3b6e513f1_0_169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ga3b6e513f1_0_1694"/>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ga3b6e513f1_0_169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9"/>
        <p:cNvGrpSpPr/>
        <p:nvPr/>
      </p:nvGrpSpPr>
      <p:grpSpPr>
        <a:xfrm>
          <a:off x="0" y="0"/>
          <a:ext cx="0" cy="0"/>
          <a:chOff x="0" y="0"/>
          <a:chExt cx="0" cy="0"/>
        </a:xfrm>
      </p:grpSpPr>
      <p:sp>
        <p:nvSpPr>
          <p:cNvPr id="140" name="Google Shape;140;ga3b6e513f1_0_1698"/>
          <p:cNvSpPr txBox="1">
            <a:spLocks noGrp="1"/>
          </p:cNvSpPr>
          <p:nvPr>
            <p:ph type="title"/>
          </p:nvPr>
        </p:nvSpPr>
        <p:spPr>
          <a:xfrm>
            <a:off x="839788" y="66315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a3b6e513f1_0_1698"/>
          <p:cNvSpPr txBox="1">
            <a:spLocks noGrp="1"/>
          </p:cNvSpPr>
          <p:nvPr>
            <p:ph type="body" idx="1"/>
          </p:nvPr>
        </p:nvSpPr>
        <p:spPr>
          <a:xfrm>
            <a:off x="5183188" y="987427"/>
            <a:ext cx="61722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Clr>
                <a:schemeClr val="dk1"/>
              </a:buClr>
              <a:buSzPts val="2000"/>
              <a:buChar char="o"/>
              <a:defRPr sz="2000"/>
            </a:lvl4pPr>
            <a:lvl5pPr marL="2286000" lvl="4" indent="-355600" algn="l">
              <a:lnSpc>
                <a:spcPct val="90000"/>
              </a:lnSpc>
              <a:spcBef>
                <a:spcPts val="500"/>
              </a:spcBef>
              <a:spcAft>
                <a:spcPts val="0"/>
              </a:spcAft>
              <a:buSzPts val="2000"/>
              <a:buChar char="o"/>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2" name="Google Shape;142;ga3b6e513f1_0_1698"/>
          <p:cNvSpPr txBox="1">
            <a:spLocks noGrp="1"/>
          </p:cNvSpPr>
          <p:nvPr>
            <p:ph type="body" idx="2"/>
          </p:nvPr>
        </p:nvSpPr>
        <p:spPr>
          <a:xfrm>
            <a:off x="839788" y="226335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3" name="Google Shape;143;ga3b6e513f1_0_169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4" name="Google Shape;144;ga3b6e513f1_0_1698"/>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ga3b6e513f1_0_169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ga3b6e513f1_0_1705"/>
          <p:cNvSpPr txBox="1">
            <a:spLocks noGrp="1"/>
          </p:cNvSpPr>
          <p:nvPr>
            <p:ph type="title"/>
          </p:nvPr>
        </p:nvSpPr>
        <p:spPr>
          <a:xfrm>
            <a:off x="839788" y="572532"/>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a3b6e513f1_0_1705"/>
          <p:cNvSpPr>
            <a:spLocks noGrp="1"/>
          </p:cNvSpPr>
          <p:nvPr>
            <p:ph type="pic" idx="2"/>
          </p:nvPr>
        </p:nvSpPr>
        <p:spPr>
          <a:xfrm>
            <a:off x="5183188" y="987427"/>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4484"/>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B8A75A"/>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Courier New"/>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4484"/>
              </a:buClr>
              <a:buSzPts val="2000"/>
              <a:buFont typeface="Courier New"/>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9" name="Google Shape;149;ga3b6e513f1_0_1705"/>
          <p:cNvSpPr txBox="1">
            <a:spLocks noGrp="1"/>
          </p:cNvSpPr>
          <p:nvPr>
            <p:ph type="body" idx="1"/>
          </p:nvPr>
        </p:nvSpPr>
        <p:spPr>
          <a:xfrm>
            <a:off x="839788" y="2172732"/>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0" name="Google Shape;150;ga3b6e513f1_0_1705"/>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ga3b6e513f1_0_1705"/>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ga3b6e513f1_0_1705"/>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ga3b6e513f1_0_17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a3b6e513f1_0_1721"/>
          <p:cNvSpPr txBox="1">
            <a:spLocks noGrp="1"/>
          </p:cNvSpPr>
          <p:nvPr>
            <p:ph type="body" idx="1"/>
          </p:nvPr>
        </p:nvSpPr>
        <p:spPr>
          <a:xfrm>
            <a:off x="609600" y="1600201"/>
            <a:ext cx="109728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5" name="Google Shape;165;ga3b6e513f1_0_1721"/>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a3b6e513f1_0_1721"/>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
        <p:cNvGrpSpPr/>
        <p:nvPr/>
      </p:nvGrpSpPr>
      <p:grpSpPr>
        <a:xfrm>
          <a:off x="0" y="0"/>
          <a:ext cx="0" cy="0"/>
          <a:chOff x="0" y="0"/>
          <a:chExt cx="0" cy="0"/>
        </a:xfrm>
      </p:grpSpPr>
      <p:sp>
        <p:nvSpPr>
          <p:cNvPr id="168" name="Google Shape;168;ga3b6e513f1_0_1726"/>
          <p:cNvSpPr txBox="1">
            <a:spLocks noGrp="1"/>
          </p:cNvSpPr>
          <p:nvPr>
            <p:ph type="ctrTitle"/>
          </p:nvPr>
        </p:nvSpPr>
        <p:spPr>
          <a:xfrm>
            <a:off x="914400" y="2130426"/>
            <a:ext cx="10363200" cy="147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a3b6e513f1_0_172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560"/>
              </a:spcBef>
              <a:spcAft>
                <a:spcPts val="0"/>
              </a:spcAft>
              <a:buSzPts val="2800"/>
              <a:buFont typeface="Arial"/>
              <a:buNone/>
              <a:defRPr/>
            </a:lvl1pPr>
            <a:lvl2pPr lvl="1" algn="ctr">
              <a:lnSpc>
                <a:spcPct val="100000"/>
              </a:lnSpc>
              <a:spcBef>
                <a:spcPts val="480"/>
              </a:spcBef>
              <a:spcAft>
                <a:spcPts val="0"/>
              </a:spcAft>
              <a:buSzPts val="2400"/>
              <a:buFont typeface="Arial"/>
              <a:buNone/>
              <a:defRPr/>
            </a:lvl2pPr>
            <a:lvl3pPr lvl="2" algn="ctr">
              <a:lnSpc>
                <a:spcPct val="100000"/>
              </a:lnSpc>
              <a:spcBef>
                <a:spcPts val="400"/>
              </a:spcBef>
              <a:spcAft>
                <a:spcPts val="0"/>
              </a:spcAft>
              <a:buSzPts val="2000"/>
              <a:buFont typeface="Arial"/>
              <a:buNone/>
              <a:defRPr/>
            </a:lvl3pPr>
            <a:lvl4pPr lvl="3" algn="ctr">
              <a:lnSpc>
                <a:spcPct val="100000"/>
              </a:lnSpc>
              <a:spcBef>
                <a:spcPts val="400"/>
              </a:spcBef>
              <a:spcAft>
                <a:spcPts val="0"/>
              </a:spcAft>
              <a:buSzPts val="2000"/>
              <a:buFont typeface="Arial"/>
              <a:buNone/>
              <a:defRPr/>
            </a:lvl4pPr>
            <a:lvl5pPr lvl="4" algn="ctr">
              <a:lnSpc>
                <a:spcPct val="100000"/>
              </a:lnSpc>
              <a:spcBef>
                <a:spcPts val="400"/>
              </a:spcBef>
              <a:spcAft>
                <a:spcPts val="0"/>
              </a:spcAft>
              <a:buSzPts val="2000"/>
              <a:buFont typeface="Arial"/>
              <a:buNone/>
              <a:defRPr/>
            </a:lvl5pPr>
            <a:lvl6pPr lvl="5" algn="ctr">
              <a:lnSpc>
                <a:spcPct val="100000"/>
              </a:lnSpc>
              <a:spcBef>
                <a:spcPts val="360"/>
              </a:spcBef>
              <a:spcAft>
                <a:spcPts val="0"/>
              </a:spcAft>
              <a:buSzPts val="1800"/>
              <a:buFont typeface="Arial"/>
              <a:buNone/>
              <a:defRPr/>
            </a:lvl6pPr>
            <a:lvl7pPr lvl="6" algn="ctr">
              <a:lnSpc>
                <a:spcPct val="100000"/>
              </a:lnSpc>
              <a:spcBef>
                <a:spcPts val="360"/>
              </a:spcBef>
              <a:spcAft>
                <a:spcPts val="0"/>
              </a:spcAft>
              <a:buSzPts val="1800"/>
              <a:buFont typeface="Arial"/>
              <a:buNone/>
              <a:defRPr/>
            </a:lvl7pPr>
            <a:lvl8pPr lvl="7" algn="ctr">
              <a:lnSpc>
                <a:spcPct val="100000"/>
              </a:lnSpc>
              <a:spcBef>
                <a:spcPts val="360"/>
              </a:spcBef>
              <a:spcAft>
                <a:spcPts val="0"/>
              </a:spcAft>
              <a:buSzPts val="1800"/>
              <a:buFont typeface="Arial"/>
              <a:buNone/>
              <a:defRPr/>
            </a:lvl8pPr>
            <a:lvl9pPr lvl="8" algn="ctr">
              <a:lnSpc>
                <a:spcPct val="100000"/>
              </a:lnSpc>
              <a:spcBef>
                <a:spcPts val="360"/>
              </a:spcBef>
              <a:spcAft>
                <a:spcPts val="0"/>
              </a:spcAft>
              <a:buSzPts val="1800"/>
              <a:buFont typeface="Arial"/>
              <a:buNone/>
              <a:defRPr/>
            </a:lvl9pPr>
          </a:lstStyle>
          <a:p>
            <a:endParaRPr/>
          </a:p>
        </p:txBody>
      </p:sp>
      <p:sp>
        <p:nvSpPr>
          <p:cNvPr id="170" name="Google Shape;170;ga3b6e513f1_0_1726"/>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a3b6e513f1_0_1726"/>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2"/>
        <p:cNvGrpSpPr/>
        <p:nvPr/>
      </p:nvGrpSpPr>
      <p:grpSpPr>
        <a:xfrm>
          <a:off x="0" y="0"/>
          <a:ext cx="0" cy="0"/>
          <a:chOff x="0" y="0"/>
          <a:chExt cx="0" cy="0"/>
        </a:xfrm>
      </p:grpSpPr>
      <p:sp>
        <p:nvSpPr>
          <p:cNvPr id="173" name="Google Shape;173;ga3b6e513f1_0_1731"/>
          <p:cNvSpPr txBox="1">
            <a:spLocks noGrp="1"/>
          </p:cNvSpPr>
          <p:nvPr>
            <p:ph type="title"/>
          </p:nvPr>
        </p:nvSpPr>
        <p:spPr>
          <a:xfrm>
            <a:off x="963084" y="4406901"/>
            <a:ext cx="103632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a3b6e513f1_0_1731"/>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Font typeface="Arial"/>
              <a:buNone/>
              <a:defRPr sz="2000"/>
            </a:lvl1pPr>
            <a:lvl2pPr marL="914400" lvl="1" indent="-228600" algn="l">
              <a:lnSpc>
                <a:spcPct val="100000"/>
              </a:lnSpc>
              <a:spcBef>
                <a:spcPts val="360"/>
              </a:spcBef>
              <a:spcAft>
                <a:spcPts val="0"/>
              </a:spcAft>
              <a:buSzPts val="1800"/>
              <a:buFont typeface="Arial"/>
              <a:buNone/>
              <a:defRPr sz="1800"/>
            </a:lvl2pPr>
            <a:lvl3pPr marL="1371600" lvl="2" indent="-228600" algn="l">
              <a:lnSpc>
                <a:spcPct val="100000"/>
              </a:lnSpc>
              <a:spcBef>
                <a:spcPts val="320"/>
              </a:spcBef>
              <a:spcAft>
                <a:spcPts val="0"/>
              </a:spcAft>
              <a:buSzPts val="1600"/>
              <a:buFont typeface="Arial"/>
              <a:buNone/>
              <a:defRPr sz="1600"/>
            </a:lvl3pPr>
            <a:lvl4pPr marL="1828800" lvl="3" indent="-228600" algn="l">
              <a:lnSpc>
                <a:spcPct val="100000"/>
              </a:lnSpc>
              <a:spcBef>
                <a:spcPts val="280"/>
              </a:spcBef>
              <a:spcAft>
                <a:spcPts val="0"/>
              </a:spcAft>
              <a:buSzPts val="1400"/>
              <a:buFont typeface="Arial"/>
              <a:buNone/>
              <a:defRPr sz="1400"/>
            </a:lvl4pPr>
            <a:lvl5pPr marL="2286000" lvl="4" indent="-228600" algn="l">
              <a:lnSpc>
                <a:spcPct val="100000"/>
              </a:lnSpc>
              <a:spcBef>
                <a:spcPts val="280"/>
              </a:spcBef>
              <a:spcAft>
                <a:spcPts val="0"/>
              </a:spcAft>
              <a:buSzPts val="1400"/>
              <a:buFont typeface="Arial"/>
              <a:buNone/>
              <a:defRPr sz="1400"/>
            </a:lvl5pPr>
            <a:lvl6pPr marL="2743200" lvl="5" indent="-228600" algn="l">
              <a:lnSpc>
                <a:spcPct val="100000"/>
              </a:lnSpc>
              <a:spcBef>
                <a:spcPts val="280"/>
              </a:spcBef>
              <a:spcAft>
                <a:spcPts val="0"/>
              </a:spcAft>
              <a:buSzPts val="1400"/>
              <a:buFont typeface="Arial"/>
              <a:buNone/>
              <a:defRPr sz="1400"/>
            </a:lvl6pPr>
            <a:lvl7pPr marL="3200400" lvl="6" indent="-228600" algn="l">
              <a:lnSpc>
                <a:spcPct val="100000"/>
              </a:lnSpc>
              <a:spcBef>
                <a:spcPts val="280"/>
              </a:spcBef>
              <a:spcAft>
                <a:spcPts val="0"/>
              </a:spcAft>
              <a:buSzPts val="1400"/>
              <a:buFont typeface="Arial"/>
              <a:buNone/>
              <a:defRPr sz="1400"/>
            </a:lvl7pPr>
            <a:lvl8pPr marL="3657600" lvl="7" indent="-228600" algn="l">
              <a:lnSpc>
                <a:spcPct val="100000"/>
              </a:lnSpc>
              <a:spcBef>
                <a:spcPts val="280"/>
              </a:spcBef>
              <a:spcAft>
                <a:spcPts val="0"/>
              </a:spcAft>
              <a:buSzPts val="1400"/>
              <a:buFont typeface="Arial"/>
              <a:buNone/>
              <a:defRPr sz="1400"/>
            </a:lvl8pPr>
            <a:lvl9pPr marL="4114800" lvl="8" indent="-228600" algn="l">
              <a:lnSpc>
                <a:spcPct val="100000"/>
              </a:lnSpc>
              <a:spcBef>
                <a:spcPts val="280"/>
              </a:spcBef>
              <a:spcAft>
                <a:spcPts val="0"/>
              </a:spcAft>
              <a:buSzPts val="1400"/>
              <a:buFont typeface="Arial"/>
              <a:buNone/>
              <a:defRPr sz="1400"/>
            </a:lvl9pPr>
          </a:lstStyle>
          <a:p>
            <a:endParaRPr/>
          </a:p>
        </p:txBody>
      </p:sp>
      <p:sp>
        <p:nvSpPr>
          <p:cNvPr id="175" name="Google Shape;175;ga3b6e513f1_0_1731"/>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ga3b6e513f1_0_1731"/>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ga3b6e513f1_0_17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ga3b6e513f1_0_1736"/>
          <p:cNvSpPr txBox="1">
            <a:spLocks noGrp="1"/>
          </p:cNvSpPr>
          <p:nvPr>
            <p:ph type="body" idx="1"/>
          </p:nvPr>
        </p:nvSpPr>
        <p:spPr>
          <a:xfrm>
            <a:off x="609600" y="1600201"/>
            <a:ext cx="53847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180" name="Google Shape;180;ga3b6e513f1_0_1736"/>
          <p:cNvSpPr txBox="1">
            <a:spLocks noGrp="1"/>
          </p:cNvSpPr>
          <p:nvPr>
            <p:ph type="body" idx="2"/>
          </p:nvPr>
        </p:nvSpPr>
        <p:spPr>
          <a:xfrm>
            <a:off x="6197600" y="1600201"/>
            <a:ext cx="53847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181" name="Google Shape;181;ga3b6e513f1_0_1736"/>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a3b6e513f1_0_1736"/>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3"/>
        <p:cNvGrpSpPr/>
        <p:nvPr/>
      </p:nvGrpSpPr>
      <p:grpSpPr>
        <a:xfrm>
          <a:off x="0" y="0"/>
          <a:ext cx="0" cy="0"/>
          <a:chOff x="0" y="0"/>
          <a:chExt cx="0" cy="0"/>
        </a:xfrm>
      </p:grpSpPr>
      <p:sp>
        <p:nvSpPr>
          <p:cNvPr id="184" name="Google Shape;184;ga3b6e513f1_0_17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a3b6e513f1_0_1742"/>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00"/>
              <a:buFont typeface="Arial"/>
              <a:buNone/>
              <a:defRPr sz="2400" b="1"/>
            </a:lvl1pPr>
            <a:lvl2pPr marL="914400" lvl="1" indent="-228600" algn="l">
              <a:lnSpc>
                <a:spcPct val="100000"/>
              </a:lnSpc>
              <a:spcBef>
                <a:spcPts val="400"/>
              </a:spcBef>
              <a:spcAft>
                <a:spcPts val="0"/>
              </a:spcAft>
              <a:buSzPts val="2000"/>
              <a:buFont typeface="Arial"/>
              <a:buNone/>
              <a:defRPr sz="2000" b="1"/>
            </a:lvl2pPr>
            <a:lvl3pPr marL="1371600" lvl="2" indent="-228600" algn="l">
              <a:lnSpc>
                <a:spcPct val="100000"/>
              </a:lnSpc>
              <a:spcBef>
                <a:spcPts val="360"/>
              </a:spcBef>
              <a:spcAft>
                <a:spcPts val="0"/>
              </a:spcAft>
              <a:buSzPts val="1800"/>
              <a:buFont typeface="Arial"/>
              <a:buNone/>
              <a:defRPr sz="1800" b="1"/>
            </a:lvl3pPr>
            <a:lvl4pPr marL="1828800" lvl="3" indent="-228600" algn="l">
              <a:lnSpc>
                <a:spcPct val="100000"/>
              </a:lnSpc>
              <a:spcBef>
                <a:spcPts val="320"/>
              </a:spcBef>
              <a:spcAft>
                <a:spcPts val="0"/>
              </a:spcAft>
              <a:buSzPts val="1600"/>
              <a:buFont typeface="Arial"/>
              <a:buNone/>
              <a:defRPr sz="1600" b="1"/>
            </a:lvl4pPr>
            <a:lvl5pPr marL="2286000" lvl="4" indent="-228600" algn="l">
              <a:lnSpc>
                <a:spcPct val="100000"/>
              </a:lnSpc>
              <a:spcBef>
                <a:spcPts val="320"/>
              </a:spcBef>
              <a:spcAft>
                <a:spcPts val="0"/>
              </a:spcAft>
              <a:buSzPts val="1600"/>
              <a:buFont typeface="Arial"/>
              <a:buNone/>
              <a:defRPr sz="1600" b="1"/>
            </a:lvl5pPr>
            <a:lvl6pPr marL="2743200" lvl="5" indent="-228600" algn="l">
              <a:lnSpc>
                <a:spcPct val="100000"/>
              </a:lnSpc>
              <a:spcBef>
                <a:spcPts val="320"/>
              </a:spcBef>
              <a:spcAft>
                <a:spcPts val="0"/>
              </a:spcAft>
              <a:buSzPts val="1600"/>
              <a:buFont typeface="Arial"/>
              <a:buNone/>
              <a:defRPr sz="1600" b="1"/>
            </a:lvl6pPr>
            <a:lvl7pPr marL="3200400" lvl="6" indent="-228600" algn="l">
              <a:lnSpc>
                <a:spcPct val="100000"/>
              </a:lnSpc>
              <a:spcBef>
                <a:spcPts val="320"/>
              </a:spcBef>
              <a:spcAft>
                <a:spcPts val="0"/>
              </a:spcAft>
              <a:buSzPts val="1600"/>
              <a:buFont typeface="Arial"/>
              <a:buNone/>
              <a:defRPr sz="1600" b="1"/>
            </a:lvl7pPr>
            <a:lvl8pPr marL="3657600" lvl="7" indent="-228600" algn="l">
              <a:lnSpc>
                <a:spcPct val="100000"/>
              </a:lnSpc>
              <a:spcBef>
                <a:spcPts val="320"/>
              </a:spcBef>
              <a:spcAft>
                <a:spcPts val="0"/>
              </a:spcAft>
              <a:buSzPts val="1600"/>
              <a:buFont typeface="Arial"/>
              <a:buNone/>
              <a:defRPr sz="1600" b="1"/>
            </a:lvl8pPr>
            <a:lvl9pPr marL="4114800" lvl="8" indent="-228600" algn="l">
              <a:lnSpc>
                <a:spcPct val="100000"/>
              </a:lnSpc>
              <a:spcBef>
                <a:spcPts val="320"/>
              </a:spcBef>
              <a:spcAft>
                <a:spcPts val="0"/>
              </a:spcAft>
              <a:buSzPts val="1600"/>
              <a:buFont typeface="Arial"/>
              <a:buNone/>
              <a:defRPr sz="1600" b="1"/>
            </a:lvl9pPr>
          </a:lstStyle>
          <a:p>
            <a:endParaRPr/>
          </a:p>
        </p:txBody>
      </p:sp>
      <p:sp>
        <p:nvSpPr>
          <p:cNvPr id="186" name="Google Shape;186;ga3b6e513f1_0_1742"/>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Font typeface="Arial"/>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30200" algn="l">
              <a:lnSpc>
                <a:spcPct val="100000"/>
              </a:lnSpc>
              <a:spcBef>
                <a:spcPts val="320"/>
              </a:spcBef>
              <a:spcAft>
                <a:spcPts val="0"/>
              </a:spcAft>
              <a:buSzPts val="1600"/>
              <a:buFont typeface="Arial"/>
              <a:buChar char="–"/>
              <a:defRPr sz="1600"/>
            </a:lvl4pPr>
            <a:lvl5pPr marL="2286000" lvl="4" indent="-330200" algn="l">
              <a:lnSpc>
                <a:spcPct val="100000"/>
              </a:lnSpc>
              <a:spcBef>
                <a:spcPts val="320"/>
              </a:spcBef>
              <a:spcAft>
                <a:spcPts val="0"/>
              </a:spcAft>
              <a:buSzPts val="1600"/>
              <a:buFont typeface="Arial"/>
              <a:buChar char="»"/>
              <a:defRPr sz="1600"/>
            </a:lvl5pPr>
            <a:lvl6pPr marL="2743200" lvl="5" indent="-330200" algn="l">
              <a:lnSpc>
                <a:spcPct val="100000"/>
              </a:lnSpc>
              <a:spcBef>
                <a:spcPts val="320"/>
              </a:spcBef>
              <a:spcAft>
                <a:spcPts val="0"/>
              </a:spcAft>
              <a:buSzPts val="1600"/>
              <a:buFont typeface="Arial"/>
              <a:buChar char="»"/>
              <a:defRPr sz="1600"/>
            </a:lvl6pPr>
            <a:lvl7pPr marL="3200400" lvl="6" indent="-330200" algn="l">
              <a:lnSpc>
                <a:spcPct val="100000"/>
              </a:lnSpc>
              <a:spcBef>
                <a:spcPts val="320"/>
              </a:spcBef>
              <a:spcAft>
                <a:spcPts val="0"/>
              </a:spcAft>
              <a:buSzPts val="1600"/>
              <a:buFont typeface="Arial"/>
              <a:buChar char="»"/>
              <a:defRPr sz="1600"/>
            </a:lvl7pPr>
            <a:lvl8pPr marL="3657600" lvl="7" indent="-330200" algn="l">
              <a:lnSpc>
                <a:spcPct val="100000"/>
              </a:lnSpc>
              <a:spcBef>
                <a:spcPts val="320"/>
              </a:spcBef>
              <a:spcAft>
                <a:spcPts val="0"/>
              </a:spcAft>
              <a:buSzPts val="1600"/>
              <a:buFont typeface="Arial"/>
              <a:buChar char="»"/>
              <a:defRPr sz="1600"/>
            </a:lvl8pPr>
            <a:lvl9pPr marL="4114800" lvl="8" indent="-330200" algn="l">
              <a:lnSpc>
                <a:spcPct val="100000"/>
              </a:lnSpc>
              <a:spcBef>
                <a:spcPts val="320"/>
              </a:spcBef>
              <a:spcAft>
                <a:spcPts val="0"/>
              </a:spcAft>
              <a:buSzPts val="1600"/>
              <a:buFont typeface="Arial"/>
              <a:buChar char="»"/>
              <a:defRPr sz="1600"/>
            </a:lvl9pPr>
          </a:lstStyle>
          <a:p>
            <a:endParaRPr/>
          </a:p>
        </p:txBody>
      </p:sp>
      <p:sp>
        <p:nvSpPr>
          <p:cNvPr id="187" name="Google Shape;187;ga3b6e513f1_0_1742"/>
          <p:cNvSpPr txBox="1">
            <a:spLocks noGrp="1"/>
          </p:cNvSpPr>
          <p:nvPr>
            <p:ph type="body" idx="3"/>
          </p:nvPr>
        </p:nvSpPr>
        <p:spPr>
          <a:xfrm>
            <a:off x="6193368" y="1535113"/>
            <a:ext cx="53889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00"/>
              <a:buFont typeface="Arial"/>
              <a:buNone/>
              <a:defRPr sz="2400" b="1"/>
            </a:lvl1pPr>
            <a:lvl2pPr marL="914400" lvl="1" indent="-228600" algn="l">
              <a:lnSpc>
                <a:spcPct val="100000"/>
              </a:lnSpc>
              <a:spcBef>
                <a:spcPts val="400"/>
              </a:spcBef>
              <a:spcAft>
                <a:spcPts val="0"/>
              </a:spcAft>
              <a:buSzPts val="2000"/>
              <a:buFont typeface="Arial"/>
              <a:buNone/>
              <a:defRPr sz="2000" b="1"/>
            </a:lvl2pPr>
            <a:lvl3pPr marL="1371600" lvl="2" indent="-228600" algn="l">
              <a:lnSpc>
                <a:spcPct val="100000"/>
              </a:lnSpc>
              <a:spcBef>
                <a:spcPts val="360"/>
              </a:spcBef>
              <a:spcAft>
                <a:spcPts val="0"/>
              </a:spcAft>
              <a:buSzPts val="1800"/>
              <a:buFont typeface="Arial"/>
              <a:buNone/>
              <a:defRPr sz="1800" b="1"/>
            </a:lvl3pPr>
            <a:lvl4pPr marL="1828800" lvl="3" indent="-228600" algn="l">
              <a:lnSpc>
                <a:spcPct val="100000"/>
              </a:lnSpc>
              <a:spcBef>
                <a:spcPts val="320"/>
              </a:spcBef>
              <a:spcAft>
                <a:spcPts val="0"/>
              </a:spcAft>
              <a:buSzPts val="1600"/>
              <a:buFont typeface="Arial"/>
              <a:buNone/>
              <a:defRPr sz="1600" b="1"/>
            </a:lvl4pPr>
            <a:lvl5pPr marL="2286000" lvl="4" indent="-228600" algn="l">
              <a:lnSpc>
                <a:spcPct val="100000"/>
              </a:lnSpc>
              <a:spcBef>
                <a:spcPts val="320"/>
              </a:spcBef>
              <a:spcAft>
                <a:spcPts val="0"/>
              </a:spcAft>
              <a:buSzPts val="1600"/>
              <a:buFont typeface="Arial"/>
              <a:buNone/>
              <a:defRPr sz="1600" b="1"/>
            </a:lvl5pPr>
            <a:lvl6pPr marL="2743200" lvl="5" indent="-228600" algn="l">
              <a:lnSpc>
                <a:spcPct val="100000"/>
              </a:lnSpc>
              <a:spcBef>
                <a:spcPts val="320"/>
              </a:spcBef>
              <a:spcAft>
                <a:spcPts val="0"/>
              </a:spcAft>
              <a:buSzPts val="1600"/>
              <a:buFont typeface="Arial"/>
              <a:buNone/>
              <a:defRPr sz="1600" b="1"/>
            </a:lvl6pPr>
            <a:lvl7pPr marL="3200400" lvl="6" indent="-228600" algn="l">
              <a:lnSpc>
                <a:spcPct val="100000"/>
              </a:lnSpc>
              <a:spcBef>
                <a:spcPts val="320"/>
              </a:spcBef>
              <a:spcAft>
                <a:spcPts val="0"/>
              </a:spcAft>
              <a:buSzPts val="1600"/>
              <a:buFont typeface="Arial"/>
              <a:buNone/>
              <a:defRPr sz="1600" b="1"/>
            </a:lvl7pPr>
            <a:lvl8pPr marL="3657600" lvl="7" indent="-228600" algn="l">
              <a:lnSpc>
                <a:spcPct val="100000"/>
              </a:lnSpc>
              <a:spcBef>
                <a:spcPts val="320"/>
              </a:spcBef>
              <a:spcAft>
                <a:spcPts val="0"/>
              </a:spcAft>
              <a:buSzPts val="1600"/>
              <a:buFont typeface="Arial"/>
              <a:buNone/>
              <a:defRPr sz="1600" b="1"/>
            </a:lvl8pPr>
            <a:lvl9pPr marL="4114800" lvl="8" indent="-228600" algn="l">
              <a:lnSpc>
                <a:spcPct val="100000"/>
              </a:lnSpc>
              <a:spcBef>
                <a:spcPts val="320"/>
              </a:spcBef>
              <a:spcAft>
                <a:spcPts val="0"/>
              </a:spcAft>
              <a:buSzPts val="1600"/>
              <a:buFont typeface="Arial"/>
              <a:buNone/>
              <a:defRPr sz="1600" b="1"/>
            </a:lvl9pPr>
          </a:lstStyle>
          <a:p>
            <a:endParaRPr/>
          </a:p>
        </p:txBody>
      </p:sp>
      <p:sp>
        <p:nvSpPr>
          <p:cNvPr id="188" name="Google Shape;188;ga3b6e513f1_0_1742"/>
          <p:cNvSpPr txBox="1">
            <a:spLocks noGrp="1"/>
          </p:cNvSpPr>
          <p:nvPr>
            <p:ph type="body" idx="4"/>
          </p:nvPr>
        </p:nvSpPr>
        <p:spPr>
          <a:xfrm>
            <a:off x="6193368" y="2174875"/>
            <a:ext cx="53889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Font typeface="Arial"/>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30200" algn="l">
              <a:lnSpc>
                <a:spcPct val="100000"/>
              </a:lnSpc>
              <a:spcBef>
                <a:spcPts val="320"/>
              </a:spcBef>
              <a:spcAft>
                <a:spcPts val="0"/>
              </a:spcAft>
              <a:buSzPts val="1600"/>
              <a:buFont typeface="Arial"/>
              <a:buChar char="–"/>
              <a:defRPr sz="1600"/>
            </a:lvl4pPr>
            <a:lvl5pPr marL="2286000" lvl="4" indent="-330200" algn="l">
              <a:lnSpc>
                <a:spcPct val="100000"/>
              </a:lnSpc>
              <a:spcBef>
                <a:spcPts val="320"/>
              </a:spcBef>
              <a:spcAft>
                <a:spcPts val="0"/>
              </a:spcAft>
              <a:buSzPts val="1600"/>
              <a:buFont typeface="Arial"/>
              <a:buChar char="»"/>
              <a:defRPr sz="1600"/>
            </a:lvl5pPr>
            <a:lvl6pPr marL="2743200" lvl="5" indent="-330200" algn="l">
              <a:lnSpc>
                <a:spcPct val="100000"/>
              </a:lnSpc>
              <a:spcBef>
                <a:spcPts val="320"/>
              </a:spcBef>
              <a:spcAft>
                <a:spcPts val="0"/>
              </a:spcAft>
              <a:buSzPts val="1600"/>
              <a:buFont typeface="Arial"/>
              <a:buChar char="»"/>
              <a:defRPr sz="1600"/>
            </a:lvl6pPr>
            <a:lvl7pPr marL="3200400" lvl="6" indent="-330200" algn="l">
              <a:lnSpc>
                <a:spcPct val="100000"/>
              </a:lnSpc>
              <a:spcBef>
                <a:spcPts val="320"/>
              </a:spcBef>
              <a:spcAft>
                <a:spcPts val="0"/>
              </a:spcAft>
              <a:buSzPts val="1600"/>
              <a:buFont typeface="Arial"/>
              <a:buChar char="»"/>
              <a:defRPr sz="1600"/>
            </a:lvl7pPr>
            <a:lvl8pPr marL="3657600" lvl="7" indent="-330200" algn="l">
              <a:lnSpc>
                <a:spcPct val="100000"/>
              </a:lnSpc>
              <a:spcBef>
                <a:spcPts val="320"/>
              </a:spcBef>
              <a:spcAft>
                <a:spcPts val="0"/>
              </a:spcAft>
              <a:buSzPts val="1600"/>
              <a:buFont typeface="Arial"/>
              <a:buChar char="»"/>
              <a:defRPr sz="1600"/>
            </a:lvl8pPr>
            <a:lvl9pPr marL="4114800" lvl="8" indent="-330200" algn="l">
              <a:lnSpc>
                <a:spcPct val="100000"/>
              </a:lnSpc>
              <a:spcBef>
                <a:spcPts val="320"/>
              </a:spcBef>
              <a:spcAft>
                <a:spcPts val="0"/>
              </a:spcAft>
              <a:buSzPts val="1600"/>
              <a:buFont typeface="Arial"/>
              <a:buChar char="»"/>
              <a:defRPr sz="1600"/>
            </a:lvl9pPr>
          </a:lstStyle>
          <a:p>
            <a:endParaRPr/>
          </a:p>
        </p:txBody>
      </p:sp>
      <p:sp>
        <p:nvSpPr>
          <p:cNvPr id="189" name="Google Shape;189;ga3b6e513f1_0_1742"/>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a3b6e513f1_0_1742"/>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1"/>
        <p:cNvGrpSpPr/>
        <p:nvPr/>
      </p:nvGrpSpPr>
      <p:grpSpPr>
        <a:xfrm>
          <a:off x="0" y="0"/>
          <a:ext cx="0" cy="0"/>
          <a:chOff x="0" y="0"/>
          <a:chExt cx="0" cy="0"/>
        </a:xfrm>
      </p:grpSpPr>
      <p:sp>
        <p:nvSpPr>
          <p:cNvPr id="192" name="Google Shape;192;ga3b6e513f1_0_17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a3b6e513f1_0_1750"/>
          <p:cNvSpPr txBox="1">
            <a:spLocks noGrp="1"/>
          </p:cNvSpPr>
          <p:nvPr>
            <p:ph type="ftr" idx="11"/>
          </p:nvPr>
        </p:nvSpPr>
        <p:spPr>
          <a:xfrm>
            <a:off x="7823200" y="6381750"/>
            <a:ext cx="43689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ga3b6e513f1_0_1753"/>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a3b6e513f1_0_1753"/>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sp>
        <p:nvSpPr>
          <p:cNvPr id="26" name="Google Shape;26;ga3b6e513f1_0_1584"/>
          <p:cNvSpPr txBox="1">
            <a:spLocks noGrp="1"/>
          </p:cNvSpPr>
          <p:nvPr>
            <p:ph type="ftr" idx="11"/>
          </p:nvPr>
        </p:nvSpPr>
        <p:spPr>
          <a:xfrm>
            <a:off x="2245784" y="6453189"/>
            <a:ext cx="8219100" cy="358800"/>
          </a:xfrm>
          <a:prstGeom prst="rect">
            <a:avLst/>
          </a:prstGeom>
          <a:noFill/>
          <a:ln>
            <a:noFill/>
          </a:ln>
        </p:spPr>
        <p:txBody>
          <a:bodyPr spcFirstLastPara="1" wrap="square" lIns="91425" tIns="45700" rIns="91425" bIns="45700" anchor="t" anchorCtr="0">
            <a:noAutofit/>
          </a:bodyPr>
          <a:lstStyle>
            <a:lvl1pPr lvl="0" algn="ctr">
              <a:lnSpc>
                <a:spcPct val="11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7"/>
        <p:cNvGrpSpPr/>
        <p:nvPr/>
      </p:nvGrpSpPr>
      <p:grpSpPr>
        <a:xfrm>
          <a:off x="0" y="0"/>
          <a:ext cx="0" cy="0"/>
          <a:chOff x="0" y="0"/>
          <a:chExt cx="0" cy="0"/>
        </a:xfrm>
      </p:grpSpPr>
      <p:sp>
        <p:nvSpPr>
          <p:cNvPr id="198" name="Google Shape;198;ga3b6e513f1_0_1756"/>
          <p:cNvSpPr txBox="1">
            <a:spLocks noGrp="1"/>
          </p:cNvSpPr>
          <p:nvPr>
            <p:ph type="title"/>
          </p:nvPr>
        </p:nvSpPr>
        <p:spPr>
          <a:xfrm>
            <a:off x="609601" y="273050"/>
            <a:ext cx="40110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a3b6e513f1_0_1756"/>
          <p:cNvSpPr txBox="1">
            <a:spLocks noGrp="1"/>
          </p:cNvSpPr>
          <p:nvPr>
            <p:ph type="body" idx="1"/>
          </p:nvPr>
        </p:nvSpPr>
        <p:spPr>
          <a:xfrm>
            <a:off x="4766733" y="273051"/>
            <a:ext cx="6815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sz="3200"/>
            </a:lvl1pPr>
            <a:lvl2pPr marL="914400" lvl="1" indent="-406400" algn="l">
              <a:lnSpc>
                <a:spcPct val="100000"/>
              </a:lnSpc>
              <a:spcBef>
                <a:spcPts val="560"/>
              </a:spcBef>
              <a:spcAft>
                <a:spcPts val="0"/>
              </a:spcAft>
              <a:buSzPts val="2800"/>
              <a:buFont typeface="Arial"/>
              <a:buChar char="–"/>
              <a:defRPr sz="2800"/>
            </a:lvl2pPr>
            <a:lvl3pPr marL="1371600" lvl="2" indent="-381000" algn="l">
              <a:lnSpc>
                <a:spcPct val="100000"/>
              </a:lnSpc>
              <a:spcBef>
                <a:spcPts val="480"/>
              </a:spcBef>
              <a:spcAft>
                <a:spcPts val="0"/>
              </a:spcAft>
              <a:buSzPts val="2400"/>
              <a:buFont typeface="Arial"/>
              <a:buChar char="•"/>
              <a:defRPr sz="2400"/>
            </a:lvl3pPr>
            <a:lvl4pPr marL="1828800" lvl="3" indent="-355600" algn="l">
              <a:lnSpc>
                <a:spcPct val="100000"/>
              </a:lnSpc>
              <a:spcBef>
                <a:spcPts val="400"/>
              </a:spcBef>
              <a:spcAft>
                <a:spcPts val="0"/>
              </a:spcAft>
              <a:buSzPts val="2000"/>
              <a:buFont typeface="Arial"/>
              <a:buChar char="–"/>
              <a:defRPr sz="2000"/>
            </a:lvl4pPr>
            <a:lvl5pPr marL="2286000" lvl="4" indent="-355600" algn="l">
              <a:lnSpc>
                <a:spcPct val="100000"/>
              </a:lnSpc>
              <a:spcBef>
                <a:spcPts val="400"/>
              </a:spcBef>
              <a:spcAft>
                <a:spcPts val="0"/>
              </a:spcAft>
              <a:buSzPts val="2000"/>
              <a:buFont typeface="Arial"/>
              <a:buChar char="»"/>
              <a:defRPr sz="2000"/>
            </a:lvl5pPr>
            <a:lvl6pPr marL="2743200" lvl="5" indent="-355600" algn="l">
              <a:lnSpc>
                <a:spcPct val="100000"/>
              </a:lnSpc>
              <a:spcBef>
                <a:spcPts val="400"/>
              </a:spcBef>
              <a:spcAft>
                <a:spcPts val="0"/>
              </a:spcAft>
              <a:buSzPts val="2000"/>
              <a:buFont typeface="Arial"/>
              <a:buChar char="»"/>
              <a:defRPr sz="2000"/>
            </a:lvl6pPr>
            <a:lvl7pPr marL="3200400" lvl="6" indent="-355600" algn="l">
              <a:lnSpc>
                <a:spcPct val="100000"/>
              </a:lnSpc>
              <a:spcBef>
                <a:spcPts val="400"/>
              </a:spcBef>
              <a:spcAft>
                <a:spcPts val="0"/>
              </a:spcAft>
              <a:buSzPts val="2000"/>
              <a:buFont typeface="Arial"/>
              <a:buChar char="»"/>
              <a:defRPr sz="2000"/>
            </a:lvl7pPr>
            <a:lvl8pPr marL="3657600" lvl="7" indent="-355600" algn="l">
              <a:lnSpc>
                <a:spcPct val="100000"/>
              </a:lnSpc>
              <a:spcBef>
                <a:spcPts val="400"/>
              </a:spcBef>
              <a:spcAft>
                <a:spcPts val="0"/>
              </a:spcAft>
              <a:buSzPts val="2000"/>
              <a:buFont typeface="Arial"/>
              <a:buChar char="»"/>
              <a:defRPr sz="2000"/>
            </a:lvl8pPr>
            <a:lvl9pPr marL="4114800" lvl="8" indent="-355600" algn="l">
              <a:lnSpc>
                <a:spcPct val="100000"/>
              </a:lnSpc>
              <a:spcBef>
                <a:spcPts val="400"/>
              </a:spcBef>
              <a:spcAft>
                <a:spcPts val="0"/>
              </a:spcAft>
              <a:buSzPts val="2000"/>
              <a:buFont typeface="Arial"/>
              <a:buChar char="»"/>
              <a:defRPr sz="2000"/>
            </a:lvl9pPr>
          </a:lstStyle>
          <a:p>
            <a:endParaRPr/>
          </a:p>
        </p:txBody>
      </p:sp>
      <p:sp>
        <p:nvSpPr>
          <p:cNvPr id="200" name="Google Shape;200;ga3b6e513f1_0_1756"/>
          <p:cNvSpPr txBox="1">
            <a:spLocks noGrp="1"/>
          </p:cNvSpPr>
          <p:nvPr>
            <p:ph type="body" idx="2"/>
          </p:nvPr>
        </p:nvSpPr>
        <p:spPr>
          <a:xfrm>
            <a:off x="609601" y="1435101"/>
            <a:ext cx="40110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201" name="Google Shape;201;ga3b6e513f1_0_1756"/>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ga3b6e513f1_0_1756"/>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3"/>
        <p:cNvGrpSpPr/>
        <p:nvPr/>
      </p:nvGrpSpPr>
      <p:grpSpPr>
        <a:xfrm>
          <a:off x="0" y="0"/>
          <a:ext cx="0" cy="0"/>
          <a:chOff x="0" y="0"/>
          <a:chExt cx="0" cy="0"/>
        </a:xfrm>
      </p:grpSpPr>
      <p:sp>
        <p:nvSpPr>
          <p:cNvPr id="204" name="Google Shape;204;ga3b6e513f1_0_1762"/>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a3b6e513f1_0_176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rgbClr val="CC6633"/>
              </a:buClr>
              <a:buSzPts val="3200"/>
              <a:buFont typeface="Arial"/>
              <a:buNone/>
              <a:defRPr sz="3200" b="0" i="0" u="none" strike="noStrike" cap="none">
                <a:solidFill>
                  <a:srgbClr val="666666"/>
                </a:solidFill>
                <a:latin typeface="Arial"/>
                <a:ea typeface="Arial"/>
                <a:cs typeface="Arial"/>
                <a:sym typeface="Arial"/>
              </a:defRPr>
            </a:lvl1pPr>
            <a:lvl2pPr marR="0" lvl="1" algn="l" rtl="0">
              <a:lnSpc>
                <a:spcPct val="100000"/>
              </a:lnSpc>
              <a:spcBef>
                <a:spcPts val="560"/>
              </a:spcBef>
              <a:spcAft>
                <a:spcPts val="0"/>
              </a:spcAft>
              <a:buClr>
                <a:srgbClr val="CC6633"/>
              </a:buClr>
              <a:buSzPts val="2800"/>
              <a:buFont typeface="Arial"/>
              <a:buNone/>
              <a:defRPr sz="2800" b="0" i="0" u="none" strike="noStrike" cap="none">
                <a:solidFill>
                  <a:srgbClr val="666666"/>
                </a:solidFill>
                <a:latin typeface="Arial"/>
                <a:ea typeface="Arial"/>
                <a:cs typeface="Arial"/>
                <a:sym typeface="Arial"/>
              </a:defRPr>
            </a:lvl2pPr>
            <a:lvl3pPr marR="0" lvl="2" algn="l" rtl="0">
              <a:lnSpc>
                <a:spcPct val="100000"/>
              </a:lnSpc>
              <a:spcBef>
                <a:spcPts val="480"/>
              </a:spcBef>
              <a:spcAft>
                <a:spcPts val="0"/>
              </a:spcAft>
              <a:buClr>
                <a:srgbClr val="CC6633"/>
              </a:buClr>
              <a:buSzPts val="2400"/>
              <a:buFont typeface="Arial"/>
              <a:buNone/>
              <a:defRPr sz="2400" b="0" i="0" u="none" strike="noStrike" cap="none">
                <a:solidFill>
                  <a:srgbClr val="666666"/>
                </a:solidFill>
                <a:latin typeface="Arial"/>
                <a:ea typeface="Arial"/>
                <a:cs typeface="Arial"/>
                <a:sym typeface="Arial"/>
              </a:defRPr>
            </a:lvl3pPr>
            <a:lvl4pPr marR="0" lvl="3" algn="l" rtl="0">
              <a:lnSpc>
                <a:spcPct val="100000"/>
              </a:lnSpc>
              <a:spcBef>
                <a:spcPts val="400"/>
              </a:spcBef>
              <a:spcAft>
                <a:spcPts val="0"/>
              </a:spcAft>
              <a:buClr>
                <a:srgbClr val="CC6633"/>
              </a:buClr>
              <a:buSzPts val="2000"/>
              <a:buFont typeface="Arial"/>
              <a:buNone/>
              <a:defRPr sz="2000" b="0" i="0" u="none" strike="noStrike" cap="none">
                <a:solidFill>
                  <a:srgbClr val="666666"/>
                </a:solidFill>
                <a:latin typeface="Arial"/>
                <a:ea typeface="Arial"/>
                <a:cs typeface="Arial"/>
                <a:sym typeface="Arial"/>
              </a:defRPr>
            </a:lvl4pPr>
            <a:lvl5pPr marR="0" lvl="4" algn="l" rtl="0">
              <a:lnSpc>
                <a:spcPct val="100000"/>
              </a:lnSpc>
              <a:spcBef>
                <a:spcPts val="400"/>
              </a:spcBef>
              <a:spcAft>
                <a:spcPts val="0"/>
              </a:spcAft>
              <a:buClr>
                <a:srgbClr val="CC6633"/>
              </a:buClr>
              <a:buSzPts val="2000"/>
              <a:buFont typeface="Arial"/>
              <a:buNone/>
              <a:defRPr sz="2000" b="0" i="0" u="none" strike="noStrike" cap="none">
                <a:solidFill>
                  <a:srgbClr val="666666"/>
                </a:solidFill>
                <a:latin typeface="Arial"/>
                <a:ea typeface="Arial"/>
                <a:cs typeface="Arial"/>
                <a:sym typeface="Arial"/>
              </a:defRPr>
            </a:lvl5pPr>
            <a:lvl6pPr marR="0" lvl="5" algn="l" rtl="0">
              <a:lnSpc>
                <a:spcPct val="100000"/>
              </a:lnSpc>
              <a:spcBef>
                <a:spcPts val="400"/>
              </a:spcBef>
              <a:spcAft>
                <a:spcPts val="0"/>
              </a:spcAft>
              <a:buClr>
                <a:srgbClr val="CC6633"/>
              </a:buClr>
              <a:buSzPts val="2000"/>
              <a:buFont typeface="Arial"/>
              <a:buNone/>
              <a:defRPr sz="2000" b="0" i="0" u="none" strike="noStrike" cap="none">
                <a:solidFill>
                  <a:srgbClr val="666666"/>
                </a:solidFill>
                <a:latin typeface="Arial"/>
                <a:ea typeface="Arial"/>
                <a:cs typeface="Arial"/>
                <a:sym typeface="Arial"/>
              </a:defRPr>
            </a:lvl6pPr>
            <a:lvl7pPr marR="0" lvl="6" algn="l" rtl="0">
              <a:lnSpc>
                <a:spcPct val="100000"/>
              </a:lnSpc>
              <a:spcBef>
                <a:spcPts val="400"/>
              </a:spcBef>
              <a:spcAft>
                <a:spcPts val="0"/>
              </a:spcAft>
              <a:buClr>
                <a:srgbClr val="CC6633"/>
              </a:buClr>
              <a:buSzPts val="2000"/>
              <a:buFont typeface="Arial"/>
              <a:buNone/>
              <a:defRPr sz="2000" b="0" i="0" u="none" strike="noStrike" cap="none">
                <a:solidFill>
                  <a:srgbClr val="666666"/>
                </a:solidFill>
                <a:latin typeface="Arial"/>
                <a:ea typeface="Arial"/>
                <a:cs typeface="Arial"/>
                <a:sym typeface="Arial"/>
              </a:defRPr>
            </a:lvl7pPr>
            <a:lvl8pPr marR="0" lvl="7" algn="l" rtl="0">
              <a:lnSpc>
                <a:spcPct val="100000"/>
              </a:lnSpc>
              <a:spcBef>
                <a:spcPts val="400"/>
              </a:spcBef>
              <a:spcAft>
                <a:spcPts val="0"/>
              </a:spcAft>
              <a:buClr>
                <a:srgbClr val="CC6633"/>
              </a:buClr>
              <a:buSzPts val="2000"/>
              <a:buFont typeface="Arial"/>
              <a:buNone/>
              <a:defRPr sz="2000" b="0" i="0" u="none" strike="noStrike" cap="none">
                <a:solidFill>
                  <a:srgbClr val="666666"/>
                </a:solidFill>
                <a:latin typeface="Arial"/>
                <a:ea typeface="Arial"/>
                <a:cs typeface="Arial"/>
                <a:sym typeface="Arial"/>
              </a:defRPr>
            </a:lvl8pPr>
            <a:lvl9pPr marR="0" lvl="8" algn="l" rtl="0">
              <a:lnSpc>
                <a:spcPct val="100000"/>
              </a:lnSpc>
              <a:spcBef>
                <a:spcPts val="400"/>
              </a:spcBef>
              <a:spcAft>
                <a:spcPts val="0"/>
              </a:spcAft>
              <a:buClr>
                <a:srgbClr val="CC6633"/>
              </a:buClr>
              <a:buSzPts val="2000"/>
              <a:buFont typeface="Arial"/>
              <a:buNone/>
              <a:defRPr sz="2000" b="0" i="0" u="none" strike="noStrike" cap="none">
                <a:solidFill>
                  <a:srgbClr val="666666"/>
                </a:solidFill>
                <a:latin typeface="Arial"/>
                <a:ea typeface="Arial"/>
                <a:cs typeface="Arial"/>
                <a:sym typeface="Arial"/>
              </a:defRPr>
            </a:lvl9pPr>
          </a:lstStyle>
          <a:p>
            <a:endParaRPr/>
          </a:p>
        </p:txBody>
      </p:sp>
      <p:sp>
        <p:nvSpPr>
          <p:cNvPr id="206" name="Google Shape;206;ga3b6e513f1_0_1762"/>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207" name="Google Shape;207;ga3b6e513f1_0_1762"/>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ga3b6e513f1_0_1762"/>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9"/>
        <p:cNvGrpSpPr/>
        <p:nvPr/>
      </p:nvGrpSpPr>
      <p:grpSpPr>
        <a:xfrm>
          <a:off x="0" y="0"/>
          <a:ext cx="0" cy="0"/>
          <a:chOff x="0" y="0"/>
          <a:chExt cx="0" cy="0"/>
        </a:xfrm>
      </p:grpSpPr>
      <p:sp>
        <p:nvSpPr>
          <p:cNvPr id="210" name="Google Shape;210;ga3b6e513f1_0_176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ga3b6e513f1_0_1768"/>
          <p:cNvSpPr txBox="1">
            <a:spLocks noGrp="1"/>
          </p:cNvSpPr>
          <p:nvPr>
            <p:ph type="body" idx="1"/>
          </p:nvPr>
        </p:nvSpPr>
        <p:spPr>
          <a:xfrm rot="5400000">
            <a:off x="3832951" y="-1623149"/>
            <a:ext cx="4526100" cy="1097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12" name="Google Shape;212;ga3b6e513f1_0_1768"/>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ga3b6e513f1_0_1768"/>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4"/>
        <p:cNvGrpSpPr/>
        <p:nvPr/>
      </p:nvGrpSpPr>
      <p:grpSpPr>
        <a:xfrm>
          <a:off x="0" y="0"/>
          <a:ext cx="0" cy="0"/>
          <a:chOff x="0" y="0"/>
          <a:chExt cx="0" cy="0"/>
        </a:xfrm>
      </p:grpSpPr>
      <p:sp>
        <p:nvSpPr>
          <p:cNvPr id="215" name="Google Shape;215;ga3b6e513f1_0_1773"/>
          <p:cNvSpPr txBox="1">
            <a:spLocks noGrp="1"/>
          </p:cNvSpPr>
          <p:nvPr>
            <p:ph type="title"/>
          </p:nvPr>
        </p:nvSpPr>
        <p:spPr>
          <a:xfrm rot="5400000">
            <a:off x="7285049" y="1828790"/>
            <a:ext cx="5851500" cy="2743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ga3b6e513f1_0_1773"/>
          <p:cNvSpPr txBox="1">
            <a:spLocks noGrp="1"/>
          </p:cNvSpPr>
          <p:nvPr>
            <p:ph type="body" idx="1"/>
          </p:nvPr>
        </p:nvSpPr>
        <p:spPr>
          <a:xfrm rot="5400000">
            <a:off x="1696999" y="-812861"/>
            <a:ext cx="5851500" cy="8026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17" name="Google Shape;217;ga3b6e513f1_0_1773"/>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ga3b6e513f1_0_1773"/>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ga3b6e513f1_0_158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a3b6e513f1_0_158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ga3b6e513f1_0_1586"/>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a3b6e513f1_0_1586"/>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a3b6e513f1_0_1586"/>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ga3b6e513f1_0_1592"/>
          <p:cNvSpPr txBox="1">
            <a:spLocks noGrp="1"/>
          </p:cNvSpPr>
          <p:nvPr>
            <p:ph type="title"/>
          </p:nvPr>
        </p:nvSpPr>
        <p:spPr>
          <a:xfrm>
            <a:off x="831851" y="1709746"/>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a3b6e513f1_0_1592"/>
          <p:cNvSpPr txBox="1">
            <a:spLocks noGrp="1"/>
          </p:cNvSpPr>
          <p:nvPr>
            <p:ph type="body" idx="1"/>
          </p:nvPr>
        </p:nvSpPr>
        <p:spPr>
          <a:xfrm>
            <a:off x="831851" y="4589471"/>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ga3b6e513f1_0_1592"/>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a3b6e513f1_0_1592"/>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a3b6e513f1_0_1592"/>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ga3b6e513f1_0_1598"/>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a3b6e513f1_0_159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ga3b6e513f1_0_159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ga3b6e513f1_0_1598"/>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a3b6e513f1_0_1598"/>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a3b6e513f1_0_1598"/>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ga3b6e513f1_0_1605"/>
          <p:cNvSpPr txBox="1">
            <a:spLocks noGrp="1"/>
          </p:cNvSpPr>
          <p:nvPr>
            <p:ph type="title"/>
          </p:nvPr>
        </p:nvSpPr>
        <p:spPr>
          <a:xfrm>
            <a:off x="839788" y="365129"/>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a3b6e513f1_0_1605"/>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ga3b6e513f1_0_1605"/>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ga3b6e513f1_0_1605"/>
          <p:cNvSpPr txBox="1">
            <a:spLocks noGrp="1"/>
          </p:cNvSpPr>
          <p:nvPr>
            <p:ph type="body" idx="3"/>
          </p:nvPr>
        </p:nvSpPr>
        <p:spPr>
          <a:xfrm>
            <a:off x="6172203"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ga3b6e513f1_0_1605"/>
          <p:cNvSpPr txBox="1">
            <a:spLocks noGrp="1"/>
          </p:cNvSpPr>
          <p:nvPr>
            <p:ph type="body" idx="4"/>
          </p:nvPr>
        </p:nvSpPr>
        <p:spPr>
          <a:xfrm>
            <a:off x="6172203"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ga3b6e513f1_0_1605"/>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a3b6e513f1_0_1605"/>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ga3b6e513f1_0_1605"/>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ga3b6e513f1_0_1614"/>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a3b6e513f1_0_1614"/>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a3b6e513f1_0_1614"/>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a3b6e513f1_0_1614"/>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ga3b6e513f1_0_161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a3b6e513f1_0_1619"/>
          <p:cNvSpPr txBox="1">
            <a:spLocks noGrp="1"/>
          </p:cNvSpPr>
          <p:nvPr>
            <p:ph type="body" idx="1"/>
          </p:nvPr>
        </p:nvSpPr>
        <p:spPr>
          <a:xfrm>
            <a:off x="5183188" y="987433"/>
            <a:ext cx="61722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ga3b6e513f1_0_161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ga3b6e513f1_0_1619"/>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a3b6e513f1_0_1619"/>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a3b6e513f1_0_1619"/>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
        <p:cNvGrpSpPr/>
        <p:nvPr/>
      </p:nvGrpSpPr>
      <p:grpSpPr>
        <a:xfrm>
          <a:off x="0" y="0"/>
          <a:ext cx="0" cy="0"/>
          <a:chOff x="0" y="0"/>
          <a:chExt cx="0" cy="0"/>
        </a:xfrm>
      </p:grpSpPr>
      <p:sp>
        <p:nvSpPr>
          <p:cNvPr id="10" name="Google Shape;10;ga3b6e513f1_0_1568"/>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a3b6e513f1_0_156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a3b6e513f1_0_1568"/>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a3b6e513f1_0_1568"/>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a3b6e513f1_0_1568"/>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86"/>
        <p:cNvGrpSpPr/>
        <p:nvPr/>
      </p:nvGrpSpPr>
      <p:grpSpPr>
        <a:xfrm>
          <a:off x="0" y="0"/>
          <a:ext cx="0" cy="0"/>
          <a:chOff x="0" y="0"/>
          <a:chExt cx="0" cy="0"/>
        </a:xfrm>
      </p:grpSpPr>
      <p:sp>
        <p:nvSpPr>
          <p:cNvPr id="87" name="Google Shape;87;ga3b6e513f1_0_1645"/>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Google Shape;88;ga3b6e513f1_0_164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9" name="Google Shape;89;ga3b6e513f1_0_1645"/>
          <p:cNvSpPr txBox="1">
            <a:spLocks noGrp="1"/>
          </p:cNvSpPr>
          <p:nvPr>
            <p:ph type="dt" idx="10"/>
          </p:nvPr>
        </p:nvSpPr>
        <p:spPr>
          <a:xfrm>
            <a:off x="838200" y="6356358"/>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0" name="Google Shape;90;ga3b6e513f1_0_1645"/>
          <p:cNvSpPr txBox="1">
            <a:spLocks noGrp="1"/>
          </p:cNvSpPr>
          <p:nvPr>
            <p:ph type="ftr" idx="11"/>
          </p:nvPr>
        </p:nvSpPr>
        <p:spPr>
          <a:xfrm>
            <a:off x="4038600" y="6356358"/>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1" name="Google Shape;91;ga3b6e513f1_0_1645"/>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ga3b6e513f1_0_1657"/>
          <p:cNvSpPr txBox="1">
            <a:spLocks noGrp="1"/>
          </p:cNvSpPr>
          <p:nvPr>
            <p:ph type="title"/>
          </p:nvPr>
        </p:nvSpPr>
        <p:spPr>
          <a:xfrm>
            <a:off x="851052" y="760223"/>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 name="Google Shape;100;ga3b6e513f1_0_1657"/>
          <p:cNvSpPr txBox="1">
            <a:spLocks noGrp="1"/>
          </p:cNvSpPr>
          <p:nvPr>
            <p:ph type="body" idx="1"/>
          </p:nvPr>
        </p:nvSpPr>
        <p:spPr>
          <a:xfrm>
            <a:off x="834768" y="218757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4484"/>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rgbClr val="B8A75A"/>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4484"/>
              </a:buClr>
              <a:buSzPts val="1800"/>
              <a:buFont typeface="Courier New"/>
              <a:buChar char="o"/>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1" name="Google Shape;101;ga3b6e513f1_0_1657"/>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flipH="1">
            <a:off x="-77120" y="-22034"/>
            <a:ext cx="12371945" cy="1042416"/>
          </a:xfrm>
          <a:prstGeom prst="rect">
            <a:avLst/>
          </a:prstGeom>
          <a:noFill/>
          <a:ln>
            <a:noFill/>
          </a:ln>
        </p:spPr>
      </p:pic>
      <p:pic>
        <p:nvPicPr>
          <p:cNvPr id="102" name="Google Shape;102;ga3b6e513f1_0_1657"/>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467072" y="19138"/>
            <a:ext cx="724929" cy="647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ga3b6e513f1_0_1712"/>
          <p:cNvSpPr/>
          <p:nvPr/>
        </p:nvSpPr>
        <p:spPr>
          <a:xfrm>
            <a:off x="0" y="0"/>
            <a:ext cx="12192000" cy="1143000"/>
          </a:xfrm>
          <a:prstGeom prst="rect">
            <a:avLst/>
          </a:prstGeom>
          <a:solidFill>
            <a:srgbClr val="00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55" name="Google Shape;155;ga3b6e513f1_0_1712"/>
          <p:cNvPicPr preferRelativeResize="0"/>
          <p:nvPr/>
        </p:nvPicPr>
        <p:blipFill rotWithShape="1">
          <a:blip r:embed="rId13">
            <a:alphaModFix/>
          </a:blip>
          <a:srcRect/>
          <a:stretch/>
        </p:blipFill>
        <p:spPr>
          <a:xfrm>
            <a:off x="0" y="0"/>
            <a:ext cx="12191999" cy="6858000"/>
          </a:xfrm>
          <a:prstGeom prst="rect">
            <a:avLst/>
          </a:prstGeom>
          <a:noFill/>
          <a:ln>
            <a:noFill/>
          </a:ln>
        </p:spPr>
      </p:pic>
      <p:sp>
        <p:nvSpPr>
          <p:cNvPr id="156" name="Google Shape;156;ga3b6e513f1_0_17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rgbClr val="000F97"/>
                </a:solidFill>
                <a:latin typeface="Arial"/>
                <a:ea typeface="Arial"/>
                <a:cs typeface="Arial"/>
                <a:sym typeface="Arial"/>
              </a:defRPr>
            </a:lvl9pPr>
          </a:lstStyle>
          <a:p>
            <a:endParaRPr/>
          </a:p>
        </p:txBody>
      </p:sp>
      <p:sp>
        <p:nvSpPr>
          <p:cNvPr id="157" name="Google Shape;157;ga3b6e513f1_0_1712"/>
          <p:cNvSpPr txBox="1">
            <a:spLocks noGrp="1"/>
          </p:cNvSpPr>
          <p:nvPr>
            <p:ph type="body" idx="1"/>
          </p:nvPr>
        </p:nvSpPr>
        <p:spPr>
          <a:xfrm>
            <a:off x="609600" y="1600201"/>
            <a:ext cx="10972800" cy="45261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CC6633"/>
              </a:buClr>
              <a:buSzPts val="2800"/>
              <a:buFont typeface="Arial"/>
              <a:buChar char="•"/>
              <a:defRPr sz="2800" b="0" i="0" u="none" strike="noStrike" cap="none">
                <a:solidFill>
                  <a:srgbClr val="666666"/>
                </a:solidFill>
                <a:latin typeface="Arial"/>
                <a:ea typeface="Arial"/>
                <a:cs typeface="Arial"/>
                <a:sym typeface="Arial"/>
              </a:defRPr>
            </a:lvl1pPr>
            <a:lvl2pPr marL="914400" marR="0" lvl="1" indent="-381000" algn="l" rtl="0">
              <a:lnSpc>
                <a:spcPct val="100000"/>
              </a:lnSpc>
              <a:spcBef>
                <a:spcPts val="480"/>
              </a:spcBef>
              <a:spcAft>
                <a:spcPts val="0"/>
              </a:spcAft>
              <a:buClr>
                <a:srgbClr val="CC6633"/>
              </a:buClr>
              <a:buSzPts val="2400"/>
              <a:buFont typeface="Arial"/>
              <a:buChar char="–"/>
              <a:defRPr sz="2400" b="0" i="0" u="none" strike="noStrike" cap="none">
                <a:solidFill>
                  <a:srgbClr val="666666"/>
                </a:solidFill>
                <a:latin typeface="Arial"/>
                <a:ea typeface="Arial"/>
                <a:cs typeface="Arial"/>
                <a:sym typeface="Arial"/>
              </a:defRPr>
            </a:lvl2pPr>
            <a:lvl3pPr marL="1371600" marR="0" lvl="2" indent="-355600" algn="l" rtl="0">
              <a:lnSpc>
                <a:spcPct val="100000"/>
              </a:lnSpc>
              <a:spcBef>
                <a:spcPts val="400"/>
              </a:spcBef>
              <a:spcAft>
                <a:spcPts val="0"/>
              </a:spcAft>
              <a:buClr>
                <a:srgbClr val="CC6633"/>
              </a:buClr>
              <a:buSzPts val="2000"/>
              <a:buFont typeface="Arial"/>
              <a:buChar char="•"/>
              <a:defRPr sz="2000" b="0" i="0" u="none" strike="noStrike" cap="none">
                <a:solidFill>
                  <a:srgbClr val="666666"/>
                </a:solidFill>
                <a:latin typeface="Arial"/>
                <a:ea typeface="Arial"/>
                <a:cs typeface="Arial"/>
                <a:sym typeface="Arial"/>
              </a:defRPr>
            </a:lvl3pPr>
            <a:lvl4pPr marL="1828800" marR="0" lvl="3" indent="-355600" algn="l" rtl="0">
              <a:lnSpc>
                <a:spcPct val="100000"/>
              </a:lnSpc>
              <a:spcBef>
                <a:spcPts val="400"/>
              </a:spcBef>
              <a:spcAft>
                <a:spcPts val="0"/>
              </a:spcAft>
              <a:buClr>
                <a:srgbClr val="CC6633"/>
              </a:buClr>
              <a:buSzPts val="2000"/>
              <a:buFont typeface="Arial"/>
              <a:buChar char="–"/>
              <a:defRPr sz="2000" b="0" i="0" u="none" strike="noStrike" cap="none">
                <a:solidFill>
                  <a:srgbClr val="666666"/>
                </a:solidFill>
                <a:latin typeface="Arial"/>
                <a:ea typeface="Arial"/>
                <a:cs typeface="Arial"/>
                <a:sym typeface="Arial"/>
              </a:defRPr>
            </a:lvl4pPr>
            <a:lvl5pPr marL="2286000" marR="0" lvl="4" indent="-355600" algn="l" rtl="0">
              <a:lnSpc>
                <a:spcPct val="100000"/>
              </a:lnSpc>
              <a:spcBef>
                <a:spcPts val="400"/>
              </a:spcBef>
              <a:spcAft>
                <a:spcPts val="0"/>
              </a:spcAft>
              <a:buClr>
                <a:srgbClr val="CC6633"/>
              </a:buClr>
              <a:buSzPts val="2000"/>
              <a:buFont typeface="Arial"/>
              <a:buChar char="»"/>
              <a:defRPr sz="2000" b="0" i="0" u="none" strike="noStrike" cap="none">
                <a:solidFill>
                  <a:srgbClr val="666666"/>
                </a:solidFill>
                <a:latin typeface="Arial"/>
                <a:ea typeface="Arial"/>
                <a:cs typeface="Arial"/>
                <a:sym typeface="Arial"/>
              </a:defRPr>
            </a:lvl5pPr>
            <a:lvl6pPr marL="2743200" marR="0" lvl="5" indent="-342900" algn="l" rtl="0">
              <a:lnSpc>
                <a:spcPct val="100000"/>
              </a:lnSpc>
              <a:spcBef>
                <a:spcPts val="360"/>
              </a:spcBef>
              <a:spcAft>
                <a:spcPts val="0"/>
              </a:spcAft>
              <a:buClr>
                <a:srgbClr val="CC6633"/>
              </a:buClr>
              <a:buSzPts val="1800"/>
              <a:buFont typeface="Arial"/>
              <a:buChar char="»"/>
              <a:defRPr sz="1800" b="0" i="0" u="none" strike="noStrike" cap="none">
                <a:solidFill>
                  <a:srgbClr val="666666"/>
                </a:solidFill>
                <a:latin typeface="Arial"/>
                <a:ea typeface="Arial"/>
                <a:cs typeface="Arial"/>
                <a:sym typeface="Arial"/>
              </a:defRPr>
            </a:lvl6pPr>
            <a:lvl7pPr marL="3200400" marR="0" lvl="6" indent="-342900" algn="l" rtl="0">
              <a:lnSpc>
                <a:spcPct val="100000"/>
              </a:lnSpc>
              <a:spcBef>
                <a:spcPts val="360"/>
              </a:spcBef>
              <a:spcAft>
                <a:spcPts val="0"/>
              </a:spcAft>
              <a:buClr>
                <a:srgbClr val="CC6633"/>
              </a:buClr>
              <a:buSzPts val="1800"/>
              <a:buFont typeface="Arial"/>
              <a:buChar char="»"/>
              <a:defRPr sz="1800" b="0" i="0" u="none" strike="noStrike" cap="none">
                <a:solidFill>
                  <a:srgbClr val="666666"/>
                </a:solidFill>
                <a:latin typeface="Arial"/>
                <a:ea typeface="Arial"/>
                <a:cs typeface="Arial"/>
                <a:sym typeface="Arial"/>
              </a:defRPr>
            </a:lvl7pPr>
            <a:lvl8pPr marL="3657600" marR="0" lvl="7" indent="-342900" algn="l" rtl="0">
              <a:lnSpc>
                <a:spcPct val="100000"/>
              </a:lnSpc>
              <a:spcBef>
                <a:spcPts val="360"/>
              </a:spcBef>
              <a:spcAft>
                <a:spcPts val="0"/>
              </a:spcAft>
              <a:buClr>
                <a:srgbClr val="CC6633"/>
              </a:buClr>
              <a:buSzPts val="1800"/>
              <a:buFont typeface="Arial"/>
              <a:buChar char="»"/>
              <a:defRPr sz="1800" b="0" i="0" u="none" strike="noStrike" cap="none">
                <a:solidFill>
                  <a:srgbClr val="666666"/>
                </a:solidFill>
                <a:latin typeface="Arial"/>
                <a:ea typeface="Arial"/>
                <a:cs typeface="Arial"/>
                <a:sym typeface="Arial"/>
              </a:defRPr>
            </a:lvl8pPr>
            <a:lvl9pPr marL="4114800" marR="0" lvl="8" indent="-342900" algn="l" rtl="0">
              <a:lnSpc>
                <a:spcPct val="100000"/>
              </a:lnSpc>
              <a:spcBef>
                <a:spcPts val="360"/>
              </a:spcBef>
              <a:spcAft>
                <a:spcPts val="0"/>
              </a:spcAft>
              <a:buClr>
                <a:srgbClr val="CC6633"/>
              </a:buClr>
              <a:buSzPts val="1800"/>
              <a:buFont typeface="Arial"/>
              <a:buChar char="»"/>
              <a:defRPr sz="1800" b="0" i="0" u="none" strike="noStrike" cap="none">
                <a:solidFill>
                  <a:srgbClr val="666666"/>
                </a:solidFill>
                <a:latin typeface="Arial"/>
                <a:ea typeface="Arial"/>
                <a:cs typeface="Arial"/>
                <a:sym typeface="Arial"/>
              </a:defRPr>
            </a:lvl9pPr>
          </a:lstStyle>
          <a:p>
            <a:endParaRPr/>
          </a:p>
        </p:txBody>
      </p:sp>
      <p:sp>
        <p:nvSpPr>
          <p:cNvPr id="158" name="Google Shape;158;ga3b6e513f1_0_1712"/>
          <p:cNvSpPr txBox="1">
            <a:spLocks noGrp="1"/>
          </p:cNvSpPr>
          <p:nvPr>
            <p:ph type="ftr" idx="11"/>
          </p:nvPr>
        </p:nvSpPr>
        <p:spPr>
          <a:xfrm>
            <a:off x="4165600" y="6381750"/>
            <a:ext cx="3860700" cy="4761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9" name="Google Shape;159;ga3b6e513f1_0_1712"/>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0" name="Google Shape;160;ga3b6e513f1_0_1712"/>
          <p:cNvSpPr/>
          <p:nvPr/>
        </p:nvSpPr>
        <p:spPr>
          <a:xfrm>
            <a:off x="0" y="0"/>
            <a:ext cx="12192000" cy="76200"/>
          </a:xfrm>
          <a:prstGeom prst="rect">
            <a:avLst/>
          </a:prstGeom>
          <a:solidFill>
            <a:srgbClr val="000099"/>
          </a:solidFill>
          <a:ln>
            <a:noFill/>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 name="Google Shape;161;ga3b6e513f1_0_1712"/>
          <p:cNvSpPr/>
          <p:nvPr/>
        </p:nvSpPr>
        <p:spPr>
          <a:xfrm>
            <a:off x="0" y="76200"/>
            <a:ext cx="12192000" cy="76200"/>
          </a:xfrm>
          <a:prstGeom prst="rect">
            <a:avLst/>
          </a:prstGeom>
          <a:solidFill>
            <a:srgbClr val="00A4DE"/>
          </a:solidFill>
          <a:ln>
            <a:noFill/>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ncbi.nlm.nih.gov/pubmed/30997493" TargetMode="External"/><Relationship Id="rId4" Type="http://schemas.openxmlformats.org/officeDocument/2006/relationships/hyperlink" Target="https://www.ncbi.nlm.nih.gov/pubmed/3007077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a3b6e513f1_0_889"/>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02" name="Google Shape;302;ga3b6e513f1_0_889" descr="A close up of a plant&#10;&#10;Description automatically generated"/>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5600" cy="6860100"/>
          </a:xfrm>
          <a:prstGeom prst="rect">
            <a:avLst/>
          </a:prstGeom>
          <a:noFill/>
          <a:ln>
            <a:noFill/>
          </a:ln>
        </p:spPr>
      </p:pic>
      <p:sp>
        <p:nvSpPr>
          <p:cNvPr id="303" name="Google Shape;303;ga3b6e513f1_0_889"/>
          <p:cNvSpPr txBox="1"/>
          <p:nvPr/>
        </p:nvSpPr>
        <p:spPr>
          <a:xfrm>
            <a:off x="6865495" y="4673778"/>
            <a:ext cx="4676700" cy="1819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7F7F7F"/>
              </a:buClr>
              <a:buSzPts val="3200"/>
              <a:buFont typeface="Calibri"/>
              <a:buNone/>
            </a:pPr>
            <a:r>
              <a:rPr lang="en-US" sz="3200" b="1" i="0" u="none" strike="noStrike" cap="none">
                <a:solidFill>
                  <a:srgbClr val="7F7F7F"/>
                </a:solidFill>
                <a:latin typeface="Calibri"/>
                <a:ea typeface="Calibri"/>
                <a:cs typeface="Calibri"/>
                <a:sym typeface="Calibri"/>
              </a:rPr>
              <a:t>FFI’s global strategy for scaling grain fortification</a:t>
            </a:r>
            <a:endParaRPr sz="1400" b="0" i="0" u="none" strike="noStrike" cap="none">
              <a:solidFill>
                <a:srgbClr val="000000"/>
              </a:solidFill>
              <a:latin typeface="Arial"/>
              <a:ea typeface="Arial"/>
              <a:cs typeface="Arial"/>
              <a:sym typeface="Arial"/>
            </a:endParaRPr>
          </a:p>
        </p:txBody>
      </p:sp>
      <p:sp>
        <p:nvSpPr>
          <p:cNvPr id="304" name="Google Shape;304;ga3b6e513f1_0_889"/>
          <p:cNvSpPr txBox="1"/>
          <p:nvPr/>
        </p:nvSpPr>
        <p:spPr>
          <a:xfrm>
            <a:off x="7734402" y="5496799"/>
            <a:ext cx="3807600" cy="1819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7F7F7F"/>
              </a:buClr>
              <a:buSzPts val="2400"/>
              <a:buFont typeface="Calibri"/>
              <a:buNone/>
            </a:pPr>
            <a:r>
              <a:rPr lang="en-US" sz="2400" b="0" i="0" u="none" strike="noStrike" cap="none" dirty="0">
                <a:solidFill>
                  <a:srgbClr val="7F7F7F"/>
                </a:solidFill>
                <a:latin typeface="Calibri"/>
                <a:ea typeface="Calibri"/>
                <a:cs typeface="Calibri"/>
                <a:sym typeface="Calibri"/>
              </a:rPr>
              <a:t>APRIL 2021</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a3b6e513f1_0_987"/>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438" name="Google Shape;438;ga3b6e513f1_0_987"/>
          <p:cNvSpPr txBox="1"/>
          <p:nvPr/>
        </p:nvSpPr>
        <p:spPr>
          <a:xfrm>
            <a:off x="0" y="452190"/>
            <a:ext cx="12192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Strategic phases of fortification</a:t>
            </a:r>
            <a:endParaRPr sz="1400" b="0" i="0" u="none" strike="noStrike" cap="none">
              <a:solidFill>
                <a:srgbClr val="000000"/>
              </a:solidFill>
              <a:latin typeface="Arial"/>
              <a:ea typeface="Arial"/>
              <a:cs typeface="Arial"/>
              <a:sym typeface="Arial"/>
            </a:endParaRPr>
          </a:p>
        </p:txBody>
      </p:sp>
      <p:pic>
        <p:nvPicPr>
          <p:cNvPr id="439" name="Google Shape;439;ga3b6e513f1_0_987" descr="A picture containing char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8136" y="1176608"/>
            <a:ext cx="10377583" cy="52706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ga3b6e513f1_0_9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462" y="0"/>
            <a:ext cx="12229461" cy="6858000"/>
          </a:xfrm>
          <a:prstGeom prst="rect">
            <a:avLst/>
          </a:prstGeom>
          <a:noFill/>
          <a:ln>
            <a:noFill/>
          </a:ln>
        </p:spPr>
      </p:pic>
      <p:sp>
        <p:nvSpPr>
          <p:cNvPr id="446" name="Google Shape;446;ga3b6e513f1_0_994"/>
          <p:cNvSpPr/>
          <p:nvPr/>
        </p:nvSpPr>
        <p:spPr>
          <a:xfrm>
            <a:off x="-37450" y="513525"/>
            <a:ext cx="11662500" cy="6344400"/>
          </a:xfrm>
          <a:prstGeom prst="rect">
            <a:avLst/>
          </a:prstGeom>
          <a:solidFill>
            <a:srgbClr val="FFFFFF">
              <a:alpha val="8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ga3b6e513f1_0_994"/>
          <p:cNvSpPr txBox="1">
            <a:spLocks noGrp="1"/>
          </p:cNvSpPr>
          <p:nvPr>
            <p:ph type="body" idx="1"/>
          </p:nvPr>
        </p:nvSpPr>
        <p:spPr>
          <a:xfrm>
            <a:off x="119922" y="1688593"/>
            <a:ext cx="6295800" cy="4062300"/>
          </a:xfrm>
          <a:prstGeom prst="rect">
            <a:avLst/>
          </a:prstGeom>
          <a:noFill/>
          <a:ln>
            <a:noFill/>
          </a:ln>
        </p:spPr>
        <p:txBody>
          <a:bodyPr spcFirstLastPara="1" wrap="square" lIns="91425" tIns="45700" rIns="91425" bIns="45700" anchor="t" anchorCtr="0">
            <a:noAutofit/>
          </a:bodyPr>
          <a:lstStyle/>
          <a:p>
            <a:pPr marL="685165" lvl="1" indent="-227965" algn="l" rtl="0">
              <a:lnSpc>
                <a:spcPct val="90000"/>
              </a:lnSpc>
              <a:spcBef>
                <a:spcPts val="0"/>
              </a:spcBef>
              <a:spcAft>
                <a:spcPts val="0"/>
              </a:spcAft>
              <a:buClr>
                <a:srgbClr val="1E4E79"/>
              </a:buClr>
              <a:buSzPts val="2400"/>
              <a:buFont typeface="Arial"/>
              <a:buChar char="•"/>
            </a:pPr>
            <a:r>
              <a:rPr lang="en-US">
                <a:solidFill>
                  <a:srgbClr val="3F3F3F"/>
                </a:solidFill>
              </a:rPr>
              <a:t>Once a data-driven opportunity is determined:</a:t>
            </a:r>
            <a:endParaRPr/>
          </a:p>
          <a:p>
            <a:pPr marL="1142365" lvl="2" indent="-227964" algn="l" rtl="0">
              <a:lnSpc>
                <a:spcPct val="90000"/>
              </a:lnSpc>
              <a:spcBef>
                <a:spcPts val="440"/>
              </a:spcBef>
              <a:spcAft>
                <a:spcPts val="0"/>
              </a:spcAft>
              <a:buClr>
                <a:srgbClr val="1E4E79"/>
              </a:buClr>
              <a:buSzPts val="2200"/>
              <a:buFont typeface="Arial"/>
              <a:buChar char="•"/>
            </a:pPr>
            <a:r>
              <a:rPr lang="en-US" sz="2200">
                <a:solidFill>
                  <a:srgbClr val="3F3F3F"/>
                </a:solidFill>
              </a:rPr>
              <a:t>Engage private sector</a:t>
            </a:r>
            <a:endParaRPr/>
          </a:p>
          <a:p>
            <a:pPr marL="1142365" lvl="2" indent="-227964" algn="l" rtl="0">
              <a:lnSpc>
                <a:spcPct val="90000"/>
              </a:lnSpc>
              <a:spcBef>
                <a:spcPts val="440"/>
              </a:spcBef>
              <a:spcAft>
                <a:spcPts val="0"/>
              </a:spcAft>
              <a:buClr>
                <a:srgbClr val="1E4E79"/>
              </a:buClr>
              <a:buSzPts val="2200"/>
              <a:buFont typeface="Arial"/>
              <a:buChar char="•"/>
            </a:pPr>
            <a:r>
              <a:rPr lang="en-US" sz="2200">
                <a:solidFill>
                  <a:srgbClr val="3F3F3F"/>
                </a:solidFill>
              </a:rPr>
              <a:t>Engage birth defects groups, neurosurgeons, and consumer associations</a:t>
            </a:r>
            <a:endParaRPr/>
          </a:p>
          <a:p>
            <a:pPr marL="1142365" lvl="2" indent="-227964" algn="l" rtl="0">
              <a:lnSpc>
                <a:spcPct val="90000"/>
              </a:lnSpc>
              <a:spcBef>
                <a:spcPts val="440"/>
              </a:spcBef>
              <a:spcAft>
                <a:spcPts val="0"/>
              </a:spcAft>
              <a:buClr>
                <a:srgbClr val="1E4E79"/>
              </a:buClr>
              <a:buSzPts val="2200"/>
              <a:buFont typeface="Arial"/>
              <a:buChar char="•"/>
            </a:pPr>
            <a:r>
              <a:rPr lang="en-US" sz="2200">
                <a:solidFill>
                  <a:srgbClr val="3F3F3F"/>
                </a:solidFill>
              </a:rPr>
              <a:t>Identify key challenges and opportunities</a:t>
            </a:r>
            <a:endParaRPr/>
          </a:p>
          <a:p>
            <a:pPr marL="1142365" lvl="2" indent="-227964" algn="l" rtl="0">
              <a:lnSpc>
                <a:spcPct val="90000"/>
              </a:lnSpc>
              <a:spcBef>
                <a:spcPts val="440"/>
              </a:spcBef>
              <a:spcAft>
                <a:spcPts val="0"/>
              </a:spcAft>
              <a:buClr>
                <a:srgbClr val="1E4E79"/>
              </a:buClr>
              <a:buSzPts val="2200"/>
              <a:buFont typeface="Arial"/>
              <a:buChar char="•"/>
            </a:pPr>
            <a:r>
              <a:rPr lang="en-US" sz="2200">
                <a:solidFill>
                  <a:srgbClr val="3F3F3F"/>
                </a:solidFill>
              </a:rPr>
              <a:t>Identify a champion/champions within government</a:t>
            </a:r>
            <a:endParaRPr/>
          </a:p>
          <a:p>
            <a:pPr marL="1142365" lvl="2" indent="-227964" algn="l" rtl="0">
              <a:lnSpc>
                <a:spcPct val="90000"/>
              </a:lnSpc>
              <a:spcBef>
                <a:spcPts val="440"/>
              </a:spcBef>
              <a:spcAft>
                <a:spcPts val="0"/>
              </a:spcAft>
              <a:buClr>
                <a:srgbClr val="1E4E79"/>
              </a:buClr>
              <a:buSzPts val="2200"/>
              <a:buChar char="•"/>
            </a:pPr>
            <a:r>
              <a:rPr lang="en-US" sz="2200">
                <a:solidFill>
                  <a:srgbClr val="3F3F3F"/>
                </a:solidFill>
              </a:rPr>
              <a:t>Determine what it will take to move forward</a:t>
            </a:r>
            <a:endParaRPr/>
          </a:p>
          <a:p>
            <a:pPr marL="685765" lvl="1" indent="-50788" algn="l" rtl="0">
              <a:lnSpc>
                <a:spcPct val="90000"/>
              </a:lnSpc>
              <a:spcBef>
                <a:spcPts val="560"/>
              </a:spcBef>
              <a:spcAft>
                <a:spcPts val="0"/>
              </a:spcAft>
              <a:buClr>
                <a:srgbClr val="1E4E79"/>
              </a:buClr>
              <a:buSzPts val="2800"/>
              <a:buFont typeface="Arial"/>
              <a:buNone/>
            </a:pPr>
            <a:endParaRPr sz="2800">
              <a:solidFill>
                <a:srgbClr val="3F3F3F"/>
              </a:solidFill>
            </a:endParaRPr>
          </a:p>
          <a:p>
            <a:pPr marL="685765" lvl="1" indent="-114288" algn="l" rtl="0">
              <a:lnSpc>
                <a:spcPct val="90000"/>
              </a:lnSpc>
              <a:spcBef>
                <a:spcPts val="360"/>
              </a:spcBef>
              <a:spcAft>
                <a:spcPts val="0"/>
              </a:spcAft>
              <a:buClr>
                <a:srgbClr val="1E4E79"/>
              </a:buClr>
              <a:buSzPts val="1800"/>
              <a:buFont typeface="Arial"/>
              <a:buNone/>
            </a:pPr>
            <a:endParaRPr sz="1800">
              <a:solidFill>
                <a:srgbClr val="3F3F3F"/>
              </a:solidFill>
            </a:endParaRPr>
          </a:p>
        </p:txBody>
      </p:sp>
      <p:sp>
        <p:nvSpPr>
          <p:cNvPr id="448" name="Google Shape;448;ga3b6e513f1_0_994"/>
          <p:cNvSpPr txBox="1">
            <a:spLocks noGrp="1"/>
          </p:cNvSpPr>
          <p:nvPr>
            <p:ph type="title"/>
          </p:nvPr>
        </p:nvSpPr>
        <p:spPr>
          <a:xfrm>
            <a:off x="265021" y="665922"/>
            <a:ext cx="7280100" cy="1223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4000"/>
              <a:buNone/>
            </a:pPr>
            <a:r>
              <a:rPr lang="en-US" sz="4000">
                <a:solidFill>
                  <a:srgbClr val="3F3F3F"/>
                </a:solidFill>
              </a:rPr>
              <a:t>1. Explore and engage</a:t>
            </a:r>
            <a:endParaRPr/>
          </a:p>
        </p:txBody>
      </p:sp>
      <p:sp>
        <p:nvSpPr>
          <p:cNvPr id="449" name="Google Shape;449;ga3b6e513f1_0_994"/>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11</a:t>
            </a:fld>
            <a:endParaRPr>
              <a:solidFill>
                <a:srgbClr val="000000"/>
              </a:solidFill>
            </a:endParaRPr>
          </a:p>
        </p:txBody>
      </p:sp>
      <p:sp>
        <p:nvSpPr>
          <p:cNvPr id="450" name="Google Shape;450;ga3b6e513f1_0_994"/>
          <p:cNvSpPr/>
          <p:nvPr/>
        </p:nvSpPr>
        <p:spPr>
          <a:xfrm>
            <a:off x="-37463" y="5953328"/>
            <a:ext cx="7809900" cy="904800"/>
          </a:xfrm>
          <a:prstGeom prst="homePlate">
            <a:avLst>
              <a:gd name="adj" fmla="val 50000"/>
            </a:avLst>
          </a:prstGeom>
          <a:solidFill>
            <a:srgbClr val="404040">
              <a:alpha val="73333"/>
            </a:srgbClr>
          </a:solidFill>
          <a:ln>
            <a:noFill/>
          </a:ln>
        </p:spPr>
        <p:txBody>
          <a:bodyPr spcFirstLastPara="1" wrap="square" lIns="91425" tIns="45700" rIns="91425" bIns="45700" anchor="ctr" anchorCtr="0">
            <a:noAutofit/>
          </a:bodyPr>
          <a:lstStyle/>
          <a:p>
            <a:pPr marL="914400" marR="0" lvl="2" indent="-577850" algn="l" rtl="0">
              <a:lnSpc>
                <a:spcPct val="100000"/>
              </a:lnSpc>
              <a:spcBef>
                <a:spcPts val="0"/>
              </a:spcBef>
              <a:spcAft>
                <a:spcPts val="0"/>
              </a:spcAft>
              <a:buClr>
                <a:srgbClr val="000000"/>
              </a:buClr>
              <a:buSzPts val="1800"/>
              <a:buFont typeface="Arial"/>
              <a:buNone/>
            </a:pPr>
            <a:r>
              <a:rPr lang="en-US" sz="2200" b="0" i="0" u="none" strike="noStrike" cap="none">
                <a:solidFill>
                  <a:schemeClr val="lt1"/>
                </a:solidFill>
                <a:latin typeface="Calibri"/>
                <a:ea typeface="Calibri"/>
                <a:cs typeface="Calibri"/>
                <a:sym typeface="Calibri"/>
              </a:rPr>
              <a:t>Permission and willingness of government to move</a:t>
            </a:r>
            <a:endParaRPr sz="2200" b="0" i="0" u="none" strike="noStrike" cap="none">
              <a:solidFill>
                <a:schemeClr val="lt1"/>
              </a:solidFill>
              <a:latin typeface="Calibri"/>
              <a:ea typeface="Calibri"/>
              <a:cs typeface="Calibri"/>
              <a:sym typeface="Calibri"/>
            </a:endParaRPr>
          </a:p>
          <a:p>
            <a:pPr marL="914400" marR="0" lvl="2" indent="-577850" algn="l" rtl="0">
              <a:lnSpc>
                <a:spcPct val="100000"/>
              </a:lnSpc>
              <a:spcBef>
                <a:spcPts val="0"/>
              </a:spcBef>
              <a:spcAft>
                <a:spcPts val="0"/>
              </a:spcAft>
              <a:buClr>
                <a:srgbClr val="000000"/>
              </a:buClr>
              <a:buSzPts val="1800"/>
              <a:buFont typeface="Arial"/>
              <a:buNone/>
            </a:pPr>
            <a:r>
              <a:rPr lang="en-US" sz="2200" b="0" i="0" u="none" strike="noStrike" cap="none">
                <a:solidFill>
                  <a:schemeClr val="lt1"/>
                </a:solidFill>
                <a:latin typeface="Calibri"/>
                <a:ea typeface="Calibri"/>
                <a:cs typeface="Calibri"/>
                <a:sym typeface="Calibri"/>
              </a:rPr>
              <a:t>to next phase</a:t>
            </a:r>
            <a:endParaRPr sz="2200" b="0" i="0" u="none" strike="noStrike" cap="none">
              <a:solidFill>
                <a:srgbClr val="000000"/>
              </a:solidFill>
              <a:latin typeface="Arial"/>
              <a:ea typeface="Arial"/>
              <a:cs typeface="Arial"/>
              <a:sym typeface="Arial"/>
            </a:endParaRPr>
          </a:p>
        </p:txBody>
      </p:sp>
      <p:sp>
        <p:nvSpPr>
          <p:cNvPr id="451" name="Google Shape;451;ga3b6e513f1_0_994"/>
          <p:cNvSpPr/>
          <p:nvPr/>
        </p:nvSpPr>
        <p:spPr>
          <a:xfrm>
            <a:off x="8926894" y="6431200"/>
            <a:ext cx="18210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1200" b="0" i="0" u="none" strike="noStrike" cap="none">
                <a:solidFill>
                  <a:srgbClr val="3F3F3F"/>
                </a:solidFill>
                <a:latin typeface="Calibri"/>
                <a:ea typeface="Calibri"/>
                <a:cs typeface="Calibri"/>
                <a:sym typeface="Calibri"/>
              </a:rPr>
              <a:t>Photo: Aftab Uzzaman</a:t>
            </a:r>
            <a:endParaRPr sz="1200" b="0" i="0" u="none" strike="noStrike" cap="none">
              <a:solidFill>
                <a:srgbClr val="3F3F3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ga3b6e513f1_0_1005" descr="A group of people sitting at a tabl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1998" cy="6857999"/>
          </a:xfrm>
          <a:prstGeom prst="rect">
            <a:avLst/>
          </a:prstGeom>
          <a:noFill/>
          <a:ln>
            <a:noFill/>
          </a:ln>
        </p:spPr>
      </p:pic>
      <p:sp>
        <p:nvSpPr>
          <p:cNvPr id="458" name="Google Shape;458;ga3b6e513f1_0_1005"/>
          <p:cNvSpPr/>
          <p:nvPr/>
        </p:nvSpPr>
        <p:spPr>
          <a:xfrm>
            <a:off x="-37450" y="513525"/>
            <a:ext cx="11662500" cy="6344400"/>
          </a:xfrm>
          <a:prstGeom prst="rect">
            <a:avLst/>
          </a:prstGeom>
          <a:solidFill>
            <a:srgbClr val="FFFFFF">
              <a:alpha val="8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ga3b6e513f1_0_1005"/>
          <p:cNvSpPr txBox="1">
            <a:spLocks noGrp="1"/>
          </p:cNvSpPr>
          <p:nvPr>
            <p:ph type="body" idx="1"/>
          </p:nvPr>
        </p:nvSpPr>
        <p:spPr>
          <a:xfrm>
            <a:off x="265021" y="1654585"/>
            <a:ext cx="6174600" cy="4062300"/>
          </a:xfrm>
          <a:prstGeom prst="rect">
            <a:avLst/>
          </a:prstGeom>
          <a:noFill/>
          <a:ln>
            <a:noFill/>
          </a:ln>
        </p:spPr>
        <p:txBody>
          <a:bodyPr spcFirstLastPara="1" wrap="square" lIns="91425" tIns="45700" rIns="91425" bIns="45700" anchor="t" anchorCtr="0">
            <a:noAutofit/>
          </a:bodyPr>
          <a:lstStyle/>
          <a:p>
            <a:pPr marL="577850" lvl="0" indent="-288925" algn="l" rtl="0">
              <a:lnSpc>
                <a:spcPct val="90000"/>
              </a:lnSpc>
              <a:spcBef>
                <a:spcPts val="0"/>
              </a:spcBef>
              <a:spcAft>
                <a:spcPts val="0"/>
              </a:spcAft>
              <a:buClr>
                <a:srgbClr val="1E4E79"/>
              </a:buClr>
              <a:buSzPts val="2200"/>
              <a:buFont typeface="Arial"/>
              <a:buChar char="•"/>
            </a:pPr>
            <a:r>
              <a:rPr lang="en-US" sz="2200">
                <a:solidFill>
                  <a:srgbClr val="3F3F3F"/>
                </a:solidFill>
              </a:rPr>
              <a:t>Conduct a thorough supply chain diagnostic</a:t>
            </a:r>
            <a:endParaRPr/>
          </a:p>
          <a:p>
            <a:pPr marL="577850" lvl="0" indent="-288925" algn="l" rtl="0">
              <a:lnSpc>
                <a:spcPct val="90000"/>
              </a:lnSpc>
              <a:spcBef>
                <a:spcPts val="440"/>
              </a:spcBef>
              <a:spcAft>
                <a:spcPts val="0"/>
              </a:spcAft>
              <a:buClr>
                <a:srgbClr val="1E4E79"/>
              </a:buClr>
              <a:buSzPts val="2200"/>
              <a:buFont typeface="Arial"/>
              <a:buChar char="•"/>
            </a:pPr>
            <a:r>
              <a:rPr lang="en-US" sz="2200">
                <a:solidFill>
                  <a:srgbClr val="3F3F3F"/>
                </a:solidFill>
              </a:rPr>
              <a:t>Assess industry structure including readiness and reach of mills</a:t>
            </a:r>
            <a:endParaRPr/>
          </a:p>
          <a:p>
            <a:pPr marL="577850" lvl="0" indent="-288925" algn="l" rtl="0">
              <a:lnSpc>
                <a:spcPct val="90000"/>
              </a:lnSpc>
              <a:spcBef>
                <a:spcPts val="440"/>
              </a:spcBef>
              <a:spcAft>
                <a:spcPts val="0"/>
              </a:spcAft>
              <a:buClr>
                <a:srgbClr val="1E4E79"/>
              </a:buClr>
              <a:buSzPts val="2200"/>
              <a:buFont typeface="Arial"/>
              <a:buChar char="•"/>
            </a:pPr>
            <a:r>
              <a:rPr lang="en-US" sz="2200">
                <a:solidFill>
                  <a:srgbClr val="3F3F3F"/>
                </a:solidFill>
              </a:rPr>
              <a:t>Assess monitoring structure and needs</a:t>
            </a:r>
            <a:endParaRPr/>
          </a:p>
          <a:p>
            <a:pPr marL="577850" lvl="0" indent="-288925" algn="l" rtl="0">
              <a:lnSpc>
                <a:spcPct val="90000"/>
              </a:lnSpc>
              <a:spcBef>
                <a:spcPts val="440"/>
              </a:spcBef>
              <a:spcAft>
                <a:spcPts val="0"/>
              </a:spcAft>
              <a:buClr>
                <a:srgbClr val="1E4E79"/>
              </a:buClr>
              <a:buSzPts val="2200"/>
              <a:buFont typeface="Arial"/>
              <a:buChar char="•"/>
            </a:pPr>
            <a:r>
              <a:rPr lang="en-US" sz="2200">
                <a:solidFill>
                  <a:srgbClr val="3F3F3F"/>
                </a:solidFill>
              </a:rPr>
              <a:t>Map the legislative process</a:t>
            </a:r>
            <a:endParaRPr/>
          </a:p>
          <a:p>
            <a:pPr marL="577850" lvl="0" indent="-288925" algn="l" rtl="0">
              <a:lnSpc>
                <a:spcPct val="90000"/>
              </a:lnSpc>
              <a:spcBef>
                <a:spcPts val="440"/>
              </a:spcBef>
              <a:spcAft>
                <a:spcPts val="0"/>
              </a:spcAft>
              <a:buClr>
                <a:srgbClr val="1E4E79"/>
              </a:buClr>
              <a:buSzPts val="2200"/>
              <a:buFont typeface="Arial"/>
              <a:buChar char="•"/>
            </a:pPr>
            <a:r>
              <a:rPr lang="en-US" sz="2200">
                <a:solidFill>
                  <a:srgbClr val="3F3F3F"/>
                </a:solidFill>
              </a:rPr>
              <a:t>Assess budgetary needs (initial investment by sector and annual recurring costs) to ensure commitment and sustainability</a:t>
            </a:r>
            <a:endParaRPr/>
          </a:p>
          <a:p>
            <a:pPr marL="577850" lvl="0" indent="-288925" algn="l" rtl="0">
              <a:lnSpc>
                <a:spcPct val="90000"/>
              </a:lnSpc>
              <a:spcBef>
                <a:spcPts val="440"/>
              </a:spcBef>
              <a:spcAft>
                <a:spcPts val="0"/>
              </a:spcAft>
              <a:buClr>
                <a:srgbClr val="1E4E79"/>
              </a:buClr>
              <a:buSzPts val="2200"/>
              <a:buFont typeface="Arial"/>
              <a:buChar char="•"/>
            </a:pPr>
            <a:r>
              <a:rPr lang="en-US" sz="2200">
                <a:solidFill>
                  <a:srgbClr val="3F3F3F"/>
                </a:solidFill>
              </a:rPr>
              <a:t>If necessary, conduct a cost-benefit analysis making the case for fortification’s impact on national health and economic indicators </a:t>
            </a:r>
            <a:endParaRPr/>
          </a:p>
          <a:p>
            <a:pPr marL="685765" lvl="1" indent="-88888" algn="l" rtl="0">
              <a:lnSpc>
                <a:spcPct val="90000"/>
              </a:lnSpc>
              <a:spcBef>
                <a:spcPts val="440"/>
              </a:spcBef>
              <a:spcAft>
                <a:spcPts val="0"/>
              </a:spcAft>
              <a:buClr>
                <a:srgbClr val="1E4E79"/>
              </a:buClr>
              <a:buSzPts val="2200"/>
              <a:buFont typeface="Arial"/>
              <a:buNone/>
            </a:pPr>
            <a:endParaRPr sz="2200">
              <a:solidFill>
                <a:srgbClr val="3F3F3F"/>
              </a:solidFill>
            </a:endParaRPr>
          </a:p>
          <a:p>
            <a:pPr marL="457177" lvl="1" indent="0" algn="l" rtl="0">
              <a:lnSpc>
                <a:spcPct val="90000"/>
              </a:lnSpc>
              <a:spcBef>
                <a:spcPts val="480"/>
              </a:spcBef>
              <a:spcAft>
                <a:spcPts val="0"/>
              </a:spcAft>
              <a:buClr>
                <a:srgbClr val="1E4E79"/>
              </a:buClr>
              <a:buSzPts val="2400"/>
              <a:buNone/>
            </a:pPr>
            <a:endParaRPr>
              <a:solidFill>
                <a:srgbClr val="3F3F3F"/>
              </a:solidFill>
            </a:endParaRPr>
          </a:p>
        </p:txBody>
      </p:sp>
      <p:sp>
        <p:nvSpPr>
          <p:cNvPr id="460" name="Google Shape;460;ga3b6e513f1_0_1005"/>
          <p:cNvSpPr txBox="1">
            <a:spLocks noGrp="1"/>
          </p:cNvSpPr>
          <p:nvPr>
            <p:ph type="title"/>
          </p:nvPr>
        </p:nvSpPr>
        <p:spPr>
          <a:xfrm>
            <a:off x="265021" y="647656"/>
            <a:ext cx="7280100" cy="1223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4000"/>
              <a:buNone/>
            </a:pPr>
            <a:r>
              <a:rPr lang="en-US" sz="4000">
                <a:solidFill>
                  <a:srgbClr val="3F3F3F"/>
                </a:solidFill>
              </a:rPr>
              <a:t>2. Map the context </a:t>
            </a:r>
            <a:endParaRPr/>
          </a:p>
        </p:txBody>
      </p:sp>
      <p:sp>
        <p:nvSpPr>
          <p:cNvPr id="461" name="Google Shape;461;ga3b6e513f1_0_1005"/>
          <p:cNvSpPr txBox="1">
            <a:spLocks noGrp="1"/>
          </p:cNvSpPr>
          <p:nvPr>
            <p:ph type="sldNum" idx="12"/>
          </p:nvPr>
        </p:nvSpPr>
        <p:spPr>
          <a:xfrm>
            <a:off x="8520625" y="626640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462" name="Google Shape;462;ga3b6e513f1_0_1005"/>
          <p:cNvSpPr/>
          <p:nvPr/>
        </p:nvSpPr>
        <p:spPr>
          <a:xfrm>
            <a:off x="0" y="5518484"/>
            <a:ext cx="7772400" cy="1339500"/>
          </a:xfrm>
          <a:prstGeom prst="homePlate">
            <a:avLst>
              <a:gd name="adj" fmla="val 50000"/>
            </a:avLst>
          </a:prstGeom>
          <a:solidFill>
            <a:srgbClr val="404040">
              <a:alpha val="73333"/>
            </a:srgbClr>
          </a:solidFill>
          <a:ln>
            <a:noFill/>
          </a:ln>
        </p:spPr>
        <p:txBody>
          <a:bodyPr spcFirstLastPara="1" wrap="square" lIns="91425" tIns="45700" rIns="91425" bIns="45700" anchor="ctr" anchorCtr="0">
            <a:noAutofit/>
          </a:bodyPr>
          <a:lstStyle/>
          <a:p>
            <a:pPr marL="508000" marR="0" lvl="1" indent="-236536"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Formal presentation to government to recommend effective staples  and market channels based on diagnostic results</a:t>
            </a:r>
            <a:endParaRPr sz="2000" b="0" i="0" u="none" strike="noStrike" cap="none">
              <a:solidFill>
                <a:srgbClr val="000000"/>
              </a:solidFill>
              <a:latin typeface="Arial"/>
              <a:ea typeface="Arial"/>
              <a:cs typeface="Arial"/>
              <a:sym typeface="Arial"/>
            </a:endParaRPr>
          </a:p>
          <a:p>
            <a:pPr marL="508000" marR="0" lvl="1" indent="-236536" algn="l" rtl="0">
              <a:lnSpc>
                <a:spcPct val="100000"/>
              </a:lnSpc>
              <a:spcBef>
                <a:spcPts val="36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Government plan, permission, and support to move to the next phase</a:t>
            </a:r>
            <a:endParaRPr sz="2000" b="0" i="0" u="none" strike="noStrike" cap="none">
              <a:solidFill>
                <a:srgbClr val="000000"/>
              </a:solidFill>
              <a:latin typeface="Arial"/>
              <a:ea typeface="Arial"/>
              <a:cs typeface="Arial"/>
              <a:sym typeface="Arial"/>
            </a:endParaRPr>
          </a:p>
        </p:txBody>
      </p:sp>
      <p:sp>
        <p:nvSpPr>
          <p:cNvPr id="463" name="Google Shape;463;ga3b6e513f1_0_1005"/>
          <p:cNvSpPr/>
          <p:nvPr/>
        </p:nvSpPr>
        <p:spPr>
          <a:xfrm>
            <a:off x="8979175" y="6356350"/>
            <a:ext cx="18261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1200" b="0" i="0" u="none" strike="noStrike" cap="none">
                <a:solidFill>
                  <a:srgbClr val="3F3F3F"/>
                </a:solidFill>
                <a:latin typeface="Calibri"/>
                <a:ea typeface="Calibri"/>
                <a:cs typeface="Calibri"/>
                <a:sym typeface="Calibri"/>
              </a:rPr>
              <a:t>Photo: Dominic Chavez</a:t>
            </a:r>
            <a:endParaRPr sz="12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68"/>
        <p:cNvGrpSpPr/>
        <p:nvPr/>
      </p:nvGrpSpPr>
      <p:grpSpPr>
        <a:xfrm>
          <a:off x="0" y="0"/>
          <a:ext cx="0" cy="0"/>
          <a:chOff x="0" y="0"/>
          <a:chExt cx="0" cy="0"/>
        </a:xfrm>
      </p:grpSpPr>
      <p:sp>
        <p:nvSpPr>
          <p:cNvPr id="469" name="Google Shape;469;ga3b6e513f1_0_1016"/>
          <p:cNvSpPr/>
          <p:nvPr/>
        </p:nvSpPr>
        <p:spPr>
          <a:xfrm>
            <a:off x="0" y="513525"/>
            <a:ext cx="11535300" cy="6361800"/>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0" name="Google Shape;470;ga3b6e513f1_0_1016"/>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13</a:t>
            </a:fld>
            <a:endParaRPr>
              <a:solidFill>
                <a:srgbClr val="000000"/>
              </a:solidFill>
            </a:endParaRPr>
          </a:p>
        </p:txBody>
      </p:sp>
      <p:sp>
        <p:nvSpPr>
          <p:cNvPr id="471" name="Google Shape;471;ga3b6e513f1_0_1016"/>
          <p:cNvSpPr/>
          <p:nvPr/>
        </p:nvSpPr>
        <p:spPr>
          <a:xfrm>
            <a:off x="8836945" y="6431213"/>
            <a:ext cx="18486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1200" b="0" i="0" u="none" strike="noStrike" cap="none">
                <a:solidFill>
                  <a:srgbClr val="000000"/>
                </a:solidFill>
                <a:latin typeface="Calibri"/>
                <a:ea typeface="Calibri"/>
                <a:cs typeface="Calibri"/>
                <a:sym typeface="Calibri"/>
              </a:rPr>
              <a:t>Photo: RTI/Xaume Olleros</a:t>
            </a:r>
            <a:endParaRPr sz="1200" b="0" i="0" u="none" strike="noStrike" cap="none">
              <a:solidFill>
                <a:srgbClr val="000000"/>
              </a:solidFill>
              <a:latin typeface="Calibri"/>
              <a:ea typeface="Calibri"/>
              <a:cs typeface="Calibri"/>
              <a:sym typeface="Calibri"/>
            </a:endParaRPr>
          </a:p>
        </p:txBody>
      </p:sp>
      <p:sp>
        <p:nvSpPr>
          <p:cNvPr id="472" name="Google Shape;472;ga3b6e513f1_0_1016"/>
          <p:cNvSpPr txBox="1"/>
          <p:nvPr/>
        </p:nvSpPr>
        <p:spPr>
          <a:xfrm>
            <a:off x="404733" y="1654585"/>
            <a:ext cx="10072800" cy="4062300"/>
          </a:xfrm>
          <a:prstGeom prst="rect">
            <a:avLst/>
          </a:prstGeom>
          <a:noFill/>
          <a:ln>
            <a:noFill/>
          </a:ln>
        </p:spPr>
        <p:txBody>
          <a:bodyPr spcFirstLastPara="1" wrap="square" lIns="91425" tIns="45700" rIns="91425" bIns="45700" anchor="t" anchorCtr="0">
            <a:noAutofit/>
          </a:bodyPr>
          <a:lstStyle/>
          <a:p>
            <a:pPr marL="685765" marR="0" lvl="1" indent="-228588" algn="l" rtl="0">
              <a:lnSpc>
                <a:spcPct val="90000"/>
              </a:lnSpc>
              <a:spcBef>
                <a:spcPts val="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Draft recommended standards</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Identify miller, regulatory inspector, and laboratory training needs</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Support premix procurement process </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Engage the legislative process</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Develop a communication and education strategy</a:t>
            </a:r>
            <a:endParaRPr sz="1400" b="0" i="0" u="none" strike="noStrike" cap="none">
              <a:solidFill>
                <a:srgbClr val="000000"/>
              </a:solidFill>
              <a:latin typeface="Arial"/>
              <a:ea typeface="Arial"/>
              <a:cs typeface="Arial"/>
              <a:sym typeface="Arial"/>
            </a:endParaRPr>
          </a:p>
          <a:p>
            <a:pPr marL="685764" marR="0" lvl="1" indent="-228587"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Integrate realistic fortification monitoring into existing framework</a:t>
            </a:r>
            <a:endParaRPr sz="2200" b="0" i="0" u="none" strike="noStrike" cap="none">
              <a:solidFill>
                <a:srgbClr val="3F3F3F"/>
              </a:solidFill>
              <a:latin typeface="Calibri"/>
              <a:ea typeface="Calibri"/>
              <a:cs typeface="Calibri"/>
              <a:sym typeface="Calibri"/>
            </a:endParaRPr>
          </a:p>
          <a:p>
            <a:pPr marL="0" marR="0" lvl="0" indent="0" algn="l" rtl="0">
              <a:lnSpc>
                <a:spcPct val="90000"/>
              </a:lnSpc>
              <a:spcBef>
                <a:spcPts val="440"/>
              </a:spcBef>
              <a:spcAft>
                <a:spcPts val="0"/>
              </a:spcAft>
              <a:buClr>
                <a:srgbClr val="000000"/>
              </a:buClr>
              <a:buSzPts val="2200"/>
              <a:buFont typeface="Arial"/>
              <a:buNone/>
            </a:pPr>
            <a:endParaRPr sz="2200" b="0" i="0" u="none" strike="noStrike" cap="none">
              <a:solidFill>
                <a:srgbClr val="3F3F3F"/>
              </a:solidFill>
              <a:latin typeface="Calibri"/>
              <a:ea typeface="Calibri"/>
              <a:cs typeface="Calibri"/>
              <a:sym typeface="Calibri"/>
            </a:endParaRPr>
          </a:p>
          <a:p>
            <a:pPr marL="0" marR="0" lvl="0" indent="0" algn="l" rtl="0">
              <a:lnSpc>
                <a:spcPct val="90000"/>
              </a:lnSpc>
              <a:spcBef>
                <a:spcPts val="440"/>
              </a:spcBef>
              <a:spcAft>
                <a:spcPts val="0"/>
              </a:spcAft>
              <a:buClr>
                <a:srgbClr val="000000"/>
              </a:buClr>
              <a:buSzPts val="2200"/>
              <a:buFont typeface="Arial"/>
              <a:buNone/>
            </a:pPr>
            <a:endParaRPr sz="2200" b="0" i="0" u="none" strike="noStrike" cap="none">
              <a:solidFill>
                <a:srgbClr val="3F3F3F"/>
              </a:solidFill>
              <a:latin typeface="Calibri"/>
              <a:ea typeface="Calibri"/>
              <a:cs typeface="Calibri"/>
              <a:sym typeface="Calibri"/>
            </a:endParaRPr>
          </a:p>
          <a:p>
            <a:pPr marL="685165" marR="0" lvl="1" indent="-227965"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Train millers on QA/QC practices</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Train regulatory monitoring inspectors and lab staff; map agency responsibilities </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Facilitate the passage of legislation</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40"/>
              </a:spcBef>
              <a:spcAft>
                <a:spcPts val="0"/>
              </a:spcAft>
              <a:buClr>
                <a:srgbClr val="1E4E79"/>
              </a:buClr>
              <a:buSzPts val="2200"/>
              <a:buFont typeface="Arial"/>
              <a:buChar char="•"/>
            </a:pPr>
            <a:r>
              <a:rPr lang="en-US" sz="2200" b="0" i="0" u="none" strike="noStrike" cap="none">
                <a:solidFill>
                  <a:srgbClr val="3F3F3F"/>
                </a:solidFill>
                <a:latin typeface="Calibri"/>
                <a:ea typeface="Calibri"/>
                <a:cs typeface="Calibri"/>
                <a:sym typeface="Calibri"/>
              </a:rPr>
              <a:t>Develop a National Fortification Guidelines document and national logo, as necessary</a:t>
            </a:r>
            <a:endParaRPr sz="1400" b="0" i="0" u="none" strike="noStrike" cap="none">
              <a:solidFill>
                <a:srgbClr val="000000"/>
              </a:solidFill>
              <a:latin typeface="Arial"/>
              <a:ea typeface="Arial"/>
              <a:cs typeface="Arial"/>
              <a:sym typeface="Arial"/>
            </a:endParaRPr>
          </a:p>
          <a:p>
            <a:pPr marL="685765" marR="0" lvl="1" indent="-88888" algn="l" rtl="0">
              <a:lnSpc>
                <a:spcPct val="90000"/>
              </a:lnSpc>
              <a:spcBef>
                <a:spcPts val="440"/>
              </a:spcBef>
              <a:spcAft>
                <a:spcPts val="0"/>
              </a:spcAft>
              <a:buClr>
                <a:srgbClr val="1E4E79"/>
              </a:buClr>
              <a:buSzPts val="2200"/>
              <a:buFont typeface="Arial"/>
              <a:buNone/>
            </a:pPr>
            <a:endParaRPr sz="2200" b="0" i="0" u="none" strike="noStrike" cap="none">
              <a:solidFill>
                <a:srgbClr val="3F3F3F"/>
              </a:solidFill>
              <a:latin typeface="Calibri"/>
              <a:ea typeface="Calibri"/>
              <a:cs typeface="Calibri"/>
              <a:sym typeface="Calibri"/>
            </a:endParaRPr>
          </a:p>
          <a:p>
            <a:pPr marL="457177" marR="0" lvl="1" indent="0" algn="l" rtl="0">
              <a:lnSpc>
                <a:spcPct val="90000"/>
              </a:lnSpc>
              <a:spcBef>
                <a:spcPts val="440"/>
              </a:spcBef>
              <a:spcAft>
                <a:spcPts val="0"/>
              </a:spcAft>
              <a:buClr>
                <a:srgbClr val="1E4E79"/>
              </a:buClr>
              <a:buSzPts val="2200"/>
              <a:buFont typeface="Arial"/>
              <a:buNone/>
            </a:pPr>
            <a:endParaRPr sz="2200" b="0" i="0" u="none" strike="noStrike" cap="none">
              <a:solidFill>
                <a:srgbClr val="3F3F3F"/>
              </a:solidFill>
              <a:latin typeface="Calibri"/>
              <a:ea typeface="Calibri"/>
              <a:cs typeface="Calibri"/>
              <a:sym typeface="Calibri"/>
            </a:endParaRPr>
          </a:p>
        </p:txBody>
      </p:sp>
      <p:sp>
        <p:nvSpPr>
          <p:cNvPr id="473" name="Google Shape;473;ga3b6e513f1_0_1016"/>
          <p:cNvSpPr txBox="1"/>
          <p:nvPr/>
        </p:nvSpPr>
        <p:spPr>
          <a:xfrm>
            <a:off x="265021" y="647656"/>
            <a:ext cx="7280100" cy="1223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4000"/>
              <a:buFont typeface="Calibri"/>
              <a:buNone/>
            </a:pPr>
            <a:r>
              <a:rPr lang="en-US" sz="4000" b="0" i="0" u="none" strike="noStrike" cap="none">
                <a:solidFill>
                  <a:srgbClr val="3F3F3F"/>
                </a:solidFill>
                <a:latin typeface="Calibri"/>
                <a:ea typeface="Calibri"/>
                <a:cs typeface="Calibri"/>
                <a:sym typeface="Calibri"/>
              </a:rPr>
              <a:t>3. Design and develop</a:t>
            </a:r>
            <a:endParaRPr sz="1400" b="0" i="0" u="none" strike="noStrike" cap="none">
              <a:solidFill>
                <a:srgbClr val="000000"/>
              </a:solidFill>
              <a:latin typeface="Arial"/>
              <a:ea typeface="Arial"/>
              <a:cs typeface="Arial"/>
              <a:sym typeface="Arial"/>
            </a:endParaRPr>
          </a:p>
        </p:txBody>
      </p:sp>
      <p:sp>
        <p:nvSpPr>
          <p:cNvPr id="474" name="Google Shape;474;ga3b6e513f1_0_1016"/>
          <p:cNvSpPr/>
          <p:nvPr/>
        </p:nvSpPr>
        <p:spPr>
          <a:xfrm>
            <a:off x="0" y="3851665"/>
            <a:ext cx="4578300" cy="521700"/>
          </a:xfrm>
          <a:prstGeom prst="homePlate">
            <a:avLst>
              <a:gd name="adj" fmla="val 50000"/>
            </a:avLst>
          </a:prstGeom>
          <a:solidFill>
            <a:srgbClr val="404040">
              <a:alpha val="73333"/>
            </a:srgbClr>
          </a:solidFill>
          <a:ln>
            <a:noFill/>
          </a:ln>
        </p:spPr>
        <p:txBody>
          <a:bodyPr spcFirstLastPara="1" wrap="square" lIns="91425" tIns="45700" rIns="91425" bIns="45700" anchor="ctr" anchorCtr="0">
            <a:noAutofit/>
          </a:bodyPr>
          <a:lstStyle/>
          <a:p>
            <a:pPr marL="914400" marR="0" lvl="2" indent="-57785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alibri"/>
                <a:ea typeface="Calibri"/>
                <a:cs typeface="Calibri"/>
                <a:sym typeface="Calibri"/>
              </a:rPr>
              <a:t>Clear budget and implementation plan</a:t>
            </a:r>
            <a:endParaRPr sz="1400" b="0" i="0" u="none" strike="noStrike" cap="none" dirty="0">
              <a:solidFill>
                <a:srgbClr val="000000"/>
              </a:solidFill>
              <a:latin typeface="Arial"/>
              <a:ea typeface="Arial"/>
              <a:cs typeface="Arial"/>
              <a:sym typeface="Arial"/>
            </a:endParaRPr>
          </a:p>
        </p:txBody>
      </p:sp>
      <p:sp>
        <p:nvSpPr>
          <p:cNvPr id="475" name="Google Shape;475;ga3b6e513f1_0_1016"/>
          <p:cNvSpPr/>
          <p:nvPr/>
        </p:nvSpPr>
        <p:spPr>
          <a:xfrm>
            <a:off x="100" y="6353675"/>
            <a:ext cx="8248800" cy="521700"/>
          </a:xfrm>
          <a:prstGeom prst="homePlate">
            <a:avLst>
              <a:gd name="adj" fmla="val 50000"/>
            </a:avLst>
          </a:prstGeom>
          <a:solidFill>
            <a:srgbClr val="404040">
              <a:alpha val="73333"/>
            </a:srgbClr>
          </a:solidFill>
          <a:ln>
            <a:noFill/>
          </a:ln>
        </p:spPr>
        <p:txBody>
          <a:bodyPr spcFirstLastPara="1" wrap="square" lIns="91425" tIns="45700" rIns="91425" bIns="45700" anchor="ctr" anchorCtr="0">
            <a:noAutofit/>
          </a:bodyPr>
          <a:lstStyle/>
          <a:p>
            <a:pPr marL="914400" marR="0" lvl="2" indent="-57785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Fortification program is implemented and ready to scale</a:t>
            </a: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ga3b6e513f1_0_1027" descr="A picture containing person, indoor, table, sitting&#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737" y="-11491"/>
            <a:ext cx="12229462" cy="6880992"/>
          </a:xfrm>
          <a:prstGeom prst="rect">
            <a:avLst/>
          </a:prstGeom>
          <a:noFill/>
          <a:ln>
            <a:noFill/>
          </a:ln>
        </p:spPr>
      </p:pic>
      <p:sp>
        <p:nvSpPr>
          <p:cNvPr id="482" name="Google Shape;482;ga3b6e513f1_0_1027"/>
          <p:cNvSpPr/>
          <p:nvPr/>
        </p:nvSpPr>
        <p:spPr>
          <a:xfrm>
            <a:off x="-18725" y="512650"/>
            <a:ext cx="11535300" cy="6361800"/>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ga3b6e513f1_0_1027"/>
          <p:cNvSpPr/>
          <p:nvPr/>
        </p:nvSpPr>
        <p:spPr>
          <a:xfrm>
            <a:off x="265021" y="6431198"/>
            <a:ext cx="9732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Calibri"/>
                <a:ea typeface="Calibri"/>
                <a:cs typeface="Calibri"/>
                <a:sym typeface="Calibri"/>
              </a:rPr>
              <a:t>Photo: Arjun Claire</a:t>
            </a:r>
            <a:endParaRPr sz="1400" b="0" i="0" u="none" strike="noStrike" cap="none">
              <a:solidFill>
                <a:srgbClr val="000000"/>
              </a:solidFill>
              <a:latin typeface="Arial"/>
              <a:ea typeface="Arial"/>
              <a:cs typeface="Arial"/>
              <a:sym typeface="Arial"/>
            </a:endParaRPr>
          </a:p>
        </p:txBody>
      </p:sp>
      <p:sp>
        <p:nvSpPr>
          <p:cNvPr id="484" name="Google Shape;484;ga3b6e513f1_0_1027"/>
          <p:cNvSpPr txBox="1">
            <a:spLocks noGrp="1"/>
          </p:cNvSpPr>
          <p:nvPr>
            <p:ph type="body" idx="1"/>
          </p:nvPr>
        </p:nvSpPr>
        <p:spPr>
          <a:xfrm>
            <a:off x="0" y="2255051"/>
            <a:ext cx="6639300" cy="4619400"/>
          </a:xfrm>
          <a:prstGeom prst="rect">
            <a:avLst/>
          </a:prstGeom>
          <a:noFill/>
          <a:ln>
            <a:noFill/>
          </a:ln>
        </p:spPr>
        <p:txBody>
          <a:bodyPr spcFirstLastPara="1" wrap="square" lIns="91425" tIns="45700" rIns="91425" bIns="45700" anchor="t" anchorCtr="0">
            <a:noAutofit/>
          </a:bodyPr>
          <a:lstStyle/>
          <a:p>
            <a:pPr marL="685764" lvl="1" indent="-228587" algn="l" rtl="0">
              <a:lnSpc>
                <a:spcPct val="90000"/>
              </a:lnSpc>
              <a:spcBef>
                <a:spcPts val="0"/>
              </a:spcBef>
              <a:spcAft>
                <a:spcPts val="0"/>
              </a:spcAft>
              <a:buClr>
                <a:srgbClr val="1E4E79"/>
              </a:buClr>
              <a:buSzPts val="2400"/>
              <a:buFont typeface="Arial"/>
              <a:buChar char="•"/>
            </a:pPr>
            <a:r>
              <a:rPr lang="en-US">
                <a:solidFill>
                  <a:srgbClr val="3F3F3F"/>
                </a:solidFill>
              </a:rPr>
              <a:t>Support collection of monitoring data</a:t>
            </a:r>
            <a:endParaRPr>
              <a:solidFill>
                <a:srgbClr val="3F3F3F"/>
              </a:solidFill>
            </a:endParaRPr>
          </a:p>
          <a:p>
            <a:pPr marL="685764" lvl="1" indent="-228587" algn="l" rtl="0">
              <a:lnSpc>
                <a:spcPct val="90000"/>
              </a:lnSpc>
              <a:spcBef>
                <a:spcPts val="0"/>
              </a:spcBef>
              <a:spcAft>
                <a:spcPts val="0"/>
              </a:spcAft>
              <a:buClr>
                <a:srgbClr val="1E4E79"/>
              </a:buClr>
              <a:buSzPts val="2400"/>
              <a:buFont typeface="Arial"/>
              <a:buChar char="•"/>
            </a:pPr>
            <a:r>
              <a:rPr lang="en-US">
                <a:solidFill>
                  <a:srgbClr val="3F3F3F"/>
                </a:solidFill>
              </a:rPr>
              <a:t>Ensure monitoring data is shared with relevant stakeholders</a:t>
            </a:r>
            <a:endParaRPr>
              <a:solidFill>
                <a:srgbClr val="3F3F3F"/>
              </a:solidFill>
            </a:endParaRPr>
          </a:p>
          <a:p>
            <a:pPr marL="685764" lvl="1" indent="-228587" algn="l" rtl="0">
              <a:lnSpc>
                <a:spcPct val="90000"/>
              </a:lnSpc>
              <a:spcBef>
                <a:spcPts val="0"/>
              </a:spcBef>
              <a:spcAft>
                <a:spcPts val="0"/>
              </a:spcAft>
              <a:buClr>
                <a:srgbClr val="1E4E79"/>
              </a:buClr>
              <a:buSzPts val="2400"/>
              <a:buFont typeface="Arial"/>
              <a:buChar char="•"/>
            </a:pPr>
            <a:r>
              <a:rPr lang="en-US">
                <a:solidFill>
                  <a:srgbClr val="3F3F3F"/>
                </a:solidFill>
              </a:rPr>
              <a:t>Augment government monitoring partnerships with civic entities</a:t>
            </a:r>
            <a:endParaRPr>
              <a:solidFill>
                <a:srgbClr val="3F3F3F"/>
              </a:solidFill>
            </a:endParaRPr>
          </a:p>
          <a:p>
            <a:pPr marL="685764" lvl="1" indent="-228587" algn="l" rtl="0">
              <a:lnSpc>
                <a:spcPct val="90000"/>
              </a:lnSpc>
              <a:spcBef>
                <a:spcPts val="0"/>
              </a:spcBef>
              <a:spcAft>
                <a:spcPts val="0"/>
              </a:spcAft>
              <a:buClr>
                <a:srgbClr val="1E4E79"/>
              </a:buClr>
              <a:buSzPts val="2400"/>
              <a:buFont typeface="Arial"/>
              <a:buChar char="•"/>
            </a:pPr>
            <a:r>
              <a:rPr lang="en-US">
                <a:solidFill>
                  <a:srgbClr val="3F3F3F"/>
                </a:solidFill>
              </a:rPr>
              <a:t>Ensure action is taken to improve program performance based upon monitoring data</a:t>
            </a:r>
            <a:endParaRPr>
              <a:solidFill>
                <a:srgbClr val="3F3F3F"/>
              </a:solidFill>
            </a:endParaRPr>
          </a:p>
          <a:p>
            <a:pPr marL="0" lvl="0" indent="0" algn="l" rtl="0">
              <a:lnSpc>
                <a:spcPct val="90000"/>
              </a:lnSpc>
              <a:spcBef>
                <a:spcPts val="0"/>
              </a:spcBef>
              <a:spcAft>
                <a:spcPts val="0"/>
              </a:spcAft>
              <a:buSzPts val="1800"/>
              <a:buNone/>
            </a:pPr>
            <a:endParaRPr>
              <a:solidFill>
                <a:srgbClr val="3F3F3F"/>
              </a:solidFill>
            </a:endParaRPr>
          </a:p>
          <a:p>
            <a:pPr marL="0" lvl="0" indent="0" algn="l" rtl="0">
              <a:lnSpc>
                <a:spcPct val="90000"/>
              </a:lnSpc>
              <a:spcBef>
                <a:spcPts val="0"/>
              </a:spcBef>
              <a:spcAft>
                <a:spcPts val="0"/>
              </a:spcAft>
              <a:buSzPts val="1800"/>
              <a:buNone/>
            </a:pPr>
            <a:endParaRPr>
              <a:solidFill>
                <a:srgbClr val="3F3F3F"/>
              </a:solidFill>
            </a:endParaRPr>
          </a:p>
          <a:p>
            <a:pPr marL="685764" lvl="1" indent="-228587" algn="l" rtl="0">
              <a:lnSpc>
                <a:spcPct val="90000"/>
              </a:lnSpc>
              <a:spcBef>
                <a:spcPts val="0"/>
              </a:spcBef>
              <a:spcAft>
                <a:spcPts val="0"/>
              </a:spcAft>
              <a:buClr>
                <a:srgbClr val="1E4E79"/>
              </a:buClr>
              <a:buSzPts val="2400"/>
              <a:buFont typeface="Arial"/>
              <a:buChar char="•"/>
            </a:pPr>
            <a:r>
              <a:rPr lang="en-US">
                <a:solidFill>
                  <a:srgbClr val="3F3F3F"/>
                </a:solidFill>
              </a:rPr>
              <a:t>As relevant, partner with stakeholders to measure impact</a:t>
            </a:r>
            <a:endParaRPr>
              <a:solidFill>
                <a:srgbClr val="3F3F3F"/>
              </a:solidFill>
            </a:endParaRPr>
          </a:p>
          <a:p>
            <a:pPr marL="0" lvl="0" indent="0" algn="l" rtl="0">
              <a:lnSpc>
                <a:spcPct val="90000"/>
              </a:lnSpc>
              <a:spcBef>
                <a:spcPts val="0"/>
              </a:spcBef>
              <a:spcAft>
                <a:spcPts val="0"/>
              </a:spcAft>
              <a:buSzPts val="1800"/>
              <a:buNone/>
            </a:pPr>
            <a:endParaRPr sz="2400">
              <a:solidFill>
                <a:srgbClr val="3F3F3F"/>
              </a:solidFill>
            </a:endParaRPr>
          </a:p>
          <a:p>
            <a:pPr marL="0" lvl="0" indent="0" algn="l" rtl="0">
              <a:lnSpc>
                <a:spcPct val="90000"/>
              </a:lnSpc>
              <a:spcBef>
                <a:spcPts val="0"/>
              </a:spcBef>
              <a:spcAft>
                <a:spcPts val="0"/>
              </a:spcAft>
              <a:buSzPts val="1800"/>
              <a:buNone/>
            </a:pPr>
            <a:endParaRPr sz="1600">
              <a:solidFill>
                <a:srgbClr val="3F3F3F"/>
              </a:solidFill>
            </a:endParaRPr>
          </a:p>
          <a:p>
            <a:pPr marL="685764" lvl="0" indent="0" algn="l" rtl="0">
              <a:lnSpc>
                <a:spcPct val="90000"/>
              </a:lnSpc>
              <a:spcBef>
                <a:spcPts val="0"/>
              </a:spcBef>
              <a:spcAft>
                <a:spcPts val="0"/>
              </a:spcAft>
              <a:buSzPts val="1800"/>
              <a:buNone/>
            </a:pPr>
            <a:endParaRPr>
              <a:solidFill>
                <a:srgbClr val="3F3F3F"/>
              </a:solidFill>
            </a:endParaRPr>
          </a:p>
          <a:p>
            <a:pPr marL="0" lvl="0" indent="0" algn="l" rtl="0">
              <a:lnSpc>
                <a:spcPct val="90000"/>
              </a:lnSpc>
              <a:spcBef>
                <a:spcPts val="0"/>
              </a:spcBef>
              <a:spcAft>
                <a:spcPts val="0"/>
              </a:spcAft>
              <a:buSzPts val="1800"/>
              <a:buNone/>
            </a:pPr>
            <a:endParaRPr>
              <a:solidFill>
                <a:srgbClr val="3F3F3F"/>
              </a:solidFill>
            </a:endParaRPr>
          </a:p>
          <a:p>
            <a:pPr marL="0" lvl="0" indent="0" algn="l" rtl="0">
              <a:lnSpc>
                <a:spcPct val="90000"/>
              </a:lnSpc>
              <a:spcBef>
                <a:spcPts val="0"/>
              </a:spcBef>
              <a:spcAft>
                <a:spcPts val="0"/>
              </a:spcAft>
              <a:buSzPts val="1800"/>
              <a:buNone/>
            </a:pPr>
            <a:endParaRPr>
              <a:solidFill>
                <a:srgbClr val="3F3F3F"/>
              </a:solidFill>
            </a:endParaRPr>
          </a:p>
          <a:p>
            <a:pPr marL="914400" lvl="0" indent="-228600" algn="l" rtl="0">
              <a:lnSpc>
                <a:spcPct val="90000"/>
              </a:lnSpc>
              <a:spcBef>
                <a:spcPts val="0"/>
              </a:spcBef>
              <a:spcAft>
                <a:spcPts val="0"/>
              </a:spcAft>
              <a:buClr>
                <a:srgbClr val="3F3F3F"/>
              </a:buClr>
              <a:buSzPts val="1400"/>
              <a:buNone/>
            </a:pPr>
            <a:endParaRPr sz="2400">
              <a:solidFill>
                <a:srgbClr val="3F3F3F"/>
              </a:solidFill>
            </a:endParaRPr>
          </a:p>
        </p:txBody>
      </p:sp>
      <p:sp>
        <p:nvSpPr>
          <p:cNvPr id="485" name="Google Shape;485;ga3b6e513f1_0_1027"/>
          <p:cNvSpPr txBox="1">
            <a:spLocks noGrp="1"/>
          </p:cNvSpPr>
          <p:nvPr>
            <p:ph type="title"/>
          </p:nvPr>
        </p:nvSpPr>
        <p:spPr>
          <a:xfrm>
            <a:off x="289880" y="913639"/>
            <a:ext cx="6059700" cy="1223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4000"/>
              <a:buFont typeface="Calibri"/>
              <a:buNone/>
            </a:pPr>
            <a:r>
              <a:rPr lang="en-US" sz="4000">
                <a:solidFill>
                  <a:srgbClr val="3F3F3F"/>
                </a:solidFill>
              </a:rPr>
              <a:t>4. Monitor for compliance and impact</a:t>
            </a:r>
            <a:endParaRPr/>
          </a:p>
        </p:txBody>
      </p:sp>
      <p:sp>
        <p:nvSpPr>
          <p:cNvPr id="486" name="Google Shape;486;ga3b6e513f1_0_1027"/>
          <p:cNvSpPr/>
          <p:nvPr/>
        </p:nvSpPr>
        <p:spPr>
          <a:xfrm>
            <a:off x="0" y="4710708"/>
            <a:ext cx="5298000" cy="521700"/>
          </a:xfrm>
          <a:prstGeom prst="homePlate">
            <a:avLst>
              <a:gd name="adj" fmla="val 50000"/>
            </a:avLst>
          </a:prstGeom>
          <a:solidFill>
            <a:srgbClr val="404040">
              <a:alpha val="73725"/>
            </a:srgbClr>
          </a:solidFill>
          <a:ln>
            <a:noFill/>
          </a:ln>
        </p:spPr>
        <p:txBody>
          <a:bodyPr spcFirstLastPara="1" wrap="square" lIns="91425" tIns="45700" rIns="91425" bIns="45700" anchor="ctr" anchorCtr="0">
            <a:noAutofit/>
          </a:bodyPr>
          <a:lstStyle/>
          <a:p>
            <a:pPr marL="914400" marR="0" lvl="2" indent="-57785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alibri"/>
                <a:ea typeface="Calibri"/>
                <a:cs typeface="Calibri"/>
                <a:sym typeface="Calibri"/>
              </a:rPr>
              <a:t>Ensure program reaches intended population</a:t>
            </a:r>
            <a:endParaRPr sz="1400" b="0" i="0" u="none" strike="noStrike" cap="none" dirty="0">
              <a:solidFill>
                <a:srgbClr val="000000"/>
              </a:solidFill>
              <a:latin typeface="Arial"/>
              <a:ea typeface="Arial"/>
              <a:cs typeface="Arial"/>
              <a:sym typeface="Arial"/>
            </a:endParaRPr>
          </a:p>
        </p:txBody>
      </p:sp>
      <p:sp>
        <p:nvSpPr>
          <p:cNvPr id="487" name="Google Shape;487;ga3b6e513f1_0_1027"/>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91"/>
        <p:cNvGrpSpPr/>
        <p:nvPr/>
      </p:nvGrpSpPr>
      <p:grpSpPr>
        <a:xfrm>
          <a:off x="0" y="0"/>
          <a:ext cx="0" cy="0"/>
          <a:chOff x="0" y="0"/>
          <a:chExt cx="0" cy="0"/>
        </a:xfrm>
      </p:grpSpPr>
      <p:sp>
        <p:nvSpPr>
          <p:cNvPr id="492" name="Google Shape;492;ga3b6e513f1_0_1038"/>
          <p:cNvSpPr/>
          <p:nvPr/>
        </p:nvSpPr>
        <p:spPr>
          <a:xfrm>
            <a:off x="0" y="0"/>
            <a:ext cx="12192000" cy="6858000"/>
          </a:xfrm>
          <a:prstGeom prst="rect">
            <a:avLst/>
          </a:prstGeom>
          <a:solidFill>
            <a:schemeClr val="dk1">
              <a:alpha val="53333"/>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3" name="Google Shape;493;ga3b6e513f1_0_1038"/>
          <p:cNvSpPr txBox="1"/>
          <p:nvPr/>
        </p:nvSpPr>
        <p:spPr>
          <a:xfrm>
            <a:off x="4830044" y="1216788"/>
            <a:ext cx="6897300" cy="4457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200"/>
              <a:buFont typeface="Calibri"/>
              <a:buNone/>
            </a:pPr>
            <a:r>
              <a:rPr lang="en-US" sz="3200" b="0" i="0" u="none" strike="noStrike" cap="none">
                <a:solidFill>
                  <a:srgbClr val="FFFFFF"/>
                </a:solidFill>
                <a:latin typeface="Calibri"/>
                <a:ea typeface="Calibri"/>
                <a:cs typeface="Calibri"/>
                <a:sym typeface="Calibri"/>
              </a:rPr>
              <a:t>EXAMPLES OF</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FFFFFF"/>
              </a:buClr>
              <a:buSzPts val="8000"/>
              <a:buFont typeface="Calibri"/>
              <a:buNone/>
            </a:pPr>
            <a:r>
              <a:rPr lang="en-US" sz="8000" b="0" i="0" u="none" strike="noStrike" cap="none">
                <a:solidFill>
                  <a:srgbClr val="FFFFFF"/>
                </a:solidFill>
                <a:latin typeface="Calibri"/>
                <a:ea typeface="Calibri"/>
                <a:cs typeface="Calibri"/>
                <a:sym typeface="Calibri"/>
              </a:rPr>
              <a:t>Strategy</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FFFFFF"/>
              </a:buClr>
              <a:buSzPts val="8000"/>
              <a:buFont typeface="Calibri"/>
              <a:buNone/>
            </a:pPr>
            <a:r>
              <a:rPr lang="en-US" sz="8000" b="0" i="0" u="none" strike="noStrike" cap="none">
                <a:solidFill>
                  <a:srgbClr val="FFFFFF"/>
                </a:solidFill>
                <a:latin typeface="Calibri"/>
                <a:ea typeface="Calibri"/>
                <a:cs typeface="Calibri"/>
                <a:sym typeface="Calibri"/>
              </a:rPr>
              <a:t>in action</a:t>
            </a:r>
            <a:endParaRPr sz="1400" b="0" i="0" u="none" strike="noStrike" cap="none">
              <a:solidFill>
                <a:srgbClr val="000000"/>
              </a:solidFill>
              <a:latin typeface="Arial"/>
              <a:ea typeface="Arial"/>
              <a:cs typeface="Arial"/>
              <a:sym typeface="Arial"/>
            </a:endParaRPr>
          </a:p>
        </p:txBody>
      </p:sp>
      <p:cxnSp>
        <p:nvCxnSpPr>
          <p:cNvPr id="494" name="Google Shape;494;ga3b6e513f1_0_1038"/>
          <p:cNvCxnSpPr/>
          <p:nvPr/>
        </p:nvCxnSpPr>
        <p:spPr>
          <a:xfrm>
            <a:off x="4515556" y="2291644"/>
            <a:ext cx="0" cy="2382000"/>
          </a:xfrm>
          <a:prstGeom prst="straightConnector1">
            <a:avLst/>
          </a:prstGeom>
          <a:noFill/>
          <a:ln w="19050" cap="flat" cmpd="sng">
            <a:solidFill>
              <a:schemeClr val="lt1"/>
            </a:solidFill>
            <a:prstDash val="solid"/>
            <a:miter lim="800000"/>
            <a:headEnd type="none" w="sm" len="sm"/>
            <a:tailEnd type="none" w="sm" len="sm"/>
          </a:ln>
        </p:spPr>
      </p:cxnSp>
      <p:sp>
        <p:nvSpPr>
          <p:cNvPr id="495" name="Google Shape;495;ga3b6e513f1_0_1038"/>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496" name="Google Shape;496;ga3b6e513f1_0_1038"/>
          <p:cNvSpPr/>
          <p:nvPr/>
        </p:nvSpPr>
        <p:spPr>
          <a:xfrm>
            <a:off x="170393" y="6506039"/>
            <a:ext cx="13644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Muthuraman/Flickr</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500"/>
        <p:cNvGrpSpPr/>
        <p:nvPr/>
      </p:nvGrpSpPr>
      <p:grpSpPr>
        <a:xfrm>
          <a:off x="0" y="0"/>
          <a:ext cx="0" cy="0"/>
          <a:chOff x="0" y="0"/>
          <a:chExt cx="0" cy="0"/>
        </a:xfrm>
      </p:grpSpPr>
      <p:pic>
        <p:nvPicPr>
          <p:cNvPr id="3" name="Picture 2">
            <a:extLst>
              <a:ext uri="{FF2B5EF4-FFF2-40B4-BE49-F238E27FC236}">
                <a16:creationId xmlns:a16="http://schemas.microsoft.com/office/drawing/2014/main" id="{BD662DF0-2925-42FC-AE67-E6EBF06C3D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01" name="Google Shape;501;ga3b6e513f1_0_1046"/>
          <p:cNvSpPr/>
          <p:nvPr/>
        </p:nvSpPr>
        <p:spPr>
          <a:xfrm>
            <a:off x="0" y="0"/>
            <a:ext cx="7729500" cy="6315000"/>
          </a:xfrm>
          <a:prstGeom prst="rect">
            <a:avLst/>
          </a:prstGeom>
          <a:solidFill>
            <a:srgbClr val="FFFFFF">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2" name="Google Shape;502;ga3b6e513f1_0_1046"/>
          <p:cNvSpPr txBox="1"/>
          <p:nvPr/>
        </p:nvSpPr>
        <p:spPr>
          <a:xfrm>
            <a:off x="278262" y="1481801"/>
            <a:ext cx="7465800" cy="4407900"/>
          </a:xfrm>
          <a:prstGeom prst="rect">
            <a:avLst/>
          </a:prstGeom>
          <a:noFill/>
          <a:ln>
            <a:noFill/>
          </a:ln>
        </p:spPr>
        <p:txBody>
          <a:bodyPr spcFirstLastPara="1" wrap="square" lIns="91425" tIns="45700" rIns="91425" bIns="45700" anchor="t" anchorCtr="0">
            <a:noAutofit/>
          </a:bodyPr>
          <a:lstStyle/>
          <a:p>
            <a:pPr marL="228588" marR="0" lvl="0" indent="-228588" algn="l" rtl="0">
              <a:lnSpc>
                <a:spcPct val="90000"/>
              </a:lnSpc>
              <a:spcBef>
                <a:spcPts val="0"/>
              </a:spcBef>
              <a:spcAft>
                <a:spcPts val="0"/>
              </a:spcAft>
              <a:buClr>
                <a:srgbClr val="1E4E79"/>
              </a:buClr>
              <a:buSzPts val="2800"/>
              <a:buFont typeface="Arial"/>
              <a:buChar char="•"/>
            </a:pPr>
            <a:r>
              <a:rPr lang="en-US" sz="2800" b="0" i="0" u="none" strike="noStrike" cap="none" dirty="0">
                <a:solidFill>
                  <a:srgbClr val="3F3F3F"/>
                </a:solidFill>
                <a:latin typeface="Calibri"/>
                <a:ea typeface="Calibri"/>
                <a:cs typeface="Calibri"/>
                <a:sym typeface="Calibri"/>
              </a:rPr>
              <a:t>Assessment of 54 African countries via:</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Partner interviews and mapping</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Socio-cultural assessment</a:t>
            </a:r>
            <a:endParaRPr sz="6600" b="0" i="0" u="none" strike="noStrike" cap="none" dirty="0">
              <a:solidFill>
                <a:srgbClr val="3F3F3F"/>
              </a:solidFill>
              <a:latin typeface="Calibri"/>
              <a:ea typeface="Calibri"/>
              <a:cs typeface="Calibri"/>
              <a:sym typeface="Calibri"/>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FFI, Global Fortification Data Exchange (GFDx), World Bank, and Food and Agriculture Organization (FAO) database analyses</a:t>
            </a:r>
            <a:endParaRPr sz="1400" b="0" i="0" u="none" strike="noStrike" cap="none" dirty="0">
              <a:solidFill>
                <a:srgbClr val="000000"/>
              </a:solidFill>
              <a:latin typeface="Arial"/>
              <a:ea typeface="Arial"/>
              <a:cs typeface="Arial"/>
              <a:sym typeface="Arial"/>
            </a:endParaRPr>
          </a:p>
          <a:p>
            <a:pPr marL="228588" marR="0" lvl="0" indent="-228588" algn="l" rtl="0">
              <a:lnSpc>
                <a:spcPct val="90000"/>
              </a:lnSpc>
              <a:spcBef>
                <a:spcPts val="560"/>
              </a:spcBef>
              <a:spcAft>
                <a:spcPts val="0"/>
              </a:spcAft>
              <a:buClr>
                <a:srgbClr val="1E4E79"/>
              </a:buClr>
              <a:buSzPts val="2800"/>
              <a:buFont typeface="Arial"/>
              <a:buChar char="•"/>
            </a:pPr>
            <a:r>
              <a:rPr lang="en-US" sz="2800" b="0" i="0" u="none" strike="noStrike" cap="none" dirty="0">
                <a:solidFill>
                  <a:srgbClr val="3F3F3F"/>
                </a:solidFill>
                <a:latin typeface="Calibri"/>
                <a:ea typeface="Calibri"/>
                <a:cs typeface="Calibri"/>
                <a:sym typeface="Calibri"/>
              </a:rPr>
              <a:t>Six priority country tiers were identified by combining information from:</a:t>
            </a:r>
            <a:endParaRPr sz="1400" b="0" i="0" u="none" strike="noStrike" cap="none" dirty="0">
              <a:solidFill>
                <a:srgbClr val="000000"/>
              </a:solidFill>
              <a:latin typeface="Arial"/>
              <a:ea typeface="Arial"/>
              <a:cs typeface="Arial"/>
              <a:sym typeface="Arial"/>
            </a:endParaRPr>
          </a:p>
          <a:p>
            <a:pPr marL="1028700" marR="0" lvl="1" indent="-457200" algn="l" rtl="0">
              <a:lnSpc>
                <a:spcPct val="90000"/>
              </a:lnSpc>
              <a:spcBef>
                <a:spcPts val="500"/>
              </a:spcBef>
              <a:spcAft>
                <a:spcPts val="0"/>
              </a:spcAft>
              <a:buClr>
                <a:srgbClr val="3F3F3F"/>
              </a:buClr>
              <a:buSzPts val="2400"/>
              <a:buFont typeface="Calibri"/>
              <a:buAutoNum type="arabicPeriod"/>
            </a:pPr>
            <a:r>
              <a:rPr lang="en-US" sz="2400" b="0" i="0" u="none" strike="noStrike" cap="none" dirty="0">
                <a:solidFill>
                  <a:srgbClr val="3F3F3F"/>
                </a:solidFill>
                <a:latin typeface="Calibri"/>
                <a:ea typeface="Calibri"/>
                <a:cs typeface="Calibri"/>
                <a:sym typeface="Calibri"/>
              </a:rPr>
              <a:t>Partner interviews</a:t>
            </a:r>
            <a:endParaRPr sz="1400" b="0" i="0" u="none" strike="noStrike" cap="none" dirty="0">
              <a:solidFill>
                <a:srgbClr val="000000"/>
              </a:solidFill>
              <a:latin typeface="Arial"/>
              <a:ea typeface="Arial"/>
              <a:cs typeface="Arial"/>
              <a:sym typeface="Arial"/>
            </a:endParaRPr>
          </a:p>
          <a:p>
            <a:pPr marL="1028700" marR="0" lvl="1" indent="-457200" algn="l" rtl="0">
              <a:lnSpc>
                <a:spcPct val="90000"/>
              </a:lnSpc>
              <a:spcBef>
                <a:spcPts val="500"/>
              </a:spcBef>
              <a:spcAft>
                <a:spcPts val="0"/>
              </a:spcAft>
              <a:buClr>
                <a:srgbClr val="3F3F3F"/>
              </a:buClr>
              <a:buSzPts val="2400"/>
              <a:buFont typeface="Calibri"/>
              <a:buAutoNum type="arabicPeriod"/>
            </a:pPr>
            <a:r>
              <a:rPr lang="en-US" sz="2400" b="0" i="0" u="none" strike="noStrike" cap="none" dirty="0">
                <a:solidFill>
                  <a:srgbClr val="3F3F3F"/>
                </a:solidFill>
                <a:latin typeface="Calibri"/>
                <a:ea typeface="Calibri"/>
                <a:cs typeface="Calibri"/>
                <a:sym typeface="Calibri"/>
              </a:rPr>
              <a:t>Updated country profiles </a:t>
            </a:r>
            <a:endParaRPr sz="1400" b="0" i="0" u="none" strike="noStrike" cap="none" dirty="0">
              <a:solidFill>
                <a:srgbClr val="000000"/>
              </a:solidFill>
              <a:latin typeface="Arial"/>
              <a:ea typeface="Arial"/>
              <a:cs typeface="Arial"/>
              <a:sym typeface="Arial"/>
            </a:endParaRPr>
          </a:p>
          <a:p>
            <a:pPr marL="1028700" marR="0" lvl="1" indent="-457200" algn="l" rtl="0">
              <a:lnSpc>
                <a:spcPct val="90000"/>
              </a:lnSpc>
              <a:spcBef>
                <a:spcPts val="500"/>
              </a:spcBef>
              <a:spcAft>
                <a:spcPts val="0"/>
              </a:spcAft>
              <a:buClr>
                <a:srgbClr val="3F3F3F"/>
              </a:buClr>
              <a:buSzPts val="2400"/>
              <a:buFont typeface="Calibri"/>
              <a:buAutoNum type="arabicPeriod"/>
            </a:pPr>
            <a:r>
              <a:rPr lang="en-US" sz="2400" b="0" i="0" u="none" strike="noStrike" cap="none" dirty="0">
                <a:solidFill>
                  <a:srgbClr val="3F3F3F"/>
                </a:solidFill>
                <a:latin typeface="Calibri"/>
                <a:ea typeface="Calibri"/>
                <a:cs typeface="Calibri"/>
                <a:sym typeface="Calibri"/>
              </a:rPr>
              <a:t>Updated FFI country-specific color codes</a:t>
            </a:r>
            <a:endParaRPr sz="1400" b="0" i="0" u="none" strike="noStrike" cap="none" dirty="0">
              <a:solidFill>
                <a:srgbClr val="000000"/>
              </a:solidFill>
              <a:latin typeface="Arial"/>
              <a:ea typeface="Arial"/>
              <a:cs typeface="Arial"/>
              <a:sym typeface="Arial"/>
            </a:endParaRPr>
          </a:p>
          <a:p>
            <a:pPr marL="1028700" marR="0" lvl="1" indent="-457200" algn="l" rtl="0">
              <a:lnSpc>
                <a:spcPct val="90000"/>
              </a:lnSpc>
              <a:spcBef>
                <a:spcPts val="500"/>
              </a:spcBef>
              <a:spcAft>
                <a:spcPts val="0"/>
              </a:spcAft>
              <a:buClr>
                <a:srgbClr val="3F3F3F"/>
              </a:buClr>
              <a:buSzPts val="2400"/>
              <a:buFont typeface="Calibri"/>
              <a:buAutoNum type="arabicPeriod"/>
            </a:pPr>
            <a:r>
              <a:rPr lang="en-US" sz="2400" b="0" i="0" u="none" strike="noStrike" cap="none" dirty="0">
                <a:solidFill>
                  <a:srgbClr val="3F3F3F"/>
                </a:solidFill>
                <a:latin typeface="Calibri"/>
                <a:ea typeface="Calibri"/>
                <a:cs typeface="Calibri"/>
                <a:sym typeface="Calibri"/>
              </a:rPr>
              <a:t>Results of a priority matrix exercise </a:t>
            </a:r>
            <a:endParaRPr sz="1400" b="0" i="0" u="none" strike="noStrike" cap="none" dirty="0">
              <a:solidFill>
                <a:srgbClr val="000000"/>
              </a:solidFill>
              <a:latin typeface="Arial"/>
              <a:ea typeface="Arial"/>
              <a:cs typeface="Arial"/>
              <a:sym typeface="Arial"/>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457177" marR="0" lvl="1" indent="0"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dirty="0">
              <a:solidFill>
                <a:srgbClr val="3F3F3F"/>
              </a:solidFill>
              <a:latin typeface="Calibri"/>
              <a:ea typeface="Calibri"/>
              <a:cs typeface="Calibri"/>
              <a:sym typeface="Calibri"/>
            </a:endParaRPr>
          </a:p>
        </p:txBody>
      </p:sp>
      <p:sp>
        <p:nvSpPr>
          <p:cNvPr id="503" name="Google Shape;503;ga3b6e513f1_0_1046"/>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AFRICA</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Data-driven assessment</a:t>
            </a:r>
            <a:endParaRPr sz="1400" b="0" i="0" u="none" strike="noStrike" cap="none">
              <a:solidFill>
                <a:srgbClr val="000000"/>
              </a:solidFill>
              <a:latin typeface="Arial"/>
              <a:ea typeface="Arial"/>
              <a:cs typeface="Arial"/>
              <a:sym typeface="Arial"/>
            </a:endParaRPr>
          </a:p>
        </p:txBody>
      </p:sp>
      <p:sp>
        <p:nvSpPr>
          <p:cNvPr id="504" name="Google Shape;504;ga3b6e513f1_0_1046"/>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16</a:t>
            </a:fld>
            <a:endParaRPr>
              <a:solidFill>
                <a:schemeClr val="lt1"/>
              </a:solidFill>
            </a:endParaRPr>
          </a:p>
        </p:txBody>
      </p:sp>
      <p:sp>
        <p:nvSpPr>
          <p:cNvPr id="505" name="Google Shape;505;ga3b6e513f1_0_1046"/>
          <p:cNvSpPr/>
          <p:nvPr/>
        </p:nvSpPr>
        <p:spPr>
          <a:xfrm>
            <a:off x="529184" y="6506039"/>
            <a:ext cx="6753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RTI</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10"/>
        <p:cNvGrpSpPr/>
        <p:nvPr/>
      </p:nvGrpSpPr>
      <p:grpSpPr>
        <a:xfrm>
          <a:off x="0" y="0"/>
          <a:ext cx="0" cy="0"/>
          <a:chOff x="0" y="0"/>
          <a:chExt cx="0" cy="0"/>
        </a:xfrm>
      </p:grpSpPr>
      <p:sp>
        <p:nvSpPr>
          <p:cNvPr id="511" name="Google Shape;511;ga3b6e513f1_0_1054"/>
          <p:cNvSpPr txBox="1">
            <a:spLocks noGrp="1"/>
          </p:cNvSpPr>
          <p:nvPr>
            <p:ph type="title"/>
          </p:nvPr>
        </p:nvSpPr>
        <p:spPr>
          <a:xfrm>
            <a:off x="1682990" y="301211"/>
            <a:ext cx="820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600">
                <a:solidFill>
                  <a:srgbClr val="1C4587"/>
                </a:solidFill>
              </a:rPr>
              <a:t>Country priority ranking </a:t>
            </a:r>
            <a:endParaRPr/>
          </a:p>
        </p:txBody>
      </p:sp>
      <p:sp>
        <p:nvSpPr>
          <p:cNvPr id="512" name="Google Shape;512;ga3b6e513f1_0_1054"/>
          <p:cNvSpPr txBox="1">
            <a:spLocks noGrp="1"/>
          </p:cNvSpPr>
          <p:nvPr>
            <p:ph type="body" idx="1"/>
          </p:nvPr>
        </p:nvSpPr>
        <p:spPr>
          <a:xfrm>
            <a:off x="2038507" y="893904"/>
            <a:ext cx="3868200" cy="823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en-US">
                <a:solidFill>
                  <a:srgbClr val="BF9000"/>
                </a:solidFill>
              </a:rPr>
              <a:t>Health impact</a:t>
            </a:r>
            <a:endParaRPr/>
          </a:p>
        </p:txBody>
      </p:sp>
      <p:sp>
        <p:nvSpPr>
          <p:cNvPr id="513" name="Google Shape;513;ga3b6e513f1_0_1054"/>
          <p:cNvSpPr txBox="1">
            <a:spLocks noGrp="1"/>
          </p:cNvSpPr>
          <p:nvPr>
            <p:ph type="body" idx="2"/>
          </p:nvPr>
        </p:nvSpPr>
        <p:spPr>
          <a:xfrm>
            <a:off x="1682990" y="1717812"/>
            <a:ext cx="4328100" cy="3885000"/>
          </a:xfrm>
          <a:prstGeom prst="rect">
            <a:avLst/>
          </a:prstGeom>
          <a:solidFill>
            <a:srgbClr val="F3F3F3"/>
          </a:solid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Calibri"/>
              <a:buChar char="➢"/>
            </a:pPr>
            <a:r>
              <a:rPr lang="en-US" sz="1800"/>
              <a:t>Population (15%)</a:t>
            </a:r>
            <a:endParaRPr sz="1800"/>
          </a:p>
          <a:p>
            <a:pPr marL="457200" lvl="0" indent="-342900" algn="l" rtl="0">
              <a:lnSpc>
                <a:spcPct val="115000"/>
              </a:lnSpc>
              <a:spcBef>
                <a:spcPts val="0"/>
              </a:spcBef>
              <a:spcAft>
                <a:spcPts val="0"/>
              </a:spcAft>
              <a:buSzPts val="1800"/>
              <a:buFont typeface="Calibri"/>
              <a:buChar char="➢"/>
            </a:pPr>
            <a:r>
              <a:rPr lang="en-US" sz="1800"/>
              <a:t>NTDs per year (7.5%)</a:t>
            </a:r>
            <a:endParaRPr sz="1800"/>
          </a:p>
          <a:p>
            <a:pPr marL="457200" lvl="0" indent="-342900" algn="l" rtl="0">
              <a:lnSpc>
                <a:spcPct val="115000"/>
              </a:lnSpc>
              <a:spcBef>
                <a:spcPts val="0"/>
              </a:spcBef>
              <a:spcAft>
                <a:spcPts val="0"/>
              </a:spcAft>
              <a:buSzPts val="1800"/>
              <a:buFont typeface="Calibri"/>
              <a:buChar char="➢"/>
            </a:pPr>
            <a:r>
              <a:rPr lang="en-US" sz="1800"/>
              <a:t>NTDs per 10,000 births (7.5%)</a:t>
            </a:r>
            <a:endParaRPr sz="1800"/>
          </a:p>
          <a:p>
            <a:pPr marL="457200" lvl="0" indent="-342900" algn="l" rtl="0">
              <a:lnSpc>
                <a:spcPct val="115000"/>
              </a:lnSpc>
              <a:spcBef>
                <a:spcPts val="0"/>
              </a:spcBef>
              <a:spcAft>
                <a:spcPts val="0"/>
              </a:spcAft>
              <a:buSzPts val="1800"/>
              <a:buFont typeface="Calibri"/>
              <a:buChar char="➢"/>
            </a:pPr>
            <a:r>
              <a:rPr lang="en-US" sz="1800"/>
              <a:t>Anemia in non-pregnant woman (30%)</a:t>
            </a:r>
            <a:endParaRPr sz="1800"/>
          </a:p>
          <a:p>
            <a:pPr marL="457200" lvl="0" indent="-342900" algn="l" rtl="0">
              <a:lnSpc>
                <a:spcPct val="115000"/>
              </a:lnSpc>
              <a:spcBef>
                <a:spcPts val="0"/>
              </a:spcBef>
              <a:spcAft>
                <a:spcPts val="0"/>
              </a:spcAft>
              <a:buSzPts val="1800"/>
              <a:buFont typeface="Calibri"/>
              <a:buChar char="➢"/>
            </a:pPr>
            <a:r>
              <a:rPr lang="en-US" sz="1800"/>
              <a:t>Urban population (5%)</a:t>
            </a:r>
            <a:endParaRPr sz="1800"/>
          </a:p>
          <a:p>
            <a:pPr marL="457200" lvl="0" indent="-342900" algn="l" rtl="0">
              <a:lnSpc>
                <a:spcPct val="115000"/>
              </a:lnSpc>
              <a:spcBef>
                <a:spcPts val="0"/>
              </a:spcBef>
              <a:spcAft>
                <a:spcPts val="0"/>
              </a:spcAft>
              <a:buSzPts val="1800"/>
              <a:buFont typeface="Calibri"/>
              <a:buChar char="➢"/>
            </a:pPr>
            <a:r>
              <a:rPr lang="en-US" sz="1800"/>
              <a:t>% Cereal milled industrially (20%)</a:t>
            </a:r>
            <a:endParaRPr sz="1800"/>
          </a:p>
          <a:p>
            <a:pPr marL="457200" lvl="0" indent="-342900" algn="l" rtl="0">
              <a:lnSpc>
                <a:spcPct val="115000"/>
              </a:lnSpc>
              <a:spcBef>
                <a:spcPts val="0"/>
              </a:spcBef>
              <a:spcAft>
                <a:spcPts val="0"/>
              </a:spcAft>
              <a:buSzPts val="1800"/>
              <a:buFont typeface="Calibri"/>
              <a:buChar char="➢"/>
            </a:pPr>
            <a:r>
              <a:rPr lang="en-US" sz="1800"/>
              <a:t>Cereal availability (15%)</a:t>
            </a:r>
            <a:endParaRPr sz="1800"/>
          </a:p>
          <a:p>
            <a:pPr marL="0" lvl="0" indent="0" algn="ctr" rtl="0">
              <a:lnSpc>
                <a:spcPct val="115000"/>
              </a:lnSpc>
              <a:spcBef>
                <a:spcPts val="600"/>
              </a:spcBef>
              <a:spcAft>
                <a:spcPts val="0"/>
              </a:spcAft>
              <a:buSzPts val="1100"/>
              <a:buNone/>
            </a:pPr>
            <a:r>
              <a:rPr lang="en-US" sz="1800" b="1">
                <a:solidFill>
                  <a:srgbClr val="1C4587"/>
                </a:solidFill>
              </a:rPr>
              <a:t>Final score of 1-5</a:t>
            </a:r>
            <a:endParaRPr sz="1800" b="1">
              <a:solidFill>
                <a:srgbClr val="1C4587"/>
              </a:solidFill>
            </a:endParaRPr>
          </a:p>
          <a:p>
            <a:pPr marL="0" lvl="0" indent="0" algn="ctr" rtl="0">
              <a:lnSpc>
                <a:spcPct val="115000"/>
              </a:lnSpc>
              <a:spcBef>
                <a:spcPts val="600"/>
              </a:spcBef>
              <a:spcAft>
                <a:spcPts val="0"/>
              </a:spcAft>
              <a:buSzPts val="1100"/>
              <a:buNone/>
            </a:pPr>
            <a:r>
              <a:rPr lang="en-US" sz="1800" b="1">
                <a:solidFill>
                  <a:srgbClr val="1C4587"/>
                </a:solidFill>
              </a:rPr>
              <a:t>1 = minimal impact</a:t>
            </a:r>
            <a:endParaRPr sz="1800" b="1">
              <a:solidFill>
                <a:srgbClr val="1C4587"/>
              </a:solidFill>
            </a:endParaRPr>
          </a:p>
          <a:p>
            <a:pPr marL="0" lvl="0" indent="0" algn="ctr" rtl="0">
              <a:lnSpc>
                <a:spcPct val="115000"/>
              </a:lnSpc>
              <a:spcBef>
                <a:spcPts val="600"/>
              </a:spcBef>
              <a:spcAft>
                <a:spcPts val="0"/>
              </a:spcAft>
              <a:buSzPts val="1100"/>
              <a:buNone/>
            </a:pPr>
            <a:r>
              <a:rPr lang="en-US" sz="1800" b="1">
                <a:solidFill>
                  <a:srgbClr val="1C4587"/>
                </a:solidFill>
              </a:rPr>
              <a:t>5 = maximum impact</a:t>
            </a:r>
            <a:endParaRPr sz="1800" b="1">
              <a:solidFill>
                <a:srgbClr val="1C4587"/>
              </a:solidFill>
            </a:endParaRPr>
          </a:p>
          <a:p>
            <a:pPr marL="0" lvl="0" indent="0" algn="l" rtl="0">
              <a:lnSpc>
                <a:spcPct val="90000"/>
              </a:lnSpc>
              <a:spcBef>
                <a:spcPts val="1000"/>
              </a:spcBef>
              <a:spcAft>
                <a:spcPts val="0"/>
              </a:spcAft>
              <a:buSzPts val="2400"/>
              <a:buNone/>
            </a:pPr>
            <a:r>
              <a:rPr lang="en-US" sz="1800"/>
              <a:t>NTDs: Neural Tube Defects</a:t>
            </a:r>
            <a:endParaRPr sz="1800"/>
          </a:p>
        </p:txBody>
      </p:sp>
      <p:sp>
        <p:nvSpPr>
          <p:cNvPr id="514" name="Google Shape;514;ga3b6e513f1_0_1054"/>
          <p:cNvSpPr txBox="1">
            <a:spLocks noGrp="1"/>
          </p:cNvSpPr>
          <p:nvPr>
            <p:ph type="body" idx="3"/>
          </p:nvPr>
        </p:nvSpPr>
        <p:spPr>
          <a:xfrm>
            <a:off x="6037815" y="893904"/>
            <a:ext cx="3887400" cy="823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en-US">
                <a:solidFill>
                  <a:srgbClr val="BF9000"/>
                </a:solidFill>
              </a:rPr>
              <a:t>Ease of implementation</a:t>
            </a:r>
            <a:endParaRPr/>
          </a:p>
        </p:txBody>
      </p:sp>
      <p:sp>
        <p:nvSpPr>
          <p:cNvPr id="515" name="Google Shape;515;ga3b6e513f1_0_1054"/>
          <p:cNvSpPr txBox="1">
            <a:spLocks noGrp="1"/>
          </p:cNvSpPr>
          <p:nvPr>
            <p:ph type="body" idx="4"/>
          </p:nvPr>
        </p:nvSpPr>
        <p:spPr>
          <a:xfrm>
            <a:off x="6102590" y="1717813"/>
            <a:ext cx="4221300" cy="3885000"/>
          </a:xfrm>
          <a:prstGeom prst="rect">
            <a:avLst/>
          </a:prstGeom>
          <a:solidFill>
            <a:srgbClr val="F3F3F3"/>
          </a:solid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Char char="➢"/>
            </a:pPr>
            <a:r>
              <a:rPr lang="en-US" sz="1800"/>
              <a:t>% Living in urban settings (20%)</a:t>
            </a:r>
            <a:endParaRPr sz="1800"/>
          </a:p>
          <a:p>
            <a:pPr marL="457200" lvl="0" indent="-342900" algn="l" rtl="0">
              <a:lnSpc>
                <a:spcPct val="115000"/>
              </a:lnSpc>
              <a:spcBef>
                <a:spcPts val="0"/>
              </a:spcBef>
              <a:spcAft>
                <a:spcPts val="0"/>
              </a:spcAft>
              <a:buSzPts val="1800"/>
              <a:buChar char="➢"/>
            </a:pPr>
            <a:r>
              <a:rPr lang="en-US" sz="1800"/>
              <a:t>Political stability* (10%)</a:t>
            </a:r>
            <a:endParaRPr sz="1800"/>
          </a:p>
          <a:p>
            <a:pPr marL="457200" lvl="0" indent="-342900" algn="l" rtl="0">
              <a:lnSpc>
                <a:spcPct val="115000"/>
              </a:lnSpc>
              <a:spcBef>
                <a:spcPts val="0"/>
              </a:spcBef>
              <a:spcAft>
                <a:spcPts val="0"/>
              </a:spcAft>
              <a:buSzPts val="1800"/>
              <a:buChar char="➢"/>
            </a:pPr>
            <a:r>
              <a:rPr lang="en-US" sz="1800"/>
              <a:t>Government effectiveness* (10%)</a:t>
            </a:r>
            <a:endParaRPr sz="1800"/>
          </a:p>
          <a:p>
            <a:pPr marL="457200" lvl="0" indent="-342900" algn="l" rtl="0">
              <a:lnSpc>
                <a:spcPct val="115000"/>
              </a:lnSpc>
              <a:spcBef>
                <a:spcPts val="0"/>
              </a:spcBef>
              <a:spcAft>
                <a:spcPts val="0"/>
              </a:spcAft>
              <a:buSzPts val="1800"/>
              <a:buChar char="➢"/>
            </a:pPr>
            <a:r>
              <a:rPr lang="en-US" sz="1800"/>
              <a:t>Regulatory quality* (10%)</a:t>
            </a:r>
            <a:endParaRPr sz="1800"/>
          </a:p>
          <a:p>
            <a:pPr marL="457200" lvl="0" indent="-342900" algn="l" rtl="0">
              <a:lnSpc>
                <a:spcPct val="115000"/>
              </a:lnSpc>
              <a:spcBef>
                <a:spcPts val="0"/>
              </a:spcBef>
              <a:spcAft>
                <a:spcPts val="0"/>
              </a:spcAft>
              <a:buSzPts val="1800"/>
              <a:buChar char="➢"/>
            </a:pPr>
            <a:r>
              <a:rPr lang="en-US" sz="1800"/>
              <a:t>Number of industrial-sized mills (20%)</a:t>
            </a:r>
            <a:endParaRPr sz="1800"/>
          </a:p>
          <a:p>
            <a:pPr marL="457200" lvl="0" indent="-342900" algn="l" rtl="0">
              <a:lnSpc>
                <a:spcPct val="115000"/>
              </a:lnSpc>
              <a:spcBef>
                <a:spcPts val="0"/>
              </a:spcBef>
              <a:spcAft>
                <a:spcPts val="0"/>
              </a:spcAft>
              <a:buSzPts val="1800"/>
              <a:buChar char="➢"/>
            </a:pPr>
            <a:r>
              <a:rPr lang="en-US" sz="1800"/>
              <a:t>% Cereal milled industrially (10%)</a:t>
            </a:r>
            <a:endParaRPr sz="1800"/>
          </a:p>
          <a:p>
            <a:pPr marL="457200" lvl="0" indent="-342900" algn="l" rtl="0">
              <a:lnSpc>
                <a:spcPct val="115000"/>
              </a:lnSpc>
              <a:spcBef>
                <a:spcPts val="0"/>
              </a:spcBef>
              <a:spcAft>
                <a:spcPts val="0"/>
              </a:spcAft>
              <a:buSzPts val="1800"/>
              <a:buChar char="➢"/>
            </a:pPr>
            <a:r>
              <a:rPr lang="en-US" sz="1800"/>
              <a:t>Mandatory salt iodization (20%)</a:t>
            </a:r>
            <a:endParaRPr sz="1800"/>
          </a:p>
          <a:p>
            <a:pPr marL="0" lvl="0" indent="0" algn="ctr" rtl="0">
              <a:lnSpc>
                <a:spcPct val="115000"/>
              </a:lnSpc>
              <a:spcBef>
                <a:spcPts val="600"/>
              </a:spcBef>
              <a:spcAft>
                <a:spcPts val="0"/>
              </a:spcAft>
              <a:buClr>
                <a:srgbClr val="000000"/>
              </a:buClr>
              <a:buSzPts val="1100"/>
              <a:buNone/>
            </a:pPr>
            <a:r>
              <a:rPr lang="en-US" sz="1800" b="1">
                <a:solidFill>
                  <a:srgbClr val="1C4587"/>
                </a:solidFill>
              </a:rPr>
              <a:t>Final score of 1-5</a:t>
            </a:r>
            <a:endParaRPr sz="1800" b="1">
              <a:solidFill>
                <a:srgbClr val="1C4587"/>
              </a:solidFill>
            </a:endParaRPr>
          </a:p>
          <a:p>
            <a:pPr marL="0" lvl="0" indent="0" algn="ctr" rtl="0">
              <a:lnSpc>
                <a:spcPct val="115000"/>
              </a:lnSpc>
              <a:spcBef>
                <a:spcPts val="600"/>
              </a:spcBef>
              <a:spcAft>
                <a:spcPts val="0"/>
              </a:spcAft>
              <a:buClr>
                <a:srgbClr val="000000"/>
              </a:buClr>
              <a:buSzPts val="1100"/>
              <a:buNone/>
            </a:pPr>
            <a:r>
              <a:rPr lang="en-US" sz="1800" b="1">
                <a:solidFill>
                  <a:srgbClr val="1C4587"/>
                </a:solidFill>
              </a:rPr>
              <a:t>1 = minimal impact</a:t>
            </a:r>
            <a:endParaRPr sz="1800" b="1">
              <a:solidFill>
                <a:srgbClr val="1C4587"/>
              </a:solidFill>
            </a:endParaRPr>
          </a:p>
          <a:p>
            <a:pPr marL="0" lvl="0" indent="0" algn="ctr" rtl="0">
              <a:lnSpc>
                <a:spcPct val="115000"/>
              </a:lnSpc>
              <a:spcBef>
                <a:spcPts val="600"/>
              </a:spcBef>
              <a:spcAft>
                <a:spcPts val="0"/>
              </a:spcAft>
              <a:buSzPts val="2400"/>
              <a:buNone/>
            </a:pPr>
            <a:r>
              <a:rPr lang="en-US" sz="1800" b="1">
                <a:solidFill>
                  <a:srgbClr val="1C4587"/>
                </a:solidFill>
              </a:rPr>
              <a:t>5 = maximum impact</a:t>
            </a:r>
            <a:endParaRPr sz="1800" b="1">
              <a:solidFill>
                <a:srgbClr val="0033CC"/>
              </a:solidFill>
              <a:latin typeface="Arial"/>
              <a:ea typeface="Arial"/>
              <a:cs typeface="Arial"/>
              <a:sym typeface="Arial"/>
            </a:endParaRPr>
          </a:p>
          <a:p>
            <a:pPr marL="0" lvl="0" indent="0" algn="l" rtl="0">
              <a:lnSpc>
                <a:spcPct val="115000"/>
              </a:lnSpc>
              <a:spcBef>
                <a:spcPts val="600"/>
              </a:spcBef>
              <a:spcAft>
                <a:spcPts val="0"/>
              </a:spcAft>
              <a:buSzPts val="2400"/>
              <a:buNone/>
            </a:pPr>
            <a:r>
              <a:rPr lang="en-US" sz="1800">
                <a:latin typeface="Calibri"/>
                <a:ea typeface="Calibri"/>
                <a:cs typeface="Calibri"/>
                <a:sym typeface="Calibri"/>
              </a:rPr>
              <a:t>*World Bank Indicators</a:t>
            </a:r>
            <a:endParaRPr sz="1800">
              <a:latin typeface="Calibri"/>
              <a:ea typeface="Calibri"/>
              <a:cs typeface="Calibri"/>
              <a:sym typeface="Calibri"/>
            </a:endParaRPr>
          </a:p>
        </p:txBody>
      </p:sp>
      <p:sp>
        <p:nvSpPr>
          <p:cNvPr id="516" name="Google Shape;516;ga3b6e513f1_0_1054"/>
          <p:cNvSpPr txBox="1"/>
          <p:nvPr/>
        </p:nvSpPr>
        <p:spPr>
          <a:xfrm>
            <a:off x="2581117" y="5602682"/>
            <a:ext cx="66513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Health impact and ease of implementation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combined to form </a:t>
            </a:r>
            <a:r>
              <a:rPr lang="en-US" sz="2800" b="1" i="0" u="none" strike="noStrike" cap="none">
                <a:solidFill>
                  <a:srgbClr val="BF9000"/>
                </a:solidFill>
                <a:latin typeface="Calibri"/>
                <a:ea typeface="Calibri"/>
                <a:cs typeface="Calibri"/>
                <a:sym typeface="Calibri"/>
              </a:rPr>
              <a:t>total score.</a:t>
            </a:r>
            <a:endParaRPr sz="1400" b="0" i="0" u="none" strike="noStrike" cap="none">
              <a:solidFill>
                <a:srgbClr val="000000"/>
              </a:solidFill>
              <a:latin typeface="Arial"/>
              <a:ea typeface="Arial"/>
              <a:cs typeface="Arial"/>
              <a:sym typeface="Arial"/>
            </a:endParaRPr>
          </a:p>
        </p:txBody>
      </p:sp>
      <p:sp>
        <p:nvSpPr>
          <p:cNvPr id="517" name="Google Shape;517;ga3b6e513f1_0_1054"/>
          <p:cNvSpPr txBox="1"/>
          <p:nvPr/>
        </p:nvSpPr>
        <p:spPr>
          <a:xfrm>
            <a:off x="8610600" y="6356358"/>
            <a:ext cx="27432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3F3F3F"/>
                </a:solidFill>
                <a:latin typeface="Arial"/>
                <a:ea typeface="Arial"/>
                <a:cs typeface="Arial"/>
                <a:sym typeface="Arial"/>
              </a:rPr>
              <a:t>17</a:t>
            </a:fld>
            <a:endParaRPr sz="1200" b="0" i="0" u="none" strike="noStrike" cap="none">
              <a:solidFill>
                <a:srgbClr val="3F3F3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22"/>
        <p:cNvGrpSpPr/>
        <p:nvPr/>
      </p:nvGrpSpPr>
      <p:grpSpPr>
        <a:xfrm>
          <a:off x="0" y="0"/>
          <a:ext cx="0" cy="0"/>
          <a:chOff x="0" y="0"/>
          <a:chExt cx="0" cy="0"/>
        </a:xfrm>
      </p:grpSpPr>
      <p:sp>
        <p:nvSpPr>
          <p:cNvPr id="523" name="Google Shape;523;ga3b6e513f1_0_1065"/>
          <p:cNvSpPr txBox="1">
            <a:spLocks noGrp="1"/>
          </p:cNvSpPr>
          <p:nvPr>
            <p:ph type="title"/>
          </p:nvPr>
        </p:nvSpPr>
        <p:spPr>
          <a:xfrm>
            <a:off x="1597740" y="797805"/>
            <a:ext cx="7886700" cy="823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200">
                <a:solidFill>
                  <a:srgbClr val="1C4587"/>
                </a:solidFill>
              </a:rPr>
              <a:t>Final Wheat Fortification Matrix</a:t>
            </a:r>
            <a:endParaRPr sz="3200">
              <a:solidFill>
                <a:srgbClr val="1C4587"/>
              </a:solidFill>
            </a:endParaRPr>
          </a:p>
          <a:p>
            <a:pPr marL="0" lvl="0" indent="0" algn="l" rtl="0">
              <a:lnSpc>
                <a:spcPct val="90000"/>
              </a:lnSpc>
              <a:spcBef>
                <a:spcPts val="0"/>
              </a:spcBef>
              <a:spcAft>
                <a:spcPts val="0"/>
              </a:spcAft>
              <a:buClr>
                <a:schemeClr val="dk1"/>
              </a:buClr>
              <a:buSzPts val="1800"/>
              <a:buNone/>
            </a:pPr>
            <a:r>
              <a:rPr lang="en-US" sz="3200">
                <a:solidFill>
                  <a:srgbClr val="BF9000"/>
                </a:solidFill>
              </a:rPr>
              <a:t>Country Ranking </a:t>
            </a:r>
            <a:endParaRPr sz="3200">
              <a:solidFill>
                <a:srgbClr val="BF9000"/>
              </a:solidFill>
            </a:endParaRPr>
          </a:p>
        </p:txBody>
      </p:sp>
      <p:sp>
        <p:nvSpPr>
          <p:cNvPr id="524" name="Google Shape;524;ga3b6e513f1_0_1065"/>
          <p:cNvSpPr/>
          <p:nvPr/>
        </p:nvSpPr>
        <p:spPr>
          <a:xfrm>
            <a:off x="4555242" y="6161296"/>
            <a:ext cx="4873200" cy="419700"/>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5" name="Google Shape;525;ga3b6e513f1_0_1065"/>
          <p:cNvSpPr/>
          <p:nvPr/>
        </p:nvSpPr>
        <p:spPr>
          <a:xfrm>
            <a:off x="3357985" y="2273519"/>
            <a:ext cx="360300" cy="3815700"/>
          </a:xfrm>
          <a:prstGeom prst="up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6" name="Google Shape;526;ga3b6e513f1_0_1065"/>
          <p:cNvSpPr txBox="1"/>
          <p:nvPr/>
        </p:nvSpPr>
        <p:spPr>
          <a:xfrm>
            <a:off x="2904646" y="6201499"/>
            <a:ext cx="914400" cy="307800"/>
          </a:xfrm>
          <a:prstGeom prst="rect">
            <a:avLst/>
          </a:prstGeom>
          <a:solidFill>
            <a:srgbClr val="FE686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Low</a:t>
            </a:r>
            <a:endParaRPr sz="1400" b="0" i="0" u="none" strike="noStrike" cap="none">
              <a:solidFill>
                <a:srgbClr val="000000"/>
              </a:solidFill>
              <a:latin typeface="Arial"/>
              <a:ea typeface="Arial"/>
              <a:cs typeface="Arial"/>
              <a:sym typeface="Arial"/>
            </a:endParaRPr>
          </a:p>
        </p:txBody>
      </p:sp>
      <p:sp>
        <p:nvSpPr>
          <p:cNvPr id="527" name="Google Shape;527;ga3b6e513f1_0_1065"/>
          <p:cNvSpPr txBox="1"/>
          <p:nvPr/>
        </p:nvSpPr>
        <p:spPr>
          <a:xfrm>
            <a:off x="9575202" y="6168702"/>
            <a:ext cx="914400" cy="307800"/>
          </a:xfrm>
          <a:prstGeom prst="rect">
            <a:avLst/>
          </a:prstGeom>
          <a:solidFill>
            <a:srgbClr val="68B4F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Great</a:t>
            </a:r>
            <a:endParaRPr sz="1400" b="0" i="0" u="none" strike="noStrike" cap="none">
              <a:solidFill>
                <a:srgbClr val="000000"/>
              </a:solidFill>
              <a:latin typeface="Arial"/>
              <a:ea typeface="Arial"/>
              <a:cs typeface="Arial"/>
              <a:sym typeface="Arial"/>
            </a:endParaRPr>
          </a:p>
        </p:txBody>
      </p:sp>
      <p:sp>
        <p:nvSpPr>
          <p:cNvPr id="528" name="Google Shape;528;ga3b6e513f1_0_1065"/>
          <p:cNvSpPr txBox="1"/>
          <p:nvPr/>
        </p:nvSpPr>
        <p:spPr>
          <a:xfrm>
            <a:off x="2900785" y="1890591"/>
            <a:ext cx="914400" cy="307800"/>
          </a:xfrm>
          <a:prstGeom prst="rect">
            <a:avLst/>
          </a:prstGeom>
          <a:solidFill>
            <a:srgbClr val="68B4F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Great</a:t>
            </a:r>
            <a:endParaRPr sz="1400" b="0" i="0" u="none" strike="noStrike" cap="none">
              <a:solidFill>
                <a:srgbClr val="000000"/>
              </a:solidFill>
              <a:latin typeface="Arial"/>
              <a:ea typeface="Arial"/>
              <a:cs typeface="Arial"/>
              <a:sym typeface="Arial"/>
            </a:endParaRPr>
          </a:p>
        </p:txBody>
      </p:sp>
      <p:sp>
        <p:nvSpPr>
          <p:cNvPr id="529" name="Google Shape;529;ga3b6e513f1_0_1065"/>
          <p:cNvSpPr txBox="1"/>
          <p:nvPr/>
        </p:nvSpPr>
        <p:spPr>
          <a:xfrm rot="-5400000">
            <a:off x="1332933" y="4382132"/>
            <a:ext cx="3528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Health Impact</a:t>
            </a:r>
            <a:endParaRPr sz="1400" b="0" i="0" u="none" strike="noStrike" cap="none">
              <a:solidFill>
                <a:srgbClr val="000000"/>
              </a:solidFill>
              <a:latin typeface="Calibri"/>
              <a:ea typeface="Calibri"/>
              <a:cs typeface="Calibri"/>
              <a:sym typeface="Calibri"/>
            </a:endParaRPr>
          </a:p>
        </p:txBody>
      </p:sp>
      <p:sp>
        <p:nvSpPr>
          <p:cNvPr id="530" name="Google Shape;530;ga3b6e513f1_0_1065"/>
          <p:cNvSpPr txBox="1"/>
          <p:nvPr/>
        </p:nvSpPr>
        <p:spPr>
          <a:xfrm>
            <a:off x="3640842" y="6445001"/>
            <a:ext cx="50199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Ease of Implementation</a:t>
            </a:r>
            <a:endParaRPr sz="1400" b="0" i="0" u="none" strike="noStrike" cap="none">
              <a:solidFill>
                <a:srgbClr val="000000"/>
              </a:solidFill>
              <a:latin typeface="Arial"/>
              <a:ea typeface="Arial"/>
              <a:cs typeface="Arial"/>
              <a:sym typeface="Arial"/>
            </a:endParaRPr>
          </a:p>
        </p:txBody>
      </p:sp>
      <p:graphicFrame>
        <p:nvGraphicFramePr>
          <p:cNvPr id="531" name="Google Shape;531;ga3b6e513f1_0_1065"/>
          <p:cNvGraphicFramePr/>
          <p:nvPr/>
        </p:nvGraphicFramePr>
        <p:xfrm>
          <a:off x="3922644" y="1686107"/>
          <a:ext cx="6540425" cy="4431480"/>
        </p:xfrm>
        <a:graphic>
          <a:graphicData uri="http://schemas.openxmlformats.org/drawingml/2006/table">
            <a:tbl>
              <a:tblPr>
                <a:noFill/>
                <a:tableStyleId>{C9CDBEC9-4E10-4509-BF0A-F3A403EC96DB}</a:tableStyleId>
              </a:tblPr>
              <a:tblGrid>
                <a:gridCol w="1168375">
                  <a:extLst>
                    <a:ext uri="{9D8B030D-6E8A-4147-A177-3AD203B41FA5}">
                      <a16:colId xmlns:a16="http://schemas.microsoft.com/office/drawing/2014/main" val="20000"/>
                    </a:ext>
                  </a:extLst>
                </a:gridCol>
                <a:gridCol w="1718400">
                  <a:extLst>
                    <a:ext uri="{9D8B030D-6E8A-4147-A177-3AD203B41FA5}">
                      <a16:colId xmlns:a16="http://schemas.microsoft.com/office/drawing/2014/main" val="20001"/>
                    </a:ext>
                  </a:extLst>
                </a:gridCol>
                <a:gridCol w="2009875">
                  <a:extLst>
                    <a:ext uri="{9D8B030D-6E8A-4147-A177-3AD203B41FA5}">
                      <a16:colId xmlns:a16="http://schemas.microsoft.com/office/drawing/2014/main" val="20002"/>
                    </a:ext>
                  </a:extLst>
                </a:gridCol>
                <a:gridCol w="1643775">
                  <a:extLst>
                    <a:ext uri="{9D8B030D-6E8A-4147-A177-3AD203B41FA5}">
                      <a16:colId xmlns:a16="http://schemas.microsoft.com/office/drawing/2014/main" val="20003"/>
                    </a:ext>
                  </a:extLst>
                </a:gridCol>
              </a:tblGrid>
              <a:tr h="561550">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Egypt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i="1" u="none" strike="noStrike" cap="none">
                          <a:latin typeface="Calibri"/>
                          <a:ea typeface="Calibri"/>
                          <a:cs typeface="Calibri"/>
                          <a:sym typeface="Calibri"/>
                        </a:rPr>
                        <a:t>Algeria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Morocco</a:t>
                      </a:r>
                      <a:endParaRPr sz="1400" u="none" strike="noStrike" cap="none"/>
                    </a:p>
                  </a:txBody>
                  <a:tcPr marL="91450" marR="91450" marT="45725" marB="45725"/>
                </a:tc>
                <a:extLst>
                  <a:ext uri="{0D108BD9-81ED-4DB2-BD59-A6C34878D82A}">
                    <a16:rowId xmlns:a16="http://schemas.microsoft.com/office/drawing/2014/main" val="10000"/>
                  </a:ext>
                </a:extLst>
              </a:tr>
              <a:tr h="174372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Somalia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Sudan</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Liberia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Congo Rep. </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Libya </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Madagascar</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Angola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Sao Tome &amp; Principe</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Sierra Leone</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Gabon</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Tunisia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South Africa</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12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Ethiopia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Eritrea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Lesotho</a:t>
                      </a:r>
                      <a:br>
                        <a:rPr lang="en-US" sz="1600" b="1" u="none" strike="noStrike" cap="none">
                          <a:latin typeface="Calibri"/>
                          <a:ea typeface="Calibri"/>
                          <a:cs typeface="Calibri"/>
                          <a:sym typeface="Calibri"/>
                        </a:rPr>
                      </a:br>
                      <a:r>
                        <a:rPr lang="en-US" sz="1600" b="1" u="none" strike="noStrike" cap="none">
                          <a:latin typeface="Calibri"/>
                          <a:ea typeface="Calibri"/>
                          <a:cs typeface="Calibri"/>
                          <a:sym typeface="Calibri"/>
                        </a:rPr>
                        <a:t>Eswatini</a:t>
                      </a: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Equatorial Guinea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DRC</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Zimbabwe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Mauritius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Namibia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Zambia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Botswana</a:t>
                      </a:r>
                      <a:endParaRPr sz="1400" u="none" strike="noStrike" cap="none"/>
                    </a:p>
                  </a:txBody>
                  <a:tcPr marL="91450" marR="91450" marT="45725" marB="45725"/>
                </a:tc>
                <a:extLst>
                  <a:ext uri="{0D108BD9-81ED-4DB2-BD59-A6C34878D82A}">
                    <a16:rowId xmlns:a16="http://schemas.microsoft.com/office/drawing/2014/main" val="10002"/>
                  </a:ext>
                </a:extLst>
              </a:tr>
              <a:tr h="7979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Burundi</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Comoros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Seychelles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Rwanda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
        <p:nvSpPr>
          <p:cNvPr id="532" name="Google Shape;532;ga3b6e513f1_0_1065"/>
          <p:cNvSpPr txBox="1"/>
          <p:nvPr/>
        </p:nvSpPr>
        <p:spPr>
          <a:xfrm>
            <a:off x="8610600" y="6356358"/>
            <a:ext cx="27432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3F3F3F"/>
                </a:solidFill>
                <a:latin typeface="Arial"/>
                <a:ea typeface="Arial"/>
                <a:cs typeface="Arial"/>
                <a:sym typeface="Arial"/>
              </a:rPr>
              <a:t>18</a:t>
            </a:fld>
            <a:endParaRPr sz="1200" b="0" i="0" u="none" strike="noStrike" cap="none">
              <a:solidFill>
                <a:srgbClr val="3F3F3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37"/>
        <p:cNvGrpSpPr/>
        <p:nvPr/>
      </p:nvGrpSpPr>
      <p:grpSpPr>
        <a:xfrm>
          <a:off x="0" y="0"/>
          <a:ext cx="0" cy="0"/>
          <a:chOff x="0" y="0"/>
          <a:chExt cx="0" cy="0"/>
        </a:xfrm>
      </p:grpSpPr>
      <p:sp>
        <p:nvSpPr>
          <p:cNvPr id="538" name="Google Shape;538;ga3b6e513f1_0_1079"/>
          <p:cNvSpPr txBox="1">
            <a:spLocks noGrp="1"/>
          </p:cNvSpPr>
          <p:nvPr>
            <p:ph type="title"/>
          </p:nvPr>
        </p:nvSpPr>
        <p:spPr>
          <a:xfrm>
            <a:off x="1686229" y="797805"/>
            <a:ext cx="7886700" cy="82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200">
                <a:solidFill>
                  <a:srgbClr val="1C4587"/>
                </a:solidFill>
              </a:rPr>
              <a:t>Final Maize Fortification Matrix</a:t>
            </a:r>
            <a:endParaRPr sz="3200">
              <a:solidFill>
                <a:srgbClr val="1C4587"/>
              </a:solidFill>
            </a:endParaRPr>
          </a:p>
          <a:p>
            <a:pPr marL="0" lvl="0" indent="0" algn="l" rtl="0">
              <a:lnSpc>
                <a:spcPct val="90000"/>
              </a:lnSpc>
              <a:spcBef>
                <a:spcPts val="0"/>
              </a:spcBef>
              <a:spcAft>
                <a:spcPts val="0"/>
              </a:spcAft>
              <a:buClr>
                <a:schemeClr val="dk1"/>
              </a:buClr>
              <a:buSzPts val="1800"/>
              <a:buNone/>
            </a:pPr>
            <a:r>
              <a:rPr lang="en-US" sz="3200">
                <a:solidFill>
                  <a:srgbClr val="BF9000"/>
                </a:solidFill>
              </a:rPr>
              <a:t>Country Ranking </a:t>
            </a:r>
            <a:endParaRPr sz="3200">
              <a:solidFill>
                <a:srgbClr val="BF9000"/>
              </a:solidFill>
            </a:endParaRPr>
          </a:p>
        </p:txBody>
      </p:sp>
      <p:sp>
        <p:nvSpPr>
          <p:cNvPr id="539" name="Google Shape;539;ga3b6e513f1_0_1079"/>
          <p:cNvSpPr/>
          <p:nvPr/>
        </p:nvSpPr>
        <p:spPr>
          <a:xfrm>
            <a:off x="4353261" y="6161296"/>
            <a:ext cx="4873200" cy="419700"/>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0" name="Google Shape;540;ga3b6e513f1_0_1079"/>
          <p:cNvSpPr/>
          <p:nvPr/>
        </p:nvSpPr>
        <p:spPr>
          <a:xfrm>
            <a:off x="3752351" y="2273519"/>
            <a:ext cx="360300" cy="3815700"/>
          </a:xfrm>
          <a:prstGeom prst="up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ga3b6e513f1_0_1079"/>
          <p:cNvSpPr txBox="1"/>
          <p:nvPr/>
        </p:nvSpPr>
        <p:spPr>
          <a:xfrm>
            <a:off x="3299012" y="6201499"/>
            <a:ext cx="914400" cy="307800"/>
          </a:xfrm>
          <a:prstGeom prst="rect">
            <a:avLst/>
          </a:prstGeom>
          <a:solidFill>
            <a:srgbClr val="FE686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Low</a:t>
            </a:r>
            <a:endParaRPr sz="1400" b="0" i="0" u="none" strike="noStrike" cap="none">
              <a:solidFill>
                <a:srgbClr val="000000"/>
              </a:solidFill>
              <a:latin typeface="Arial"/>
              <a:ea typeface="Arial"/>
              <a:cs typeface="Arial"/>
              <a:sym typeface="Arial"/>
            </a:endParaRPr>
          </a:p>
        </p:txBody>
      </p:sp>
      <p:sp>
        <p:nvSpPr>
          <p:cNvPr id="542" name="Google Shape;542;ga3b6e513f1_0_1079"/>
          <p:cNvSpPr txBox="1"/>
          <p:nvPr/>
        </p:nvSpPr>
        <p:spPr>
          <a:xfrm>
            <a:off x="9373221" y="6168702"/>
            <a:ext cx="914400" cy="307800"/>
          </a:xfrm>
          <a:prstGeom prst="rect">
            <a:avLst/>
          </a:prstGeom>
          <a:solidFill>
            <a:srgbClr val="68B4F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Great</a:t>
            </a:r>
            <a:endParaRPr sz="1400" b="0" i="0" u="none" strike="noStrike" cap="none">
              <a:solidFill>
                <a:srgbClr val="000000"/>
              </a:solidFill>
              <a:latin typeface="Arial"/>
              <a:ea typeface="Arial"/>
              <a:cs typeface="Arial"/>
              <a:sym typeface="Arial"/>
            </a:endParaRPr>
          </a:p>
        </p:txBody>
      </p:sp>
      <p:sp>
        <p:nvSpPr>
          <p:cNvPr id="543" name="Google Shape;543;ga3b6e513f1_0_1079"/>
          <p:cNvSpPr txBox="1"/>
          <p:nvPr/>
        </p:nvSpPr>
        <p:spPr>
          <a:xfrm>
            <a:off x="3295151" y="1890591"/>
            <a:ext cx="914400" cy="307800"/>
          </a:xfrm>
          <a:prstGeom prst="rect">
            <a:avLst/>
          </a:prstGeom>
          <a:solidFill>
            <a:srgbClr val="68B4F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Great</a:t>
            </a:r>
            <a:endParaRPr sz="1400" b="0" i="0" u="none" strike="noStrike" cap="none">
              <a:solidFill>
                <a:srgbClr val="000000"/>
              </a:solidFill>
              <a:latin typeface="Arial"/>
              <a:ea typeface="Arial"/>
              <a:cs typeface="Arial"/>
              <a:sym typeface="Arial"/>
            </a:endParaRPr>
          </a:p>
        </p:txBody>
      </p:sp>
      <p:sp>
        <p:nvSpPr>
          <p:cNvPr id="544" name="Google Shape;544;ga3b6e513f1_0_1079"/>
          <p:cNvSpPr txBox="1"/>
          <p:nvPr/>
        </p:nvSpPr>
        <p:spPr>
          <a:xfrm rot="-5400000">
            <a:off x="1727299" y="4382132"/>
            <a:ext cx="3528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Health Impact</a:t>
            </a:r>
            <a:endParaRPr sz="1400" b="0" i="0" u="none" strike="noStrike" cap="none">
              <a:solidFill>
                <a:srgbClr val="000000"/>
              </a:solidFill>
              <a:latin typeface="Calibri"/>
              <a:ea typeface="Calibri"/>
              <a:cs typeface="Calibri"/>
              <a:sym typeface="Calibri"/>
            </a:endParaRPr>
          </a:p>
        </p:txBody>
      </p:sp>
      <p:sp>
        <p:nvSpPr>
          <p:cNvPr id="545" name="Google Shape;545;ga3b6e513f1_0_1079"/>
          <p:cNvSpPr txBox="1"/>
          <p:nvPr/>
        </p:nvSpPr>
        <p:spPr>
          <a:xfrm>
            <a:off x="3438861" y="6445001"/>
            <a:ext cx="50199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Ease of Implementation</a:t>
            </a:r>
            <a:endParaRPr sz="1400" b="0" i="0" u="none" strike="noStrike" cap="none">
              <a:solidFill>
                <a:srgbClr val="000000"/>
              </a:solidFill>
              <a:latin typeface="Arial"/>
              <a:ea typeface="Arial"/>
              <a:cs typeface="Arial"/>
              <a:sym typeface="Arial"/>
            </a:endParaRPr>
          </a:p>
        </p:txBody>
      </p:sp>
      <p:graphicFrame>
        <p:nvGraphicFramePr>
          <p:cNvPr id="546" name="Google Shape;546;ga3b6e513f1_0_1079"/>
          <p:cNvGraphicFramePr/>
          <p:nvPr/>
        </p:nvGraphicFramePr>
        <p:xfrm>
          <a:off x="4300252" y="1890591"/>
          <a:ext cx="3000000" cy="3000000"/>
        </p:xfrm>
        <a:graphic>
          <a:graphicData uri="http://schemas.openxmlformats.org/drawingml/2006/table">
            <a:tbl>
              <a:tblPr>
                <a:noFill/>
                <a:tableStyleId>{C9CDBEC9-4E10-4509-BF0A-F3A403EC96DB}</a:tableStyleId>
              </a:tblPr>
              <a:tblGrid>
                <a:gridCol w="1408225">
                  <a:extLst>
                    <a:ext uri="{9D8B030D-6E8A-4147-A177-3AD203B41FA5}">
                      <a16:colId xmlns:a16="http://schemas.microsoft.com/office/drawing/2014/main" val="20000"/>
                    </a:ext>
                  </a:extLst>
                </a:gridCol>
                <a:gridCol w="1593800">
                  <a:extLst>
                    <a:ext uri="{9D8B030D-6E8A-4147-A177-3AD203B41FA5}">
                      <a16:colId xmlns:a16="http://schemas.microsoft.com/office/drawing/2014/main" val="20001"/>
                    </a:ext>
                  </a:extLst>
                </a:gridCol>
                <a:gridCol w="1506475">
                  <a:extLst>
                    <a:ext uri="{9D8B030D-6E8A-4147-A177-3AD203B41FA5}">
                      <a16:colId xmlns:a16="http://schemas.microsoft.com/office/drawing/2014/main" val="20002"/>
                    </a:ext>
                  </a:extLst>
                </a:gridCol>
                <a:gridCol w="1483500">
                  <a:extLst>
                    <a:ext uri="{9D8B030D-6E8A-4147-A177-3AD203B41FA5}">
                      <a16:colId xmlns:a16="http://schemas.microsoft.com/office/drawing/2014/main" val="20003"/>
                    </a:ext>
                  </a:extLst>
                </a:gridCol>
              </a:tblGrid>
              <a:tr h="830125">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Tanzania</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Zambia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South Africa</a:t>
                      </a:r>
                      <a:endParaRPr sz="1400" u="none" strike="noStrike" cap="none"/>
                    </a:p>
                  </a:txBody>
                  <a:tcPr marL="91450" marR="91450" marT="45725" marB="45725"/>
                </a:tc>
                <a:extLst>
                  <a:ext uri="{0D108BD9-81ED-4DB2-BD59-A6C34878D82A}">
                    <a16:rowId xmlns:a16="http://schemas.microsoft.com/office/drawing/2014/main" val="10000"/>
                  </a:ext>
                </a:extLst>
              </a:tr>
              <a:tr h="13958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Togo</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Burkina Faso</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Cameroon</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Benin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Zimbabwe</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Namibia</a:t>
                      </a:r>
                      <a:endParaRPr sz="1400" u="none" strike="noStrike" cap="none"/>
                    </a:p>
                  </a:txBody>
                  <a:tcPr marL="91450" marR="91450" marT="45725" marB="45725"/>
                </a:tc>
                <a:extLst>
                  <a:ext uri="{0D108BD9-81ED-4DB2-BD59-A6C34878D82A}">
                    <a16:rowId xmlns:a16="http://schemas.microsoft.com/office/drawing/2014/main" val="10001"/>
                  </a:ext>
                </a:extLst>
              </a:tr>
              <a:tr h="9895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Malawi</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Eswatini</a:t>
                      </a: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Lesotho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Uganda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Cabo Verde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9831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Burundi</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Rwanda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Botswana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Togo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
        <p:nvSpPr>
          <p:cNvPr id="547" name="Google Shape;547;ga3b6e513f1_0_1079"/>
          <p:cNvSpPr txBox="1"/>
          <p:nvPr/>
        </p:nvSpPr>
        <p:spPr>
          <a:xfrm>
            <a:off x="8610600" y="6356358"/>
            <a:ext cx="27432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3F3F3F"/>
                </a:solidFill>
                <a:latin typeface="Arial"/>
                <a:ea typeface="Arial"/>
                <a:cs typeface="Arial"/>
                <a:sym typeface="Arial"/>
              </a:rPr>
              <a:t>19</a:t>
            </a:fld>
            <a:endParaRPr sz="1200" b="0" i="0" u="none" strike="noStrike" cap="none">
              <a:solidFill>
                <a:srgbClr val="3F3F3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D52CB71-E989-4614-88B5-B93390B9566E}"/>
              </a:ext>
            </a:extLst>
          </p:cNvPr>
          <p:cNvSpPr/>
          <p:nvPr/>
        </p:nvSpPr>
        <p:spPr>
          <a:xfrm>
            <a:off x="1546029" y="1294291"/>
            <a:ext cx="2921918" cy="759943"/>
          </a:xfrm>
          <a:prstGeom prst="roundRect">
            <a:avLst/>
          </a:prstGeom>
          <a:solidFill>
            <a:srgbClr val="75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673BD65A-4E6A-4F61-9DC3-47DA0CFD4404}"/>
              </a:ext>
            </a:extLst>
          </p:cNvPr>
          <p:cNvSpPr/>
          <p:nvPr/>
        </p:nvSpPr>
        <p:spPr>
          <a:xfrm>
            <a:off x="4688375" y="1294291"/>
            <a:ext cx="2798779" cy="759943"/>
          </a:xfrm>
          <a:prstGeom prst="roundRect">
            <a:avLst/>
          </a:prstGeom>
          <a:solidFill>
            <a:srgbClr val="5D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Google Shape;324;p81"/>
          <p:cNvSpPr txBox="1"/>
          <p:nvPr/>
        </p:nvSpPr>
        <p:spPr>
          <a:xfrm>
            <a:off x="5410213" y="1379507"/>
            <a:ext cx="1372587" cy="625506"/>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400" b="1" i="0" u="none" strike="noStrike" cap="none" dirty="0">
                <a:solidFill>
                  <a:schemeClr val="lt1"/>
                </a:solidFill>
                <a:latin typeface="Calibri"/>
                <a:ea typeface="Calibri"/>
                <a:cs typeface="Calibri"/>
                <a:sym typeface="Calibri"/>
              </a:rPr>
              <a:t>Rigor</a:t>
            </a:r>
            <a:endParaRPr sz="2400" b="1" i="0" u="none" strike="noStrike" cap="none" dirty="0">
              <a:solidFill>
                <a:schemeClr val="lt1"/>
              </a:solidFill>
              <a:latin typeface="Calibri"/>
              <a:ea typeface="Calibri"/>
              <a:cs typeface="Calibri"/>
              <a:sym typeface="Calibri"/>
            </a:endParaRPr>
          </a:p>
        </p:txBody>
      </p:sp>
      <p:sp>
        <p:nvSpPr>
          <p:cNvPr id="327" name="Google Shape;327;p81"/>
          <p:cNvSpPr txBox="1"/>
          <p:nvPr/>
        </p:nvSpPr>
        <p:spPr>
          <a:xfrm>
            <a:off x="1821530" y="2169170"/>
            <a:ext cx="2500987" cy="137850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US" sz="1600" i="0" u="none" strike="noStrike" cap="none" dirty="0">
                <a:solidFill>
                  <a:srgbClr val="757070"/>
                </a:solidFill>
                <a:latin typeface="Calibri"/>
                <a:ea typeface="Calibri"/>
                <a:cs typeface="Calibri"/>
                <a:sym typeface="Calibri"/>
              </a:rPr>
              <a:t>Uses in-house expertise to apply a data-driven approach to program planning, implementation, and monitoring</a:t>
            </a:r>
            <a:endParaRPr sz="1400" i="0" u="none" strike="noStrike" cap="none" dirty="0">
              <a:solidFill>
                <a:srgbClr val="000000"/>
              </a:solidFill>
              <a:latin typeface="Arial"/>
              <a:ea typeface="Arial"/>
              <a:cs typeface="Arial"/>
              <a:sym typeface="Arial"/>
            </a:endParaRPr>
          </a:p>
        </p:txBody>
      </p:sp>
      <p:sp>
        <p:nvSpPr>
          <p:cNvPr id="326" name="Google Shape;326;p81"/>
          <p:cNvSpPr txBox="1"/>
          <p:nvPr/>
        </p:nvSpPr>
        <p:spPr>
          <a:xfrm>
            <a:off x="2234883" y="1409227"/>
            <a:ext cx="1674282" cy="530069"/>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400" b="1" i="0" u="none" strike="noStrike" cap="none" dirty="0">
                <a:solidFill>
                  <a:schemeClr val="lt1"/>
                </a:solidFill>
                <a:latin typeface="Calibri"/>
                <a:ea typeface="Calibri"/>
                <a:cs typeface="Calibri"/>
                <a:sym typeface="Calibri"/>
              </a:rPr>
              <a:t>Expertise</a:t>
            </a:r>
            <a:endParaRPr sz="2400" b="1" i="0" u="none" strike="noStrike" cap="none" dirty="0">
              <a:solidFill>
                <a:schemeClr val="lt1"/>
              </a:solidFill>
              <a:latin typeface="Calibri"/>
              <a:ea typeface="Calibri"/>
              <a:cs typeface="Calibri"/>
              <a:sym typeface="Calibri"/>
            </a:endParaRPr>
          </a:p>
        </p:txBody>
      </p:sp>
      <p:grpSp>
        <p:nvGrpSpPr>
          <p:cNvPr id="309" name="Google Shape;309;p81"/>
          <p:cNvGrpSpPr/>
          <p:nvPr/>
        </p:nvGrpSpPr>
        <p:grpSpPr>
          <a:xfrm>
            <a:off x="1277299" y="5730735"/>
            <a:ext cx="9637402" cy="497515"/>
            <a:chOff x="48298" y="0"/>
            <a:chExt cx="8921163" cy="497515"/>
          </a:xfrm>
        </p:grpSpPr>
        <p:sp>
          <p:nvSpPr>
            <p:cNvPr id="310" name="Google Shape;310;p81"/>
            <p:cNvSpPr/>
            <p:nvPr/>
          </p:nvSpPr>
          <p:spPr>
            <a:xfrm>
              <a:off x="48298" y="0"/>
              <a:ext cx="3142346" cy="497515"/>
            </a:xfrm>
            <a:prstGeom prst="chevron">
              <a:avLst>
                <a:gd name="adj" fmla="val 50000"/>
              </a:avLst>
            </a:prstGeom>
            <a:solidFill>
              <a:srgbClr val="75707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1" name="Google Shape;311;p81"/>
            <p:cNvSpPr txBox="1"/>
            <p:nvPr/>
          </p:nvSpPr>
          <p:spPr>
            <a:xfrm>
              <a:off x="297056" y="0"/>
              <a:ext cx="2893588" cy="497515"/>
            </a:xfrm>
            <a:prstGeom prst="rect">
              <a:avLst/>
            </a:prstGeom>
            <a:noFill/>
            <a:ln>
              <a:noFill/>
            </a:ln>
          </p:spPr>
          <p:txBody>
            <a:bodyPr spcFirstLastPara="1" wrap="square" lIns="72000" tIns="24000" rIns="24000" bIns="24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Disciplined people</a:t>
              </a:r>
              <a:endParaRPr sz="1400" b="0" i="0" u="none" strike="noStrike" cap="none" dirty="0">
                <a:solidFill>
                  <a:srgbClr val="000000"/>
                </a:solidFill>
                <a:latin typeface="Arial"/>
                <a:ea typeface="Arial"/>
                <a:cs typeface="Arial"/>
                <a:sym typeface="Arial"/>
              </a:endParaRPr>
            </a:p>
          </p:txBody>
        </p:sp>
        <p:sp>
          <p:nvSpPr>
            <p:cNvPr id="312" name="Google Shape;312;p81"/>
            <p:cNvSpPr/>
            <p:nvPr/>
          </p:nvSpPr>
          <p:spPr>
            <a:xfrm>
              <a:off x="3082505" y="0"/>
              <a:ext cx="2998870" cy="497515"/>
            </a:xfrm>
            <a:prstGeom prst="chevron">
              <a:avLst>
                <a:gd name="adj" fmla="val 50000"/>
              </a:avLst>
            </a:prstGeom>
            <a:solidFill>
              <a:srgbClr val="5DAB7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81"/>
            <p:cNvSpPr txBox="1"/>
            <p:nvPr/>
          </p:nvSpPr>
          <p:spPr>
            <a:xfrm>
              <a:off x="3455537" y="0"/>
              <a:ext cx="2893588" cy="497515"/>
            </a:xfrm>
            <a:prstGeom prst="rect">
              <a:avLst/>
            </a:prstGeom>
            <a:noFill/>
            <a:ln>
              <a:noFill/>
            </a:ln>
          </p:spPr>
          <p:txBody>
            <a:bodyPr spcFirstLastPara="1" wrap="square" lIns="72000" tIns="24000" rIns="24000" bIns="240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   Disciplined thought     </a:t>
              </a:r>
              <a:endParaRPr sz="1400" b="0" i="0" u="none" strike="noStrike" cap="none" dirty="0">
                <a:solidFill>
                  <a:srgbClr val="000000"/>
                </a:solidFill>
                <a:latin typeface="Arial"/>
                <a:ea typeface="Arial"/>
                <a:cs typeface="Arial"/>
                <a:sym typeface="Arial"/>
              </a:endParaRPr>
            </a:p>
          </p:txBody>
        </p:sp>
        <p:sp>
          <p:nvSpPr>
            <p:cNvPr id="314" name="Google Shape;314;p81"/>
            <p:cNvSpPr/>
            <p:nvPr/>
          </p:nvSpPr>
          <p:spPr>
            <a:xfrm>
              <a:off x="5989423" y="0"/>
              <a:ext cx="2980038" cy="497515"/>
            </a:xfrm>
            <a:prstGeom prst="chevron">
              <a:avLst>
                <a:gd name="adj" fmla="val 50000"/>
              </a:avLst>
            </a:prstGeom>
            <a:solidFill>
              <a:srgbClr val="00458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5" name="Google Shape;315;p81"/>
            <p:cNvSpPr txBox="1"/>
            <p:nvPr/>
          </p:nvSpPr>
          <p:spPr>
            <a:xfrm>
              <a:off x="5989423" y="0"/>
              <a:ext cx="2893588" cy="497515"/>
            </a:xfrm>
            <a:prstGeom prst="rect">
              <a:avLst/>
            </a:prstGeom>
            <a:noFill/>
            <a:ln>
              <a:noFill/>
            </a:ln>
          </p:spPr>
          <p:txBody>
            <a:bodyPr spcFirstLastPara="1" wrap="square" lIns="72000" tIns="24000" rIns="24000" bIns="24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Disciplined action</a:t>
              </a:r>
              <a:endParaRPr sz="1400" b="0" i="0" u="none" strike="noStrike" cap="none">
                <a:solidFill>
                  <a:srgbClr val="000000"/>
                </a:solidFill>
                <a:latin typeface="Arial"/>
                <a:ea typeface="Arial"/>
                <a:cs typeface="Arial"/>
                <a:sym typeface="Arial"/>
              </a:endParaRPr>
            </a:p>
          </p:txBody>
        </p:sp>
      </p:grpSp>
      <p:sp>
        <p:nvSpPr>
          <p:cNvPr id="328" name="Google Shape;328;p81"/>
          <p:cNvSpPr txBox="1">
            <a:spLocks noGrp="1"/>
          </p:cNvSpPr>
          <p:nvPr>
            <p:ph type="sldNum" idx="12"/>
          </p:nvPr>
        </p:nvSpPr>
        <p:spPr>
          <a:xfrm>
            <a:off x="8925331" y="62282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329" name="Google Shape;329;p81"/>
          <p:cNvSpPr txBox="1"/>
          <p:nvPr/>
        </p:nvSpPr>
        <p:spPr>
          <a:xfrm>
            <a:off x="4773768" y="2169170"/>
            <a:ext cx="2627991" cy="3390158"/>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rgbClr val="5DAB7E"/>
                </a:solidFill>
                <a:latin typeface="Calibri"/>
                <a:ea typeface="Calibri"/>
                <a:cs typeface="Calibri"/>
                <a:sym typeface="Calibri"/>
              </a:rPr>
              <a:t>Operates through a unique model, bringing together voices from the public, private, and civic sectors</a:t>
            </a:r>
            <a:endParaRPr sz="1400" i="0" u="none" strike="noStrike" cap="none" dirty="0">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ts val="1600"/>
              <a:buFont typeface="Arial"/>
              <a:buNone/>
            </a:pPr>
            <a:r>
              <a:rPr lang="en-US" sz="1600" i="0" u="none" strike="noStrike" cap="none" dirty="0">
                <a:solidFill>
                  <a:srgbClr val="5DAB7E"/>
                </a:solidFill>
                <a:latin typeface="Calibri"/>
                <a:ea typeface="Calibri"/>
                <a:cs typeface="Calibri"/>
                <a:sym typeface="Calibri"/>
              </a:rPr>
              <a:t>Conducts supply chain analyses for any given grain to discover and act on opportunities to advance fortification</a:t>
            </a:r>
            <a:endParaRPr sz="1400" i="0" u="none" strike="noStrike" cap="none" dirty="0">
              <a:solidFill>
                <a:srgbClr val="000000"/>
              </a:solidFill>
              <a:latin typeface="Arial"/>
              <a:ea typeface="Arial"/>
              <a:cs typeface="Arial"/>
              <a:sym typeface="Arial"/>
            </a:endParaRPr>
          </a:p>
          <a:p>
            <a:pPr marL="0" marR="0" lvl="0" indent="0" algn="ctr" rtl="0">
              <a:lnSpc>
                <a:spcPct val="100000"/>
              </a:lnSpc>
              <a:spcBef>
                <a:spcPts val="1000"/>
              </a:spcBef>
              <a:spcAft>
                <a:spcPts val="1000"/>
              </a:spcAft>
              <a:buClr>
                <a:srgbClr val="000000"/>
              </a:buClr>
              <a:buSzPts val="1600"/>
              <a:buFont typeface="Arial"/>
              <a:buNone/>
            </a:pPr>
            <a:r>
              <a:rPr lang="en-US" sz="1600" i="0" u="none" strike="noStrike" cap="none" dirty="0">
                <a:solidFill>
                  <a:srgbClr val="5DAB7E"/>
                </a:solidFill>
                <a:latin typeface="Calibri"/>
                <a:ea typeface="Calibri"/>
                <a:cs typeface="Calibri"/>
                <a:sym typeface="Calibri"/>
              </a:rPr>
              <a:t>Documents and publishes up to 196 countries’ annual progress toward successful cereal grain fortification</a:t>
            </a:r>
            <a:endParaRPr sz="1400" i="0" u="none" strike="noStrike" cap="none" dirty="0">
              <a:solidFill>
                <a:srgbClr val="000000"/>
              </a:solidFill>
              <a:latin typeface="Arial"/>
              <a:ea typeface="Arial"/>
              <a:cs typeface="Arial"/>
              <a:sym typeface="Arial"/>
            </a:endParaRPr>
          </a:p>
        </p:txBody>
      </p:sp>
      <p:sp>
        <p:nvSpPr>
          <p:cNvPr id="334" name="Google Shape;334;p81"/>
          <p:cNvSpPr txBox="1"/>
          <p:nvPr/>
        </p:nvSpPr>
        <p:spPr>
          <a:xfrm>
            <a:off x="0" y="324584"/>
            <a:ext cx="12192000" cy="798300"/>
          </a:xfrm>
          <a:prstGeom prst="rect">
            <a:avLst/>
          </a:prstGeom>
          <a:solidFill>
            <a:srgbClr val="FFFFFF">
              <a:alpha val="69411"/>
            </a:srgbClr>
          </a:solidFill>
          <a:ln>
            <a:noFill/>
          </a:ln>
        </p:spPr>
        <p:txBody>
          <a:bodyPr spcFirstLastPara="1" wrap="square" lIns="91425" tIns="45700" rIns="91425" bIns="45700" anchor="t" anchorCtr="0">
            <a:noAutofit/>
          </a:bodyPr>
          <a:lstStyle/>
          <a:p>
            <a:pPr lvl="0" algn="ctr">
              <a:buSzPts val="4400"/>
            </a:pPr>
            <a:r>
              <a:rPr lang="en-US" sz="4400" dirty="0">
                <a:solidFill>
                  <a:srgbClr val="595959"/>
                </a:solidFill>
                <a:latin typeface="Calibri"/>
                <a:ea typeface="Calibri"/>
                <a:cs typeface="Calibri"/>
                <a:sym typeface="Calibri"/>
              </a:rPr>
              <a:t>FFI’s role and unique contribution</a:t>
            </a:r>
            <a:endParaRPr lang="en-US" dirty="0">
              <a:solidFill>
                <a:srgbClr val="595959"/>
              </a:solidFill>
              <a:latin typeface="Calibri"/>
              <a:ea typeface="Calibri"/>
              <a:cs typeface="Calibri"/>
              <a:sym typeface="Calibri"/>
            </a:endParaRPr>
          </a:p>
        </p:txBody>
      </p:sp>
      <p:sp>
        <p:nvSpPr>
          <p:cNvPr id="30" name="Rectangle: Rounded Corners 29">
            <a:extLst>
              <a:ext uri="{FF2B5EF4-FFF2-40B4-BE49-F238E27FC236}">
                <a16:creationId xmlns:a16="http://schemas.microsoft.com/office/drawing/2014/main" id="{2059FC47-2A26-4D7C-93C7-948B1B5D1347}"/>
              </a:ext>
            </a:extLst>
          </p:cNvPr>
          <p:cNvSpPr/>
          <p:nvPr/>
        </p:nvSpPr>
        <p:spPr>
          <a:xfrm>
            <a:off x="7707582" y="1307452"/>
            <a:ext cx="2798779" cy="759943"/>
          </a:xfrm>
          <a:prstGeom prst="roundRect">
            <a:avLst/>
          </a:prstGeom>
          <a:solidFill>
            <a:srgbClr val="004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324;p81">
            <a:extLst>
              <a:ext uri="{FF2B5EF4-FFF2-40B4-BE49-F238E27FC236}">
                <a16:creationId xmlns:a16="http://schemas.microsoft.com/office/drawing/2014/main" id="{C0771D65-3181-42D3-AC4F-11002A02F4E0}"/>
              </a:ext>
            </a:extLst>
          </p:cNvPr>
          <p:cNvSpPr txBox="1"/>
          <p:nvPr/>
        </p:nvSpPr>
        <p:spPr>
          <a:xfrm>
            <a:off x="8429420" y="1392668"/>
            <a:ext cx="1372587" cy="625506"/>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400" b="1" i="0" u="none" strike="noStrike" cap="none" dirty="0">
                <a:solidFill>
                  <a:schemeClr val="lt1"/>
                </a:solidFill>
                <a:latin typeface="Calibri"/>
                <a:ea typeface="Calibri"/>
                <a:cs typeface="Calibri"/>
                <a:sym typeface="Calibri"/>
              </a:rPr>
              <a:t>Focus</a:t>
            </a:r>
            <a:endParaRPr sz="2400" b="1" i="0" u="none" strike="noStrike" cap="none" dirty="0">
              <a:solidFill>
                <a:schemeClr val="lt1"/>
              </a:solidFill>
              <a:latin typeface="Calibri"/>
              <a:ea typeface="Calibri"/>
              <a:cs typeface="Calibri"/>
              <a:sym typeface="Calibri"/>
            </a:endParaRPr>
          </a:p>
        </p:txBody>
      </p:sp>
      <p:sp>
        <p:nvSpPr>
          <p:cNvPr id="32" name="Google Shape;330;p81">
            <a:extLst>
              <a:ext uri="{FF2B5EF4-FFF2-40B4-BE49-F238E27FC236}">
                <a16:creationId xmlns:a16="http://schemas.microsoft.com/office/drawing/2014/main" id="{A5579116-E717-43F9-921D-B797D541E5E1}"/>
              </a:ext>
            </a:extLst>
          </p:cNvPr>
          <p:cNvSpPr txBox="1"/>
          <p:nvPr/>
        </p:nvSpPr>
        <p:spPr>
          <a:xfrm>
            <a:off x="7853010" y="2131849"/>
            <a:ext cx="2500987" cy="127858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US" sz="1600" i="0" u="none" strike="noStrike" cap="none" dirty="0">
                <a:solidFill>
                  <a:srgbClr val="004584"/>
                </a:solidFill>
                <a:latin typeface="Calibri"/>
                <a:ea typeface="Calibri"/>
                <a:cs typeface="Calibri"/>
                <a:sym typeface="Calibri"/>
              </a:rPr>
              <a:t>Focuses exclusively on large-scale fortification of the three most consumed grains: wheat flour, maize flour, and rice</a:t>
            </a:r>
            <a:endParaRPr sz="140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552"/>
        <p:cNvGrpSpPr/>
        <p:nvPr/>
      </p:nvGrpSpPr>
      <p:grpSpPr>
        <a:xfrm>
          <a:off x="0" y="0"/>
          <a:ext cx="0" cy="0"/>
          <a:chOff x="0" y="0"/>
          <a:chExt cx="0" cy="0"/>
        </a:xfrm>
      </p:grpSpPr>
      <p:sp>
        <p:nvSpPr>
          <p:cNvPr id="553" name="Google Shape;553;ga3b6e513f1_0_1093"/>
          <p:cNvSpPr txBox="1">
            <a:spLocks noGrp="1"/>
          </p:cNvSpPr>
          <p:nvPr>
            <p:ph type="title"/>
          </p:nvPr>
        </p:nvSpPr>
        <p:spPr>
          <a:xfrm>
            <a:off x="1656734" y="797805"/>
            <a:ext cx="7886700" cy="82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200">
                <a:solidFill>
                  <a:srgbClr val="1C4587"/>
                </a:solidFill>
              </a:rPr>
              <a:t>Final Rice Fortification Matrix</a:t>
            </a:r>
            <a:endParaRPr sz="3200">
              <a:solidFill>
                <a:srgbClr val="1C4587"/>
              </a:solidFill>
            </a:endParaRPr>
          </a:p>
          <a:p>
            <a:pPr marL="0" lvl="0" indent="0" algn="l" rtl="0">
              <a:lnSpc>
                <a:spcPct val="90000"/>
              </a:lnSpc>
              <a:spcBef>
                <a:spcPts val="0"/>
              </a:spcBef>
              <a:spcAft>
                <a:spcPts val="0"/>
              </a:spcAft>
              <a:buClr>
                <a:schemeClr val="dk1"/>
              </a:buClr>
              <a:buSzPts val="1800"/>
              <a:buNone/>
            </a:pPr>
            <a:r>
              <a:rPr lang="en-US" sz="3200">
                <a:solidFill>
                  <a:srgbClr val="BF9000"/>
                </a:solidFill>
              </a:rPr>
              <a:t>Country Ranking </a:t>
            </a:r>
            <a:endParaRPr sz="3200">
              <a:solidFill>
                <a:srgbClr val="BF9000"/>
              </a:solidFill>
            </a:endParaRPr>
          </a:p>
        </p:txBody>
      </p:sp>
      <p:sp>
        <p:nvSpPr>
          <p:cNvPr id="554" name="Google Shape;554;ga3b6e513f1_0_1093"/>
          <p:cNvSpPr/>
          <p:nvPr/>
        </p:nvSpPr>
        <p:spPr>
          <a:xfrm>
            <a:off x="4353261" y="6161296"/>
            <a:ext cx="4873200" cy="419700"/>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5" name="Google Shape;555;ga3b6e513f1_0_1093"/>
          <p:cNvSpPr/>
          <p:nvPr/>
        </p:nvSpPr>
        <p:spPr>
          <a:xfrm>
            <a:off x="3752351" y="2273519"/>
            <a:ext cx="360300" cy="3815700"/>
          </a:xfrm>
          <a:prstGeom prst="up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6" name="Google Shape;556;ga3b6e513f1_0_1093"/>
          <p:cNvSpPr txBox="1"/>
          <p:nvPr/>
        </p:nvSpPr>
        <p:spPr>
          <a:xfrm>
            <a:off x="3299012" y="6201499"/>
            <a:ext cx="914400" cy="307800"/>
          </a:xfrm>
          <a:prstGeom prst="rect">
            <a:avLst/>
          </a:prstGeom>
          <a:solidFill>
            <a:srgbClr val="FE686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Low</a:t>
            </a:r>
            <a:endParaRPr sz="1400" b="0" i="0" u="none" strike="noStrike" cap="none">
              <a:solidFill>
                <a:srgbClr val="000000"/>
              </a:solidFill>
              <a:latin typeface="Arial"/>
              <a:ea typeface="Arial"/>
              <a:cs typeface="Arial"/>
              <a:sym typeface="Arial"/>
            </a:endParaRPr>
          </a:p>
        </p:txBody>
      </p:sp>
      <p:sp>
        <p:nvSpPr>
          <p:cNvPr id="557" name="Google Shape;557;ga3b6e513f1_0_1093"/>
          <p:cNvSpPr txBox="1"/>
          <p:nvPr/>
        </p:nvSpPr>
        <p:spPr>
          <a:xfrm>
            <a:off x="9373221" y="6168702"/>
            <a:ext cx="914400" cy="307800"/>
          </a:xfrm>
          <a:prstGeom prst="rect">
            <a:avLst/>
          </a:prstGeom>
          <a:solidFill>
            <a:srgbClr val="68B4F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Great</a:t>
            </a:r>
            <a:endParaRPr sz="1400" b="0" i="0" u="none" strike="noStrike" cap="none">
              <a:solidFill>
                <a:srgbClr val="000000"/>
              </a:solidFill>
              <a:latin typeface="Arial"/>
              <a:ea typeface="Arial"/>
              <a:cs typeface="Arial"/>
              <a:sym typeface="Arial"/>
            </a:endParaRPr>
          </a:p>
        </p:txBody>
      </p:sp>
      <p:sp>
        <p:nvSpPr>
          <p:cNvPr id="558" name="Google Shape;558;ga3b6e513f1_0_1093"/>
          <p:cNvSpPr txBox="1"/>
          <p:nvPr/>
        </p:nvSpPr>
        <p:spPr>
          <a:xfrm>
            <a:off x="3295151" y="1890591"/>
            <a:ext cx="914400" cy="307800"/>
          </a:xfrm>
          <a:prstGeom prst="rect">
            <a:avLst/>
          </a:prstGeom>
          <a:solidFill>
            <a:srgbClr val="68B4F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Great</a:t>
            </a:r>
            <a:endParaRPr sz="1400" b="0" i="0" u="none" strike="noStrike" cap="none">
              <a:solidFill>
                <a:srgbClr val="000000"/>
              </a:solidFill>
              <a:latin typeface="Arial"/>
              <a:ea typeface="Arial"/>
              <a:cs typeface="Arial"/>
              <a:sym typeface="Arial"/>
            </a:endParaRPr>
          </a:p>
        </p:txBody>
      </p:sp>
      <p:sp>
        <p:nvSpPr>
          <p:cNvPr id="559" name="Google Shape;559;ga3b6e513f1_0_1093"/>
          <p:cNvSpPr txBox="1"/>
          <p:nvPr/>
        </p:nvSpPr>
        <p:spPr>
          <a:xfrm rot="-5400000">
            <a:off x="1727299" y="4382132"/>
            <a:ext cx="3528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Health Impact</a:t>
            </a:r>
            <a:endParaRPr sz="1400" b="0" i="0" u="none" strike="noStrike" cap="none">
              <a:solidFill>
                <a:srgbClr val="000000"/>
              </a:solidFill>
              <a:latin typeface="Calibri"/>
              <a:ea typeface="Calibri"/>
              <a:cs typeface="Calibri"/>
              <a:sym typeface="Calibri"/>
            </a:endParaRPr>
          </a:p>
        </p:txBody>
      </p:sp>
      <p:sp>
        <p:nvSpPr>
          <p:cNvPr id="560" name="Google Shape;560;ga3b6e513f1_0_1093"/>
          <p:cNvSpPr txBox="1"/>
          <p:nvPr/>
        </p:nvSpPr>
        <p:spPr>
          <a:xfrm>
            <a:off x="3438861" y="6445001"/>
            <a:ext cx="50199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Ease of Implementation</a:t>
            </a:r>
            <a:endParaRPr sz="1400" b="0" i="0" u="none" strike="noStrike" cap="none">
              <a:solidFill>
                <a:srgbClr val="000000"/>
              </a:solidFill>
              <a:latin typeface="Arial"/>
              <a:ea typeface="Arial"/>
              <a:cs typeface="Arial"/>
              <a:sym typeface="Arial"/>
            </a:endParaRPr>
          </a:p>
        </p:txBody>
      </p:sp>
      <p:graphicFrame>
        <p:nvGraphicFramePr>
          <p:cNvPr id="561" name="Google Shape;561;ga3b6e513f1_0_1093"/>
          <p:cNvGraphicFramePr/>
          <p:nvPr/>
        </p:nvGraphicFramePr>
        <p:xfrm>
          <a:off x="4237236" y="1906026"/>
          <a:ext cx="3000000" cy="3000000"/>
        </p:xfrm>
        <a:graphic>
          <a:graphicData uri="http://schemas.openxmlformats.org/drawingml/2006/table">
            <a:tbl>
              <a:tblPr>
                <a:noFill/>
                <a:tableStyleId>{C9CDBEC9-4E10-4509-BF0A-F3A403EC96DB}</a:tableStyleId>
              </a:tblPr>
              <a:tblGrid>
                <a:gridCol w="1387725">
                  <a:extLst>
                    <a:ext uri="{9D8B030D-6E8A-4147-A177-3AD203B41FA5}">
                      <a16:colId xmlns:a16="http://schemas.microsoft.com/office/drawing/2014/main" val="20000"/>
                    </a:ext>
                  </a:extLst>
                </a:gridCol>
                <a:gridCol w="1570625">
                  <a:extLst>
                    <a:ext uri="{9D8B030D-6E8A-4147-A177-3AD203B41FA5}">
                      <a16:colId xmlns:a16="http://schemas.microsoft.com/office/drawing/2014/main" val="20001"/>
                    </a:ext>
                  </a:extLst>
                </a:gridCol>
                <a:gridCol w="1961100">
                  <a:extLst>
                    <a:ext uri="{9D8B030D-6E8A-4147-A177-3AD203B41FA5}">
                      <a16:colId xmlns:a16="http://schemas.microsoft.com/office/drawing/2014/main" val="20002"/>
                    </a:ext>
                  </a:extLst>
                </a:gridCol>
                <a:gridCol w="1346200">
                  <a:extLst>
                    <a:ext uri="{9D8B030D-6E8A-4147-A177-3AD203B41FA5}">
                      <a16:colId xmlns:a16="http://schemas.microsoft.com/office/drawing/2014/main" val="20003"/>
                    </a:ext>
                  </a:extLst>
                </a:gridCol>
              </a:tblGrid>
              <a:tr h="808100">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Cote d’Ivoire</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Mali</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Senegal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Ghana</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11682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Madagascar</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Guinea</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Egypt</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Nigeria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Sierra Leone</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Liberia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Benin</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11493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Guinea-Bissau</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Mauritania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Gabon</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Gambia</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Djibouti</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Cabo Verde</a:t>
                      </a:r>
                      <a:endParaRPr sz="1400" u="none" strike="noStrike" cap="none"/>
                    </a:p>
                  </a:txBody>
                  <a:tcPr marL="91450" marR="91450" marT="45725" marB="45725"/>
                </a:tc>
                <a:extLst>
                  <a:ext uri="{0D108BD9-81ED-4DB2-BD59-A6C34878D82A}">
                    <a16:rowId xmlns:a16="http://schemas.microsoft.com/office/drawing/2014/main" val="10002"/>
                  </a:ext>
                </a:extLst>
              </a:tr>
              <a:tr h="9499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Comoros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Mauritius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Sao Tome &amp; Principe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
        <p:nvSpPr>
          <p:cNvPr id="562" name="Google Shape;562;ga3b6e513f1_0_1093"/>
          <p:cNvSpPr txBox="1"/>
          <p:nvPr/>
        </p:nvSpPr>
        <p:spPr>
          <a:xfrm>
            <a:off x="8610600" y="6356358"/>
            <a:ext cx="27432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3F3F3F"/>
                </a:solidFill>
                <a:latin typeface="Arial"/>
                <a:ea typeface="Arial"/>
                <a:cs typeface="Arial"/>
                <a:sym typeface="Arial"/>
              </a:rPr>
              <a:t>20</a:t>
            </a:fld>
            <a:endParaRPr sz="1200" b="0" i="0" u="none" strike="noStrike" cap="none">
              <a:solidFill>
                <a:srgbClr val="3F3F3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7"/>
        <p:cNvGrpSpPr/>
        <p:nvPr/>
      </p:nvGrpSpPr>
      <p:grpSpPr>
        <a:xfrm>
          <a:off x="0" y="0"/>
          <a:ext cx="0" cy="0"/>
          <a:chOff x="0" y="0"/>
          <a:chExt cx="0" cy="0"/>
        </a:xfrm>
      </p:grpSpPr>
      <p:pic>
        <p:nvPicPr>
          <p:cNvPr id="8" name="Picture 7">
            <a:extLst>
              <a:ext uri="{FF2B5EF4-FFF2-40B4-BE49-F238E27FC236}">
                <a16:creationId xmlns:a16="http://schemas.microsoft.com/office/drawing/2014/main" id="{13F42B74-CA18-4C7D-98F2-844415E706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Google Shape;501;ga3b6e513f1_0_1046">
            <a:extLst>
              <a:ext uri="{FF2B5EF4-FFF2-40B4-BE49-F238E27FC236}">
                <a16:creationId xmlns:a16="http://schemas.microsoft.com/office/drawing/2014/main" id="{DF472E48-56A0-4C25-8F6E-9D8D0BF1C32A}"/>
              </a:ext>
            </a:extLst>
          </p:cNvPr>
          <p:cNvSpPr/>
          <p:nvPr/>
        </p:nvSpPr>
        <p:spPr>
          <a:xfrm>
            <a:off x="0" y="0"/>
            <a:ext cx="7729500" cy="6315000"/>
          </a:xfrm>
          <a:prstGeom prst="rect">
            <a:avLst/>
          </a:prstGeom>
          <a:solidFill>
            <a:srgbClr val="FFFFFF">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9" name="Google Shape;569;ga3b6e513f1_0_1107"/>
          <p:cNvSpPr txBox="1"/>
          <p:nvPr/>
        </p:nvSpPr>
        <p:spPr>
          <a:xfrm>
            <a:off x="278262" y="1481801"/>
            <a:ext cx="7451400" cy="4407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E4E79"/>
              </a:buClr>
              <a:buSzPts val="2800"/>
              <a:buFont typeface="Arial"/>
              <a:buNone/>
            </a:pPr>
            <a:r>
              <a:rPr lang="en-US" sz="2800" b="0" i="0" u="none" strike="noStrike" cap="none">
                <a:solidFill>
                  <a:srgbClr val="3F3F3F"/>
                </a:solidFill>
                <a:latin typeface="Calibri"/>
                <a:ea typeface="Calibri"/>
                <a:cs typeface="Calibri"/>
                <a:sym typeface="Calibri"/>
              </a:rPr>
              <a:t>FFI is supporting 13 countries between 2018-2021 and seeking additional funding post 2021 to continue this support.</a:t>
            </a:r>
            <a:endParaRPr sz="1400" b="0" i="0" u="none" strike="noStrike" cap="none">
              <a:solidFill>
                <a:srgbClr val="000000"/>
              </a:solidFill>
              <a:latin typeface="Arial"/>
              <a:ea typeface="Arial"/>
              <a:cs typeface="Arial"/>
              <a:sym typeface="Arial"/>
            </a:endParaRPr>
          </a:p>
          <a:p>
            <a:pPr marL="457177" marR="0" lvl="1" indent="0"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a:solidFill>
                <a:srgbClr val="3F3F3F"/>
              </a:solidFill>
              <a:latin typeface="Calibri"/>
              <a:ea typeface="Calibri"/>
              <a:cs typeface="Calibri"/>
              <a:sym typeface="Calibri"/>
            </a:endParaRPr>
          </a:p>
        </p:txBody>
      </p:sp>
      <p:sp>
        <p:nvSpPr>
          <p:cNvPr id="570" name="Google Shape;570;ga3b6e513f1_0_1107"/>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AFRICA</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lt1"/>
                </a:solidFill>
                <a:latin typeface="Calibri"/>
                <a:ea typeface="Calibri"/>
                <a:cs typeface="Calibri"/>
                <a:sym typeface="Calibri"/>
              </a:rPr>
              <a:t>Strategic targets</a:t>
            </a:r>
            <a:endParaRPr sz="2000" b="0" i="0" u="none" strike="noStrike" cap="none">
              <a:solidFill>
                <a:schemeClr val="lt1"/>
              </a:solidFill>
              <a:latin typeface="Calibri"/>
              <a:ea typeface="Calibri"/>
              <a:cs typeface="Calibri"/>
              <a:sym typeface="Calibri"/>
            </a:endParaRPr>
          </a:p>
        </p:txBody>
      </p:sp>
      <p:graphicFrame>
        <p:nvGraphicFramePr>
          <p:cNvPr id="571" name="Google Shape;571;ga3b6e513f1_0_1107"/>
          <p:cNvGraphicFramePr/>
          <p:nvPr>
            <p:extLst>
              <p:ext uri="{D42A27DB-BD31-4B8C-83A1-F6EECF244321}">
                <p14:modId xmlns:p14="http://schemas.microsoft.com/office/powerpoint/2010/main" val="2174310633"/>
              </p:ext>
            </p:extLst>
          </p:nvPr>
        </p:nvGraphicFramePr>
        <p:xfrm>
          <a:off x="278262" y="2991379"/>
          <a:ext cx="7051200" cy="2494340"/>
        </p:xfrm>
        <a:graphic>
          <a:graphicData uri="http://schemas.openxmlformats.org/drawingml/2006/table">
            <a:tbl>
              <a:tblPr firstRow="1" bandRow="1">
                <a:noFill/>
                <a:tableStyleId>{003827FC-79D9-4FC7-9087-D006CE65BCC5}</a:tableStyleId>
              </a:tblPr>
              <a:tblGrid>
                <a:gridCol w="1762800">
                  <a:extLst>
                    <a:ext uri="{9D8B030D-6E8A-4147-A177-3AD203B41FA5}">
                      <a16:colId xmlns:a16="http://schemas.microsoft.com/office/drawing/2014/main" val="20000"/>
                    </a:ext>
                  </a:extLst>
                </a:gridCol>
                <a:gridCol w="1762800">
                  <a:extLst>
                    <a:ext uri="{9D8B030D-6E8A-4147-A177-3AD203B41FA5}">
                      <a16:colId xmlns:a16="http://schemas.microsoft.com/office/drawing/2014/main" val="20001"/>
                    </a:ext>
                  </a:extLst>
                </a:gridCol>
                <a:gridCol w="1762800">
                  <a:extLst>
                    <a:ext uri="{9D8B030D-6E8A-4147-A177-3AD203B41FA5}">
                      <a16:colId xmlns:a16="http://schemas.microsoft.com/office/drawing/2014/main" val="20002"/>
                    </a:ext>
                  </a:extLst>
                </a:gridCol>
                <a:gridCol w="17628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EXPLORE &amp; ENGAGE</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MAP THE CONTEXT</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DESIGN &amp; DEVELOP</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bg1"/>
                          </a:solidFill>
                          <a:latin typeface="Calibri" panose="020F0502020204030204" pitchFamily="34" charset="0"/>
                          <a:cs typeface="Calibri" panose="020F0502020204030204" pitchFamily="34" charset="0"/>
                        </a:rPr>
                        <a:t>MONITOR</a:t>
                      </a:r>
                      <a:endParaRPr sz="1400" b="1" u="none" strike="noStrike" cap="none" dirty="0">
                        <a:solidFill>
                          <a:schemeClr val="bg1"/>
                        </a:solidFill>
                        <a:latin typeface="Calibri" panose="020F0502020204030204" pitchFamily="34" charset="0"/>
                        <a:cs typeface="Calibri" panose="020F0502020204030204" pitchFamily="34" charset="0"/>
                      </a:endParaRPr>
                    </a:p>
                  </a:txBody>
                  <a:tcPr marL="91450" marR="91450" marT="45725" marB="45725">
                    <a:solidFill>
                      <a:srgbClr val="1E4E79"/>
                    </a:solidFill>
                  </a:tcPr>
                </a:tc>
                <a:extLst>
                  <a:ext uri="{0D108BD9-81ED-4DB2-BD59-A6C34878D82A}">
                    <a16:rowId xmlns:a16="http://schemas.microsoft.com/office/drawing/2014/main" val="10000"/>
                  </a:ext>
                </a:extLst>
              </a:tr>
              <a:tr h="370850">
                <a:tc>
                  <a:txBody>
                    <a:bodyPr/>
                    <a:lstStyle/>
                    <a:p>
                      <a:pPr marL="0" marR="0" lvl="1"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Algeria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Egypt</a:t>
                      </a:r>
                      <a:endParaRPr sz="1400" u="none" strike="noStrike" cap="none"/>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Ethiopia</a:t>
                      </a:r>
                      <a:endParaRPr sz="1400" u="none" strike="noStrike" cap="none"/>
                    </a:p>
                  </a:txBody>
                  <a:tcPr marL="91450" marR="91450" marT="45725" marB="45725">
                    <a:lnB w="12700" cap="flat" cmpd="sng">
                      <a:solidFill>
                        <a:schemeClr val="lt1"/>
                      </a:solidFill>
                      <a:prstDash val="solid"/>
                      <a:round/>
                      <a:headEnd type="none" w="sm" len="sm"/>
                      <a:tailEnd type="none" w="sm" len="sm"/>
                    </a:lnB>
                    <a:solidFill>
                      <a:srgbClr val="2E75B5"/>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chemeClr val="lt1"/>
                          </a:solidFill>
                        </a:rPr>
                        <a:t>Malawi</a:t>
                      </a:r>
                      <a:endParaRPr sz="1400" u="none" strike="noStrike" cap="none"/>
                    </a:p>
                  </a:txBody>
                  <a:tcPr marL="91450" marR="91450" marT="45725" marB="45725">
                    <a:solidFill>
                      <a:srgbClr val="1E4E79"/>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Angola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Botswana</a:t>
                      </a:r>
                      <a:endParaRPr sz="1400" u="none" strike="noStrike" cap="none"/>
                    </a:p>
                  </a:txBody>
                  <a:tcPr marL="91450" marR="91450" marT="45725" marB="45725">
                    <a:lnR w="12700" cap="flat" cmpd="sng">
                      <a:solidFill>
                        <a:schemeClr val="lt1"/>
                      </a:solidFill>
                      <a:prstDash val="solid"/>
                      <a:round/>
                      <a:headEnd type="none" w="sm" len="sm"/>
                      <a:tailEnd type="none" w="sm" len="sm"/>
                    </a:lnR>
                    <a:solidFill>
                      <a:srgbClr val="9CC2E5"/>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chemeClr val="lt1"/>
                          </a:solidFill>
                        </a:rPr>
                        <a:t>Zimbabwe</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75B5"/>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Mozambique</a:t>
                      </a:r>
                      <a:endParaRPr sz="1400" u="none" strike="noStrike" cap="none"/>
                    </a:p>
                  </a:txBody>
                  <a:tcPr marL="91450" marR="91450" marT="45725" marB="45725">
                    <a:lnL w="12700" cap="flat" cmpd="sng">
                      <a:solidFill>
                        <a:schemeClr val="lt1"/>
                      </a:solidFill>
                      <a:prstDash val="solid"/>
                      <a:round/>
                      <a:headEnd type="none" w="sm" len="sm"/>
                      <a:tailEnd type="none" w="sm" len="sm"/>
                    </a:lnL>
                    <a:solidFill>
                      <a:srgbClr val="1E4E79"/>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Mauritius</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Namibia</a:t>
                      </a:r>
                      <a:endParaRPr sz="1400" u="none" strike="noStrike" cap="none"/>
                    </a:p>
                  </a:txBody>
                  <a:tcPr marL="91450" marR="91450" marT="45725" marB="45725">
                    <a:lnR w="12700" cap="flat" cmpd="sng">
                      <a:solidFill>
                        <a:schemeClr val="lt1"/>
                      </a:solidFill>
                      <a:prstDash val="solid"/>
                      <a:round/>
                      <a:headEnd type="none" w="sm" len="sm"/>
                      <a:tailEnd type="none" w="sm" len="sm"/>
                    </a:lnR>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rgbClr val="FFFFFF"/>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75B5"/>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rgbClr val="FFFFFF"/>
                          </a:solidFill>
                        </a:rPr>
                        <a:t>South Africa</a:t>
                      </a:r>
                      <a:endParaRPr sz="1800" u="none" strike="noStrike" cap="none">
                        <a:solidFill>
                          <a:srgbClr val="FFFFFF"/>
                        </a:solidFill>
                      </a:endParaRPr>
                    </a:p>
                  </a:txBody>
                  <a:tcPr marL="91450" marR="91450" marT="45725" marB="45725">
                    <a:lnL w="12700" cap="flat" cmpd="sng">
                      <a:solidFill>
                        <a:schemeClr val="lt1"/>
                      </a:solidFill>
                      <a:prstDash val="solid"/>
                      <a:round/>
                      <a:headEnd type="none" w="sm" len="sm"/>
                      <a:tailEnd type="none" w="sm" len="sm"/>
                    </a:lnL>
                    <a:solidFill>
                      <a:srgbClr val="1E4E79"/>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Morocco</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lnR w="12700" cap="flat" cmpd="sng">
                      <a:solidFill>
                        <a:schemeClr val="lt1"/>
                      </a:solidFill>
                      <a:prstDash val="solid"/>
                      <a:round/>
                      <a:headEnd type="none" w="sm" len="sm"/>
                      <a:tailEnd type="none" w="sm" len="sm"/>
                    </a:lnR>
                    <a:solidFill>
                      <a:srgbClr val="9CC2E5"/>
                    </a:solidFill>
                  </a:tcPr>
                </a:tc>
                <a:tc>
                  <a:txBody>
                    <a:bodyPr/>
                    <a:lstStyle/>
                    <a:p>
                      <a:pPr marL="0" marR="0" lvl="0" indent="0" algn="l" rtl="0">
                        <a:lnSpc>
                          <a:spcPct val="100000"/>
                        </a:lnSpc>
                        <a:spcBef>
                          <a:spcPts val="0"/>
                        </a:spcBef>
                        <a:spcAft>
                          <a:spcPts val="0"/>
                        </a:spcAft>
                        <a:buClr>
                          <a:schemeClr val="lt1"/>
                        </a:buClr>
                        <a:buSzPts val="1800"/>
                        <a:buFont typeface="Calibri"/>
                        <a:buNone/>
                      </a:pP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75B5"/>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Uganda</a:t>
                      </a:r>
                      <a:endParaRPr sz="1400" u="none" strike="noStrike" cap="none"/>
                    </a:p>
                  </a:txBody>
                  <a:tcPr marL="91450" marR="91450" marT="45725" marB="45725">
                    <a:lnL w="12700" cap="flat" cmpd="sng">
                      <a:solidFill>
                        <a:schemeClr val="lt1"/>
                      </a:solidFill>
                      <a:prstDash val="solid"/>
                      <a:round/>
                      <a:headEnd type="none" w="sm" len="sm"/>
                      <a:tailEnd type="none" w="sm" len="sm"/>
                    </a:lnL>
                    <a:solidFill>
                      <a:srgbClr val="1E4E79"/>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lnR w="12700" cap="flat" cmpd="sng">
                      <a:solidFill>
                        <a:schemeClr val="lt1"/>
                      </a:solidFill>
                      <a:prstDash val="solid"/>
                      <a:round/>
                      <a:headEnd type="none" w="sm" len="sm"/>
                      <a:tailEnd type="none" w="sm" len="sm"/>
                    </a:lnR>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lnL w="12700" cap="flat" cmpd="sng">
                      <a:solidFill>
                        <a:schemeClr val="lt1"/>
                      </a:solidFill>
                      <a:prstDash val="solid"/>
                      <a:round/>
                      <a:headEnd type="none" w="sm" len="sm"/>
                      <a:tailEnd type="none" w="sm" len="sm"/>
                    </a:lnL>
                    <a:solidFill>
                      <a:srgbClr val="1E4E79"/>
                    </a:solidFill>
                  </a:tcPr>
                </a:tc>
                <a:extLst>
                  <a:ext uri="{0D108BD9-81ED-4DB2-BD59-A6C34878D82A}">
                    <a16:rowId xmlns:a16="http://schemas.microsoft.com/office/drawing/2014/main" val="10005"/>
                  </a:ext>
                </a:extLst>
              </a:tr>
            </a:tbl>
          </a:graphicData>
        </a:graphic>
      </p:graphicFrame>
      <p:sp>
        <p:nvSpPr>
          <p:cNvPr id="572" name="Google Shape;572;ga3b6e513f1_0_1107"/>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21</a:t>
            </a:fld>
            <a:endParaRPr>
              <a:solidFill>
                <a:schemeClr val="lt1"/>
              </a:solidFill>
            </a:endParaRPr>
          </a:p>
        </p:txBody>
      </p:sp>
      <p:sp>
        <p:nvSpPr>
          <p:cNvPr id="573" name="Google Shape;573;ga3b6e513f1_0_1107"/>
          <p:cNvSpPr/>
          <p:nvPr/>
        </p:nvSpPr>
        <p:spPr>
          <a:xfrm>
            <a:off x="529184" y="6506039"/>
            <a:ext cx="6753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RTI</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8"/>
        <p:cNvGrpSpPr/>
        <p:nvPr/>
      </p:nvGrpSpPr>
      <p:grpSpPr>
        <a:xfrm>
          <a:off x="0" y="0"/>
          <a:ext cx="0" cy="0"/>
          <a:chOff x="0" y="0"/>
          <a:chExt cx="0" cy="0"/>
        </a:xfrm>
      </p:grpSpPr>
      <p:pic>
        <p:nvPicPr>
          <p:cNvPr id="3" name="Picture 2">
            <a:extLst>
              <a:ext uri="{FF2B5EF4-FFF2-40B4-BE49-F238E27FC236}">
                <a16:creationId xmlns:a16="http://schemas.microsoft.com/office/drawing/2014/main" id="{8CA77EE3-AF47-46F1-A4DB-2AFD04B09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79" name="Google Shape;579;ga3b6e513f1_0_1117"/>
          <p:cNvSpPr/>
          <p:nvPr/>
        </p:nvSpPr>
        <p:spPr>
          <a:xfrm>
            <a:off x="0" y="0"/>
            <a:ext cx="7729500" cy="6315000"/>
          </a:xfrm>
          <a:prstGeom prst="rect">
            <a:avLst/>
          </a:prstGeom>
          <a:solidFill>
            <a:srgbClr val="FFFFFF">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0" name="Google Shape;580;ga3b6e513f1_0_1117"/>
          <p:cNvSpPr txBox="1"/>
          <p:nvPr/>
        </p:nvSpPr>
        <p:spPr>
          <a:xfrm>
            <a:off x="278262" y="1481801"/>
            <a:ext cx="7465800" cy="4407900"/>
          </a:xfrm>
          <a:prstGeom prst="rect">
            <a:avLst/>
          </a:prstGeom>
          <a:noFill/>
          <a:ln>
            <a:noFill/>
          </a:ln>
        </p:spPr>
        <p:txBody>
          <a:bodyPr spcFirstLastPara="1" wrap="square" lIns="91425" tIns="45700" rIns="91425" bIns="45700" anchor="t" anchorCtr="0">
            <a:noAutofit/>
          </a:bodyPr>
          <a:lstStyle/>
          <a:p>
            <a:pPr marL="228588" marR="0" lvl="0" indent="-228588" algn="l" rtl="0">
              <a:lnSpc>
                <a:spcPct val="90000"/>
              </a:lnSpc>
              <a:spcBef>
                <a:spcPts val="0"/>
              </a:spcBef>
              <a:spcAft>
                <a:spcPts val="0"/>
              </a:spcAft>
              <a:buClr>
                <a:srgbClr val="1E4E79"/>
              </a:buClr>
              <a:buSzPts val="2800"/>
              <a:buFont typeface="Arial"/>
              <a:buChar char="•"/>
            </a:pPr>
            <a:r>
              <a:rPr lang="en-US" sz="2800" b="0" i="0" u="none" strike="noStrike" cap="none" dirty="0">
                <a:solidFill>
                  <a:srgbClr val="3F3F3F"/>
                </a:solidFill>
                <a:latin typeface="Calibri"/>
                <a:ea typeface="Calibri"/>
                <a:cs typeface="Calibri"/>
                <a:sym typeface="Calibri"/>
              </a:rPr>
              <a:t>Assessment of 28 Asian countries via:</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Database analyses</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Creation of country profiles</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Partner interviews and mapping</a:t>
            </a:r>
            <a:endParaRPr sz="1400" b="0" i="0" u="none" strike="noStrike" cap="none" dirty="0">
              <a:solidFill>
                <a:srgbClr val="000000"/>
              </a:solidFill>
              <a:latin typeface="Arial"/>
              <a:ea typeface="Arial"/>
              <a:cs typeface="Arial"/>
              <a:sym typeface="Arial"/>
            </a:endParaRPr>
          </a:p>
          <a:p>
            <a:pPr marL="228588" marR="0" lvl="0" indent="-228588" algn="l" rtl="0">
              <a:lnSpc>
                <a:spcPct val="90000"/>
              </a:lnSpc>
              <a:spcBef>
                <a:spcPts val="560"/>
              </a:spcBef>
              <a:spcAft>
                <a:spcPts val="0"/>
              </a:spcAft>
              <a:buClr>
                <a:srgbClr val="1E4E79"/>
              </a:buClr>
              <a:buSzPts val="2800"/>
              <a:buFont typeface="Arial"/>
              <a:buChar char="•"/>
            </a:pPr>
            <a:r>
              <a:rPr lang="en-US" sz="2800" b="0" i="0" u="none" strike="noStrike" cap="none" dirty="0">
                <a:solidFill>
                  <a:srgbClr val="3F3F3F"/>
                </a:solidFill>
                <a:latin typeface="Calibri"/>
                <a:ea typeface="Calibri"/>
                <a:cs typeface="Calibri"/>
                <a:sym typeface="Calibri"/>
              </a:rPr>
              <a:t>Priority tiers were identified through:</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Industry analyses</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Assessment of grain availability</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Assessment of fortification environment for wheat and rice</a:t>
            </a:r>
            <a:endParaRPr sz="1400" b="0" i="0" u="none" strike="noStrike" cap="none" dirty="0">
              <a:solidFill>
                <a:srgbClr val="000000"/>
              </a:solidFill>
              <a:latin typeface="Arial"/>
              <a:ea typeface="Arial"/>
              <a:cs typeface="Arial"/>
              <a:sym typeface="Arial"/>
            </a:endParaRPr>
          </a:p>
          <a:p>
            <a:pPr marL="457177" marR="0" lvl="1" indent="0"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dirty="0">
              <a:solidFill>
                <a:srgbClr val="3F3F3F"/>
              </a:solidFill>
              <a:latin typeface="Calibri"/>
              <a:ea typeface="Calibri"/>
              <a:cs typeface="Calibri"/>
              <a:sym typeface="Calibri"/>
            </a:endParaRPr>
          </a:p>
        </p:txBody>
      </p:sp>
      <p:sp>
        <p:nvSpPr>
          <p:cNvPr id="581" name="Google Shape;581;ga3b6e513f1_0_1117"/>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ASIA-PACIFIC</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Data-driven assessment</a:t>
            </a:r>
            <a:endParaRPr sz="1400" b="0" i="0" u="none" strike="noStrike" cap="none">
              <a:solidFill>
                <a:srgbClr val="000000"/>
              </a:solidFill>
              <a:latin typeface="Arial"/>
              <a:ea typeface="Arial"/>
              <a:cs typeface="Arial"/>
              <a:sym typeface="Arial"/>
            </a:endParaRPr>
          </a:p>
        </p:txBody>
      </p:sp>
      <p:sp>
        <p:nvSpPr>
          <p:cNvPr id="582" name="Google Shape;582;ga3b6e513f1_0_1117"/>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583" name="Google Shape;583;ga3b6e513f1_0_1117"/>
          <p:cNvSpPr/>
          <p:nvPr/>
        </p:nvSpPr>
        <p:spPr>
          <a:xfrm>
            <a:off x="139655" y="6506039"/>
            <a:ext cx="10647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Steve Evans</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589" name="Google Shape;589;ga3b6e513f1_0_1126"/>
          <p:cNvGrpSpPr/>
          <p:nvPr/>
        </p:nvGrpSpPr>
        <p:grpSpPr>
          <a:xfrm>
            <a:off x="-1536192" y="878079"/>
            <a:ext cx="7242048" cy="5796964"/>
            <a:chOff x="707" y="1179"/>
            <a:chExt cx="3527" cy="2805"/>
          </a:xfrm>
        </p:grpSpPr>
        <p:sp>
          <p:nvSpPr>
            <p:cNvPr id="590" name="Google Shape;590;ga3b6e513f1_0_1126"/>
            <p:cNvSpPr/>
            <p:nvPr/>
          </p:nvSpPr>
          <p:spPr>
            <a:xfrm>
              <a:off x="4163" y="3934"/>
              <a:ext cx="31" cy="20"/>
            </a:xfrm>
            <a:custGeom>
              <a:avLst/>
              <a:gdLst/>
              <a:ahLst/>
              <a:cxnLst/>
              <a:rect l="l" t="t" r="r" b="b"/>
              <a:pathLst>
                <a:path w="63" h="39" extrusionOk="0">
                  <a:moveTo>
                    <a:pt x="60" y="39"/>
                  </a:moveTo>
                  <a:lnTo>
                    <a:pt x="63" y="35"/>
                  </a:lnTo>
                  <a:lnTo>
                    <a:pt x="6" y="0"/>
                  </a:lnTo>
                  <a:lnTo>
                    <a:pt x="0" y="16"/>
                  </a:lnTo>
                  <a:lnTo>
                    <a:pt x="60" y="39"/>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1" name="Google Shape;591;ga3b6e513f1_0_1126"/>
            <p:cNvSpPr/>
            <p:nvPr/>
          </p:nvSpPr>
          <p:spPr>
            <a:xfrm>
              <a:off x="4081" y="3848"/>
              <a:ext cx="25" cy="24"/>
            </a:xfrm>
            <a:custGeom>
              <a:avLst/>
              <a:gdLst/>
              <a:ahLst/>
              <a:cxnLst/>
              <a:rect l="l" t="t" r="r" b="b"/>
              <a:pathLst>
                <a:path w="51" h="47" extrusionOk="0">
                  <a:moveTo>
                    <a:pt x="0" y="0"/>
                  </a:moveTo>
                  <a:lnTo>
                    <a:pt x="51" y="47"/>
                  </a:lnTo>
                  <a:lnTo>
                    <a:pt x="17" y="35"/>
                  </a:lnTo>
                  <a:lnTo>
                    <a:pt x="0" y="0"/>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2" name="Google Shape;592;ga3b6e513f1_0_1126"/>
            <p:cNvSpPr/>
            <p:nvPr/>
          </p:nvSpPr>
          <p:spPr>
            <a:xfrm>
              <a:off x="4208" y="3963"/>
              <a:ext cx="26" cy="21"/>
            </a:xfrm>
            <a:custGeom>
              <a:avLst/>
              <a:gdLst/>
              <a:ahLst/>
              <a:cxnLst/>
              <a:rect l="l" t="t" r="r" b="b"/>
              <a:pathLst>
                <a:path w="52" h="43" extrusionOk="0">
                  <a:moveTo>
                    <a:pt x="52" y="43"/>
                  </a:moveTo>
                  <a:lnTo>
                    <a:pt x="8" y="14"/>
                  </a:lnTo>
                  <a:lnTo>
                    <a:pt x="0" y="0"/>
                  </a:lnTo>
                  <a:lnTo>
                    <a:pt x="51" y="32"/>
                  </a:lnTo>
                  <a:lnTo>
                    <a:pt x="52" y="43"/>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3" name="Google Shape;593;ga3b6e513f1_0_1126"/>
            <p:cNvSpPr/>
            <p:nvPr/>
          </p:nvSpPr>
          <p:spPr>
            <a:xfrm>
              <a:off x="4101" y="3892"/>
              <a:ext cx="14" cy="17"/>
            </a:xfrm>
            <a:custGeom>
              <a:avLst/>
              <a:gdLst/>
              <a:ahLst/>
              <a:cxnLst/>
              <a:rect l="l" t="t" r="r" b="b"/>
              <a:pathLst>
                <a:path w="29" h="34" extrusionOk="0">
                  <a:moveTo>
                    <a:pt x="29" y="34"/>
                  </a:moveTo>
                  <a:lnTo>
                    <a:pt x="14" y="0"/>
                  </a:lnTo>
                  <a:lnTo>
                    <a:pt x="0" y="12"/>
                  </a:lnTo>
                  <a:lnTo>
                    <a:pt x="11" y="15"/>
                  </a:lnTo>
                  <a:lnTo>
                    <a:pt x="29" y="34"/>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4" name="Google Shape;594;ga3b6e513f1_0_1126"/>
            <p:cNvSpPr/>
            <p:nvPr/>
          </p:nvSpPr>
          <p:spPr>
            <a:xfrm>
              <a:off x="4191" y="3902"/>
              <a:ext cx="16" cy="41"/>
            </a:xfrm>
            <a:custGeom>
              <a:avLst/>
              <a:gdLst/>
              <a:ahLst/>
              <a:cxnLst/>
              <a:rect l="l" t="t" r="r" b="b"/>
              <a:pathLst>
                <a:path w="30" h="81" extrusionOk="0">
                  <a:moveTo>
                    <a:pt x="0" y="0"/>
                  </a:moveTo>
                  <a:lnTo>
                    <a:pt x="30" y="81"/>
                  </a:lnTo>
                  <a:lnTo>
                    <a:pt x="0" y="15"/>
                  </a:lnTo>
                  <a:lnTo>
                    <a:pt x="0" y="0"/>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5" name="Google Shape;595;ga3b6e513f1_0_1126"/>
            <p:cNvSpPr/>
            <p:nvPr/>
          </p:nvSpPr>
          <p:spPr>
            <a:xfrm>
              <a:off x="4135" y="3879"/>
              <a:ext cx="34" cy="31"/>
            </a:xfrm>
            <a:custGeom>
              <a:avLst/>
              <a:gdLst/>
              <a:ahLst/>
              <a:cxnLst/>
              <a:rect l="l" t="t" r="r" b="b"/>
              <a:pathLst>
                <a:path w="69" h="63" extrusionOk="0">
                  <a:moveTo>
                    <a:pt x="65" y="63"/>
                  </a:moveTo>
                  <a:lnTo>
                    <a:pt x="69" y="63"/>
                  </a:lnTo>
                  <a:lnTo>
                    <a:pt x="36" y="32"/>
                  </a:lnTo>
                  <a:lnTo>
                    <a:pt x="0" y="0"/>
                  </a:lnTo>
                  <a:lnTo>
                    <a:pt x="33" y="31"/>
                  </a:lnTo>
                  <a:lnTo>
                    <a:pt x="65" y="63"/>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6" name="Google Shape;596;ga3b6e513f1_0_1126"/>
            <p:cNvSpPr/>
            <p:nvPr/>
          </p:nvSpPr>
          <p:spPr>
            <a:xfrm>
              <a:off x="2948" y="3472"/>
              <a:ext cx="26" cy="30"/>
            </a:xfrm>
            <a:custGeom>
              <a:avLst/>
              <a:gdLst/>
              <a:ahLst/>
              <a:cxnLst/>
              <a:rect l="l" t="t" r="r" b="b"/>
              <a:pathLst>
                <a:path w="50" h="59" extrusionOk="0">
                  <a:moveTo>
                    <a:pt x="26" y="59"/>
                  </a:moveTo>
                  <a:lnTo>
                    <a:pt x="0" y="24"/>
                  </a:lnTo>
                  <a:lnTo>
                    <a:pt x="9" y="21"/>
                  </a:lnTo>
                  <a:lnTo>
                    <a:pt x="29" y="9"/>
                  </a:lnTo>
                  <a:lnTo>
                    <a:pt x="44" y="0"/>
                  </a:lnTo>
                  <a:lnTo>
                    <a:pt x="50" y="1"/>
                  </a:lnTo>
                  <a:lnTo>
                    <a:pt x="49" y="6"/>
                  </a:lnTo>
                  <a:lnTo>
                    <a:pt x="39" y="35"/>
                  </a:lnTo>
                  <a:lnTo>
                    <a:pt x="26" y="59"/>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7" name="Google Shape;597;ga3b6e513f1_0_1126"/>
            <p:cNvSpPr/>
            <p:nvPr/>
          </p:nvSpPr>
          <p:spPr>
            <a:xfrm>
              <a:off x="2808" y="3492"/>
              <a:ext cx="270" cy="271"/>
            </a:xfrm>
            <a:custGeom>
              <a:avLst/>
              <a:gdLst/>
              <a:ahLst/>
              <a:cxnLst/>
              <a:rect l="l" t="t" r="r" b="b"/>
              <a:pathLst>
                <a:path w="540" h="542" extrusionOk="0">
                  <a:moveTo>
                    <a:pt x="540" y="224"/>
                  </a:moveTo>
                  <a:lnTo>
                    <a:pt x="491" y="220"/>
                  </a:lnTo>
                  <a:lnTo>
                    <a:pt x="488" y="218"/>
                  </a:lnTo>
                  <a:lnTo>
                    <a:pt x="460" y="304"/>
                  </a:lnTo>
                  <a:lnTo>
                    <a:pt x="468" y="310"/>
                  </a:lnTo>
                  <a:lnTo>
                    <a:pt x="457" y="339"/>
                  </a:lnTo>
                  <a:lnTo>
                    <a:pt x="423" y="356"/>
                  </a:lnTo>
                  <a:lnTo>
                    <a:pt x="402" y="398"/>
                  </a:lnTo>
                  <a:lnTo>
                    <a:pt x="405" y="425"/>
                  </a:lnTo>
                  <a:lnTo>
                    <a:pt x="414" y="425"/>
                  </a:lnTo>
                  <a:lnTo>
                    <a:pt x="400" y="445"/>
                  </a:lnTo>
                  <a:lnTo>
                    <a:pt x="391" y="470"/>
                  </a:lnTo>
                  <a:lnTo>
                    <a:pt x="380" y="516"/>
                  </a:lnTo>
                  <a:lnTo>
                    <a:pt x="310" y="542"/>
                  </a:lnTo>
                  <a:lnTo>
                    <a:pt x="300" y="509"/>
                  </a:lnTo>
                  <a:lnTo>
                    <a:pt x="290" y="499"/>
                  </a:lnTo>
                  <a:lnTo>
                    <a:pt x="256" y="499"/>
                  </a:lnTo>
                  <a:lnTo>
                    <a:pt x="221" y="480"/>
                  </a:lnTo>
                  <a:lnTo>
                    <a:pt x="192" y="499"/>
                  </a:lnTo>
                  <a:lnTo>
                    <a:pt x="161" y="502"/>
                  </a:lnTo>
                  <a:lnTo>
                    <a:pt x="152" y="470"/>
                  </a:lnTo>
                  <a:lnTo>
                    <a:pt x="104" y="476"/>
                  </a:lnTo>
                  <a:lnTo>
                    <a:pt x="109" y="471"/>
                  </a:lnTo>
                  <a:lnTo>
                    <a:pt x="96" y="477"/>
                  </a:lnTo>
                  <a:lnTo>
                    <a:pt x="73" y="470"/>
                  </a:lnTo>
                  <a:lnTo>
                    <a:pt x="60" y="404"/>
                  </a:lnTo>
                  <a:lnTo>
                    <a:pt x="60" y="355"/>
                  </a:lnTo>
                  <a:lnTo>
                    <a:pt x="24" y="330"/>
                  </a:lnTo>
                  <a:lnTo>
                    <a:pt x="15" y="321"/>
                  </a:lnTo>
                  <a:lnTo>
                    <a:pt x="18" y="281"/>
                  </a:lnTo>
                  <a:lnTo>
                    <a:pt x="0" y="261"/>
                  </a:lnTo>
                  <a:lnTo>
                    <a:pt x="3" y="229"/>
                  </a:lnTo>
                  <a:lnTo>
                    <a:pt x="0" y="204"/>
                  </a:lnTo>
                  <a:lnTo>
                    <a:pt x="24" y="184"/>
                  </a:lnTo>
                  <a:lnTo>
                    <a:pt x="43" y="149"/>
                  </a:lnTo>
                  <a:lnTo>
                    <a:pt x="54" y="191"/>
                  </a:lnTo>
                  <a:lnTo>
                    <a:pt x="104" y="224"/>
                  </a:lnTo>
                  <a:lnTo>
                    <a:pt x="176" y="207"/>
                  </a:lnTo>
                  <a:lnTo>
                    <a:pt x="195" y="181"/>
                  </a:lnTo>
                  <a:lnTo>
                    <a:pt x="265" y="198"/>
                  </a:lnTo>
                  <a:lnTo>
                    <a:pt x="310" y="180"/>
                  </a:lnTo>
                  <a:lnTo>
                    <a:pt x="334" y="123"/>
                  </a:lnTo>
                  <a:lnTo>
                    <a:pt x="348" y="91"/>
                  </a:lnTo>
                  <a:lnTo>
                    <a:pt x="362" y="45"/>
                  </a:lnTo>
                  <a:lnTo>
                    <a:pt x="376" y="0"/>
                  </a:lnTo>
                  <a:lnTo>
                    <a:pt x="420" y="7"/>
                  </a:lnTo>
                  <a:lnTo>
                    <a:pt x="466" y="13"/>
                  </a:lnTo>
                  <a:lnTo>
                    <a:pt x="460" y="22"/>
                  </a:lnTo>
                  <a:lnTo>
                    <a:pt x="463" y="28"/>
                  </a:lnTo>
                  <a:lnTo>
                    <a:pt x="475" y="48"/>
                  </a:lnTo>
                  <a:lnTo>
                    <a:pt x="463" y="46"/>
                  </a:lnTo>
                  <a:lnTo>
                    <a:pt x="478" y="77"/>
                  </a:lnTo>
                  <a:lnTo>
                    <a:pt x="454" y="72"/>
                  </a:lnTo>
                  <a:lnTo>
                    <a:pt x="492" y="138"/>
                  </a:lnTo>
                  <a:lnTo>
                    <a:pt x="480" y="160"/>
                  </a:lnTo>
                  <a:lnTo>
                    <a:pt x="511" y="192"/>
                  </a:lnTo>
                  <a:lnTo>
                    <a:pt x="540" y="224"/>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8" name="Google Shape;598;ga3b6e513f1_0_1126"/>
            <p:cNvSpPr/>
            <p:nvPr/>
          </p:nvSpPr>
          <p:spPr>
            <a:xfrm>
              <a:off x="2444" y="3454"/>
              <a:ext cx="290" cy="370"/>
            </a:xfrm>
            <a:custGeom>
              <a:avLst/>
              <a:gdLst/>
              <a:ahLst/>
              <a:cxnLst/>
              <a:rect l="l" t="t" r="r" b="b"/>
              <a:pathLst>
                <a:path w="580" h="736" extrusionOk="0">
                  <a:moveTo>
                    <a:pt x="580" y="567"/>
                  </a:moveTo>
                  <a:lnTo>
                    <a:pt x="575" y="573"/>
                  </a:lnTo>
                  <a:lnTo>
                    <a:pt x="569" y="654"/>
                  </a:lnTo>
                  <a:lnTo>
                    <a:pt x="564" y="736"/>
                  </a:lnTo>
                  <a:lnTo>
                    <a:pt x="538" y="711"/>
                  </a:lnTo>
                  <a:lnTo>
                    <a:pt x="534" y="727"/>
                  </a:lnTo>
                  <a:lnTo>
                    <a:pt x="506" y="716"/>
                  </a:lnTo>
                  <a:lnTo>
                    <a:pt x="506" y="736"/>
                  </a:lnTo>
                  <a:lnTo>
                    <a:pt x="451" y="679"/>
                  </a:lnTo>
                  <a:lnTo>
                    <a:pt x="422" y="648"/>
                  </a:lnTo>
                  <a:lnTo>
                    <a:pt x="392" y="618"/>
                  </a:lnTo>
                  <a:lnTo>
                    <a:pt x="363" y="585"/>
                  </a:lnTo>
                  <a:lnTo>
                    <a:pt x="334" y="555"/>
                  </a:lnTo>
                  <a:lnTo>
                    <a:pt x="311" y="501"/>
                  </a:lnTo>
                  <a:lnTo>
                    <a:pt x="287" y="447"/>
                  </a:lnTo>
                  <a:lnTo>
                    <a:pt x="277" y="440"/>
                  </a:lnTo>
                  <a:lnTo>
                    <a:pt x="250" y="391"/>
                  </a:lnTo>
                  <a:lnTo>
                    <a:pt x="221" y="343"/>
                  </a:lnTo>
                  <a:lnTo>
                    <a:pt x="204" y="300"/>
                  </a:lnTo>
                  <a:lnTo>
                    <a:pt x="188" y="257"/>
                  </a:lnTo>
                  <a:lnTo>
                    <a:pt x="147" y="211"/>
                  </a:lnTo>
                  <a:lnTo>
                    <a:pt x="113" y="159"/>
                  </a:lnTo>
                  <a:lnTo>
                    <a:pt x="73" y="116"/>
                  </a:lnTo>
                  <a:lnTo>
                    <a:pt x="35" y="73"/>
                  </a:lnTo>
                  <a:lnTo>
                    <a:pt x="0" y="0"/>
                  </a:lnTo>
                  <a:lnTo>
                    <a:pt x="37" y="6"/>
                  </a:lnTo>
                  <a:lnTo>
                    <a:pt x="76" y="14"/>
                  </a:lnTo>
                  <a:lnTo>
                    <a:pt x="118" y="21"/>
                  </a:lnTo>
                  <a:lnTo>
                    <a:pt x="164" y="79"/>
                  </a:lnTo>
                  <a:lnTo>
                    <a:pt x="170" y="95"/>
                  </a:lnTo>
                  <a:lnTo>
                    <a:pt x="216" y="141"/>
                  </a:lnTo>
                  <a:lnTo>
                    <a:pt x="262" y="187"/>
                  </a:lnTo>
                  <a:lnTo>
                    <a:pt x="302" y="233"/>
                  </a:lnTo>
                  <a:lnTo>
                    <a:pt x="300" y="211"/>
                  </a:lnTo>
                  <a:lnTo>
                    <a:pt x="345" y="251"/>
                  </a:lnTo>
                  <a:lnTo>
                    <a:pt x="373" y="286"/>
                  </a:lnTo>
                  <a:lnTo>
                    <a:pt x="420" y="325"/>
                  </a:lnTo>
                  <a:lnTo>
                    <a:pt x="428" y="326"/>
                  </a:lnTo>
                  <a:lnTo>
                    <a:pt x="460" y="359"/>
                  </a:lnTo>
                  <a:lnTo>
                    <a:pt x="438" y="372"/>
                  </a:lnTo>
                  <a:lnTo>
                    <a:pt x="443" y="383"/>
                  </a:lnTo>
                  <a:lnTo>
                    <a:pt x="438" y="392"/>
                  </a:lnTo>
                  <a:lnTo>
                    <a:pt x="445" y="414"/>
                  </a:lnTo>
                  <a:lnTo>
                    <a:pt x="488" y="424"/>
                  </a:lnTo>
                  <a:lnTo>
                    <a:pt x="498" y="472"/>
                  </a:lnTo>
                  <a:lnTo>
                    <a:pt x="509" y="487"/>
                  </a:lnTo>
                  <a:lnTo>
                    <a:pt x="511" y="515"/>
                  </a:lnTo>
                  <a:lnTo>
                    <a:pt x="552" y="513"/>
                  </a:lnTo>
                  <a:lnTo>
                    <a:pt x="580" y="567"/>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9" name="Google Shape;599;ga3b6e513f1_0_1126"/>
            <p:cNvSpPr/>
            <p:nvPr/>
          </p:nvSpPr>
          <p:spPr>
            <a:xfrm>
              <a:off x="3402" y="3647"/>
              <a:ext cx="263" cy="281"/>
            </a:xfrm>
            <a:custGeom>
              <a:avLst/>
              <a:gdLst/>
              <a:ahLst/>
              <a:cxnLst/>
              <a:rect l="l" t="t" r="r" b="b"/>
              <a:pathLst>
                <a:path w="526" h="563" extrusionOk="0">
                  <a:moveTo>
                    <a:pt x="418" y="471"/>
                  </a:moveTo>
                  <a:lnTo>
                    <a:pt x="420" y="474"/>
                  </a:lnTo>
                  <a:lnTo>
                    <a:pt x="418" y="505"/>
                  </a:lnTo>
                  <a:lnTo>
                    <a:pt x="432" y="497"/>
                  </a:lnTo>
                  <a:lnTo>
                    <a:pt x="475" y="489"/>
                  </a:lnTo>
                  <a:lnTo>
                    <a:pt x="493" y="525"/>
                  </a:lnTo>
                  <a:lnTo>
                    <a:pt x="526" y="563"/>
                  </a:lnTo>
                  <a:lnTo>
                    <a:pt x="526" y="511"/>
                  </a:lnTo>
                  <a:lnTo>
                    <a:pt x="526" y="457"/>
                  </a:lnTo>
                  <a:lnTo>
                    <a:pt x="526" y="405"/>
                  </a:lnTo>
                  <a:lnTo>
                    <a:pt x="526" y="351"/>
                  </a:lnTo>
                  <a:lnTo>
                    <a:pt x="526" y="299"/>
                  </a:lnTo>
                  <a:lnTo>
                    <a:pt x="526" y="245"/>
                  </a:lnTo>
                  <a:lnTo>
                    <a:pt x="526" y="193"/>
                  </a:lnTo>
                  <a:lnTo>
                    <a:pt x="526" y="141"/>
                  </a:lnTo>
                  <a:lnTo>
                    <a:pt x="496" y="124"/>
                  </a:lnTo>
                  <a:lnTo>
                    <a:pt x="424" y="100"/>
                  </a:lnTo>
                  <a:lnTo>
                    <a:pt x="358" y="68"/>
                  </a:lnTo>
                  <a:lnTo>
                    <a:pt x="323" y="98"/>
                  </a:lnTo>
                  <a:lnTo>
                    <a:pt x="274" y="130"/>
                  </a:lnTo>
                  <a:lnTo>
                    <a:pt x="222" y="190"/>
                  </a:lnTo>
                  <a:lnTo>
                    <a:pt x="199" y="167"/>
                  </a:lnTo>
                  <a:lnTo>
                    <a:pt x="177" y="138"/>
                  </a:lnTo>
                  <a:lnTo>
                    <a:pt x="174" y="150"/>
                  </a:lnTo>
                  <a:lnTo>
                    <a:pt x="168" y="75"/>
                  </a:lnTo>
                  <a:lnTo>
                    <a:pt x="168" y="28"/>
                  </a:lnTo>
                  <a:lnTo>
                    <a:pt x="153" y="20"/>
                  </a:lnTo>
                  <a:lnTo>
                    <a:pt x="104" y="9"/>
                  </a:lnTo>
                  <a:lnTo>
                    <a:pt x="55" y="0"/>
                  </a:lnTo>
                  <a:lnTo>
                    <a:pt x="7" y="35"/>
                  </a:lnTo>
                  <a:lnTo>
                    <a:pt x="0" y="66"/>
                  </a:lnTo>
                  <a:lnTo>
                    <a:pt x="41" y="81"/>
                  </a:lnTo>
                  <a:lnTo>
                    <a:pt x="67" y="118"/>
                  </a:lnTo>
                  <a:lnTo>
                    <a:pt x="107" y="117"/>
                  </a:lnTo>
                  <a:lnTo>
                    <a:pt x="145" y="115"/>
                  </a:lnTo>
                  <a:lnTo>
                    <a:pt x="144" y="129"/>
                  </a:lnTo>
                  <a:lnTo>
                    <a:pt x="139" y="135"/>
                  </a:lnTo>
                  <a:lnTo>
                    <a:pt x="134" y="137"/>
                  </a:lnTo>
                  <a:lnTo>
                    <a:pt x="116" y="135"/>
                  </a:lnTo>
                  <a:lnTo>
                    <a:pt x="69" y="149"/>
                  </a:lnTo>
                  <a:lnTo>
                    <a:pt x="49" y="161"/>
                  </a:lnTo>
                  <a:lnTo>
                    <a:pt x="96" y="203"/>
                  </a:lnTo>
                  <a:lnTo>
                    <a:pt x="90" y="229"/>
                  </a:lnTo>
                  <a:lnTo>
                    <a:pt x="116" y="232"/>
                  </a:lnTo>
                  <a:lnTo>
                    <a:pt x="147" y="172"/>
                  </a:lnTo>
                  <a:lnTo>
                    <a:pt x="139" y="210"/>
                  </a:lnTo>
                  <a:lnTo>
                    <a:pt x="185" y="229"/>
                  </a:lnTo>
                  <a:lnTo>
                    <a:pt x="199" y="229"/>
                  </a:lnTo>
                  <a:lnTo>
                    <a:pt x="196" y="247"/>
                  </a:lnTo>
                  <a:lnTo>
                    <a:pt x="236" y="264"/>
                  </a:lnTo>
                  <a:lnTo>
                    <a:pt x="276" y="279"/>
                  </a:lnTo>
                  <a:lnTo>
                    <a:pt x="315" y="296"/>
                  </a:lnTo>
                  <a:lnTo>
                    <a:pt x="355" y="311"/>
                  </a:lnTo>
                  <a:lnTo>
                    <a:pt x="378" y="341"/>
                  </a:lnTo>
                  <a:lnTo>
                    <a:pt x="411" y="413"/>
                  </a:lnTo>
                  <a:lnTo>
                    <a:pt x="426" y="425"/>
                  </a:lnTo>
                  <a:lnTo>
                    <a:pt x="400" y="425"/>
                  </a:lnTo>
                  <a:lnTo>
                    <a:pt x="429" y="440"/>
                  </a:lnTo>
                  <a:lnTo>
                    <a:pt x="406" y="442"/>
                  </a:lnTo>
                  <a:lnTo>
                    <a:pt x="414" y="462"/>
                  </a:lnTo>
                  <a:lnTo>
                    <a:pt x="378" y="456"/>
                  </a:lnTo>
                  <a:lnTo>
                    <a:pt x="351" y="515"/>
                  </a:lnTo>
                  <a:lnTo>
                    <a:pt x="398" y="506"/>
                  </a:lnTo>
                  <a:lnTo>
                    <a:pt x="418" y="471"/>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0" name="Google Shape;600;ga3b6e513f1_0_1126"/>
            <p:cNvSpPr/>
            <p:nvPr/>
          </p:nvSpPr>
          <p:spPr>
            <a:xfrm>
              <a:off x="3076" y="3579"/>
              <a:ext cx="170" cy="237"/>
            </a:xfrm>
            <a:custGeom>
              <a:avLst/>
              <a:gdLst/>
              <a:ahLst/>
              <a:cxnLst/>
              <a:rect l="l" t="t" r="r" b="b"/>
              <a:pathLst>
                <a:path w="341" h="473" extrusionOk="0">
                  <a:moveTo>
                    <a:pt x="341" y="12"/>
                  </a:moveTo>
                  <a:lnTo>
                    <a:pt x="324" y="0"/>
                  </a:lnTo>
                  <a:lnTo>
                    <a:pt x="272" y="55"/>
                  </a:lnTo>
                  <a:lnTo>
                    <a:pt x="204" y="43"/>
                  </a:lnTo>
                  <a:lnTo>
                    <a:pt x="137" y="32"/>
                  </a:lnTo>
                  <a:lnTo>
                    <a:pt x="104" y="30"/>
                  </a:lnTo>
                  <a:lnTo>
                    <a:pt x="83" y="56"/>
                  </a:lnTo>
                  <a:lnTo>
                    <a:pt x="72" y="55"/>
                  </a:lnTo>
                  <a:lnTo>
                    <a:pt x="45" y="109"/>
                  </a:lnTo>
                  <a:lnTo>
                    <a:pt x="51" y="164"/>
                  </a:lnTo>
                  <a:lnTo>
                    <a:pt x="43" y="158"/>
                  </a:lnTo>
                  <a:lnTo>
                    <a:pt x="23" y="217"/>
                  </a:lnTo>
                  <a:lnTo>
                    <a:pt x="0" y="280"/>
                  </a:lnTo>
                  <a:lnTo>
                    <a:pt x="6" y="337"/>
                  </a:lnTo>
                  <a:lnTo>
                    <a:pt x="32" y="342"/>
                  </a:lnTo>
                  <a:lnTo>
                    <a:pt x="25" y="388"/>
                  </a:lnTo>
                  <a:lnTo>
                    <a:pt x="25" y="446"/>
                  </a:lnTo>
                  <a:lnTo>
                    <a:pt x="37" y="473"/>
                  </a:lnTo>
                  <a:lnTo>
                    <a:pt x="83" y="464"/>
                  </a:lnTo>
                  <a:lnTo>
                    <a:pt x="78" y="386"/>
                  </a:lnTo>
                  <a:lnTo>
                    <a:pt x="75" y="306"/>
                  </a:lnTo>
                  <a:lnTo>
                    <a:pt x="109" y="280"/>
                  </a:lnTo>
                  <a:lnTo>
                    <a:pt x="112" y="320"/>
                  </a:lnTo>
                  <a:lnTo>
                    <a:pt x="118" y="348"/>
                  </a:lnTo>
                  <a:lnTo>
                    <a:pt x="143" y="381"/>
                  </a:lnTo>
                  <a:lnTo>
                    <a:pt x="150" y="421"/>
                  </a:lnTo>
                  <a:lnTo>
                    <a:pt x="169" y="411"/>
                  </a:lnTo>
                  <a:lnTo>
                    <a:pt x="204" y="389"/>
                  </a:lnTo>
                  <a:lnTo>
                    <a:pt x="215" y="381"/>
                  </a:lnTo>
                  <a:lnTo>
                    <a:pt x="181" y="328"/>
                  </a:lnTo>
                  <a:lnTo>
                    <a:pt x="187" y="311"/>
                  </a:lnTo>
                  <a:lnTo>
                    <a:pt x="160" y="268"/>
                  </a:lnTo>
                  <a:lnTo>
                    <a:pt x="134" y="225"/>
                  </a:lnTo>
                  <a:lnTo>
                    <a:pt x="154" y="228"/>
                  </a:lnTo>
                  <a:lnTo>
                    <a:pt x="190" y="197"/>
                  </a:lnTo>
                  <a:lnTo>
                    <a:pt x="229" y="165"/>
                  </a:lnTo>
                  <a:lnTo>
                    <a:pt x="241" y="167"/>
                  </a:lnTo>
                  <a:lnTo>
                    <a:pt x="232" y="145"/>
                  </a:lnTo>
                  <a:lnTo>
                    <a:pt x="213" y="153"/>
                  </a:lnTo>
                  <a:lnTo>
                    <a:pt x="149" y="165"/>
                  </a:lnTo>
                  <a:lnTo>
                    <a:pt x="104" y="197"/>
                  </a:lnTo>
                  <a:lnTo>
                    <a:pt x="61" y="133"/>
                  </a:lnTo>
                  <a:lnTo>
                    <a:pt x="81" y="76"/>
                  </a:lnTo>
                  <a:lnTo>
                    <a:pt x="157" y="81"/>
                  </a:lnTo>
                  <a:lnTo>
                    <a:pt x="230" y="84"/>
                  </a:lnTo>
                  <a:lnTo>
                    <a:pt x="304" y="70"/>
                  </a:lnTo>
                  <a:lnTo>
                    <a:pt x="341" y="12"/>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1" name="Google Shape;601;ga3b6e513f1_0_1126"/>
            <p:cNvSpPr/>
            <p:nvPr/>
          </p:nvSpPr>
          <p:spPr>
            <a:xfrm>
              <a:off x="2714" y="3822"/>
              <a:ext cx="248" cy="95"/>
            </a:xfrm>
            <a:custGeom>
              <a:avLst/>
              <a:gdLst/>
              <a:ahLst/>
              <a:cxnLst/>
              <a:rect l="l" t="t" r="r" b="b"/>
              <a:pathLst>
                <a:path w="495" h="190" extrusionOk="0">
                  <a:moveTo>
                    <a:pt x="495" y="190"/>
                  </a:moveTo>
                  <a:lnTo>
                    <a:pt x="489" y="179"/>
                  </a:lnTo>
                  <a:lnTo>
                    <a:pt x="487" y="129"/>
                  </a:lnTo>
                  <a:lnTo>
                    <a:pt x="481" y="124"/>
                  </a:lnTo>
                  <a:lnTo>
                    <a:pt x="469" y="119"/>
                  </a:lnTo>
                  <a:lnTo>
                    <a:pt x="460" y="116"/>
                  </a:lnTo>
                  <a:lnTo>
                    <a:pt x="451" y="119"/>
                  </a:lnTo>
                  <a:lnTo>
                    <a:pt x="435" y="118"/>
                  </a:lnTo>
                  <a:lnTo>
                    <a:pt x="426" y="121"/>
                  </a:lnTo>
                  <a:lnTo>
                    <a:pt x="417" y="124"/>
                  </a:lnTo>
                  <a:lnTo>
                    <a:pt x="408" y="118"/>
                  </a:lnTo>
                  <a:lnTo>
                    <a:pt x="388" y="73"/>
                  </a:lnTo>
                  <a:lnTo>
                    <a:pt x="325" y="56"/>
                  </a:lnTo>
                  <a:lnTo>
                    <a:pt x="300" y="38"/>
                  </a:lnTo>
                  <a:lnTo>
                    <a:pt x="279" y="66"/>
                  </a:lnTo>
                  <a:lnTo>
                    <a:pt x="237" y="66"/>
                  </a:lnTo>
                  <a:lnTo>
                    <a:pt x="191" y="63"/>
                  </a:lnTo>
                  <a:lnTo>
                    <a:pt x="164" y="30"/>
                  </a:lnTo>
                  <a:lnTo>
                    <a:pt x="110" y="12"/>
                  </a:lnTo>
                  <a:lnTo>
                    <a:pt x="35" y="0"/>
                  </a:lnTo>
                  <a:lnTo>
                    <a:pt x="17" y="50"/>
                  </a:lnTo>
                  <a:lnTo>
                    <a:pt x="0" y="56"/>
                  </a:lnTo>
                  <a:lnTo>
                    <a:pt x="56" y="75"/>
                  </a:lnTo>
                  <a:lnTo>
                    <a:pt x="56" y="90"/>
                  </a:lnTo>
                  <a:lnTo>
                    <a:pt x="102" y="112"/>
                  </a:lnTo>
                  <a:lnTo>
                    <a:pt x="167" y="127"/>
                  </a:lnTo>
                  <a:lnTo>
                    <a:pt x="219" y="133"/>
                  </a:lnTo>
                  <a:lnTo>
                    <a:pt x="276" y="148"/>
                  </a:lnTo>
                  <a:lnTo>
                    <a:pt x="340" y="159"/>
                  </a:lnTo>
                  <a:lnTo>
                    <a:pt x="409" y="164"/>
                  </a:lnTo>
                  <a:lnTo>
                    <a:pt x="451" y="176"/>
                  </a:lnTo>
                  <a:lnTo>
                    <a:pt x="495" y="190"/>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2" name="Google Shape;602;ga3b6e513f1_0_1126"/>
            <p:cNvSpPr/>
            <p:nvPr/>
          </p:nvSpPr>
          <p:spPr>
            <a:xfrm>
              <a:off x="3198" y="3905"/>
              <a:ext cx="102" cy="64"/>
            </a:xfrm>
            <a:custGeom>
              <a:avLst/>
              <a:gdLst/>
              <a:ahLst/>
              <a:cxnLst/>
              <a:rect l="l" t="t" r="r" b="b"/>
              <a:pathLst>
                <a:path w="204" h="127" extrusionOk="0">
                  <a:moveTo>
                    <a:pt x="204" y="1"/>
                  </a:moveTo>
                  <a:lnTo>
                    <a:pt x="159" y="0"/>
                  </a:lnTo>
                  <a:lnTo>
                    <a:pt x="110" y="6"/>
                  </a:lnTo>
                  <a:lnTo>
                    <a:pt x="76" y="32"/>
                  </a:lnTo>
                  <a:lnTo>
                    <a:pt x="27" y="60"/>
                  </a:lnTo>
                  <a:lnTo>
                    <a:pt x="6" y="103"/>
                  </a:lnTo>
                  <a:lnTo>
                    <a:pt x="0" y="110"/>
                  </a:lnTo>
                  <a:lnTo>
                    <a:pt x="12" y="127"/>
                  </a:lnTo>
                  <a:lnTo>
                    <a:pt x="73" y="86"/>
                  </a:lnTo>
                  <a:lnTo>
                    <a:pt x="138" y="43"/>
                  </a:lnTo>
                  <a:lnTo>
                    <a:pt x="204" y="1"/>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3" name="Google Shape;603;ga3b6e513f1_0_1126"/>
            <p:cNvSpPr/>
            <p:nvPr/>
          </p:nvSpPr>
          <p:spPr>
            <a:xfrm>
              <a:off x="3299" y="3564"/>
              <a:ext cx="44" cy="98"/>
            </a:xfrm>
            <a:custGeom>
              <a:avLst/>
              <a:gdLst/>
              <a:ahLst/>
              <a:cxnLst/>
              <a:rect l="l" t="t" r="r" b="b"/>
              <a:pathLst>
                <a:path w="87" h="194" extrusionOk="0">
                  <a:moveTo>
                    <a:pt x="87" y="124"/>
                  </a:moveTo>
                  <a:lnTo>
                    <a:pt x="55" y="79"/>
                  </a:lnTo>
                  <a:lnTo>
                    <a:pt x="78" y="50"/>
                  </a:lnTo>
                  <a:lnTo>
                    <a:pt x="64" y="36"/>
                  </a:lnTo>
                  <a:lnTo>
                    <a:pt x="46" y="55"/>
                  </a:lnTo>
                  <a:lnTo>
                    <a:pt x="28" y="85"/>
                  </a:lnTo>
                  <a:lnTo>
                    <a:pt x="26" y="67"/>
                  </a:lnTo>
                  <a:lnTo>
                    <a:pt x="38" y="24"/>
                  </a:lnTo>
                  <a:lnTo>
                    <a:pt x="41" y="0"/>
                  </a:lnTo>
                  <a:lnTo>
                    <a:pt x="14" y="44"/>
                  </a:lnTo>
                  <a:lnTo>
                    <a:pt x="0" y="87"/>
                  </a:lnTo>
                  <a:lnTo>
                    <a:pt x="21" y="139"/>
                  </a:lnTo>
                  <a:lnTo>
                    <a:pt x="55" y="194"/>
                  </a:lnTo>
                  <a:lnTo>
                    <a:pt x="32" y="118"/>
                  </a:lnTo>
                  <a:lnTo>
                    <a:pt x="87" y="124"/>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4" name="Google Shape;604;ga3b6e513f1_0_1126"/>
            <p:cNvSpPr/>
            <p:nvPr/>
          </p:nvSpPr>
          <p:spPr>
            <a:xfrm>
              <a:off x="3317" y="3725"/>
              <a:ext cx="78" cy="31"/>
            </a:xfrm>
            <a:custGeom>
              <a:avLst/>
              <a:gdLst/>
              <a:ahLst/>
              <a:cxnLst/>
              <a:rect l="l" t="t" r="r" b="b"/>
              <a:pathLst>
                <a:path w="157" h="64" extrusionOk="0">
                  <a:moveTo>
                    <a:pt x="157" y="50"/>
                  </a:moveTo>
                  <a:lnTo>
                    <a:pt x="149" y="64"/>
                  </a:lnTo>
                  <a:lnTo>
                    <a:pt x="85" y="32"/>
                  </a:lnTo>
                  <a:lnTo>
                    <a:pt x="31" y="41"/>
                  </a:lnTo>
                  <a:lnTo>
                    <a:pt x="13" y="64"/>
                  </a:lnTo>
                  <a:lnTo>
                    <a:pt x="0" y="36"/>
                  </a:lnTo>
                  <a:lnTo>
                    <a:pt x="3" y="15"/>
                  </a:lnTo>
                  <a:lnTo>
                    <a:pt x="34" y="0"/>
                  </a:lnTo>
                  <a:lnTo>
                    <a:pt x="82" y="4"/>
                  </a:lnTo>
                  <a:lnTo>
                    <a:pt x="131" y="9"/>
                  </a:lnTo>
                  <a:lnTo>
                    <a:pt x="157" y="50"/>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5" name="Google Shape;605;ga3b6e513f1_0_1126"/>
            <p:cNvSpPr/>
            <p:nvPr/>
          </p:nvSpPr>
          <p:spPr>
            <a:xfrm>
              <a:off x="3100" y="3899"/>
              <a:ext cx="87" cy="23"/>
            </a:xfrm>
            <a:custGeom>
              <a:avLst/>
              <a:gdLst/>
              <a:ahLst/>
              <a:cxnLst/>
              <a:rect l="l" t="t" r="r" b="b"/>
              <a:pathLst>
                <a:path w="174" h="44" extrusionOk="0">
                  <a:moveTo>
                    <a:pt x="174" y="6"/>
                  </a:moveTo>
                  <a:lnTo>
                    <a:pt x="172" y="1"/>
                  </a:lnTo>
                  <a:lnTo>
                    <a:pt x="160" y="0"/>
                  </a:lnTo>
                  <a:lnTo>
                    <a:pt x="144" y="16"/>
                  </a:lnTo>
                  <a:lnTo>
                    <a:pt x="114" y="16"/>
                  </a:lnTo>
                  <a:lnTo>
                    <a:pt x="71" y="9"/>
                  </a:lnTo>
                  <a:lnTo>
                    <a:pt x="26" y="3"/>
                  </a:lnTo>
                  <a:lnTo>
                    <a:pt x="0" y="29"/>
                  </a:lnTo>
                  <a:lnTo>
                    <a:pt x="25" y="39"/>
                  </a:lnTo>
                  <a:lnTo>
                    <a:pt x="77" y="38"/>
                  </a:lnTo>
                  <a:lnTo>
                    <a:pt x="101" y="44"/>
                  </a:lnTo>
                  <a:lnTo>
                    <a:pt x="131" y="33"/>
                  </a:lnTo>
                  <a:lnTo>
                    <a:pt x="174" y="6"/>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6" name="Google Shape;606;ga3b6e513f1_0_1126"/>
            <p:cNvSpPr/>
            <p:nvPr/>
          </p:nvSpPr>
          <p:spPr>
            <a:xfrm>
              <a:off x="2705" y="3683"/>
              <a:ext cx="48" cy="50"/>
            </a:xfrm>
            <a:custGeom>
              <a:avLst/>
              <a:gdLst/>
              <a:ahLst/>
              <a:cxnLst/>
              <a:rect l="l" t="t" r="r" b="b"/>
              <a:pathLst>
                <a:path w="98" h="100" extrusionOk="0">
                  <a:moveTo>
                    <a:pt x="98" y="68"/>
                  </a:moveTo>
                  <a:lnTo>
                    <a:pt x="94" y="98"/>
                  </a:lnTo>
                  <a:lnTo>
                    <a:pt x="79" y="100"/>
                  </a:lnTo>
                  <a:lnTo>
                    <a:pt x="49" y="69"/>
                  </a:lnTo>
                  <a:lnTo>
                    <a:pt x="28" y="40"/>
                  </a:lnTo>
                  <a:lnTo>
                    <a:pt x="0" y="32"/>
                  </a:lnTo>
                  <a:lnTo>
                    <a:pt x="36" y="6"/>
                  </a:lnTo>
                  <a:lnTo>
                    <a:pt x="46" y="0"/>
                  </a:lnTo>
                  <a:lnTo>
                    <a:pt x="65" y="20"/>
                  </a:lnTo>
                  <a:lnTo>
                    <a:pt x="63" y="37"/>
                  </a:lnTo>
                  <a:lnTo>
                    <a:pt x="68" y="52"/>
                  </a:lnTo>
                  <a:lnTo>
                    <a:pt x="98" y="68"/>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7" name="Google Shape;607;ga3b6e513f1_0_1126"/>
            <p:cNvSpPr/>
            <p:nvPr/>
          </p:nvSpPr>
          <p:spPr>
            <a:xfrm>
              <a:off x="3019" y="3895"/>
              <a:ext cx="65" cy="30"/>
            </a:xfrm>
            <a:custGeom>
              <a:avLst/>
              <a:gdLst/>
              <a:ahLst/>
              <a:cxnLst/>
              <a:rect l="l" t="t" r="r" b="b"/>
              <a:pathLst>
                <a:path w="130" h="58" extrusionOk="0">
                  <a:moveTo>
                    <a:pt x="130" y="34"/>
                  </a:moveTo>
                  <a:lnTo>
                    <a:pt x="119" y="18"/>
                  </a:lnTo>
                  <a:lnTo>
                    <a:pt x="102" y="21"/>
                  </a:lnTo>
                  <a:lnTo>
                    <a:pt x="56" y="0"/>
                  </a:lnTo>
                  <a:lnTo>
                    <a:pt x="82" y="32"/>
                  </a:lnTo>
                  <a:lnTo>
                    <a:pt x="35" y="23"/>
                  </a:lnTo>
                  <a:lnTo>
                    <a:pt x="10" y="26"/>
                  </a:lnTo>
                  <a:lnTo>
                    <a:pt x="0" y="58"/>
                  </a:lnTo>
                  <a:lnTo>
                    <a:pt x="46" y="49"/>
                  </a:lnTo>
                  <a:lnTo>
                    <a:pt x="90" y="40"/>
                  </a:lnTo>
                  <a:lnTo>
                    <a:pt x="109" y="46"/>
                  </a:lnTo>
                  <a:lnTo>
                    <a:pt x="105" y="43"/>
                  </a:lnTo>
                  <a:lnTo>
                    <a:pt x="130" y="34"/>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8" name="Google Shape;608;ga3b6e513f1_0_1126"/>
            <p:cNvSpPr/>
            <p:nvPr/>
          </p:nvSpPr>
          <p:spPr>
            <a:xfrm>
              <a:off x="3080" y="3938"/>
              <a:ext cx="48" cy="26"/>
            </a:xfrm>
            <a:custGeom>
              <a:avLst/>
              <a:gdLst/>
              <a:ahLst/>
              <a:cxnLst/>
              <a:rect l="l" t="t" r="r" b="b"/>
              <a:pathLst>
                <a:path w="95" h="52" extrusionOk="0">
                  <a:moveTo>
                    <a:pt x="95" y="41"/>
                  </a:moveTo>
                  <a:lnTo>
                    <a:pt x="60" y="52"/>
                  </a:lnTo>
                  <a:lnTo>
                    <a:pt x="13" y="20"/>
                  </a:lnTo>
                  <a:lnTo>
                    <a:pt x="0" y="0"/>
                  </a:lnTo>
                  <a:lnTo>
                    <a:pt x="56" y="1"/>
                  </a:lnTo>
                  <a:lnTo>
                    <a:pt x="95" y="41"/>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9" name="Google Shape;609;ga3b6e513f1_0_1126"/>
            <p:cNvSpPr/>
            <p:nvPr/>
          </p:nvSpPr>
          <p:spPr>
            <a:xfrm>
              <a:off x="3266" y="3732"/>
              <a:ext cx="33" cy="24"/>
            </a:xfrm>
            <a:custGeom>
              <a:avLst/>
              <a:gdLst/>
              <a:ahLst/>
              <a:cxnLst/>
              <a:rect l="l" t="t" r="r" b="b"/>
              <a:pathLst>
                <a:path w="67" h="48" extrusionOk="0">
                  <a:moveTo>
                    <a:pt x="67" y="22"/>
                  </a:moveTo>
                  <a:lnTo>
                    <a:pt x="42" y="48"/>
                  </a:lnTo>
                  <a:lnTo>
                    <a:pt x="0" y="19"/>
                  </a:lnTo>
                  <a:lnTo>
                    <a:pt x="21" y="0"/>
                  </a:lnTo>
                  <a:lnTo>
                    <a:pt x="67" y="22"/>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0" name="Google Shape;610;ga3b6e513f1_0_1126"/>
            <p:cNvSpPr/>
            <p:nvPr/>
          </p:nvSpPr>
          <p:spPr>
            <a:xfrm>
              <a:off x="2961" y="3894"/>
              <a:ext cx="30" cy="21"/>
            </a:xfrm>
            <a:custGeom>
              <a:avLst/>
              <a:gdLst/>
              <a:ahLst/>
              <a:cxnLst/>
              <a:rect l="l" t="t" r="r" b="b"/>
              <a:pathLst>
                <a:path w="61" h="41" extrusionOk="0">
                  <a:moveTo>
                    <a:pt x="61" y="21"/>
                  </a:moveTo>
                  <a:lnTo>
                    <a:pt x="54" y="11"/>
                  </a:lnTo>
                  <a:lnTo>
                    <a:pt x="26" y="0"/>
                  </a:lnTo>
                  <a:lnTo>
                    <a:pt x="17" y="14"/>
                  </a:lnTo>
                  <a:lnTo>
                    <a:pt x="0" y="15"/>
                  </a:lnTo>
                  <a:lnTo>
                    <a:pt x="2" y="23"/>
                  </a:lnTo>
                  <a:lnTo>
                    <a:pt x="32" y="41"/>
                  </a:lnTo>
                  <a:lnTo>
                    <a:pt x="61" y="21"/>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1" name="Google Shape;611;ga3b6e513f1_0_1126"/>
            <p:cNvSpPr/>
            <p:nvPr/>
          </p:nvSpPr>
          <p:spPr>
            <a:xfrm>
              <a:off x="2911" y="3855"/>
              <a:ext cx="38" cy="11"/>
            </a:xfrm>
            <a:custGeom>
              <a:avLst/>
              <a:gdLst/>
              <a:ahLst/>
              <a:cxnLst/>
              <a:rect l="l" t="t" r="r" b="b"/>
              <a:pathLst>
                <a:path w="75" h="23" extrusionOk="0">
                  <a:moveTo>
                    <a:pt x="75" y="9"/>
                  </a:moveTo>
                  <a:lnTo>
                    <a:pt x="67" y="13"/>
                  </a:lnTo>
                  <a:lnTo>
                    <a:pt x="63" y="21"/>
                  </a:lnTo>
                  <a:lnTo>
                    <a:pt x="38" y="23"/>
                  </a:lnTo>
                  <a:lnTo>
                    <a:pt x="23" y="20"/>
                  </a:lnTo>
                  <a:lnTo>
                    <a:pt x="0" y="13"/>
                  </a:lnTo>
                  <a:lnTo>
                    <a:pt x="9" y="0"/>
                  </a:lnTo>
                  <a:lnTo>
                    <a:pt x="57" y="0"/>
                  </a:lnTo>
                  <a:lnTo>
                    <a:pt x="64" y="6"/>
                  </a:lnTo>
                  <a:lnTo>
                    <a:pt x="75" y="9"/>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2" name="Google Shape;612;ga3b6e513f1_0_1126"/>
            <p:cNvSpPr/>
            <p:nvPr/>
          </p:nvSpPr>
          <p:spPr>
            <a:xfrm>
              <a:off x="2495" y="3585"/>
              <a:ext cx="22" cy="31"/>
            </a:xfrm>
            <a:custGeom>
              <a:avLst/>
              <a:gdLst/>
              <a:ahLst/>
              <a:cxnLst/>
              <a:rect l="l" t="t" r="r" b="b"/>
              <a:pathLst>
                <a:path w="45" h="61" extrusionOk="0">
                  <a:moveTo>
                    <a:pt x="45" y="34"/>
                  </a:moveTo>
                  <a:lnTo>
                    <a:pt x="38" y="61"/>
                  </a:lnTo>
                  <a:lnTo>
                    <a:pt x="0" y="6"/>
                  </a:lnTo>
                  <a:lnTo>
                    <a:pt x="12" y="0"/>
                  </a:lnTo>
                  <a:lnTo>
                    <a:pt x="45" y="34"/>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3" name="Google Shape;613;ga3b6e513f1_0_1126"/>
            <p:cNvSpPr/>
            <p:nvPr/>
          </p:nvSpPr>
          <p:spPr>
            <a:xfrm>
              <a:off x="2774" y="3718"/>
              <a:ext cx="20" cy="20"/>
            </a:xfrm>
            <a:custGeom>
              <a:avLst/>
              <a:gdLst/>
              <a:ahLst/>
              <a:cxnLst/>
              <a:rect l="l" t="t" r="r" b="b"/>
              <a:pathLst>
                <a:path w="42" h="38" extrusionOk="0">
                  <a:moveTo>
                    <a:pt x="39" y="14"/>
                  </a:moveTo>
                  <a:lnTo>
                    <a:pt x="42" y="18"/>
                  </a:lnTo>
                  <a:lnTo>
                    <a:pt x="22" y="33"/>
                  </a:lnTo>
                  <a:lnTo>
                    <a:pt x="5" y="38"/>
                  </a:lnTo>
                  <a:lnTo>
                    <a:pt x="0" y="7"/>
                  </a:lnTo>
                  <a:lnTo>
                    <a:pt x="5" y="0"/>
                  </a:lnTo>
                  <a:lnTo>
                    <a:pt x="39" y="14"/>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4" name="Google Shape;614;ga3b6e513f1_0_1126"/>
            <p:cNvSpPr/>
            <p:nvPr/>
          </p:nvSpPr>
          <p:spPr>
            <a:xfrm>
              <a:off x="2999" y="3899"/>
              <a:ext cx="20" cy="23"/>
            </a:xfrm>
            <a:custGeom>
              <a:avLst/>
              <a:gdLst/>
              <a:ahLst/>
              <a:cxnLst/>
              <a:rect l="l" t="t" r="r" b="b"/>
              <a:pathLst>
                <a:path w="40" h="44" extrusionOk="0">
                  <a:moveTo>
                    <a:pt x="40" y="10"/>
                  </a:moveTo>
                  <a:lnTo>
                    <a:pt x="24" y="0"/>
                  </a:lnTo>
                  <a:lnTo>
                    <a:pt x="0" y="27"/>
                  </a:lnTo>
                  <a:lnTo>
                    <a:pt x="20" y="44"/>
                  </a:lnTo>
                  <a:lnTo>
                    <a:pt x="40" y="10"/>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5" name="Google Shape;615;ga3b6e513f1_0_1126"/>
            <p:cNvSpPr/>
            <p:nvPr/>
          </p:nvSpPr>
          <p:spPr>
            <a:xfrm>
              <a:off x="3176" y="3777"/>
              <a:ext cx="15" cy="40"/>
            </a:xfrm>
            <a:custGeom>
              <a:avLst/>
              <a:gdLst/>
              <a:ahLst/>
              <a:cxnLst/>
              <a:rect l="l" t="t" r="r" b="b"/>
              <a:pathLst>
                <a:path w="31" h="80" extrusionOk="0">
                  <a:moveTo>
                    <a:pt x="31" y="53"/>
                  </a:moveTo>
                  <a:lnTo>
                    <a:pt x="25" y="49"/>
                  </a:lnTo>
                  <a:lnTo>
                    <a:pt x="23" y="18"/>
                  </a:lnTo>
                  <a:lnTo>
                    <a:pt x="23" y="0"/>
                  </a:lnTo>
                  <a:lnTo>
                    <a:pt x="0" y="80"/>
                  </a:lnTo>
                  <a:lnTo>
                    <a:pt x="31" y="53"/>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6" name="Google Shape;616;ga3b6e513f1_0_1126"/>
            <p:cNvSpPr/>
            <p:nvPr/>
          </p:nvSpPr>
          <p:spPr>
            <a:xfrm>
              <a:off x="3488" y="3813"/>
              <a:ext cx="12" cy="23"/>
            </a:xfrm>
            <a:custGeom>
              <a:avLst/>
              <a:gdLst/>
              <a:ahLst/>
              <a:cxnLst/>
              <a:rect l="l" t="t" r="r" b="b"/>
              <a:pathLst>
                <a:path w="23" h="46" extrusionOk="0">
                  <a:moveTo>
                    <a:pt x="23" y="37"/>
                  </a:moveTo>
                  <a:lnTo>
                    <a:pt x="17" y="0"/>
                  </a:lnTo>
                  <a:lnTo>
                    <a:pt x="0" y="10"/>
                  </a:lnTo>
                  <a:lnTo>
                    <a:pt x="3" y="46"/>
                  </a:lnTo>
                  <a:lnTo>
                    <a:pt x="23" y="37"/>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7" name="Google Shape;617;ga3b6e513f1_0_1126"/>
            <p:cNvSpPr/>
            <p:nvPr/>
          </p:nvSpPr>
          <p:spPr>
            <a:xfrm>
              <a:off x="2538" y="3664"/>
              <a:ext cx="16" cy="24"/>
            </a:xfrm>
            <a:custGeom>
              <a:avLst/>
              <a:gdLst/>
              <a:ahLst/>
              <a:cxnLst/>
              <a:rect l="l" t="t" r="r" b="b"/>
              <a:pathLst>
                <a:path w="32" h="49" extrusionOk="0">
                  <a:moveTo>
                    <a:pt x="32" y="49"/>
                  </a:moveTo>
                  <a:lnTo>
                    <a:pt x="9" y="47"/>
                  </a:lnTo>
                  <a:lnTo>
                    <a:pt x="0" y="0"/>
                  </a:lnTo>
                  <a:lnTo>
                    <a:pt x="32" y="49"/>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8" name="Google Shape;618;ga3b6e513f1_0_1126"/>
            <p:cNvSpPr/>
            <p:nvPr/>
          </p:nvSpPr>
          <p:spPr>
            <a:xfrm>
              <a:off x="3170" y="3784"/>
              <a:ext cx="10" cy="23"/>
            </a:xfrm>
            <a:custGeom>
              <a:avLst/>
              <a:gdLst/>
              <a:ahLst/>
              <a:cxnLst/>
              <a:rect l="l" t="t" r="r" b="b"/>
              <a:pathLst>
                <a:path w="20" h="46" extrusionOk="0">
                  <a:moveTo>
                    <a:pt x="20" y="20"/>
                  </a:moveTo>
                  <a:lnTo>
                    <a:pt x="17" y="0"/>
                  </a:lnTo>
                  <a:lnTo>
                    <a:pt x="6" y="6"/>
                  </a:lnTo>
                  <a:lnTo>
                    <a:pt x="0" y="46"/>
                  </a:lnTo>
                  <a:lnTo>
                    <a:pt x="20" y="20"/>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9" name="Google Shape;619;ga3b6e513f1_0_1126"/>
            <p:cNvSpPr/>
            <p:nvPr/>
          </p:nvSpPr>
          <p:spPr>
            <a:xfrm>
              <a:off x="3221" y="3687"/>
              <a:ext cx="26" cy="7"/>
            </a:xfrm>
            <a:custGeom>
              <a:avLst/>
              <a:gdLst/>
              <a:ahLst/>
              <a:cxnLst/>
              <a:rect l="l" t="t" r="r" b="b"/>
              <a:pathLst>
                <a:path w="52" h="14" extrusionOk="0">
                  <a:moveTo>
                    <a:pt x="52" y="14"/>
                  </a:moveTo>
                  <a:lnTo>
                    <a:pt x="23" y="0"/>
                  </a:lnTo>
                  <a:lnTo>
                    <a:pt x="0" y="14"/>
                  </a:lnTo>
                  <a:lnTo>
                    <a:pt x="52" y="14"/>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0" name="Google Shape;620;ga3b6e513f1_0_1126"/>
            <p:cNvSpPr/>
            <p:nvPr/>
          </p:nvSpPr>
          <p:spPr>
            <a:xfrm>
              <a:off x="3482" y="3836"/>
              <a:ext cx="11" cy="20"/>
            </a:xfrm>
            <a:custGeom>
              <a:avLst/>
              <a:gdLst/>
              <a:ahLst/>
              <a:cxnLst/>
              <a:rect l="l" t="t" r="r" b="b"/>
              <a:pathLst>
                <a:path w="22" h="38" extrusionOk="0">
                  <a:moveTo>
                    <a:pt x="22" y="20"/>
                  </a:moveTo>
                  <a:lnTo>
                    <a:pt x="8" y="38"/>
                  </a:lnTo>
                  <a:lnTo>
                    <a:pt x="0" y="0"/>
                  </a:lnTo>
                  <a:lnTo>
                    <a:pt x="22" y="20"/>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1" name="Google Shape;621;ga3b6e513f1_0_1126"/>
            <p:cNvSpPr/>
            <p:nvPr/>
          </p:nvSpPr>
          <p:spPr>
            <a:xfrm>
              <a:off x="2829" y="3404"/>
              <a:ext cx="257" cy="200"/>
            </a:xfrm>
            <a:custGeom>
              <a:avLst/>
              <a:gdLst/>
              <a:ahLst/>
              <a:cxnLst/>
              <a:rect l="l" t="t" r="r" b="b"/>
              <a:pathLst>
                <a:path w="514" h="400" extrusionOk="0">
                  <a:moveTo>
                    <a:pt x="403" y="15"/>
                  </a:moveTo>
                  <a:lnTo>
                    <a:pt x="425" y="37"/>
                  </a:lnTo>
                  <a:lnTo>
                    <a:pt x="419" y="77"/>
                  </a:lnTo>
                  <a:lnTo>
                    <a:pt x="445" y="66"/>
                  </a:lnTo>
                  <a:lnTo>
                    <a:pt x="457" y="74"/>
                  </a:lnTo>
                  <a:lnTo>
                    <a:pt x="454" y="87"/>
                  </a:lnTo>
                  <a:lnTo>
                    <a:pt x="514" y="118"/>
                  </a:lnTo>
                  <a:lnTo>
                    <a:pt x="466" y="138"/>
                  </a:lnTo>
                  <a:lnTo>
                    <a:pt x="489" y="172"/>
                  </a:lnTo>
                  <a:lnTo>
                    <a:pt x="445" y="190"/>
                  </a:lnTo>
                  <a:lnTo>
                    <a:pt x="423" y="189"/>
                  </a:lnTo>
                  <a:lnTo>
                    <a:pt x="377" y="183"/>
                  </a:lnTo>
                  <a:lnTo>
                    <a:pt x="333" y="176"/>
                  </a:lnTo>
                  <a:lnTo>
                    <a:pt x="319" y="221"/>
                  </a:lnTo>
                  <a:lnTo>
                    <a:pt x="305" y="267"/>
                  </a:lnTo>
                  <a:lnTo>
                    <a:pt x="291" y="299"/>
                  </a:lnTo>
                  <a:lnTo>
                    <a:pt x="267" y="356"/>
                  </a:lnTo>
                  <a:lnTo>
                    <a:pt x="222" y="374"/>
                  </a:lnTo>
                  <a:lnTo>
                    <a:pt x="152" y="357"/>
                  </a:lnTo>
                  <a:lnTo>
                    <a:pt x="133" y="383"/>
                  </a:lnTo>
                  <a:lnTo>
                    <a:pt x="61" y="400"/>
                  </a:lnTo>
                  <a:lnTo>
                    <a:pt x="11" y="367"/>
                  </a:lnTo>
                  <a:lnTo>
                    <a:pt x="0" y="325"/>
                  </a:lnTo>
                  <a:lnTo>
                    <a:pt x="4" y="330"/>
                  </a:lnTo>
                  <a:lnTo>
                    <a:pt x="44" y="354"/>
                  </a:lnTo>
                  <a:lnTo>
                    <a:pt x="86" y="368"/>
                  </a:lnTo>
                  <a:lnTo>
                    <a:pt x="76" y="365"/>
                  </a:lnTo>
                  <a:lnTo>
                    <a:pt x="84" y="351"/>
                  </a:lnTo>
                  <a:lnTo>
                    <a:pt x="90" y="319"/>
                  </a:lnTo>
                  <a:lnTo>
                    <a:pt x="92" y="307"/>
                  </a:lnTo>
                  <a:lnTo>
                    <a:pt x="96" y="285"/>
                  </a:lnTo>
                  <a:lnTo>
                    <a:pt x="132" y="264"/>
                  </a:lnTo>
                  <a:lnTo>
                    <a:pt x="172" y="258"/>
                  </a:lnTo>
                  <a:lnTo>
                    <a:pt x="204" y="210"/>
                  </a:lnTo>
                  <a:lnTo>
                    <a:pt x="238" y="161"/>
                  </a:lnTo>
                  <a:lnTo>
                    <a:pt x="264" y="196"/>
                  </a:lnTo>
                  <a:lnTo>
                    <a:pt x="277" y="172"/>
                  </a:lnTo>
                  <a:lnTo>
                    <a:pt x="287" y="143"/>
                  </a:lnTo>
                  <a:lnTo>
                    <a:pt x="299" y="176"/>
                  </a:lnTo>
                  <a:lnTo>
                    <a:pt x="299" y="150"/>
                  </a:lnTo>
                  <a:lnTo>
                    <a:pt x="305" y="133"/>
                  </a:lnTo>
                  <a:lnTo>
                    <a:pt x="294" y="114"/>
                  </a:lnTo>
                  <a:lnTo>
                    <a:pt x="320" y="100"/>
                  </a:lnTo>
                  <a:lnTo>
                    <a:pt x="348" y="35"/>
                  </a:lnTo>
                  <a:lnTo>
                    <a:pt x="397" y="0"/>
                  </a:lnTo>
                  <a:lnTo>
                    <a:pt x="380" y="28"/>
                  </a:lnTo>
                  <a:lnTo>
                    <a:pt x="403" y="15"/>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2" name="Google Shape;622;ga3b6e513f1_0_1126"/>
            <p:cNvSpPr/>
            <p:nvPr/>
          </p:nvSpPr>
          <p:spPr>
            <a:xfrm>
              <a:off x="2576" y="3421"/>
              <a:ext cx="113" cy="167"/>
            </a:xfrm>
            <a:custGeom>
              <a:avLst/>
              <a:gdLst/>
              <a:ahLst/>
              <a:cxnLst/>
              <a:rect l="l" t="t" r="r" b="b"/>
              <a:pathLst>
                <a:path w="225" h="334" extrusionOk="0">
                  <a:moveTo>
                    <a:pt x="178" y="334"/>
                  </a:moveTo>
                  <a:lnTo>
                    <a:pt x="112" y="287"/>
                  </a:lnTo>
                  <a:lnTo>
                    <a:pt x="61" y="237"/>
                  </a:lnTo>
                  <a:lnTo>
                    <a:pt x="33" y="164"/>
                  </a:lnTo>
                  <a:lnTo>
                    <a:pt x="16" y="87"/>
                  </a:lnTo>
                  <a:lnTo>
                    <a:pt x="0" y="9"/>
                  </a:lnTo>
                  <a:lnTo>
                    <a:pt x="3" y="0"/>
                  </a:lnTo>
                  <a:lnTo>
                    <a:pt x="43" y="21"/>
                  </a:lnTo>
                  <a:lnTo>
                    <a:pt x="44" y="50"/>
                  </a:lnTo>
                  <a:lnTo>
                    <a:pt x="81" y="47"/>
                  </a:lnTo>
                  <a:lnTo>
                    <a:pt x="104" y="21"/>
                  </a:lnTo>
                  <a:lnTo>
                    <a:pt x="107" y="20"/>
                  </a:lnTo>
                  <a:lnTo>
                    <a:pt x="127" y="35"/>
                  </a:lnTo>
                  <a:lnTo>
                    <a:pt x="153" y="67"/>
                  </a:lnTo>
                  <a:lnTo>
                    <a:pt x="176" y="106"/>
                  </a:lnTo>
                  <a:lnTo>
                    <a:pt x="176" y="150"/>
                  </a:lnTo>
                  <a:lnTo>
                    <a:pt x="174" y="210"/>
                  </a:lnTo>
                  <a:lnTo>
                    <a:pt x="201" y="271"/>
                  </a:lnTo>
                  <a:lnTo>
                    <a:pt x="225" y="323"/>
                  </a:lnTo>
                  <a:lnTo>
                    <a:pt x="220" y="331"/>
                  </a:lnTo>
                  <a:lnTo>
                    <a:pt x="204" y="320"/>
                  </a:lnTo>
                  <a:lnTo>
                    <a:pt x="191" y="329"/>
                  </a:lnTo>
                  <a:lnTo>
                    <a:pt x="178" y="334"/>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3" name="Google Shape;623;ga3b6e513f1_0_1126"/>
            <p:cNvSpPr/>
            <p:nvPr/>
          </p:nvSpPr>
          <p:spPr>
            <a:xfrm>
              <a:off x="2688" y="3598"/>
              <a:ext cx="7" cy="8"/>
            </a:xfrm>
            <a:custGeom>
              <a:avLst/>
              <a:gdLst/>
              <a:ahLst/>
              <a:cxnLst/>
              <a:rect l="l" t="t" r="r" b="b"/>
              <a:pathLst>
                <a:path w="13" h="15" extrusionOk="0">
                  <a:moveTo>
                    <a:pt x="7" y="9"/>
                  </a:moveTo>
                  <a:lnTo>
                    <a:pt x="9" y="8"/>
                  </a:lnTo>
                  <a:lnTo>
                    <a:pt x="7" y="6"/>
                  </a:lnTo>
                  <a:lnTo>
                    <a:pt x="6" y="6"/>
                  </a:lnTo>
                  <a:lnTo>
                    <a:pt x="3" y="6"/>
                  </a:lnTo>
                  <a:lnTo>
                    <a:pt x="0" y="8"/>
                  </a:lnTo>
                  <a:lnTo>
                    <a:pt x="0" y="5"/>
                  </a:lnTo>
                  <a:lnTo>
                    <a:pt x="1" y="3"/>
                  </a:lnTo>
                  <a:lnTo>
                    <a:pt x="3" y="2"/>
                  </a:lnTo>
                  <a:lnTo>
                    <a:pt x="7" y="0"/>
                  </a:lnTo>
                  <a:lnTo>
                    <a:pt x="12" y="2"/>
                  </a:lnTo>
                  <a:lnTo>
                    <a:pt x="13" y="6"/>
                  </a:lnTo>
                  <a:lnTo>
                    <a:pt x="13" y="9"/>
                  </a:lnTo>
                  <a:lnTo>
                    <a:pt x="13" y="12"/>
                  </a:lnTo>
                  <a:lnTo>
                    <a:pt x="10" y="14"/>
                  </a:lnTo>
                  <a:lnTo>
                    <a:pt x="6" y="15"/>
                  </a:lnTo>
                  <a:lnTo>
                    <a:pt x="4" y="14"/>
                  </a:lnTo>
                  <a:lnTo>
                    <a:pt x="4" y="12"/>
                  </a:lnTo>
                  <a:lnTo>
                    <a:pt x="6" y="11"/>
                  </a:lnTo>
                  <a:lnTo>
                    <a:pt x="7" y="9"/>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4" name="Google Shape;624;ga3b6e513f1_0_1126"/>
            <p:cNvSpPr/>
            <p:nvPr/>
          </p:nvSpPr>
          <p:spPr>
            <a:xfrm>
              <a:off x="2579" y="3458"/>
              <a:ext cx="3" cy="4"/>
            </a:xfrm>
            <a:custGeom>
              <a:avLst/>
              <a:gdLst/>
              <a:ahLst/>
              <a:cxnLst/>
              <a:rect l="l" t="t" r="r" b="b"/>
              <a:pathLst>
                <a:path w="4" h="6" extrusionOk="0">
                  <a:moveTo>
                    <a:pt x="4" y="3"/>
                  </a:moveTo>
                  <a:lnTo>
                    <a:pt x="4" y="1"/>
                  </a:lnTo>
                  <a:lnTo>
                    <a:pt x="3" y="1"/>
                  </a:lnTo>
                  <a:lnTo>
                    <a:pt x="3" y="0"/>
                  </a:lnTo>
                  <a:lnTo>
                    <a:pt x="1" y="0"/>
                  </a:lnTo>
                  <a:lnTo>
                    <a:pt x="1" y="1"/>
                  </a:lnTo>
                  <a:lnTo>
                    <a:pt x="0" y="1"/>
                  </a:lnTo>
                  <a:lnTo>
                    <a:pt x="0" y="3"/>
                  </a:lnTo>
                  <a:lnTo>
                    <a:pt x="0" y="5"/>
                  </a:lnTo>
                  <a:lnTo>
                    <a:pt x="1" y="5"/>
                  </a:lnTo>
                  <a:lnTo>
                    <a:pt x="1" y="6"/>
                  </a:lnTo>
                  <a:lnTo>
                    <a:pt x="3" y="6"/>
                  </a:lnTo>
                  <a:lnTo>
                    <a:pt x="3" y="5"/>
                  </a:lnTo>
                  <a:lnTo>
                    <a:pt x="4" y="5"/>
                  </a:lnTo>
                  <a:lnTo>
                    <a:pt x="4" y="3"/>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5" name="Google Shape;625;ga3b6e513f1_0_1126"/>
            <p:cNvSpPr/>
            <p:nvPr/>
          </p:nvSpPr>
          <p:spPr>
            <a:xfrm>
              <a:off x="3665" y="3718"/>
              <a:ext cx="263" cy="259"/>
            </a:xfrm>
            <a:custGeom>
              <a:avLst/>
              <a:gdLst/>
              <a:ahLst/>
              <a:cxnLst/>
              <a:rect l="l" t="t" r="r" b="b"/>
              <a:pathLst>
                <a:path w="527" h="518" extrusionOk="0">
                  <a:moveTo>
                    <a:pt x="527" y="494"/>
                  </a:moveTo>
                  <a:lnTo>
                    <a:pt x="507" y="505"/>
                  </a:lnTo>
                  <a:lnTo>
                    <a:pt x="510" y="518"/>
                  </a:lnTo>
                  <a:lnTo>
                    <a:pt x="480" y="512"/>
                  </a:lnTo>
                  <a:lnTo>
                    <a:pt x="426" y="499"/>
                  </a:lnTo>
                  <a:lnTo>
                    <a:pt x="374" y="486"/>
                  </a:lnTo>
                  <a:lnTo>
                    <a:pt x="337" y="459"/>
                  </a:lnTo>
                  <a:lnTo>
                    <a:pt x="311" y="430"/>
                  </a:lnTo>
                  <a:lnTo>
                    <a:pt x="283" y="384"/>
                  </a:lnTo>
                  <a:lnTo>
                    <a:pt x="253" y="345"/>
                  </a:lnTo>
                  <a:lnTo>
                    <a:pt x="182" y="318"/>
                  </a:lnTo>
                  <a:lnTo>
                    <a:pt x="179" y="333"/>
                  </a:lnTo>
                  <a:lnTo>
                    <a:pt x="147" y="321"/>
                  </a:lnTo>
                  <a:lnTo>
                    <a:pt x="151" y="353"/>
                  </a:lnTo>
                  <a:lnTo>
                    <a:pt x="132" y="348"/>
                  </a:lnTo>
                  <a:lnTo>
                    <a:pt x="139" y="365"/>
                  </a:lnTo>
                  <a:lnTo>
                    <a:pt x="66" y="362"/>
                  </a:lnTo>
                  <a:lnTo>
                    <a:pt x="133" y="411"/>
                  </a:lnTo>
                  <a:lnTo>
                    <a:pt x="119" y="431"/>
                  </a:lnTo>
                  <a:lnTo>
                    <a:pt x="52" y="423"/>
                  </a:lnTo>
                  <a:lnTo>
                    <a:pt x="0" y="422"/>
                  </a:lnTo>
                  <a:lnTo>
                    <a:pt x="0" y="370"/>
                  </a:lnTo>
                  <a:lnTo>
                    <a:pt x="0" y="316"/>
                  </a:lnTo>
                  <a:lnTo>
                    <a:pt x="0" y="264"/>
                  </a:lnTo>
                  <a:lnTo>
                    <a:pt x="0" y="210"/>
                  </a:lnTo>
                  <a:lnTo>
                    <a:pt x="0" y="158"/>
                  </a:lnTo>
                  <a:lnTo>
                    <a:pt x="0" y="104"/>
                  </a:lnTo>
                  <a:lnTo>
                    <a:pt x="0" y="52"/>
                  </a:lnTo>
                  <a:lnTo>
                    <a:pt x="0" y="0"/>
                  </a:lnTo>
                  <a:lnTo>
                    <a:pt x="52" y="25"/>
                  </a:lnTo>
                  <a:lnTo>
                    <a:pt x="107" y="42"/>
                  </a:lnTo>
                  <a:lnTo>
                    <a:pt x="161" y="62"/>
                  </a:lnTo>
                  <a:lnTo>
                    <a:pt x="207" y="98"/>
                  </a:lnTo>
                  <a:lnTo>
                    <a:pt x="262" y="160"/>
                  </a:lnTo>
                  <a:lnTo>
                    <a:pt x="260" y="189"/>
                  </a:lnTo>
                  <a:lnTo>
                    <a:pt x="308" y="210"/>
                  </a:lnTo>
                  <a:lnTo>
                    <a:pt x="357" y="232"/>
                  </a:lnTo>
                  <a:lnTo>
                    <a:pt x="363" y="265"/>
                  </a:lnTo>
                  <a:lnTo>
                    <a:pt x="317" y="273"/>
                  </a:lnTo>
                  <a:lnTo>
                    <a:pt x="346" y="328"/>
                  </a:lnTo>
                  <a:lnTo>
                    <a:pt x="385" y="365"/>
                  </a:lnTo>
                  <a:lnTo>
                    <a:pt x="412" y="420"/>
                  </a:lnTo>
                  <a:lnTo>
                    <a:pt x="444" y="423"/>
                  </a:lnTo>
                  <a:lnTo>
                    <a:pt x="446" y="446"/>
                  </a:lnTo>
                  <a:lnTo>
                    <a:pt x="475" y="463"/>
                  </a:lnTo>
                  <a:lnTo>
                    <a:pt x="470" y="476"/>
                  </a:lnTo>
                  <a:lnTo>
                    <a:pt x="527" y="494"/>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6" name="Google Shape;626;ga3b6e513f1_0_1126"/>
            <p:cNvSpPr/>
            <p:nvPr/>
          </p:nvSpPr>
          <p:spPr>
            <a:xfrm>
              <a:off x="3862" y="3764"/>
              <a:ext cx="108" cy="75"/>
            </a:xfrm>
            <a:custGeom>
              <a:avLst/>
              <a:gdLst/>
              <a:ahLst/>
              <a:cxnLst/>
              <a:rect l="l" t="t" r="r" b="b"/>
              <a:pathLst>
                <a:path w="217" h="148" extrusionOk="0">
                  <a:moveTo>
                    <a:pt x="217" y="18"/>
                  </a:moveTo>
                  <a:lnTo>
                    <a:pt x="204" y="61"/>
                  </a:lnTo>
                  <a:lnTo>
                    <a:pt x="194" y="70"/>
                  </a:lnTo>
                  <a:lnTo>
                    <a:pt x="197" y="92"/>
                  </a:lnTo>
                  <a:lnTo>
                    <a:pt x="163" y="109"/>
                  </a:lnTo>
                  <a:lnTo>
                    <a:pt x="83" y="148"/>
                  </a:lnTo>
                  <a:lnTo>
                    <a:pt x="40" y="138"/>
                  </a:lnTo>
                  <a:lnTo>
                    <a:pt x="14" y="113"/>
                  </a:lnTo>
                  <a:lnTo>
                    <a:pt x="0" y="92"/>
                  </a:lnTo>
                  <a:lnTo>
                    <a:pt x="74" y="98"/>
                  </a:lnTo>
                  <a:lnTo>
                    <a:pt x="89" y="63"/>
                  </a:lnTo>
                  <a:lnTo>
                    <a:pt x="91" y="81"/>
                  </a:lnTo>
                  <a:lnTo>
                    <a:pt x="121" y="96"/>
                  </a:lnTo>
                  <a:lnTo>
                    <a:pt x="171" y="55"/>
                  </a:lnTo>
                  <a:lnTo>
                    <a:pt x="169" y="17"/>
                  </a:lnTo>
                  <a:lnTo>
                    <a:pt x="200" y="0"/>
                  </a:lnTo>
                  <a:lnTo>
                    <a:pt x="217" y="18"/>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7" name="Google Shape;627;ga3b6e513f1_0_1126"/>
            <p:cNvSpPr/>
            <p:nvPr/>
          </p:nvSpPr>
          <p:spPr>
            <a:xfrm>
              <a:off x="3923" y="3714"/>
              <a:ext cx="66" cy="73"/>
            </a:xfrm>
            <a:custGeom>
              <a:avLst/>
              <a:gdLst/>
              <a:ahLst/>
              <a:cxnLst/>
              <a:rect l="l" t="t" r="r" b="b"/>
              <a:pathLst>
                <a:path w="132" h="145" extrusionOk="0">
                  <a:moveTo>
                    <a:pt x="132" y="122"/>
                  </a:moveTo>
                  <a:lnTo>
                    <a:pt x="115" y="145"/>
                  </a:lnTo>
                  <a:lnTo>
                    <a:pt x="72" y="70"/>
                  </a:lnTo>
                  <a:lnTo>
                    <a:pt x="40" y="42"/>
                  </a:lnTo>
                  <a:lnTo>
                    <a:pt x="0" y="0"/>
                  </a:lnTo>
                  <a:lnTo>
                    <a:pt x="20" y="7"/>
                  </a:lnTo>
                  <a:lnTo>
                    <a:pt x="61" y="39"/>
                  </a:lnTo>
                  <a:lnTo>
                    <a:pt x="100" y="73"/>
                  </a:lnTo>
                  <a:lnTo>
                    <a:pt x="132" y="122"/>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8" name="Google Shape;628;ga3b6e513f1_0_1126"/>
            <p:cNvSpPr/>
            <p:nvPr/>
          </p:nvSpPr>
          <p:spPr>
            <a:xfrm>
              <a:off x="4031" y="3808"/>
              <a:ext cx="33" cy="48"/>
            </a:xfrm>
            <a:custGeom>
              <a:avLst/>
              <a:gdLst/>
              <a:ahLst/>
              <a:cxnLst/>
              <a:rect l="l" t="t" r="r" b="b"/>
              <a:pathLst>
                <a:path w="68" h="95" extrusionOk="0">
                  <a:moveTo>
                    <a:pt x="68" y="84"/>
                  </a:moveTo>
                  <a:lnTo>
                    <a:pt x="52" y="95"/>
                  </a:lnTo>
                  <a:lnTo>
                    <a:pt x="14" y="52"/>
                  </a:lnTo>
                  <a:lnTo>
                    <a:pt x="0" y="0"/>
                  </a:lnTo>
                  <a:lnTo>
                    <a:pt x="49" y="48"/>
                  </a:lnTo>
                  <a:lnTo>
                    <a:pt x="68" y="84"/>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9" name="Google Shape;629;ga3b6e513f1_0_1126"/>
            <p:cNvSpPr/>
            <p:nvPr/>
          </p:nvSpPr>
          <p:spPr>
            <a:xfrm>
              <a:off x="3929" y="3951"/>
              <a:ext cx="11" cy="10"/>
            </a:xfrm>
            <a:custGeom>
              <a:avLst/>
              <a:gdLst/>
              <a:ahLst/>
              <a:cxnLst/>
              <a:rect l="l" t="t" r="r" b="b"/>
              <a:pathLst>
                <a:path w="22" h="20" extrusionOk="0">
                  <a:moveTo>
                    <a:pt x="22" y="10"/>
                  </a:moveTo>
                  <a:lnTo>
                    <a:pt x="8" y="20"/>
                  </a:lnTo>
                  <a:lnTo>
                    <a:pt x="0" y="0"/>
                  </a:lnTo>
                  <a:lnTo>
                    <a:pt x="22" y="10"/>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0" name="Google Shape;630;ga3b6e513f1_0_1126"/>
            <p:cNvSpPr/>
            <p:nvPr/>
          </p:nvSpPr>
          <p:spPr>
            <a:xfrm>
              <a:off x="3103" y="3030"/>
              <a:ext cx="114" cy="195"/>
            </a:xfrm>
            <a:custGeom>
              <a:avLst/>
              <a:gdLst/>
              <a:ahLst/>
              <a:cxnLst/>
              <a:rect l="l" t="t" r="r" b="b"/>
              <a:pathLst>
                <a:path w="229" h="391" extrusionOk="0">
                  <a:moveTo>
                    <a:pt x="34" y="247"/>
                  </a:moveTo>
                  <a:lnTo>
                    <a:pt x="36" y="254"/>
                  </a:lnTo>
                  <a:lnTo>
                    <a:pt x="37" y="259"/>
                  </a:lnTo>
                  <a:lnTo>
                    <a:pt x="37" y="264"/>
                  </a:lnTo>
                  <a:lnTo>
                    <a:pt x="36" y="267"/>
                  </a:lnTo>
                  <a:lnTo>
                    <a:pt x="31" y="274"/>
                  </a:lnTo>
                  <a:lnTo>
                    <a:pt x="6" y="242"/>
                  </a:lnTo>
                  <a:lnTo>
                    <a:pt x="0" y="205"/>
                  </a:lnTo>
                  <a:lnTo>
                    <a:pt x="0" y="156"/>
                  </a:lnTo>
                  <a:lnTo>
                    <a:pt x="5" y="155"/>
                  </a:lnTo>
                  <a:lnTo>
                    <a:pt x="11" y="159"/>
                  </a:lnTo>
                  <a:lnTo>
                    <a:pt x="19" y="167"/>
                  </a:lnTo>
                  <a:lnTo>
                    <a:pt x="26" y="161"/>
                  </a:lnTo>
                  <a:lnTo>
                    <a:pt x="29" y="145"/>
                  </a:lnTo>
                  <a:lnTo>
                    <a:pt x="20" y="145"/>
                  </a:lnTo>
                  <a:lnTo>
                    <a:pt x="17" y="133"/>
                  </a:lnTo>
                  <a:lnTo>
                    <a:pt x="20" y="118"/>
                  </a:lnTo>
                  <a:lnTo>
                    <a:pt x="26" y="109"/>
                  </a:lnTo>
                  <a:lnTo>
                    <a:pt x="23" y="93"/>
                  </a:lnTo>
                  <a:lnTo>
                    <a:pt x="23" y="86"/>
                  </a:lnTo>
                  <a:lnTo>
                    <a:pt x="22" y="67"/>
                  </a:lnTo>
                  <a:lnTo>
                    <a:pt x="28" y="46"/>
                  </a:lnTo>
                  <a:lnTo>
                    <a:pt x="33" y="27"/>
                  </a:lnTo>
                  <a:lnTo>
                    <a:pt x="36" y="11"/>
                  </a:lnTo>
                  <a:lnTo>
                    <a:pt x="49" y="0"/>
                  </a:lnTo>
                  <a:lnTo>
                    <a:pt x="118" y="17"/>
                  </a:lnTo>
                  <a:lnTo>
                    <a:pt x="125" y="30"/>
                  </a:lnTo>
                  <a:lnTo>
                    <a:pt x="132" y="84"/>
                  </a:lnTo>
                  <a:lnTo>
                    <a:pt x="135" y="119"/>
                  </a:lnTo>
                  <a:lnTo>
                    <a:pt x="117" y="161"/>
                  </a:lnTo>
                  <a:lnTo>
                    <a:pt x="89" y="187"/>
                  </a:lnTo>
                  <a:lnTo>
                    <a:pt x="85" y="231"/>
                  </a:lnTo>
                  <a:lnTo>
                    <a:pt x="109" y="302"/>
                  </a:lnTo>
                  <a:lnTo>
                    <a:pt x="128" y="299"/>
                  </a:lnTo>
                  <a:lnTo>
                    <a:pt x="128" y="293"/>
                  </a:lnTo>
                  <a:lnTo>
                    <a:pt x="157" y="277"/>
                  </a:lnTo>
                  <a:lnTo>
                    <a:pt x="180" y="317"/>
                  </a:lnTo>
                  <a:lnTo>
                    <a:pt x="186" y="302"/>
                  </a:lnTo>
                  <a:lnTo>
                    <a:pt x="209" y="322"/>
                  </a:lnTo>
                  <a:lnTo>
                    <a:pt x="195" y="328"/>
                  </a:lnTo>
                  <a:lnTo>
                    <a:pt x="217" y="359"/>
                  </a:lnTo>
                  <a:lnTo>
                    <a:pt x="229" y="365"/>
                  </a:lnTo>
                  <a:lnTo>
                    <a:pt x="227" y="369"/>
                  </a:lnTo>
                  <a:lnTo>
                    <a:pt x="227" y="379"/>
                  </a:lnTo>
                  <a:lnTo>
                    <a:pt x="227" y="382"/>
                  </a:lnTo>
                  <a:lnTo>
                    <a:pt x="223" y="383"/>
                  </a:lnTo>
                  <a:lnTo>
                    <a:pt x="218" y="386"/>
                  </a:lnTo>
                  <a:lnTo>
                    <a:pt x="217" y="388"/>
                  </a:lnTo>
                  <a:lnTo>
                    <a:pt x="214" y="391"/>
                  </a:lnTo>
                  <a:lnTo>
                    <a:pt x="210" y="386"/>
                  </a:lnTo>
                  <a:lnTo>
                    <a:pt x="218" y="382"/>
                  </a:lnTo>
                  <a:lnTo>
                    <a:pt x="220" y="377"/>
                  </a:lnTo>
                  <a:lnTo>
                    <a:pt x="218" y="374"/>
                  </a:lnTo>
                  <a:lnTo>
                    <a:pt x="217" y="374"/>
                  </a:lnTo>
                  <a:lnTo>
                    <a:pt x="200" y="375"/>
                  </a:lnTo>
                  <a:lnTo>
                    <a:pt x="186" y="368"/>
                  </a:lnTo>
                  <a:lnTo>
                    <a:pt x="183" y="352"/>
                  </a:lnTo>
                  <a:lnTo>
                    <a:pt x="158" y="322"/>
                  </a:lnTo>
                  <a:lnTo>
                    <a:pt x="138" y="311"/>
                  </a:lnTo>
                  <a:lnTo>
                    <a:pt x="145" y="354"/>
                  </a:lnTo>
                  <a:lnTo>
                    <a:pt x="95" y="306"/>
                  </a:lnTo>
                  <a:lnTo>
                    <a:pt x="89" y="317"/>
                  </a:lnTo>
                  <a:lnTo>
                    <a:pt x="79" y="326"/>
                  </a:lnTo>
                  <a:lnTo>
                    <a:pt x="60" y="325"/>
                  </a:lnTo>
                  <a:lnTo>
                    <a:pt x="37" y="311"/>
                  </a:lnTo>
                  <a:lnTo>
                    <a:pt x="33" y="300"/>
                  </a:lnTo>
                  <a:lnTo>
                    <a:pt x="37" y="285"/>
                  </a:lnTo>
                  <a:lnTo>
                    <a:pt x="54" y="254"/>
                  </a:lnTo>
                  <a:lnTo>
                    <a:pt x="34" y="247"/>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1" name="Google Shape;631;ga3b6e513f1_0_1126"/>
            <p:cNvSpPr/>
            <p:nvPr/>
          </p:nvSpPr>
          <p:spPr>
            <a:xfrm>
              <a:off x="3158" y="3314"/>
              <a:ext cx="124" cy="138"/>
            </a:xfrm>
            <a:custGeom>
              <a:avLst/>
              <a:gdLst/>
              <a:ahLst/>
              <a:cxnLst/>
              <a:rect l="l" t="t" r="r" b="b"/>
              <a:pathLst>
                <a:path w="249" h="278" extrusionOk="0">
                  <a:moveTo>
                    <a:pt x="184" y="278"/>
                  </a:moveTo>
                  <a:lnTo>
                    <a:pt x="178" y="252"/>
                  </a:lnTo>
                  <a:lnTo>
                    <a:pt x="167" y="259"/>
                  </a:lnTo>
                  <a:lnTo>
                    <a:pt x="111" y="222"/>
                  </a:lnTo>
                  <a:lnTo>
                    <a:pt x="121" y="169"/>
                  </a:lnTo>
                  <a:lnTo>
                    <a:pt x="92" y="134"/>
                  </a:lnTo>
                  <a:lnTo>
                    <a:pt x="77" y="153"/>
                  </a:lnTo>
                  <a:lnTo>
                    <a:pt x="65" y="150"/>
                  </a:lnTo>
                  <a:lnTo>
                    <a:pt x="57" y="157"/>
                  </a:lnTo>
                  <a:lnTo>
                    <a:pt x="49" y="158"/>
                  </a:lnTo>
                  <a:lnTo>
                    <a:pt x="42" y="138"/>
                  </a:lnTo>
                  <a:lnTo>
                    <a:pt x="16" y="175"/>
                  </a:lnTo>
                  <a:lnTo>
                    <a:pt x="9" y="196"/>
                  </a:lnTo>
                  <a:lnTo>
                    <a:pt x="2" y="198"/>
                  </a:lnTo>
                  <a:lnTo>
                    <a:pt x="0" y="189"/>
                  </a:lnTo>
                  <a:lnTo>
                    <a:pt x="9" y="143"/>
                  </a:lnTo>
                  <a:lnTo>
                    <a:pt x="29" y="118"/>
                  </a:lnTo>
                  <a:lnTo>
                    <a:pt x="39" y="111"/>
                  </a:lnTo>
                  <a:lnTo>
                    <a:pt x="54" y="104"/>
                  </a:lnTo>
                  <a:lnTo>
                    <a:pt x="63" y="86"/>
                  </a:lnTo>
                  <a:lnTo>
                    <a:pt x="77" y="77"/>
                  </a:lnTo>
                  <a:lnTo>
                    <a:pt x="83" y="77"/>
                  </a:lnTo>
                  <a:lnTo>
                    <a:pt x="89" y="80"/>
                  </a:lnTo>
                  <a:lnTo>
                    <a:pt x="100" y="84"/>
                  </a:lnTo>
                  <a:lnTo>
                    <a:pt x="103" y="92"/>
                  </a:lnTo>
                  <a:lnTo>
                    <a:pt x="100" y="101"/>
                  </a:lnTo>
                  <a:lnTo>
                    <a:pt x="97" y="111"/>
                  </a:lnTo>
                  <a:lnTo>
                    <a:pt x="106" y="109"/>
                  </a:lnTo>
                  <a:lnTo>
                    <a:pt x="123" y="101"/>
                  </a:lnTo>
                  <a:lnTo>
                    <a:pt x="141" y="89"/>
                  </a:lnTo>
                  <a:lnTo>
                    <a:pt x="152" y="60"/>
                  </a:lnTo>
                  <a:lnTo>
                    <a:pt x="154" y="55"/>
                  </a:lnTo>
                  <a:lnTo>
                    <a:pt x="174" y="52"/>
                  </a:lnTo>
                  <a:lnTo>
                    <a:pt x="178" y="55"/>
                  </a:lnTo>
                  <a:lnTo>
                    <a:pt x="187" y="58"/>
                  </a:lnTo>
                  <a:lnTo>
                    <a:pt x="184" y="11"/>
                  </a:lnTo>
                  <a:lnTo>
                    <a:pt x="186" y="0"/>
                  </a:lnTo>
                  <a:lnTo>
                    <a:pt x="203" y="12"/>
                  </a:lnTo>
                  <a:lnTo>
                    <a:pt x="217" y="29"/>
                  </a:lnTo>
                  <a:lnTo>
                    <a:pt x="221" y="42"/>
                  </a:lnTo>
                  <a:lnTo>
                    <a:pt x="238" y="97"/>
                  </a:lnTo>
                  <a:lnTo>
                    <a:pt x="249" y="169"/>
                  </a:lnTo>
                  <a:lnTo>
                    <a:pt x="232" y="199"/>
                  </a:lnTo>
                  <a:lnTo>
                    <a:pt x="227" y="226"/>
                  </a:lnTo>
                  <a:lnTo>
                    <a:pt x="209" y="172"/>
                  </a:lnTo>
                  <a:lnTo>
                    <a:pt x="189" y="187"/>
                  </a:lnTo>
                  <a:lnTo>
                    <a:pt x="203" y="233"/>
                  </a:lnTo>
                  <a:lnTo>
                    <a:pt x="184" y="278"/>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2" name="Google Shape;632;ga3b6e513f1_0_1126"/>
            <p:cNvSpPr/>
            <p:nvPr/>
          </p:nvSpPr>
          <p:spPr>
            <a:xfrm>
              <a:off x="3217" y="3225"/>
              <a:ext cx="43" cy="53"/>
            </a:xfrm>
            <a:custGeom>
              <a:avLst/>
              <a:gdLst/>
              <a:ahLst/>
              <a:cxnLst/>
              <a:rect l="l" t="t" r="r" b="b"/>
              <a:pathLst>
                <a:path w="84" h="108" extrusionOk="0">
                  <a:moveTo>
                    <a:pt x="63" y="98"/>
                  </a:moveTo>
                  <a:lnTo>
                    <a:pt x="14" y="40"/>
                  </a:lnTo>
                  <a:lnTo>
                    <a:pt x="0" y="11"/>
                  </a:lnTo>
                  <a:lnTo>
                    <a:pt x="8" y="3"/>
                  </a:lnTo>
                  <a:lnTo>
                    <a:pt x="21" y="3"/>
                  </a:lnTo>
                  <a:lnTo>
                    <a:pt x="29" y="5"/>
                  </a:lnTo>
                  <a:lnTo>
                    <a:pt x="40" y="0"/>
                  </a:lnTo>
                  <a:lnTo>
                    <a:pt x="54" y="2"/>
                  </a:lnTo>
                  <a:lnTo>
                    <a:pt x="67" y="22"/>
                  </a:lnTo>
                  <a:lnTo>
                    <a:pt x="72" y="37"/>
                  </a:lnTo>
                  <a:lnTo>
                    <a:pt x="84" y="108"/>
                  </a:lnTo>
                  <a:lnTo>
                    <a:pt x="63" y="98"/>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ga3b6e513f1_0_1126"/>
            <p:cNvSpPr/>
            <p:nvPr/>
          </p:nvSpPr>
          <p:spPr>
            <a:xfrm>
              <a:off x="3171" y="3277"/>
              <a:ext cx="30" cy="65"/>
            </a:xfrm>
            <a:custGeom>
              <a:avLst/>
              <a:gdLst/>
              <a:ahLst/>
              <a:cxnLst/>
              <a:rect l="l" t="t" r="r" b="b"/>
              <a:pathLst>
                <a:path w="62" h="130" extrusionOk="0">
                  <a:moveTo>
                    <a:pt x="62" y="12"/>
                  </a:moveTo>
                  <a:lnTo>
                    <a:pt x="40" y="96"/>
                  </a:lnTo>
                  <a:lnTo>
                    <a:pt x="42" y="107"/>
                  </a:lnTo>
                  <a:lnTo>
                    <a:pt x="51" y="110"/>
                  </a:lnTo>
                  <a:lnTo>
                    <a:pt x="48" y="121"/>
                  </a:lnTo>
                  <a:lnTo>
                    <a:pt x="34" y="130"/>
                  </a:lnTo>
                  <a:lnTo>
                    <a:pt x="23" y="121"/>
                  </a:lnTo>
                  <a:lnTo>
                    <a:pt x="23" y="119"/>
                  </a:lnTo>
                  <a:lnTo>
                    <a:pt x="22" y="116"/>
                  </a:lnTo>
                  <a:lnTo>
                    <a:pt x="22" y="107"/>
                  </a:lnTo>
                  <a:lnTo>
                    <a:pt x="11" y="99"/>
                  </a:lnTo>
                  <a:lnTo>
                    <a:pt x="3" y="95"/>
                  </a:lnTo>
                  <a:lnTo>
                    <a:pt x="0" y="87"/>
                  </a:lnTo>
                  <a:lnTo>
                    <a:pt x="14" y="67"/>
                  </a:lnTo>
                  <a:lnTo>
                    <a:pt x="20" y="19"/>
                  </a:lnTo>
                  <a:lnTo>
                    <a:pt x="25" y="7"/>
                  </a:lnTo>
                  <a:lnTo>
                    <a:pt x="33" y="3"/>
                  </a:lnTo>
                  <a:lnTo>
                    <a:pt x="45" y="0"/>
                  </a:lnTo>
                  <a:lnTo>
                    <a:pt x="62" y="0"/>
                  </a:lnTo>
                  <a:lnTo>
                    <a:pt x="62" y="12"/>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ga3b6e513f1_0_1126"/>
            <p:cNvSpPr/>
            <p:nvPr/>
          </p:nvSpPr>
          <p:spPr>
            <a:xfrm>
              <a:off x="3156" y="3251"/>
              <a:ext cx="34" cy="43"/>
            </a:xfrm>
            <a:custGeom>
              <a:avLst/>
              <a:gdLst/>
              <a:ahLst/>
              <a:cxnLst/>
              <a:rect l="l" t="t" r="r" b="b"/>
              <a:pathLst>
                <a:path w="68" h="88" extrusionOk="0">
                  <a:moveTo>
                    <a:pt x="65" y="19"/>
                  </a:moveTo>
                  <a:lnTo>
                    <a:pt x="11" y="0"/>
                  </a:lnTo>
                  <a:lnTo>
                    <a:pt x="3" y="3"/>
                  </a:lnTo>
                  <a:lnTo>
                    <a:pt x="0" y="72"/>
                  </a:lnTo>
                  <a:lnTo>
                    <a:pt x="9" y="88"/>
                  </a:lnTo>
                  <a:lnTo>
                    <a:pt x="20" y="80"/>
                  </a:lnTo>
                  <a:lnTo>
                    <a:pt x="28" y="77"/>
                  </a:lnTo>
                  <a:lnTo>
                    <a:pt x="37" y="77"/>
                  </a:lnTo>
                  <a:lnTo>
                    <a:pt x="45" y="74"/>
                  </a:lnTo>
                  <a:lnTo>
                    <a:pt x="45" y="63"/>
                  </a:lnTo>
                  <a:lnTo>
                    <a:pt x="46" y="53"/>
                  </a:lnTo>
                  <a:lnTo>
                    <a:pt x="66" y="33"/>
                  </a:lnTo>
                  <a:lnTo>
                    <a:pt x="68" y="30"/>
                  </a:lnTo>
                  <a:lnTo>
                    <a:pt x="65" y="19"/>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ga3b6e513f1_0_1126"/>
            <p:cNvSpPr/>
            <p:nvPr/>
          </p:nvSpPr>
          <p:spPr>
            <a:xfrm>
              <a:off x="3114" y="3199"/>
              <a:ext cx="34" cy="37"/>
            </a:xfrm>
            <a:custGeom>
              <a:avLst/>
              <a:gdLst/>
              <a:ahLst/>
              <a:cxnLst/>
              <a:rect l="l" t="t" r="r" b="b"/>
              <a:pathLst>
                <a:path w="69" h="75" extrusionOk="0">
                  <a:moveTo>
                    <a:pt x="66" y="54"/>
                  </a:moveTo>
                  <a:lnTo>
                    <a:pt x="52" y="75"/>
                  </a:lnTo>
                  <a:lnTo>
                    <a:pt x="24" y="63"/>
                  </a:lnTo>
                  <a:lnTo>
                    <a:pt x="0" y="0"/>
                  </a:lnTo>
                  <a:lnTo>
                    <a:pt x="55" y="8"/>
                  </a:lnTo>
                  <a:lnTo>
                    <a:pt x="69" y="25"/>
                  </a:lnTo>
                  <a:lnTo>
                    <a:pt x="66" y="54"/>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ga3b6e513f1_0_1126"/>
            <p:cNvSpPr/>
            <p:nvPr/>
          </p:nvSpPr>
          <p:spPr>
            <a:xfrm>
              <a:off x="3031" y="3268"/>
              <a:ext cx="67" cy="92"/>
            </a:xfrm>
            <a:custGeom>
              <a:avLst/>
              <a:gdLst/>
              <a:ahLst/>
              <a:cxnLst/>
              <a:rect l="l" t="t" r="r" b="b"/>
              <a:pathLst>
                <a:path w="134" h="186" extrusionOk="0">
                  <a:moveTo>
                    <a:pt x="134" y="52"/>
                  </a:moveTo>
                  <a:lnTo>
                    <a:pt x="81" y="104"/>
                  </a:lnTo>
                  <a:lnTo>
                    <a:pt x="42" y="144"/>
                  </a:lnTo>
                  <a:lnTo>
                    <a:pt x="0" y="186"/>
                  </a:lnTo>
                  <a:lnTo>
                    <a:pt x="5" y="172"/>
                  </a:lnTo>
                  <a:lnTo>
                    <a:pt x="46" y="123"/>
                  </a:lnTo>
                  <a:lnTo>
                    <a:pt x="88" y="72"/>
                  </a:lnTo>
                  <a:lnTo>
                    <a:pt x="111" y="31"/>
                  </a:lnTo>
                  <a:lnTo>
                    <a:pt x="114" y="31"/>
                  </a:lnTo>
                  <a:lnTo>
                    <a:pt x="118" y="0"/>
                  </a:lnTo>
                  <a:lnTo>
                    <a:pt x="134" y="52"/>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ga3b6e513f1_0_1126"/>
            <p:cNvSpPr/>
            <p:nvPr/>
          </p:nvSpPr>
          <p:spPr>
            <a:xfrm>
              <a:off x="3221" y="3256"/>
              <a:ext cx="26" cy="51"/>
            </a:xfrm>
            <a:custGeom>
              <a:avLst/>
              <a:gdLst/>
              <a:ahLst/>
              <a:cxnLst/>
              <a:rect l="l" t="t" r="r" b="b"/>
              <a:pathLst>
                <a:path w="50" h="101" extrusionOk="0">
                  <a:moveTo>
                    <a:pt x="35" y="19"/>
                  </a:moveTo>
                  <a:lnTo>
                    <a:pt x="50" y="89"/>
                  </a:lnTo>
                  <a:lnTo>
                    <a:pt x="35" y="94"/>
                  </a:lnTo>
                  <a:lnTo>
                    <a:pt x="30" y="101"/>
                  </a:lnTo>
                  <a:lnTo>
                    <a:pt x="0" y="40"/>
                  </a:lnTo>
                  <a:lnTo>
                    <a:pt x="0" y="0"/>
                  </a:lnTo>
                  <a:lnTo>
                    <a:pt x="13" y="3"/>
                  </a:lnTo>
                  <a:lnTo>
                    <a:pt x="35" y="19"/>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ga3b6e513f1_0_1126"/>
            <p:cNvSpPr/>
            <p:nvPr/>
          </p:nvSpPr>
          <p:spPr>
            <a:xfrm>
              <a:off x="3194" y="3269"/>
              <a:ext cx="22" cy="60"/>
            </a:xfrm>
            <a:custGeom>
              <a:avLst/>
              <a:gdLst/>
              <a:ahLst/>
              <a:cxnLst/>
              <a:rect l="l" t="t" r="r" b="b"/>
              <a:pathLst>
                <a:path w="43" h="120" extrusionOk="0">
                  <a:moveTo>
                    <a:pt x="40" y="0"/>
                  </a:moveTo>
                  <a:lnTo>
                    <a:pt x="43" y="46"/>
                  </a:lnTo>
                  <a:lnTo>
                    <a:pt x="21" y="75"/>
                  </a:lnTo>
                  <a:lnTo>
                    <a:pt x="6" y="115"/>
                  </a:lnTo>
                  <a:lnTo>
                    <a:pt x="0" y="120"/>
                  </a:lnTo>
                  <a:lnTo>
                    <a:pt x="21" y="40"/>
                  </a:lnTo>
                  <a:lnTo>
                    <a:pt x="40" y="0"/>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9" name="Google Shape;639;ga3b6e513f1_0_1126"/>
            <p:cNvSpPr/>
            <p:nvPr/>
          </p:nvSpPr>
          <p:spPr>
            <a:xfrm>
              <a:off x="3191" y="3228"/>
              <a:ext cx="23" cy="27"/>
            </a:xfrm>
            <a:custGeom>
              <a:avLst/>
              <a:gdLst/>
              <a:ahLst/>
              <a:cxnLst/>
              <a:rect l="l" t="t" r="r" b="b"/>
              <a:pathLst>
                <a:path w="48" h="54" extrusionOk="0">
                  <a:moveTo>
                    <a:pt x="48" y="54"/>
                  </a:moveTo>
                  <a:lnTo>
                    <a:pt x="9" y="28"/>
                  </a:lnTo>
                  <a:lnTo>
                    <a:pt x="0" y="34"/>
                  </a:lnTo>
                  <a:lnTo>
                    <a:pt x="8" y="7"/>
                  </a:lnTo>
                  <a:lnTo>
                    <a:pt x="14" y="0"/>
                  </a:lnTo>
                  <a:lnTo>
                    <a:pt x="17" y="5"/>
                  </a:lnTo>
                  <a:lnTo>
                    <a:pt x="25" y="10"/>
                  </a:lnTo>
                  <a:lnTo>
                    <a:pt x="28" y="14"/>
                  </a:lnTo>
                  <a:lnTo>
                    <a:pt x="34" y="19"/>
                  </a:lnTo>
                  <a:lnTo>
                    <a:pt x="48" y="31"/>
                  </a:lnTo>
                  <a:lnTo>
                    <a:pt x="48" y="54"/>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ga3b6e513f1_0_1126"/>
            <p:cNvSpPr/>
            <p:nvPr/>
          </p:nvSpPr>
          <p:spPr>
            <a:xfrm>
              <a:off x="3207" y="3307"/>
              <a:ext cx="22" cy="10"/>
            </a:xfrm>
            <a:custGeom>
              <a:avLst/>
              <a:gdLst/>
              <a:ahLst/>
              <a:cxnLst/>
              <a:rect l="l" t="t" r="r" b="b"/>
              <a:pathLst>
                <a:path w="45" h="22" extrusionOk="0">
                  <a:moveTo>
                    <a:pt x="45" y="22"/>
                  </a:moveTo>
                  <a:lnTo>
                    <a:pt x="34" y="0"/>
                  </a:lnTo>
                  <a:lnTo>
                    <a:pt x="0" y="22"/>
                  </a:lnTo>
                  <a:lnTo>
                    <a:pt x="45" y="22"/>
                  </a:lnTo>
                  <a:close/>
                </a:path>
              </a:pathLst>
            </a:custGeom>
            <a:solidFill>
              <a:srgbClr val="CC0099"/>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ga3b6e513f1_0_1126"/>
            <p:cNvSpPr/>
            <p:nvPr/>
          </p:nvSpPr>
          <p:spPr>
            <a:xfrm>
              <a:off x="2669" y="3588"/>
              <a:ext cx="12" cy="5"/>
            </a:xfrm>
            <a:custGeom>
              <a:avLst/>
              <a:gdLst/>
              <a:ahLst/>
              <a:cxnLst/>
              <a:rect l="l" t="t" r="r" b="b"/>
              <a:pathLst>
                <a:path w="25" h="9" extrusionOk="0">
                  <a:moveTo>
                    <a:pt x="22" y="5"/>
                  </a:moveTo>
                  <a:lnTo>
                    <a:pt x="2" y="9"/>
                  </a:lnTo>
                  <a:lnTo>
                    <a:pt x="2" y="8"/>
                  </a:lnTo>
                  <a:lnTo>
                    <a:pt x="0" y="5"/>
                  </a:lnTo>
                  <a:lnTo>
                    <a:pt x="3" y="2"/>
                  </a:lnTo>
                  <a:lnTo>
                    <a:pt x="11" y="2"/>
                  </a:lnTo>
                  <a:lnTo>
                    <a:pt x="16" y="0"/>
                  </a:lnTo>
                  <a:lnTo>
                    <a:pt x="20" y="0"/>
                  </a:lnTo>
                  <a:lnTo>
                    <a:pt x="25" y="2"/>
                  </a:lnTo>
                  <a:lnTo>
                    <a:pt x="22" y="5"/>
                  </a:lnTo>
                  <a:close/>
                </a:path>
              </a:pathLst>
            </a:custGeom>
            <a:solidFill>
              <a:srgbClr val="FF000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2" name="Google Shape;642;ga3b6e513f1_0_1126"/>
            <p:cNvSpPr/>
            <p:nvPr/>
          </p:nvSpPr>
          <p:spPr>
            <a:xfrm>
              <a:off x="2635" y="3158"/>
              <a:ext cx="138" cy="139"/>
            </a:xfrm>
            <a:custGeom>
              <a:avLst/>
              <a:gdLst/>
              <a:ahLst/>
              <a:cxnLst/>
              <a:rect l="l" t="t" r="r" b="b"/>
              <a:pathLst>
                <a:path w="276" h="277" extrusionOk="0">
                  <a:moveTo>
                    <a:pt x="187" y="204"/>
                  </a:moveTo>
                  <a:lnTo>
                    <a:pt x="198" y="251"/>
                  </a:lnTo>
                  <a:lnTo>
                    <a:pt x="159" y="245"/>
                  </a:lnTo>
                  <a:lnTo>
                    <a:pt x="144" y="254"/>
                  </a:lnTo>
                  <a:lnTo>
                    <a:pt x="112" y="276"/>
                  </a:lnTo>
                  <a:lnTo>
                    <a:pt x="76" y="277"/>
                  </a:lnTo>
                  <a:lnTo>
                    <a:pt x="60" y="265"/>
                  </a:lnTo>
                  <a:lnTo>
                    <a:pt x="60" y="230"/>
                  </a:lnTo>
                  <a:lnTo>
                    <a:pt x="41" y="245"/>
                  </a:lnTo>
                  <a:lnTo>
                    <a:pt x="30" y="202"/>
                  </a:lnTo>
                  <a:lnTo>
                    <a:pt x="29" y="198"/>
                  </a:lnTo>
                  <a:lnTo>
                    <a:pt x="14" y="144"/>
                  </a:lnTo>
                  <a:lnTo>
                    <a:pt x="0" y="90"/>
                  </a:lnTo>
                  <a:lnTo>
                    <a:pt x="40" y="26"/>
                  </a:lnTo>
                  <a:lnTo>
                    <a:pt x="95" y="23"/>
                  </a:lnTo>
                  <a:lnTo>
                    <a:pt x="152" y="21"/>
                  </a:lnTo>
                  <a:lnTo>
                    <a:pt x="195" y="49"/>
                  </a:lnTo>
                  <a:lnTo>
                    <a:pt x="196" y="29"/>
                  </a:lnTo>
                  <a:lnTo>
                    <a:pt x="218" y="14"/>
                  </a:lnTo>
                  <a:lnTo>
                    <a:pt x="236" y="21"/>
                  </a:lnTo>
                  <a:lnTo>
                    <a:pt x="276" y="0"/>
                  </a:lnTo>
                  <a:lnTo>
                    <a:pt x="271" y="58"/>
                  </a:lnTo>
                  <a:lnTo>
                    <a:pt x="271" y="107"/>
                  </a:lnTo>
                  <a:lnTo>
                    <a:pt x="270" y="158"/>
                  </a:lnTo>
                  <a:lnTo>
                    <a:pt x="218" y="185"/>
                  </a:lnTo>
                  <a:lnTo>
                    <a:pt x="187" y="204"/>
                  </a:lnTo>
                  <a:close/>
                </a:path>
              </a:pathLst>
            </a:custGeom>
            <a:solidFill>
              <a:srgbClr val="FF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3" name="Google Shape;643;ga3b6e513f1_0_1126"/>
            <p:cNvSpPr/>
            <p:nvPr/>
          </p:nvSpPr>
          <p:spPr>
            <a:xfrm>
              <a:off x="2947" y="2912"/>
              <a:ext cx="4" cy="2"/>
            </a:xfrm>
            <a:custGeom>
              <a:avLst/>
              <a:gdLst/>
              <a:ahLst/>
              <a:cxnLst/>
              <a:rect l="l" t="t" r="r" b="b"/>
              <a:pathLst>
                <a:path w="8" h="4" extrusionOk="0">
                  <a:moveTo>
                    <a:pt x="8" y="0"/>
                  </a:moveTo>
                  <a:lnTo>
                    <a:pt x="8" y="3"/>
                  </a:lnTo>
                  <a:lnTo>
                    <a:pt x="6" y="4"/>
                  </a:lnTo>
                  <a:lnTo>
                    <a:pt x="5" y="3"/>
                  </a:lnTo>
                  <a:lnTo>
                    <a:pt x="0" y="1"/>
                  </a:lnTo>
                  <a:lnTo>
                    <a:pt x="5" y="0"/>
                  </a:lnTo>
                  <a:lnTo>
                    <a:pt x="8" y="0"/>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4" name="Google Shape;644;ga3b6e513f1_0_1126"/>
            <p:cNvSpPr/>
            <p:nvPr/>
          </p:nvSpPr>
          <p:spPr>
            <a:xfrm>
              <a:off x="2575" y="2909"/>
              <a:ext cx="198" cy="273"/>
            </a:xfrm>
            <a:custGeom>
              <a:avLst/>
              <a:gdLst/>
              <a:ahLst/>
              <a:cxnLst/>
              <a:rect l="l" t="t" r="r" b="b"/>
              <a:pathLst>
                <a:path w="397" h="547" extrusionOk="0">
                  <a:moveTo>
                    <a:pt x="251" y="139"/>
                  </a:moveTo>
                  <a:lnTo>
                    <a:pt x="237" y="121"/>
                  </a:lnTo>
                  <a:lnTo>
                    <a:pt x="211" y="93"/>
                  </a:lnTo>
                  <a:lnTo>
                    <a:pt x="182" y="105"/>
                  </a:lnTo>
                  <a:lnTo>
                    <a:pt x="150" y="70"/>
                  </a:lnTo>
                  <a:lnTo>
                    <a:pt x="145" y="42"/>
                  </a:lnTo>
                  <a:lnTo>
                    <a:pt x="108" y="0"/>
                  </a:lnTo>
                  <a:lnTo>
                    <a:pt x="82" y="1"/>
                  </a:lnTo>
                  <a:lnTo>
                    <a:pt x="84" y="76"/>
                  </a:lnTo>
                  <a:lnTo>
                    <a:pt x="62" y="65"/>
                  </a:lnTo>
                  <a:lnTo>
                    <a:pt x="56" y="53"/>
                  </a:lnTo>
                  <a:lnTo>
                    <a:pt x="24" y="98"/>
                  </a:lnTo>
                  <a:lnTo>
                    <a:pt x="0" y="131"/>
                  </a:lnTo>
                  <a:lnTo>
                    <a:pt x="16" y="139"/>
                  </a:lnTo>
                  <a:lnTo>
                    <a:pt x="19" y="177"/>
                  </a:lnTo>
                  <a:lnTo>
                    <a:pt x="59" y="180"/>
                  </a:lnTo>
                  <a:lnTo>
                    <a:pt x="55" y="246"/>
                  </a:lnTo>
                  <a:lnTo>
                    <a:pt x="50" y="312"/>
                  </a:lnTo>
                  <a:lnTo>
                    <a:pt x="102" y="274"/>
                  </a:lnTo>
                  <a:lnTo>
                    <a:pt x="133" y="288"/>
                  </a:lnTo>
                  <a:lnTo>
                    <a:pt x="159" y="276"/>
                  </a:lnTo>
                  <a:lnTo>
                    <a:pt x="187" y="259"/>
                  </a:lnTo>
                  <a:lnTo>
                    <a:pt x="245" y="314"/>
                  </a:lnTo>
                  <a:lnTo>
                    <a:pt x="248" y="361"/>
                  </a:lnTo>
                  <a:lnTo>
                    <a:pt x="285" y="429"/>
                  </a:lnTo>
                  <a:lnTo>
                    <a:pt x="293" y="484"/>
                  </a:lnTo>
                  <a:lnTo>
                    <a:pt x="273" y="519"/>
                  </a:lnTo>
                  <a:lnTo>
                    <a:pt x="316" y="547"/>
                  </a:lnTo>
                  <a:lnTo>
                    <a:pt x="317" y="527"/>
                  </a:lnTo>
                  <a:lnTo>
                    <a:pt x="339" y="512"/>
                  </a:lnTo>
                  <a:lnTo>
                    <a:pt x="357" y="519"/>
                  </a:lnTo>
                  <a:lnTo>
                    <a:pt x="397" y="498"/>
                  </a:lnTo>
                  <a:lnTo>
                    <a:pt x="395" y="446"/>
                  </a:lnTo>
                  <a:lnTo>
                    <a:pt x="383" y="423"/>
                  </a:lnTo>
                  <a:lnTo>
                    <a:pt x="386" y="409"/>
                  </a:lnTo>
                  <a:lnTo>
                    <a:pt x="345" y="369"/>
                  </a:lnTo>
                  <a:lnTo>
                    <a:pt x="326" y="331"/>
                  </a:lnTo>
                  <a:lnTo>
                    <a:pt x="299" y="288"/>
                  </a:lnTo>
                  <a:lnTo>
                    <a:pt x="271" y="245"/>
                  </a:lnTo>
                  <a:lnTo>
                    <a:pt x="210" y="193"/>
                  </a:lnTo>
                  <a:lnTo>
                    <a:pt x="222" y="174"/>
                  </a:lnTo>
                  <a:lnTo>
                    <a:pt x="254" y="164"/>
                  </a:lnTo>
                  <a:lnTo>
                    <a:pt x="251" y="139"/>
                  </a:lnTo>
                  <a:close/>
                </a:path>
              </a:pathLst>
            </a:custGeom>
            <a:solidFill>
              <a:srgbClr val="A5A5A5"/>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5" name="Google Shape;645;ga3b6e513f1_0_1126"/>
            <p:cNvSpPr/>
            <p:nvPr/>
          </p:nvSpPr>
          <p:spPr>
            <a:xfrm>
              <a:off x="2365" y="2709"/>
              <a:ext cx="239" cy="596"/>
            </a:xfrm>
            <a:custGeom>
              <a:avLst/>
              <a:gdLst/>
              <a:ahLst/>
              <a:cxnLst/>
              <a:rect l="l" t="t" r="r" b="b"/>
              <a:pathLst>
                <a:path w="477" h="1191" extrusionOk="0">
                  <a:moveTo>
                    <a:pt x="347" y="287"/>
                  </a:moveTo>
                  <a:lnTo>
                    <a:pt x="289" y="294"/>
                  </a:lnTo>
                  <a:lnTo>
                    <a:pt x="292" y="267"/>
                  </a:lnTo>
                  <a:lnTo>
                    <a:pt x="292" y="241"/>
                  </a:lnTo>
                  <a:lnTo>
                    <a:pt x="327" y="195"/>
                  </a:lnTo>
                  <a:lnTo>
                    <a:pt x="341" y="165"/>
                  </a:lnTo>
                  <a:lnTo>
                    <a:pt x="341" y="113"/>
                  </a:lnTo>
                  <a:lnTo>
                    <a:pt x="341" y="61"/>
                  </a:lnTo>
                  <a:lnTo>
                    <a:pt x="321" y="49"/>
                  </a:lnTo>
                  <a:lnTo>
                    <a:pt x="286" y="0"/>
                  </a:lnTo>
                  <a:lnTo>
                    <a:pt x="275" y="21"/>
                  </a:lnTo>
                  <a:lnTo>
                    <a:pt x="261" y="52"/>
                  </a:lnTo>
                  <a:lnTo>
                    <a:pt x="250" y="72"/>
                  </a:lnTo>
                  <a:lnTo>
                    <a:pt x="256" y="92"/>
                  </a:lnTo>
                  <a:lnTo>
                    <a:pt x="218" y="83"/>
                  </a:lnTo>
                  <a:lnTo>
                    <a:pt x="155" y="138"/>
                  </a:lnTo>
                  <a:lnTo>
                    <a:pt x="141" y="193"/>
                  </a:lnTo>
                  <a:lnTo>
                    <a:pt x="135" y="221"/>
                  </a:lnTo>
                  <a:lnTo>
                    <a:pt x="97" y="300"/>
                  </a:lnTo>
                  <a:lnTo>
                    <a:pt x="63" y="300"/>
                  </a:lnTo>
                  <a:lnTo>
                    <a:pt x="52" y="356"/>
                  </a:lnTo>
                  <a:lnTo>
                    <a:pt x="43" y="425"/>
                  </a:lnTo>
                  <a:lnTo>
                    <a:pt x="23" y="423"/>
                  </a:lnTo>
                  <a:lnTo>
                    <a:pt x="22" y="425"/>
                  </a:lnTo>
                  <a:lnTo>
                    <a:pt x="19" y="464"/>
                  </a:lnTo>
                  <a:lnTo>
                    <a:pt x="0" y="477"/>
                  </a:lnTo>
                  <a:lnTo>
                    <a:pt x="28" y="535"/>
                  </a:lnTo>
                  <a:lnTo>
                    <a:pt x="34" y="547"/>
                  </a:lnTo>
                  <a:lnTo>
                    <a:pt x="49" y="540"/>
                  </a:lnTo>
                  <a:lnTo>
                    <a:pt x="49" y="563"/>
                  </a:lnTo>
                  <a:lnTo>
                    <a:pt x="54" y="564"/>
                  </a:lnTo>
                  <a:lnTo>
                    <a:pt x="77" y="563"/>
                  </a:lnTo>
                  <a:lnTo>
                    <a:pt x="91" y="589"/>
                  </a:lnTo>
                  <a:lnTo>
                    <a:pt x="68" y="587"/>
                  </a:lnTo>
                  <a:lnTo>
                    <a:pt x="88" y="622"/>
                  </a:lnTo>
                  <a:lnTo>
                    <a:pt x="98" y="599"/>
                  </a:lnTo>
                  <a:lnTo>
                    <a:pt x="112" y="650"/>
                  </a:lnTo>
                  <a:lnTo>
                    <a:pt x="125" y="701"/>
                  </a:lnTo>
                  <a:lnTo>
                    <a:pt x="115" y="756"/>
                  </a:lnTo>
                  <a:lnTo>
                    <a:pt x="106" y="809"/>
                  </a:lnTo>
                  <a:lnTo>
                    <a:pt x="131" y="777"/>
                  </a:lnTo>
                  <a:lnTo>
                    <a:pt x="135" y="813"/>
                  </a:lnTo>
                  <a:lnTo>
                    <a:pt x="141" y="822"/>
                  </a:lnTo>
                  <a:lnTo>
                    <a:pt x="155" y="819"/>
                  </a:lnTo>
                  <a:lnTo>
                    <a:pt x="167" y="813"/>
                  </a:lnTo>
                  <a:lnTo>
                    <a:pt x="166" y="820"/>
                  </a:lnTo>
                  <a:lnTo>
                    <a:pt x="207" y="790"/>
                  </a:lnTo>
                  <a:lnTo>
                    <a:pt x="217" y="770"/>
                  </a:lnTo>
                  <a:lnTo>
                    <a:pt x="229" y="780"/>
                  </a:lnTo>
                  <a:lnTo>
                    <a:pt x="252" y="728"/>
                  </a:lnTo>
                  <a:lnTo>
                    <a:pt x="269" y="759"/>
                  </a:lnTo>
                  <a:lnTo>
                    <a:pt x="290" y="780"/>
                  </a:lnTo>
                  <a:lnTo>
                    <a:pt x="302" y="871"/>
                  </a:lnTo>
                  <a:lnTo>
                    <a:pt x="315" y="963"/>
                  </a:lnTo>
                  <a:lnTo>
                    <a:pt x="319" y="946"/>
                  </a:lnTo>
                  <a:lnTo>
                    <a:pt x="330" y="993"/>
                  </a:lnTo>
                  <a:lnTo>
                    <a:pt x="342" y="1039"/>
                  </a:lnTo>
                  <a:lnTo>
                    <a:pt x="347" y="1089"/>
                  </a:lnTo>
                  <a:lnTo>
                    <a:pt x="342" y="1141"/>
                  </a:lnTo>
                  <a:lnTo>
                    <a:pt x="336" y="1191"/>
                  </a:lnTo>
                  <a:lnTo>
                    <a:pt x="348" y="1177"/>
                  </a:lnTo>
                  <a:lnTo>
                    <a:pt x="371" y="1136"/>
                  </a:lnTo>
                  <a:lnTo>
                    <a:pt x="393" y="1095"/>
                  </a:lnTo>
                  <a:lnTo>
                    <a:pt x="382" y="1032"/>
                  </a:lnTo>
                  <a:lnTo>
                    <a:pt x="375" y="977"/>
                  </a:lnTo>
                  <a:lnTo>
                    <a:pt x="350" y="935"/>
                  </a:lnTo>
                  <a:lnTo>
                    <a:pt x="325" y="895"/>
                  </a:lnTo>
                  <a:lnTo>
                    <a:pt x="330" y="859"/>
                  </a:lnTo>
                  <a:lnTo>
                    <a:pt x="339" y="831"/>
                  </a:lnTo>
                  <a:lnTo>
                    <a:pt x="358" y="791"/>
                  </a:lnTo>
                  <a:lnTo>
                    <a:pt x="345" y="788"/>
                  </a:lnTo>
                  <a:lnTo>
                    <a:pt x="310" y="717"/>
                  </a:lnTo>
                  <a:lnTo>
                    <a:pt x="275" y="647"/>
                  </a:lnTo>
                  <a:lnTo>
                    <a:pt x="289" y="648"/>
                  </a:lnTo>
                  <a:lnTo>
                    <a:pt x="309" y="576"/>
                  </a:lnTo>
                  <a:lnTo>
                    <a:pt x="362" y="566"/>
                  </a:lnTo>
                  <a:lnTo>
                    <a:pt x="390" y="537"/>
                  </a:lnTo>
                  <a:lnTo>
                    <a:pt x="421" y="530"/>
                  </a:lnTo>
                  <a:lnTo>
                    <a:pt x="445" y="497"/>
                  </a:lnTo>
                  <a:lnTo>
                    <a:pt x="477" y="452"/>
                  </a:lnTo>
                  <a:lnTo>
                    <a:pt x="463" y="445"/>
                  </a:lnTo>
                  <a:lnTo>
                    <a:pt x="422" y="457"/>
                  </a:lnTo>
                  <a:lnTo>
                    <a:pt x="402" y="420"/>
                  </a:lnTo>
                  <a:lnTo>
                    <a:pt x="375" y="406"/>
                  </a:lnTo>
                  <a:lnTo>
                    <a:pt x="390" y="354"/>
                  </a:lnTo>
                  <a:lnTo>
                    <a:pt x="356" y="337"/>
                  </a:lnTo>
                  <a:lnTo>
                    <a:pt x="348" y="294"/>
                  </a:lnTo>
                  <a:lnTo>
                    <a:pt x="347" y="287"/>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6" name="Google Shape;646;ga3b6e513f1_0_1126"/>
            <p:cNvSpPr/>
            <p:nvPr/>
          </p:nvSpPr>
          <p:spPr>
            <a:xfrm>
              <a:off x="2502" y="2975"/>
              <a:ext cx="220" cy="472"/>
            </a:xfrm>
            <a:custGeom>
              <a:avLst/>
              <a:gdLst/>
              <a:ahLst/>
              <a:cxnLst/>
              <a:rect l="l" t="t" r="r" b="b"/>
              <a:pathLst>
                <a:path w="439" h="943" extrusionOk="0">
                  <a:moveTo>
                    <a:pt x="107" y="723"/>
                  </a:moveTo>
                  <a:lnTo>
                    <a:pt x="95" y="672"/>
                  </a:lnTo>
                  <a:lnTo>
                    <a:pt x="121" y="612"/>
                  </a:lnTo>
                  <a:lnTo>
                    <a:pt x="135" y="557"/>
                  </a:lnTo>
                  <a:lnTo>
                    <a:pt x="141" y="505"/>
                  </a:lnTo>
                  <a:lnTo>
                    <a:pt x="141" y="454"/>
                  </a:lnTo>
                  <a:lnTo>
                    <a:pt x="190" y="447"/>
                  </a:lnTo>
                  <a:lnTo>
                    <a:pt x="184" y="502"/>
                  </a:lnTo>
                  <a:lnTo>
                    <a:pt x="228" y="499"/>
                  </a:lnTo>
                  <a:lnTo>
                    <a:pt x="279" y="537"/>
                  </a:lnTo>
                  <a:lnTo>
                    <a:pt x="296" y="565"/>
                  </a:lnTo>
                  <a:lnTo>
                    <a:pt x="281" y="511"/>
                  </a:lnTo>
                  <a:lnTo>
                    <a:pt x="267" y="457"/>
                  </a:lnTo>
                  <a:lnTo>
                    <a:pt x="307" y="393"/>
                  </a:lnTo>
                  <a:lnTo>
                    <a:pt x="362" y="390"/>
                  </a:lnTo>
                  <a:lnTo>
                    <a:pt x="419" y="388"/>
                  </a:lnTo>
                  <a:lnTo>
                    <a:pt x="439" y="353"/>
                  </a:lnTo>
                  <a:lnTo>
                    <a:pt x="431" y="298"/>
                  </a:lnTo>
                  <a:lnTo>
                    <a:pt x="394" y="230"/>
                  </a:lnTo>
                  <a:lnTo>
                    <a:pt x="391" y="183"/>
                  </a:lnTo>
                  <a:lnTo>
                    <a:pt x="333" y="128"/>
                  </a:lnTo>
                  <a:lnTo>
                    <a:pt x="305" y="145"/>
                  </a:lnTo>
                  <a:lnTo>
                    <a:pt x="279" y="157"/>
                  </a:lnTo>
                  <a:lnTo>
                    <a:pt x="248" y="143"/>
                  </a:lnTo>
                  <a:lnTo>
                    <a:pt x="196" y="181"/>
                  </a:lnTo>
                  <a:lnTo>
                    <a:pt x="201" y="115"/>
                  </a:lnTo>
                  <a:lnTo>
                    <a:pt x="205" y="49"/>
                  </a:lnTo>
                  <a:lnTo>
                    <a:pt x="165" y="46"/>
                  </a:lnTo>
                  <a:lnTo>
                    <a:pt x="162" y="8"/>
                  </a:lnTo>
                  <a:lnTo>
                    <a:pt x="146" y="0"/>
                  </a:lnTo>
                  <a:lnTo>
                    <a:pt x="115" y="7"/>
                  </a:lnTo>
                  <a:lnTo>
                    <a:pt x="87" y="36"/>
                  </a:lnTo>
                  <a:lnTo>
                    <a:pt x="34" y="46"/>
                  </a:lnTo>
                  <a:lnTo>
                    <a:pt x="14" y="118"/>
                  </a:lnTo>
                  <a:lnTo>
                    <a:pt x="0" y="117"/>
                  </a:lnTo>
                  <a:lnTo>
                    <a:pt x="35" y="187"/>
                  </a:lnTo>
                  <a:lnTo>
                    <a:pt x="70" y="258"/>
                  </a:lnTo>
                  <a:lnTo>
                    <a:pt x="83" y="261"/>
                  </a:lnTo>
                  <a:lnTo>
                    <a:pt x="64" y="301"/>
                  </a:lnTo>
                  <a:lnTo>
                    <a:pt x="55" y="329"/>
                  </a:lnTo>
                  <a:lnTo>
                    <a:pt x="50" y="365"/>
                  </a:lnTo>
                  <a:lnTo>
                    <a:pt x="75" y="405"/>
                  </a:lnTo>
                  <a:lnTo>
                    <a:pt x="100" y="447"/>
                  </a:lnTo>
                  <a:lnTo>
                    <a:pt x="107" y="502"/>
                  </a:lnTo>
                  <a:lnTo>
                    <a:pt x="118" y="565"/>
                  </a:lnTo>
                  <a:lnTo>
                    <a:pt x="96" y="606"/>
                  </a:lnTo>
                  <a:lnTo>
                    <a:pt x="73" y="647"/>
                  </a:lnTo>
                  <a:lnTo>
                    <a:pt x="66" y="670"/>
                  </a:lnTo>
                  <a:lnTo>
                    <a:pt x="52" y="733"/>
                  </a:lnTo>
                  <a:lnTo>
                    <a:pt x="49" y="785"/>
                  </a:lnTo>
                  <a:lnTo>
                    <a:pt x="52" y="813"/>
                  </a:lnTo>
                  <a:lnTo>
                    <a:pt x="57" y="812"/>
                  </a:lnTo>
                  <a:lnTo>
                    <a:pt x="52" y="784"/>
                  </a:lnTo>
                  <a:lnTo>
                    <a:pt x="60" y="778"/>
                  </a:lnTo>
                  <a:lnTo>
                    <a:pt x="86" y="813"/>
                  </a:lnTo>
                  <a:lnTo>
                    <a:pt x="112" y="847"/>
                  </a:lnTo>
                  <a:lnTo>
                    <a:pt x="124" y="862"/>
                  </a:lnTo>
                  <a:lnTo>
                    <a:pt x="149" y="902"/>
                  </a:lnTo>
                  <a:lnTo>
                    <a:pt x="152" y="893"/>
                  </a:lnTo>
                  <a:lnTo>
                    <a:pt x="192" y="914"/>
                  </a:lnTo>
                  <a:lnTo>
                    <a:pt x="193" y="943"/>
                  </a:lnTo>
                  <a:lnTo>
                    <a:pt x="230" y="940"/>
                  </a:lnTo>
                  <a:lnTo>
                    <a:pt x="253" y="914"/>
                  </a:lnTo>
                  <a:lnTo>
                    <a:pt x="224" y="876"/>
                  </a:lnTo>
                  <a:lnTo>
                    <a:pt x="185" y="868"/>
                  </a:lnTo>
                  <a:lnTo>
                    <a:pt x="161" y="830"/>
                  </a:lnTo>
                  <a:lnTo>
                    <a:pt x="155" y="778"/>
                  </a:lnTo>
                  <a:lnTo>
                    <a:pt x="135" y="718"/>
                  </a:lnTo>
                  <a:lnTo>
                    <a:pt x="107" y="723"/>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7" name="Google Shape;647;ga3b6e513f1_0_1126"/>
            <p:cNvSpPr/>
            <p:nvPr/>
          </p:nvSpPr>
          <p:spPr>
            <a:xfrm>
              <a:off x="2629" y="2881"/>
              <a:ext cx="195" cy="471"/>
            </a:xfrm>
            <a:custGeom>
              <a:avLst/>
              <a:gdLst/>
              <a:ahLst/>
              <a:cxnLst/>
              <a:rect l="l" t="t" r="r" b="b"/>
              <a:pathLst>
                <a:path w="389" h="942" extrusionOk="0">
                  <a:moveTo>
                    <a:pt x="143" y="195"/>
                  </a:moveTo>
                  <a:lnTo>
                    <a:pt x="129" y="177"/>
                  </a:lnTo>
                  <a:lnTo>
                    <a:pt x="103" y="149"/>
                  </a:lnTo>
                  <a:lnTo>
                    <a:pt x="74" y="161"/>
                  </a:lnTo>
                  <a:lnTo>
                    <a:pt x="42" y="126"/>
                  </a:lnTo>
                  <a:lnTo>
                    <a:pt x="37" y="98"/>
                  </a:lnTo>
                  <a:lnTo>
                    <a:pt x="0" y="56"/>
                  </a:lnTo>
                  <a:lnTo>
                    <a:pt x="16" y="40"/>
                  </a:lnTo>
                  <a:lnTo>
                    <a:pt x="43" y="49"/>
                  </a:lnTo>
                  <a:lnTo>
                    <a:pt x="57" y="40"/>
                  </a:lnTo>
                  <a:lnTo>
                    <a:pt x="77" y="39"/>
                  </a:lnTo>
                  <a:lnTo>
                    <a:pt x="91" y="42"/>
                  </a:lnTo>
                  <a:lnTo>
                    <a:pt x="102" y="37"/>
                  </a:lnTo>
                  <a:lnTo>
                    <a:pt x="120" y="37"/>
                  </a:lnTo>
                  <a:lnTo>
                    <a:pt x="158" y="0"/>
                  </a:lnTo>
                  <a:lnTo>
                    <a:pt x="180" y="3"/>
                  </a:lnTo>
                  <a:lnTo>
                    <a:pt x="241" y="26"/>
                  </a:lnTo>
                  <a:lnTo>
                    <a:pt x="243" y="68"/>
                  </a:lnTo>
                  <a:lnTo>
                    <a:pt x="263" y="88"/>
                  </a:lnTo>
                  <a:lnTo>
                    <a:pt x="312" y="111"/>
                  </a:lnTo>
                  <a:lnTo>
                    <a:pt x="278" y="134"/>
                  </a:lnTo>
                  <a:lnTo>
                    <a:pt x="278" y="138"/>
                  </a:lnTo>
                  <a:lnTo>
                    <a:pt x="277" y="148"/>
                  </a:lnTo>
                  <a:lnTo>
                    <a:pt x="267" y="148"/>
                  </a:lnTo>
                  <a:lnTo>
                    <a:pt x="247" y="151"/>
                  </a:lnTo>
                  <a:lnTo>
                    <a:pt x="247" y="157"/>
                  </a:lnTo>
                  <a:lnTo>
                    <a:pt x="217" y="210"/>
                  </a:lnTo>
                  <a:lnTo>
                    <a:pt x="189" y="270"/>
                  </a:lnTo>
                  <a:lnTo>
                    <a:pt x="220" y="325"/>
                  </a:lnTo>
                  <a:lnTo>
                    <a:pt x="229" y="358"/>
                  </a:lnTo>
                  <a:lnTo>
                    <a:pt x="258" y="393"/>
                  </a:lnTo>
                  <a:lnTo>
                    <a:pt x="287" y="428"/>
                  </a:lnTo>
                  <a:lnTo>
                    <a:pt x="326" y="466"/>
                  </a:lnTo>
                  <a:lnTo>
                    <a:pt x="356" y="508"/>
                  </a:lnTo>
                  <a:lnTo>
                    <a:pt x="373" y="595"/>
                  </a:lnTo>
                  <a:lnTo>
                    <a:pt x="389" y="684"/>
                  </a:lnTo>
                  <a:lnTo>
                    <a:pt x="381" y="706"/>
                  </a:lnTo>
                  <a:lnTo>
                    <a:pt x="379" y="729"/>
                  </a:lnTo>
                  <a:lnTo>
                    <a:pt x="367" y="761"/>
                  </a:lnTo>
                  <a:lnTo>
                    <a:pt x="324" y="796"/>
                  </a:lnTo>
                  <a:lnTo>
                    <a:pt x="287" y="825"/>
                  </a:lnTo>
                  <a:lnTo>
                    <a:pt x="250" y="816"/>
                  </a:lnTo>
                  <a:lnTo>
                    <a:pt x="281" y="828"/>
                  </a:lnTo>
                  <a:lnTo>
                    <a:pt x="277" y="833"/>
                  </a:lnTo>
                  <a:lnTo>
                    <a:pt x="250" y="819"/>
                  </a:lnTo>
                  <a:lnTo>
                    <a:pt x="273" y="836"/>
                  </a:lnTo>
                  <a:lnTo>
                    <a:pt x="266" y="841"/>
                  </a:lnTo>
                  <a:lnTo>
                    <a:pt x="244" y="824"/>
                  </a:lnTo>
                  <a:lnTo>
                    <a:pt x="260" y="845"/>
                  </a:lnTo>
                  <a:lnTo>
                    <a:pt x="249" y="851"/>
                  </a:lnTo>
                  <a:lnTo>
                    <a:pt x="237" y="859"/>
                  </a:lnTo>
                  <a:lnTo>
                    <a:pt x="237" y="885"/>
                  </a:lnTo>
                  <a:lnTo>
                    <a:pt x="217" y="887"/>
                  </a:lnTo>
                  <a:lnTo>
                    <a:pt x="172" y="933"/>
                  </a:lnTo>
                  <a:lnTo>
                    <a:pt x="146" y="942"/>
                  </a:lnTo>
                  <a:lnTo>
                    <a:pt x="135" y="854"/>
                  </a:lnTo>
                  <a:lnTo>
                    <a:pt x="125" y="830"/>
                  </a:lnTo>
                  <a:lnTo>
                    <a:pt x="157" y="808"/>
                  </a:lnTo>
                  <a:lnTo>
                    <a:pt x="172" y="799"/>
                  </a:lnTo>
                  <a:lnTo>
                    <a:pt x="211" y="805"/>
                  </a:lnTo>
                  <a:lnTo>
                    <a:pt x="200" y="758"/>
                  </a:lnTo>
                  <a:lnTo>
                    <a:pt x="231" y="739"/>
                  </a:lnTo>
                  <a:lnTo>
                    <a:pt x="283" y="712"/>
                  </a:lnTo>
                  <a:lnTo>
                    <a:pt x="284" y="661"/>
                  </a:lnTo>
                  <a:lnTo>
                    <a:pt x="284" y="612"/>
                  </a:lnTo>
                  <a:lnTo>
                    <a:pt x="289" y="554"/>
                  </a:lnTo>
                  <a:lnTo>
                    <a:pt x="287" y="502"/>
                  </a:lnTo>
                  <a:lnTo>
                    <a:pt x="275" y="479"/>
                  </a:lnTo>
                  <a:lnTo>
                    <a:pt x="278" y="465"/>
                  </a:lnTo>
                  <a:lnTo>
                    <a:pt x="237" y="425"/>
                  </a:lnTo>
                  <a:lnTo>
                    <a:pt x="218" y="387"/>
                  </a:lnTo>
                  <a:lnTo>
                    <a:pt x="191" y="344"/>
                  </a:lnTo>
                  <a:lnTo>
                    <a:pt x="163" y="301"/>
                  </a:lnTo>
                  <a:lnTo>
                    <a:pt x="102" y="249"/>
                  </a:lnTo>
                  <a:lnTo>
                    <a:pt x="114" y="230"/>
                  </a:lnTo>
                  <a:lnTo>
                    <a:pt x="146" y="220"/>
                  </a:lnTo>
                  <a:lnTo>
                    <a:pt x="143" y="195"/>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8" name="Google Shape;648;ga3b6e513f1_0_1126"/>
            <p:cNvSpPr/>
            <p:nvPr/>
          </p:nvSpPr>
          <p:spPr>
            <a:xfrm>
              <a:off x="3393" y="2288"/>
              <a:ext cx="302" cy="261"/>
            </a:xfrm>
            <a:custGeom>
              <a:avLst/>
              <a:gdLst/>
              <a:ahLst/>
              <a:cxnLst/>
              <a:rect l="l" t="t" r="r" b="b"/>
              <a:pathLst>
                <a:path w="604" h="522" extrusionOk="0">
                  <a:moveTo>
                    <a:pt x="497" y="397"/>
                  </a:moveTo>
                  <a:lnTo>
                    <a:pt x="496" y="389"/>
                  </a:lnTo>
                  <a:lnTo>
                    <a:pt x="491" y="386"/>
                  </a:lnTo>
                  <a:lnTo>
                    <a:pt x="483" y="384"/>
                  </a:lnTo>
                  <a:lnTo>
                    <a:pt x="479" y="383"/>
                  </a:lnTo>
                  <a:lnTo>
                    <a:pt x="476" y="386"/>
                  </a:lnTo>
                  <a:lnTo>
                    <a:pt x="473" y="392"/>
                  </a:lnTo>
                  <a:lnTo>
                    <a:pt x="474" y="398"/>
                  </a:lnTo>
                  <a:lnTo>
                    <a:pt x="474" y="403"/>
                  </a:lnTo>
                  <a:lnTo>
                    <a:pt x="476" y="409"/>
                  </a:lnTo>
                  <a:lnTo>
                    <a:pt x="462" y="407"/>
                  </a:lnTo>
                  <a:lnTo>
                    <a:pt x="454" y="409"/>
                  </a:lnTo>
                  <a:lnTo>
                    <a:pt x="448" y="417"/>
                  </a:lnTo>
                  <a:lnTo>
                    <a:pt x="450" y="426"/>
                  </a:lnTo>
                  <a:lnTo>
                    <a:pt x="448" y="429"/>
                  </a:lnTo>
                  <a:lnTo>
                    <a:pt x="448" y="430"/>
                  </a:lnTo>
                  <a:lnTo>
                    <a:pt x="440" y="432"/>
                  </a:lnTo>
                  <a:lnTo>
                    <a:pt x="433" y="437"/>
                  </a:lnTo>
                  <a:lnTo>
                    <a:pt x="431" y="443"/>
                  </a:lnTo>
                  <a:lnTo>
                    <a:pt x="428" y="444"/>
                  </a:lnTo>
                  <a:lnTo>
                    <a:pt x="427" y="447"/>
                  </a:lnTo>
                  <a:lnTo>
                    <a:pt x="425" y="443"/>
                  </a:lnTo>
                  <a:lnTo>
                    <a:pt x="427" y="438"/>
                  </a:lnTo>
                  <a:lnTo>
                    <a:pt x="433" y="429"/>
                  </a:lnTo>
                  <a:lnTo>
                    <a:pt x="430" y="423"/>
                  </a:lnTo>
                  <a:lnTo>
                    <a:pt x="425" y="418"/>
                  </a:lnTo>
                  <a:lnTo>
                    <a:pt x="417" y="423"/>
                  </a:lnTo>
                  <a:lnTo>
                    <a:pt x="407" y="432"/>
                  </a:lnTo>
                  <a:lnTo>
                    <a:pt x="402" y="441"/>
                  </a:lnTo>
                  <a:lnTo>
                    <a:pt x="400" y="450"/>
                  </a:lnTo>
                  <a:lnTo>
                    <a:pt x="397" y="453"/>
                  </a:lnTo>
                  <a:lnTo>
                    <a:pt x="342" y="449"/>
                  </a:lnTo>
                  <a:lnTo>
                    <a:pt x="328" y="446"/>
                  </a:lnTo>
                  <a:lnTo>
                    <a:pt x="316" y="424"/>
                  </a:lnTo>
                  <a:lnTo>
                    <a:pt x="315" y="455"/>
                  </a:lnTo>
                  <a:lnTo>
                    <a:pt x="322" y="464"/>
                  </a:lnTo>
                  <a:lnTo>
                    <a:pt x="325" y="469"/>
                  </a:lnTo>
                  <a:lnTo>
                    <a:pt x="319" y="472"/>
                  </a:lnTo>
                  <a:lnTo>
                    <a:pt x="302" y="478"/>
                  </a:lnTo>
                  <a:lnTo>
                    <a:pt x="284" y="499"/>
                  </a:lnTo>
                  <a:lnTo>
                    <a:pt x="273" y="522"/>
                  </a:lnTo>
                  <a:lnTo>
                    <a:pt x="265" y="522"/>
                  </a:lnTo>
                  <a:lnTo>
                    <a:pt x="235" y="504"/>
                  </a:lnTo>
                  <a:lnTo>
                    <a:pt x="230" y="495"/>
                  </a:lnTo>
                  <a:lnTo>
                    <a:pt x="230" y="487"/>
                  </a:lnTo>
                  <a:lnTo>
                    <a:pt x="235" y="481"/>
                  </a:lnTo>
                  <a:lnTo>
                    <a:pt x="232" y="475"/>
                  </a:lnTo>
                  <a:lnTo>
                    <a:pt x="232" y="469"/>
                  </a:lnTo>
                  <a:lnTo>
                    <a:pt x="241" y="461"/>
                  </a:lnTo>
                  <a:lnTo>
                    <a:pt x="250" y="455"/>
                  </a:lnTo>
                  <a:lnTo>
                    <a:pt x="252" y="452"/>
                  </a:lnTo>
                  <a:lnTo>
                    <a:pt x="252" y="447"/>
                  </a:lnTo>
                  <a:lnTo>
                    <a:pt x="247" y="447"/>
                  </a:lnTo>
                  <a:lnTo>
                    <a:pt x="238" y="449"/>
                  </a:lnTo>
                  <a:lnTo>
                    <a:pt x="235" y="452"/>
                  </a:lnTo>
                  <a:lnTo>
                    <a:pt x="226" y="450"/>
                  </a:lnTo>
                  <a:lnTo>
                    <a:pt x="216" y="443"/>
                  </a:lnTo>
                  <a:lnTo>
                    <a:pt x="204" y="443"/>
                  </a:lnTo>
                  <a:lnTo>
                    <a:pt x="196" y="444"/>
                  </a:lnTo>
                  <a:lnTo>
                    <a:pt x="183" y="446"/>
                  </a:lnTo>
                  <a:lnTo>
                    <a:pt x="175" y="453"/>
                  </a:lnTo>
                  <a:lnTo>
                    <a:pt x="120" y="463"/>
                  </a:lnTo>
                  <a:lnTo>
                    <a:pt x="98" y="466"/>
                  </a:lnTo>
                  <a:lnTo>
                    <a:pt x="94" y="469"/>
                  </a:lnTo>
                  <a:lnTo>
                    <a:pt x="88" y="469"/>
                  </a:lnTo>
                  <a:lnTo>
                    <a:pt x="84" y="472"/>
                  </a:lnTo>
                  <a:lnTo>
                    <a:pt x="80" y="479"/>
                  </a:lnTo>
                  <a:lnTo>
                    <a:pt x="80" y="486"/>
                  </a:lnTo>
                  <a:lnTo>
                    <a:pt x="77" y="489"/>
                  </a:lnTo>
                  <a:lnTo>
                    <a:pt x="81" y="496"/>
                  </a:lnTo>
                  <a:lnTo>
                    <a:pt x="69" y="496"/>
                  </a:lnTo>
                  <a:lnTo>
                    <a:pt x="63" y="496"/>
                  </a:lnTo>
                  <a:lnTo>
                    <a:pt x="49" y="490"/>
                  </a:lnTo>
                  <a:lnTo>
                    <a:pt x="37" y="492"/>
                  </a:lnTo>
                  <a:lnTo>
                    <a:pt x="31" y="496"/>
                  </a:lnTo>
                  <a:lnTo>
                    <a:pt x="25" y="496"/>
                  </a:lnTo>
                  <a:lnTo>
                    <a:pt x="22" y="495"/>
                  </a:lnTo>
                  <a:lnTo>
                    <a:pt x="9" y="486"/>
                  </a:lnTo>
                  <a:lnTo>
                    <a:pt x="5" y="484"/>
                  </a:lnTo>
                  <a:lnTo>
                    <a:pt x="0" y="466"/>
                  </a:lnTo>
                  <a:lnTo>
                    <a:pt x="12" y="466"/>
                  </a:lnTo>
                  <a:lnTo>
                    <a:pt x="25" y="463"/>
                  </a:lnTo>
                  <a:lnTo>
                    <a:pt x="75" y="427"/>
                  </a:lnTo>
                  <a:lnTo>
                    <a:pt x="107" y="394"/>
                  </a:lnTo>
                  <a:lnTo>
                    <a:pt x="120" y="386"/>
                  </a:lnTo>
                  <a:lnTo>
                    <a:pt x="129" y="387"/>
                  </a:lnTo>
                  <a:lnTo>
                    <a:pt x="183" y="383"/>
                  </a:lnTo>
                  <a:lnTo>
                    <a:pt x="232" y="380"/>
                  </a:lnTo>
                  <a:lnTo>
                    <a:pt x="239" y="384"/>
                  </a:lnTo>
                  <a:lnTo>
                    <a:pt x="247" y="391"/>
                  </a:lnTo>
                  <a:lnTo>
                    <a:pt x="253" y="395"/>
                  </a:lnTo>
                  <a:lnTo>
                    <a:pt x="265" y="392"/>
                  </a:lnTo>
                  <a:lnTo>
                    <a:pt x="279" y="384"/>
                  </a:lnTo>
                  <a:lnTo>
                    <a:pt x="284" y="375"/>
                  </a:lnTo>
                  <a:lnTo>
                    <a:pt x="279" y="369"/>
                  </a:lnTo>
                  <a:lnTo>
                    <a:pt x="278" y="355"/>
                  </a:lnTo>
                  <a:lnTo>
                    <a:pt x="281" y="343"/>
                  </a:lnTo>
                  <a:lnTo>
                    <a:pt x="295" y="340"/>
                  </a:lnTo>
                  <a:lnTo>
                    <a:pt x="308" y="326"/>
                  </a:lnTo>
                  <a:lnTo>
                    <a:pt x="313" y="311"/>
                  </a:lnTo>
                  <a:lnTo>
                    <a:pt x="315" y="299"/>
                  </a:lnTo>
                  <a:lnTo>
                    <a:pt x="315" y="288"/>
                  </a:lnTo>
                  <a:lnTo>
                    <a:pt x="325" y="279"/>
                  </a:lnTo>
                  <a:lnTo>
                    <a:pt x="347" y="274"/>
                  </a:lnTo>
                  <a:lnTo>
                    <a:pt x="331" y="285"/>
                  </a:lnTo>
                  <a:lnTo>
                    <a:pt x="334" y="291"/>
                  </a:lnTo>
                  <a:lnTo>
                    <a:pt x="336" y="302"/>
                  </a:lnTo>
                  <a:lnTo>
                    <a:pt x="342" y="312"/>
                  </a:lnTo>
                  <a:lnTo>
                    <a:pt x="384" y="286"/>
                  </a:lnTo>
                  <a:lnTo>
                    <a:pt x="425" y="259"/>
                  </a:lnTo>
                  <a:lnTo>
                    <a:pt x="456" y="211"/>
                  </a:lnTo>
                  <a:lnTo>
                    <a:pt x="486" y="164"/>
                  </a:lnTo>
                  <a:lnTo>
                    <a:pt x="477" y="110"/>
                  </a:lnTo>
                  <a:lnTo>
                    <a:pt x="497" y="55"/>
                  </a:lnTo>
                  <a:lnTo>
                    <a:pt x="503" y="30"/>
                  </a:lnTo>
                  <a:lnTo>
                    <a:pt x="514" y="24"/>
                  </a:lnTo>
                  <a:lnTo>
                    <a:pt x="522" y="24"/>
                  </a:lnTo>
                  <a:lnTo>
                    <a:pt x="537" y="42"/>
                  </a:lnTo>
                  <a:lnTo>
                    <a:pt x="558" y="32"/>
                  </a:lnTo>
                  <a:lnTo>
                    <a:pt x="557" y="23"/>
                  </a:lnTo>
                  <a:lnTo>
                    <a:pt x="534" y="30"/>
                  </a:lnTo>
                  <a:lnTo>
                    <a:pt x="534" y="23"/>
                  </a:lnTo>
                  <a:lnTo>
                    <a:pt x="538" y="0"/>
                  </a:lnTo>
                  <a:lnTo>
                    <a:pt x="549" y="7"/>
                  </a:lnTo>
                  <a:lnTo>
                    <a:pt x="569" y="18"/>
                  </a:lnTo>
                  <a:lnTo>
                    <a:pt x="581" y="75"/>
                  </a:lnTo>
                  <a:lnTo>
                    <a:pt x="604" y="121"/>
                  </a:lnTo>
                  <a:lnTo>
                    <a:pt x="601" y="131"/>
                  </a:lnTo>
                  <a:lnTo>
                    <a:pt x="568" y="207"/>
                  </a:lnTo>
                  <a:lnTo>
                    <a:pt x="540" y="230"/>
                  </a:lnTo>
                  <a:lnTo>
                    <a:pt x="552" y="292"/>
                  </a:lnTo>
                  <a:lnTo>
                    <a:pt x="531" y="315"/>
                  </a:lnTo>
                  <a:lnTo>
                    <a:pt x="526" y="349"/>
                  </a:lnTo>
                  <a:lnTo>
                    <a:pt x="528" y="363"/>
                  </a:lnTo>
                  <a:lnTo>
                    <a:pt x="534" y="374"/>
                  </a:lnTo>
                  <a:lnTo>
                    <a:pt x="537" y="380"/>
                  </a:lnTo>
                  <a:lnTo>
                    <a:pt x="525" y="386"/>
                  </a:lnTo>
                  <a:lnTo>
                    <a:pt x="505" y="404"/>
                  </a:lnTo>
                  <a:lnTo>
                    <a:pt x="497" y="421"/>
                  </a:lnTo>
                  <a:lnTo>
                    <a:pt x="489" y="432"/>
                  </a:lnTo>
                  <a:lnTo>
                    <a:pt x="482" y="430"/>
                  </a:lnTo>
                  <a:lnTo>
                    <a:pt x="483" y="424"/>
                  </a:lnTo>
                  <a:lnTo>
                    <a:pt x="485" y="417"/>
                  </a:lnTo>
                  <a:lnTo>
                    <a:pt x="489" y="407"/>
                  </a:lnTo>
                  <a:lnTo>
                    <a:pt x="497" y="397"/>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9" name="Google Shape;649;ga3b6e513f1_0_1126"/>
            <p:cNvSpPr/>
            <p:nvPr/>
          </p:nvSpPr>
          <p:spPr>
            <a:xfrm>
              <a:off x="3633" y="2161"/>
              <a:ext cx="157" cy="134"/>
            </a:xfrm>
            <a:custGeom>
              <a:avLst/>
              <a:gdLst/>
              <a:ahLst/>
              <a:cxnLst/>
              <a:rect l="l" t="t" r="r" b="b"/>
              <a:pathLst>
                <a:path w="315" h="268" extrusionOk="0">
                  <a:moveTo>
                    <a:pt x="270" y="101"/>
                  </a:moveTo>
                  <a:lnTo>
                    <a:pt x="226" y="87"/>
                  </a:lnTo>
                  <a:lnTo>
                    <a:pt x="169" y="44"/>
                  </a:lnTo>
                  <a:lnTo>
                    <a:pt x="114" y="0"/>
                  </a:lnTo>
                  <a:lnTo>
                    <a:pt x="97" y="4"/>
                  </a:lnTo>
                  <a:lnTo>
                    <a:pt x="103" y="35"/>
                  </a:lnTo>
                  <a:lnTo>
                    <a:pt x="95" y="88"/>
                  </a:lnTo>
                  <a:lnTo>
                    <a:pt x="89" y="107"/>
                  </a:lnTo>
                  <a:lnTo>
                    <a:pt x="86" y="144"/>
                  </a:lnTo>
                  <a:lnTo>
                    <a:pt x="48" y="144"/>
                  </a:lnTo>
                  <a:lnTo>
                    <a:pt x="34" y="151"/>
                  </a:lnTo>
                  <a:lnTo>
                    <a:pt x="31" y="167"/>
                  </a:lnTo>
                  <a:lnTo>
                    <a:pt x="19" y="177"/>
                  </a:lnTo>
                  <a:lnTo>
                    <a:pt x="0" y="197"/>
                  </a:lnTo>
                  <a:lnTo>
                    <a:pt x="6" y="214"/>
                  </a:lnTo>
                  <a:lnTo>
                    <a:pt x="11" y="220"/>
                  </a:lnTo>
                  <a:lnTo>
                    <a:pt x="16" y="228"/>
                  </a:lnTo>
                  <a:lnTo>
                    <a:pt x="19" y="246"/>
                  </a:lnTo>
                  <a:lnTo>
                    <a:pt x="14" y="262"/>
                  </a:lnTo>
                  <a:lnTo>
                    <a:pt x="14" y="268"/>
                  </a:lnTo>
                  <a:lnTo>
                    <a:pt x="29" y="262"/>
                  </a:lnTo>
                  <a:lnTo>
                    <a:pt x="37" y="256"/>
                  </a:lnTo>
                  <a:lnTo>
                    <a:pt x="35" y="249"/>
                  </a:lnTo>
                  <a:lnTo>
                    <a:pt x="46" y="243"/>
                  </a:lnTo>
                  <a:lnTo>
                    <a:pt x="66" y="245"/>
                  </a:lnTo>
                  <a:lnTo>
                    <a:pt x="28" y="202"/>
                  </a:lnTo>
                  <a:lnTo>
                    <a:pt x="51" y="199"/>
                  </a:lnTo>
                  <a:lnTo>
                    <a:pt x="66" y="208"/>
                  </a:lnTo>
                  <a:lnTo>
                    <a:pt x="74" y="199"/>
                  </a:lnTo>
                  <a:lnTo>
                    <a:pt x="88" y="190"/>
                  </a:lnTo>
                  <a:lnTo>
                    <a:pt x="183" y="228"/>
                  </a:lnTo>
                  <a:lnTo>
                    <a:pt x="189" y="208"/>
                  </a:lnTo>
                  <a:lnTo>
                    <a:pt x="246" y="165"/>
                  </a:lnTo>
                  <a:lnTo>
                    <a:pt x="259" y="161"/>
                  </a:lnTo>
                  <a:lnTo>
                    <a:pt x="272" y="162"/>
                  </a:lnTo>
                  <a:lnTo>
                    <a:pt x="278" y="154"/>
                  </a:lnTo>
                  <a:lnTo>
                    <a:pt x="298" y="147"/>
                  </a:lnTo>
                  <a:lnTo>
                    <a:pt x="315" y="141"/>
                  </a:lnTo>
                  <a:lnTo>
                    <a:pt x="290" y="124"/>
                  </a:lnTo>
                  <a:lnTo>
                    <a:pt x="299" y="79"/>
                  </a:lnTo>
                  <a:lnTo>
                    <a:pt x="270" y="101"/>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0" name="Google Shape;650;ga3b6e513f1_0_1126"/>
            <p:cNvSpPr/>
            <p:nvPr/>
          </p:nvSpPr>
          <p:spPr>
            <a:xfrm>
              <a:off x="3363" y="2534"/>
              <a:ext cx="65" cy="91"/>
            </a:xfrm>
            <a:custGeom>
              <a:avLst/>
              <a:gdLst/>
              <a:ahLst/>
              <a:cxnLst/>
              <a:rect l="l" t="t" r="r" b="b"/>
              <a:pathLst>
                <a:path w="129" h="182" extrusionOk="0">
                  <a:moveTo>
                    <a:pt x="129" y="67"/>
                  </a:moveTo>
                  <a:lnTo>
                    <a:pt x="106" y="115"/>
                  </a:lnTo>
                  <a:lnTo>
                    <a:pt x="92" y="147"/>
                  </a:lnTo>
                  <a:lnTo>
                    <a:pt x="95" y="152"/>
                  </a:lnTo>
                  <a:lnTo>
                    <a:pt x="92" y="161"/>
                  </a:lnTo>
                  <a:lnTo>
                    <a:pt x="86" y="168"/>
                  </a:lnTo>
                  <a:lnTo>
                    <a:pt x="79" y="164"/>
                  </a:lnTo>
                  <a:lnTo>
                    <a:pt x="72" y="162"/>
                  </a:lnTo>
                  <a:lnTo>
                    <a:pt x="71" y="167"/>
                  </a:lnTo>
                  <a:lnTo>
                    <a:pt x="72" y="173"/>
                  </a:lnTo>
                  <a:lnTo>
                    <a:pt x="63" y="181"/>
                  </a:lnTo>
                  <a:lnTo>
                    <a:pt x="59" y="178"/>
                  </a:lnTo>
                  <a:lnTo>
                    <a:pt x="63" y="171"/>
                  </a:lnTo>
                  <a:lnTo>
                    <a:pt x="62" y="168"/>
                  </a:lnTo>
                  <a:lnTo>
                    <a:pt x="56" y="165"/>
                  </a:lnTo>
                  <a:lnTo>
                    <a:pt x="56" y="161"/>
                  </a:lnTo>
                  <a:lnTo>
                    <a:pt x="56" y="148"/>
                  </a:lnTo>
                  <a:lnTo>
                    <a:pt x="51" y="147"/>
                  </a:lnTo>
                  <a:lnTo>
                    <a:pt x="54" y="182"/>
                  </a:lnTo>
                  <a:lnTo>
                    <a:pt x="33" y="176"/>
                  </a:lnTo>
                  <a:lnTo>
                    <a:pt x="37" y="167"/>
                  </a:lnTo>
                  <a:lnTo>
                    <a:pt x="34" y="164"/>
                  </a:lnTo>
                  <a:lnTo>
                    <a:pt x="37" y="153"/>
                  </a:lnTo>
                  <a:lnTo>
                    <a:pt x="31" y="147"/>
                  </a:lnTo>
                  <a:lnTo>
                    <a:pt x="33" y="141"/>
                  </a:lnTo>
                  <a:lnTo>
                    <a:pt x="34" y="125"/>
                  </a:lnTo>
                  <a:lnTo>
                    <a:pt x="39" y="115"/>
                  </a:lnTo>
                  <a:lnTo>
                    <a:pt x="51" y="87"/>
                  </a:lnTo>
                  <a:lnTo>
                    <a:pt x="26" y="56"/>
                  </a:lnTo>
                  <a:lnTo>
                    <a:pt x="29" y="75"/>
                  </a:lnTo>
                  <a:lnTo>
                    <a:pt x="37" y="86"/>
                  </a:lnTo>
                  <a:lnTo>
                    <a:pt x="31" y="89"/>
                  </a:lnTo>
                  <a:lnTo>
                    <a:pt x="11" y="89"/>
                  </a:lnTo>
                  <a:lnTo>
                    <a:pt x="10" y="64"/>
                  </a:lnTo>
                  <a:lnTo>
                    <a:pt x="16" y="64"/>
                  </a:lnTo>
                  <a:lnTo>
                    <a:pt x="0" y="41"/>
                  </a:lnTo>
                  <a:lnTo>
                    <a:pt x="25" y="29"/>
                  </a:lnTo>
                  <a:lnTo>
                    <a:pt x="29" y="27"/>
                  </a:lnTo>
                  <a:lnTo>
                    <a:pt x="39" y="23"/>
                  </a:lnTo>
                  <a:lnTo>
                    <a:pt x="40" y="17"/>
                  </a:lnTo>
                  <a:lnTo>
                    <a:pt x="49" y="12"/>
                  </a:lnTo>
                  <a:lnTo>
                    <a:pt x="56" y="4"/>
                  </a:lnTo>
                  <a:lnTo>
                    <a:pt x="68" y="0"/>
                  </a:lnTo>
                  <a:lnTo>
                    <a:pt x="72" y="3"/>
                  </a:lnTo>
                  <a:lnTo>
                    <a:pt x="74" y="6"/>
                  </a:lnTo>
                  <a:lnTo>
                    <a:pt x="77" y="17"/>
                  </a:lnTo>
                  <a:lnTo>
                    <a:pt x="85" y="24"/>
                  </a:lnTo>
                  <a:lnTo>
                    <a:pt x="95" y="26"/>
                  </a:lnTo>
                  <a:lnTo>
                    <a:pt x="103" y="21"/>
                  </a:lnTo>
                  <a:lnTo>
                    <a:pt x="109" y="21"/>
                  </a:lnTo>
                  <a:lnTo>
                    <a:pt x="114" y="32"/>
                  </a:lnTo>
                  <a:lnTo>
                    <a:pt x="109" y="37"/>
                  </a:lnTo>
                  <a:lnTo>
                    <a:pt x="105" y="41"/>
                  </a:lnTo>
                  <a:lnTo>
                    <a:pt x="109" y="47"/>
                  </a:lnTo>
                  <a:lnTo>
                    <a:pt x="120" y="46"/>
                  </a:lnTo>
                  <a:lnTo>
                    <a:pt x="120" y="53"/>
                  </a:lnTo>
                  <a:lnTo>
                    <a:pt x="123" y="61"/>
                  </a:lnTo>
                  <a:lnTo>
                    <a:pt x="129" y="67"/>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1" name="Google Shape;651;ga3b6e513f1_0_1126"/>
            <p:cNvSpPr/>
            <p:nvPr/>
          </p:nvSpPr>
          <p:spPr>
            <a:xfrm>
              <a:off x="3430" y="2522"/>
              <a:ext cx="69" cy="51"/>
            </a:xfrm>
            <a:custGeom>
              <a:avLst/>
              <a:gdLst/>
              <a:ahLst/>
              <a:cxnLst/>
              <a:rect l="l" t="t" r="r" b="b"/>
              <a:pathLst>
                <a:path w="138" h="103" extrusionOk="0">
                  <a:moveTo>
                    <a:pt x="101" y="66"/>
                  </a:moveTo>
                  <a:lnTo>
                    <a:pt x="84" y="54"/>
                  </a:lnTo>
                  <a:lnTo>
                    <a:pt x="60" y="65"/>
                  </a:lnTo>
                  <a:lnTo>
                    <a:pt x="38" y="103"/>
                  </a:lnTo>
                  <a:lnTo>
                    <a:pt x="17" y="78"/>
                  </a:lnTo>
                  <a:lnTo>
                    <a:pt x="7" y="60"/>
                  </a:lnTo>
                  <a:lnTo>
                    <a:pt x="0" y="62"/>
                  </a:lnTo>
                  <a:lnTo>
                    <a:pt x="18" y="46"/>
                  </a:lnTo>
                  <a:lnTo>
                    <a:pt x="29" y="45"/>
                  </a:lnTo>
                  <a:lnTo>
                    <a:pt x="30" y="34"/>
                  </a:lnTo>
                  <a:lnTo>
                    <a:pt x="43" y="26"/>
                  </a:lnTo>
                  <a:lnTo>
                    <a:pt x="43" y="20"/>
                  </a:lnTo>
                  <a:lnTo>
                    <a:pt x="47" y="17"/>
                  </a:lnTo>
                  <a:lnTo>
                    <a:pt x="52" y="22"/>
                  </a:lnTo>
                  <a:lnTo>
                    <a:pt x="79" y="17"/>
                  </a:lnTo>
                  <a:lnTo>
                    <a:pt x="81" y="9"/>
                  </a:lnTo>
                  <a:lnTo>
                    <a:pt x="86" y="3"/>
                  </a:lnTo>
                  <a:lnTo>
                    <a:pt x="93" y="2"/>
                  </a:lnTo>
                  <a:lnTo>
                    <a:pt x="104" y="0"/>
                  </a:lnTo>
                  <a:lnTo>
                    <a:pt x="112" y="3"/>
                  </a:lnTo>
                  <a:lnTo>
                    <a:pt x="121" y="9"/>
                  </a:lnTo>
                  <a:lnTo>
                    <a:pt x="130" y="20"/>
                  </a:lnTo>
                  <a:lnTo>
                    <a:pt x="138" y="35"/>
                  </a:lnTo>
                  <a:lnTo>
                    <a:pt x="130" y="42"/>
                  </a:lnTo>
                  <a:lnTo>
                    <a:pt x="121" y="45"/>
                  </a:lnTo>
                  <a:lnTo>
                    <a:pt x="115" y="46"/>
                  </a:lnTo>
                  <a:lnTo>
                    <a:pt x="113" y="54"/>
                  </a:lnTo>
                  <a:lnTo>
                    <a:pt x="113" y="62"/>
                  </a:lnTo>
                  <a:lnTo>
                    <a:pt x="109" y="65"/>
                  </a:lnTo>
                  <a:lnTo>
                    <a:pt x="101" y="66"/>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2" name="Google Shape;652;ga3b6e513f1_0_1126"/>
            <p:cNvSpPr/>
            <p:nvPr/>
          </p:nvSpPr>
          <p:spPr>
            <a:xfrm>
              <a:off x="3589" y="2395"/>
              <a:ext cx="10" cy="16"/>
            </a:xfrm>
            <a:custGeom>
              <a:avLst/>
              <a:gdLst/>
              <a:ahLst/>
              <a:cxnLst/>
              <a:rect l="l" t="t" r="r" b="b"/>
              <a:pathLst>
                <a:path w="20" h="32" extrusionOk="0">
                  <a:moveTo>
                    <a:pt x="15" y="32"/>
                  </a:moveTo>
                  <a:lnTo>
                    <a:pt x="20" y="0"/>
                  </a:lnTo>
                  <a:lnTo>
                    <a:pt x="0" y="29"/>
                  </a:lnTo>
                  <a:lnTo>
                    <a:pt x="15" y="32"/>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3" name="Google Shape;653;ga3b6e513f1_0_1126"/>
            <p:cNvSpPr/>
            <p:nvPr/>
          </p:nvSpPr>
          <p:spPr>
            <a:xfrm>
              <a:off x="3372" y="2582"/>
              <a:ext cx="6" cy="12"/>
            </a:xfrm>
            <a:custGeom>
              <a:avLst/>
              <a:gdLst/>
              <a:ahLst/>
              <a:cxnLst/>
              <a:rect l="l" t="t" r="r" b="b"/>
              <a:pathLst>
                <a:path w="10" h="23" extrusionOk="0">
                  <a:moveTo>
                    <a:pt x="10" y="0"/>
                  </a:moveTo>
                  <a:lnTo>
                    <a:pt x="10" y="11"/>
                  </a:lnTo>
                  <a:lnTo>
                    <a:pt x="0" y="23"/>
                  </a:lnTo>
                  <a:lnTo>
                    <a:pt x="0" y="17"/>
                  </a:lnTo>
                  <a:lnTo>
                    <a:pt x="3" y="2"/>
                  </a:lnTo>
                  <a:lnTo>
                    <a:pt x="10" y="0"/>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4" name="Google Shape;654;ga3b6e513f1_0_1126"/>
            <p:cNvSpPr/>
            <p:nvPr/>
          </p:nvSpPr>
          <p:spPr>
            <a:xfrm>
              <a:off x="3222" y="2243"/>
              <a:ext cx="169" cy="167"/>
            </a:xfrm>
            <a:custGeom>
              <a:avLst/>
              <a:gdLst/>
              <a:ahLst/>
              <a:cxnLst/>
              <a:rect l="l" t="t" r="r" b="b"/>
              <a:pathLst>
                <a:path w="338" h="332" extrusionOk="0">
                  <a:moveTo>
                    <a:pt x="49" y="223"/>
                  </a:moveTo>
                  <a:lnTo>
                    <a:pt x="18" y="216"/>
                  </a:lnTo>
                  <a:lnTo>
                    <a:pt x="0" y="185"/>
                  </a:lnTo>
                  <a:lnTo>
                    <a:pt x="52" y="150"/>
                  </a:lnTo>
                  <a:lnTo>
                    <a:pt x="117" y="95"/>
                  </a:lnTo>
                  <a:lnTo>
                    <a:pt x="144" y="82"/>
                  </a:lnTo>
                  <a:lnTo>
                    <a:pt x="198" y="102"/>
                  </a:lnTo>
                  <a:lnTo>
                    <a:pt x="198" y="67"/>
                  </a:lnTo>
                  <a:lnTo>
                    <a:pt x="219" y="62"/>
                  </a:lnTo>
                  <a:lnTo>
                    <a:pt x="272" y="35"/>
                  </a:lnTo>
                  <a:lnTo>
                    <a:pt x="293" y="0"/>
                  </a:lnTo>
                  <a:lnTo>
                    <a:pt x="333" y="35"/>
                  </a:lnTo>
                  <a:lnTo>
                    <a:pt x="338" y="44"/>
                  </a:lnTo>
                  <a:lnTo>
                    <a:pt x="288" y="78"/>
                  </a:lnTo>
                  <a:lnTo>
                    <a:pt x="273" y="141"/>
                  </a:lnTo>
                  <a:lnTo>
                    <a:pt x="222" y="179"/>
                  </a:lnTo>
                  <a:lnTo>
                    <a:pt x="172" y="217"/>
                  </a:lnTo>
                  <a:lnTo>
                    <a:pt x="169" y="248"/>
                  </a:lnTo>
                  <a:lnTo>
                    <a:pt x="213" y="282"/>
                  </a:lnTo>
                  <a:lnTo>
                    <a:pt x="183" y="300"/>
                  </a:lnTo>
                  <a:lnTo>
                    <a:pt x="130" y="322"/>
                  </a:lnTo>
                  <a:lnTo>
                    <a:pt x="124" y="332"/>
                  </a:lnTo>
                  <a:lnTo>
                    <a:pt x="77" y="325"/>
                  </a:lnTo>
                  <a:lnTo>
                    <a:pt x="57" y="332"/>
                  </a:lnTo>
                  <a:lnTo>
                    <a:pt x="40" y="319"/>
                  </a:lnTo>
                  <a:lnTo>
                    <a:pt x="25" y="309"/>
                  </a:lnTo>
                  <a:lnTo>
                    <a:pt x="52" y="277"/>
                  </a:lnTo>
                  <a:lnTo>
                    <a:pt x="57" y="276"/>
                  </a:lnTo>
                  <a:lnTo>
                    <a:pt x="43" y="260"/>
                  </a:lnTo>
                  <a:lnTo>
                    <a:pt x="49" y="223"/>
                  </a:lnTo>
                  <a:close/>
                </a:path>
              </a:pathLst>
            </a:custGeom>
            <a:solidFill>
              <a:srgbClr val="A5A5A5"/>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5" name="Google Shape;655;ga3b6e513f1_0_1126"/>
            <p:cNvSpPr/>
            <p:nvPr/>
          </p:nvSpPr>
          <p:spPr>
            <a:xfrm>
              <a:off x="2248" y="1950"/>
              <a:ext cx="852" cy="339"/>
            </a:xfrm>
            <a:custGeom>
              <a:avLst/>
              <a:gdLst/>
              <a:ahLst/>
              <a:cxnLst/>
              <a:rect l="l" t="t" r="r" b="b"/>
              <a:pathLst>
                <a:path w="1703" h="678" extrusionOk="0">
                  <a:moveTo>
                    <a:pt x="879" y="661"/>
                  </a:moveTo>
                  <a:lnTo>
                    <a:pt x="819" y="647"/>
                  </a:lnTo>
                  <a:lnTo>
                    <a:pt x="759" y="635"/>
                  </a:lnTo>
                  <a:lnTo>
                    <a:pt x="747" y="618"/>
                  </a:lnTo>
                  <a:lnTo>
                    <a:pt x="673" y="613"/>
                  </a:lnTo>
                  <a:lnTo>
                    <a:pt x="601" y="609"/>
                  </a:lnTo>
                  <a:lnTo>
                    <a:pt x="529" y="606"/>
                  </a:lnTo>
                  <a:lnTo>
                    <a:pt x="456" y="601"/>
                  </a:lnTo>
                  <a:lnTo>
                    <a:pt x="430" y="552"/>
                  </a:lnTo>
                  <a:lnTo>
                    <a:pt x="404" y="501"/>
                  </a:lnTo>
                  <a:lnTo>
                    <a:pt x="338" y="478"/>
                  </a:lnTo>
                  <a:lnTo>
                    <a:pt x="270" y="454"/>
                  </a:lnTo>
                  <a:lnTo>
                    <a:pt x="212" y="445"/>
                  </a:lnTo>
                  <a:lnTo>
                    <a:pt x="154" y="434"/>
                  </a:lnTo>
                  <a:lnTo>
                    <a:pt x="158" y="380"/>
                  </a:lnTo>
                  <a:lnTo>
                    <a:pt x="164" y="328"/>
                  </a:lnTo>
                  <a:lnTo>
                    <a:pt x="109" y="273"/>
                  </a:lnTo>
                  <a:lnTo>
                    <a:pt x="71" y="264"/>
                  </a:lnTo>
                  <a:lnTo>
                    <a:pt x="14" y="218"/>
                  </a:lnTo>
                  <a:lnTo>
                    <a:pt x="2" y="195"/>
                  </a:lnTo>
                  <a:lnTo>
                    <a:pt x="0" y="184"/>
                  </a:lnTo>
                  <a:lnTo>
                    <a:pt x="34" y="165"/>
                  </a:lnTo>
                  <a:lnTo>
                    <a:pt x="95" y="144"/>
                  </a:lnTo>
                  <a:lnTo>
                    <a:pt x="167" y="113"/>
                  </a:lnTo>
                  <a:lnTo>
                    <a:pt x="238" y="83"/>
                  </a:lnTo>
                  <a:lnTo>
                    <a:pt x="344" y="93"/>
                  </a:lnTo>
                  <a:lnTo>
                    <a:pt x="350" y="116"/>
                  </a:lnTo>
                  <a:lnTo>
                    <a:pt x="423" y="130"/>
                  </a:lnTo>
                  <a:lnTo>
                    <a:pt x="494" y="144"/>
                  </a:lnTo>
                  <a:lnTo>
                    <a:pt x="557" y="112"/>
                  </a:lnTo>
                  <a:lnTo>
                    <a:pt x="534" y="66"/>
                  </a:lnTo>
                  <a:lnTo>
                    <a:pt x="589" y="0"/>
                  </a:lnTo>
                  <a:lnTo>
                    <a:pt x="670" y="20"/>
                  </a:lnTo>
                  <a:lnTo>
                    <a:pt x="752" y="40"/>
                  </a:lnTo>
                  <a:lnTo>
                    <a:pt x="769" y="77"/>
                  </a:lnTo>
                  <a:lnTo>
                    <a:pt x="825" y="118"/>
                  </a:lnTo>
                  <a:lnTo>
                    <a:pt x="931" y="101"/>
                  </a:lnTo>
                  <a:lnTo>
                    <a:pt x="996" y="116"/>
                  </a:lnTo>
                  <a:lnTo>
                    <a:pt x="1062" y="132"/>
                  </a:lnTo>
                  <a:lnTo>
                    <a:pt x="1072" y="156"/>
                  </a:lnTo>
                  <a:lnTo>
                    <a:pt x="1174" y="184"/>
                  </a:lnTo>
                  <a:lnTo>
                    <a:pt x="1244" y="172"/>
                  </a:lnTo>
                  <a:lnTo>
                    <a:pt x="1307" y="162"/>
                  </a:lnTo>
                  <a:lnTo>
                    <a:pt x="1405" y="115"/>
                  </a:lnTo>
                  <a:lnTo>
                    <a:pt x="1489" y="138"/>
                  </a:lnTo>
                  <a:lnTo>
                    <a:pt x="1537" y="142"/>
                  </a:lnTo>
                  <a:lnTo>
                    <a:pt x="1517" y="192"/>
                  </a:lnTo>
                  <a:lnTo>
                    <a:pt x="1493" y="242"/>
                  </a:lnTo>
                  <a:lnTo>
                    <a:pt x="1474" y="248"/>
                  </a:lnTo>
                  <a:lnTo>
                    <a:pt x="1505" y="274"/>
                  </a:lnTo>
                  <a:lnTo>
                    <a:pt x="1563" y="273"/>
                  </a:lnTo>
                  <a:lnTo>
                    <a:pt x="1575" y="284"/>
                  </a:lnTo>
                  <a:lnTo>
                    <a:pt x="1620" y="257"/>
                  </a:lnTo>
                  <a:lnTo>
                    <a:pt x="1703" y="317"/>
                  </a:lnTo>
                  <a:lnTo>
                    <a:pt x="1695" y="351"/>
                  </a:lnTo>
                  <a:lnTo>
                    <a:pt x="1603" y="349"/>
                  </a:lnTo>
                  <a:lnTo>
                    <a:pt x="1523" y="380"/>
                  </a:lnTo>
                  <a:lnTo>
                    <a:pt x="1486" y="425"/>
                  </a:lnTo>
                  <a:lnTo>
                    <a:pt x="1420" y="440"/>
                  </a:lnTo>
                  <a:lnTo>
                    <a:pt x="1354" y="468"/>
                  </a:lnTo>
                  <a:lnTo>
                    <a:pt x="1289" y="448"/>
                  </a:lnTo>
                  <a:lnTo>
                    <a:pt x="1264" y="507"/>
                  </a:lnTo>
                  <a:lnTo>
                    <a:pt x="1284" y="540"/>
                  </a:lnTo>
                  <a:lnTo>
                    <a:pt x="1215" y="581"/>
                  </a:lnTo>
                  <a:lnTo>
                    <a:pt x="1146" y="621"/>
                  </a:lnTo>
                  <a:lnTo>
                    <a:pt x="1080" y="625"/>
                  </a:lnTo>
                  <a:lnTo>
                    <a:pt x="1012" y="630"/>
                  </a:lnTo>
                  <a:lnTo>
                    <a:pt x="962" y="655"/>
                  </a:lnTo>
                  <a:lnTo>
                    <a:pt x="911" y="678"/>
                  </a:lnTo>
                  <a:lnTo>
                    <a:pt x="879" y="661"/>
                  </a:lnTo>
                  <a:close/>
                </a:path>
              </a:pathLst>
            </a:custGeom>
            <a:solidFill>
              <a:srgbClr val="00B05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6" name="Google Shape;656;ga3b6e513f1_0_1126"/>
            <p:cNvSpPr/>
            <p:nvPr/>
          </p:nvSpPr>
          <p:spPr>
            <a:xfrm>
              <a:off x="3788" y="2195"/>
              <a:ext cx="27" cy="20"/>
            </a:xfrm>
            <a:custGeom>
              <a:avLst/>
              <a:gdLst/>
              <a:ahLst/>
              <a:cxnLst/>
              <a:rect l="l" t="t" r="r" b="b"/>
              <a:pathLst>
                <a:path w="52" h="41" extrusionOk="0">
                  <a:moveTo>
                    <a:pt x="52" y="0"/>
                  </a:moveTo>
                  <a:lnTo>
                    <a:pt x="0" y="41"/>
                  </a:lnTo>
                  <a:lnTo>
                    <a:pt x="20" y="11"/>
                  </a:lnTo>
                  <a:lnTo>
                    <a:pt x="52" y="0"/>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7" name="Google Shape;657;ga3b6e513f1_0_1126"/>
            <p:cNvSpPr/>
            <p:nvPr/>
          </p:nvSpPr>
          <p:spPr>
            <a:xfrm>
              <a:off x="3524" y="1179"/>
              <a:ext cx="13" cy="16"/>
            </a:xfrm>
            <a:custGeom>
              <a:avLst/>
              <a:gdLst/>
              <a:ahLst/>
              <a:cxnLst/>
              <a:rect l="l" t="t" r="r" b="b"/>
              <a:pathLst>
                <a:path w="26" h="33" extrusionOk="0">
                  <a:moveTo>
                    <a:pt x="26" y="17"/>
                  </a:moveTo>
                  <a:lnTo>
                    <a:pt x="0" y="0"/>
                  </a:lnTo>
                  <a:lnTo>
                    <a:pt x="7" y="33"/>
                  </a:lnTo>
                  <a:lnTo>
                    <a:pt x="26" y="17"/>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8" name="Google Shape;658;ga3b6e513f1_0_1126"/>
            <p:cNvSpPr/>
            <p:nvPr/>
          </p:nvSpPr>
          <p:spPr>
            <a:xfrm>
              <a:off x="715" y="1379"/>
              <a:ext cx="2" cy="1"/>
            </a:xfrm>
            <a:custGeom>
              <a:avLst/>
              <a:gdLst/>
              <a:ahLst/>
              <a:cxnLst/>
              <a:rect l="l" t="t" r="r" b="b"/>
              <a:pathLst>
                <a:path w="5" h="3" extrusionOk="0">
                  <a:moveTo>
                    <a:pt x="5" y="0"/>
                  </a:moveTo>
                  <a:lnTo>
                    <a:pt x="3" y="0"/>
                  </a:lnTo>
                  <a:lnTo>
                    <a:pt x="3" y="2"/>
                  </a:lnTo>
                  <a:lnTo>
                    <a:pt x="0" y="3"/>
                  </a:lnTo>
                  <a:lnTo>
                    <a:pt x="3" y="3"/>
                  </a:lnTo>
                  <a:lnTo>
                    <a:pt x="5" y="2"/>
                  </a:lnTo>
                  <a:lnTo>
                    <a:pt x="5" y="0"/>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9" name="Google Shape;659;ga3b6e513f1_0_1126"/>
            <p:cNvSpPr/>
            <p:nvPr/>
          </p:nvSpPr>
          <p:spPr>
            <a:xfrm>
              <a:off x="707" y="1380"/>
              <a:ext cx="1" cy="0"/>
            </a:xfrm>
            <a:custGeom>
              <a:avLst/>
              <a:gdLst/>
              <a:ahLst/>
              <a:cxnLst/>
              <a:rect l="l" t="t" r="r" b="b"/>
              <a:pathLst>
                <a:path w="1" h="120000" extrusionOk="0">
                  <a:moveTo>
                    <a:pt x="1" y="0"/>
                  </a:moveTo>
                  <a:lnTo>
                    <a:pt x="0" y="0"/>
                  </a:lnTo>
                  <a:lnTo>
                    <a:pt x="1" y="0"/>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0" name="Google Shape;660;ga3b6e513f1_0_1126"/>
            <p:cNvSpPr/>
            <p:nvPr/>
          </p:nvSpPr>
          <p:spPr>
            <a:xfrm>
              <a:off x="3271" y="2384"/>
              <a:ext cx="88" cy="134"/>
            </a:xfrm>
            <a:custGeom>
              <a:avLst/>
              <a:gdLst/>
              <a:ahLst/>
              <a:cxnLst/>
              <a:rect l="l" t="t" r="r" b="b"/>
              <a:pathLst>
                <a:path w="177" h="270" extrusionOk="0">
                  <a:moveTo>
                    <a:pt x="51" y="265"/>
                  </a:moveTo>
                  <a:lnTo>
                    <a:pt x="54" y="254"/>
                  </a:lnTo>
                  <a:lnTo>
                    <a:pt x="32" y="260"/>
                  </a:lnTo>
                  <a:lnTo>
                    <a:pt x="16" y="270"/>
                  </a:lnTo>
                  <a:lnTo>
                    <a:pt x="0" y="268"/>
                  </a:lnTo>
                  <a:lnTo>
                    <a:pt x="8" y="257"/>
                  </a:lnTo>
                  <a:lnTo>
                    <a:pt x="11" y="251"/>
                  </a:lnTo>
                  <a:lnTo>
                    <a:pt x="8" y="244"/>
                  </a:lnTo>
                  <a:lnTo>
                    <a:pt x="11" y="231"/>
                  </a:lnTo>
                  <a:lnTo>
                    <a:pt x="16" y="196"/>
                  </a:lnTo>
                  <a:lnTo>
                    <a:pt x="23" y="175"/>
                  </a:lnTo>
                  <a:lnTo>
                    <a:pt x="26" y="168"/>
                  </a:lnTo>
                  <a:lnTo>
                    <a:pt x="8" y="129"/>
                  </a:lnTo>
                  <a:lnTo>
                    <a:pt x="5" y="116"/>
                  </a:lnTo>
                  <a:lnTo>
                    <a:pt x="13" y="110"/>
                  </a:lnTo>
                  <a:lnTo>
                    <a:pt x="34" y="119"/>
                  </a:lnTo>
                  <a:lnTo>
                    <a:pt x="37" y="109"/>
                  </a:lnTo>
                  <a:lnTo>
                    <a:pt x="26" y="76"/>
                  </a:lnTo>
                  <a:lnTo>
                    <a:pt x="26" y="73"/>
                  </a:lnTo>
                  <a:lnTo>
                    <a:pt x="19" y="73"/>
                  </a:lnTo>
                  <a:lnTo>
                    <a:pt x="22" y="69"/>
                  </a:lnTo>
                  <a:lnTo>
                    <a:pt x="25" y="61"/>
                  </a:lnTo>
                  <a:lnTo>
                    <a:pt x="26" y="50"/>
                  </a:lnTo>
                  <a:lnTo>
                    <a:pt x="32" y="40"/>
                  </a:lnTo>
                  <a:lnTo>
                    <a:pt x="85" y="18"/>
                  </a:lnTo>
                  <a:lnTo>
                    <a:pt x="115" y="0"/>
                  </a:lnTo>
                  <a:lnTo>
                    <a:pt x="149" y="56"/>
                  </a:lnTo>
                  <a:lnTo>
                    <a:pt x="177" y="95"/>
                  </a:lnTo>
                  <a:lnTo>
                    <a:pt x="177" y="208"/>
                  </a:lnTo>
                  <a:lnTo>
                    <a:pt x="169" y="217"/>
                  </a:lnTo>
                  <a:lnTo>
                    <a:pt x="132" y="230"/>
                  </a:lnTo>
                  <a:lnTo>
                    <a:pt x="103" y="240"/>
                  </a:lnTo>
                  <a:lnTo>
                    <a:pt x="97" y="245"/>
                  </a:lnTo>
                  <a:lnTo>
                    <a:pt x="86" y="250"/>
                  </a:lnTo>
                  <a:lnTo>
                    <a:pt x="78" y="253"/>
                  </a:lnTo>
                  <a:lnTo>
                    <a:pt x="63" y="254"/>
                  </a:lnTo>
                  <a:lnTo>
                    <a:pt x="51" y="265"/>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1" name="Google Shape;661;ga3b6e513f1_0_1126"/>
            <p:cNvSpPr/>
            <p:nvPr/>
          </p:nvSpPr>
          <p:spPr>
            <a:xfrm>
              <a:off x="3267" y="2546"/>
              <a:ext cx="20" cy="17"/>
            </a:xfrm>
            <a:custGeom>
              <a:avLst/>
              <a:gdLst/>
              <a:ahLst/>
              <a:cxnLst/>
              <a:rect l="l" t="t" r="r" b="b"/>
              <a:pathLst>
                <a:path w="41" h="34" extrusionOk="0">
                  <a:moveTo>
                    <a:pt x="23" y="2"/>
                  </a:moveTo>
                  <a:lnTo>
                    <a:pt x="5" y="17"/>
                  </a:lnTo>
                  <a:lnTo>
                    <a:pt x="0" y="25"/>
                  </a:lnTo>
                  <a:lnTo>
                    <a:pt x="2" y="34"/>
                  </a:lnTo>
                  <a:lnTo>
                    <a:pt x="14" y="34"/>
                  </a:lnTo>
                  <a:lnTo>
                    <a:pt x="17" y="31"/>
                  </a:lnTo>
                  <a:lnTo>
                    <a:pt x="29" y="23"/>
                  </a:lnTo>
                  <a:lnTo>
                    <a:pt x="38" y="13"/>
                  </a:lnTo>
                  <a:lnTo>
                    <a:pt x="41" y="2"/>
                  </a:lnTo>
                  <a:lnTo>
                    <a:pt x="31" y="0"/>
                  </a:lnTo>
                  <a:lnTo>
                    <a:pt x="23" y="2"/>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2" name="Google Shape;662;ga3b6e513f1_0_1126"/>
            <p:cNvSpPr/>
            <p:nvPr/>
          </p:nvSpPr>
          <p:spPr>
            <a:xfrm>
              <a:off x="1520" y="2391"/>
              <a:ext cx="385" cy="291"/>
            </a:xfrm>
            <a:custGeom>
              <a:avLst/>
              <a:gdLst/>
              <a:ahLst/>
              <a:cxnLst/>
              <a:rect l="l" t="t" r="r" b="b"/>
              <a:pathLst>
                <a:path w="766" h="581" extrusionOk="0">
                  <a:moveTo>
                    <a:pt x="13" y="254"/>
                  </a:moveTo>
                  <a:lnTo>
                    <a:pt x="6" y="263"/>
                  </a:lnTo>
                  <a:lnTo>
                    <a:pt x="0" y="295"/>
                  </a:lnTo>
                  <a:lnTo>
                    <a:pt x="20" y="312"/>
                  </a:lnTo>
                  <a:lnTo>
                    <a:pt x="12" y="325"/>
                  </a:lnTo>
                  <a:lnTo>
                    <a:pt x="13" y="380"/>
                  </a:lnTo>
                  <a:lnTo>
                    <a:pt x="15" y="435"/>
                  </a:lnTo>
                  <a:lnTo>
                    <a:pt x="62" y="453"/>
                  </a:lnTo>
                  <a:lnTo>
                    <a:pt x="70" y="476"/>
                  </a:lnTo>
                  <a:lnTo>
                    <a:pt x="16" y="552"/>
                  </a:lnTo>
                  <a:lnTo>
                    <a:pt x="59" y="567"/>
                  </a:lnTo>
                  <a:lnTo>
                    <a:pt x="104" y="581"/>
                  </a:lnTo>
                  <a:lnTo>
                    <a:pt x="185" y="579"/>
                  </a:lnTo>
                  <a:lnTo>
                    <a:pt x="245" y="565"/>
                  </a:lnTo>
                  <a:lnTo>
                    <a:pt x="305" y="552"/>
                  </a:lnTo>
                  <a:lnTo>
                    <a:pt x="308" y="522"/>
                  </a:lnTo>
                  <a:lnTo>
                    <a:pt x="328" y="472"/>
                  </a:lnTo>
                  <a:lnTo>
                    <a:pt x="383" y="450"/>
                  </a:lnTo>
                  <a:lnTo>
                    <a:pt x="401" y="432"/>
                  </a:lnTo>
                  <a:lnTo>
                    <a:pt x="452" y="435"/>
                  </a:lnTo>
                  <a:lnTo>
                    <a:pt x="472" y="363"/>
                  </a:lnTo>
                  <a:lnTo>
                    <a:pt x="521" y="326"/>
                  </a:lnTo>
                  <a:lnTo>
                    <a:pt x="498" y="291"/>
                  </a:lnTo>
                  <a:lnTo>
                    <a:pt x="546" y="286"/>
                  </a:lnTo>
                  <a:lnTo>
                    <a:pt x="562" y="259"/>
                  </a:lnTo>
                  <a:lnTo>
                    <a:pt x="587" y="211"/>
                  </a:lnTo>
                  <a:lnTo>
                    <a:pt x="573" y="156"/>
                  </a:lnTo>
                  <a:lnTo>
                    <a:pt x="612" y="116"/>
                  </a:lnTo>
                  <a:lnTo>
                    <a:pt x="679" y="102"/>
                  </a:lnTo>
                  <a:lnTo>
                    <a:pt x="748" y="87"/>
                  </a:lnTo>
                  <a:lnTo>
                    <a:pt x="750" y="73"/>
                  </a:lnTo>
                  <a:lnTo>
                    <a:pt x="765" y="75"/>
                  </a:lnTo>
                  <a:lnTo>
                    <a:pt x="766" y="75"/>
                  </a:lnTo>
                  <a:lnTo>
                    <a:pt x="720" y="69"/>
                  </a:lnTo>
                  <a:lnTo>
                    <a:pt x="705" y="69"/>
                  </a:lnTo>
                  <a:lnTo>
                    <a:pt x="664" y="70"/>
                  </a:lnTo>
                  <a:lnTo>
                    <a:pt x="587" y="105"/>
                  </a:lnTo>
                  <a:lnTo>
                    <a:pt x="585" y="29"/>
                  </a:lnTo>
                  <a:lnTo>
                    <a:pt x="572" y="26"/>
                  </a:lnTo>
                  <a:lnTo>
                    <a:pt x="562" y="0"/>
                  </a:lnTo>
                  <a:lnTo>
                    <a:pt x="533" y="9"/>
                  </a:lnTo>
                  <a:lnTo>
                    <a:pt x="518" y="47"/>
                  </a:lnTo>
                  <a:lnTo>
                    <a:pt x="470" y="67"/>
                  </a:lnTo>
                  <a:lnTo>
                    <a:pt x="457" y="79"/>
                  </a:lnTo>
                  <a:lnTo>
                    <a:pt x="420" y="79"/>
                  </a:lnTo>
                  <a:lnTo>
                    <a:pt x="391" y="85"/>
                  </a:lnTo>
                  <a:lnTo>
                    <a:pt x="375" y="73"/>
                  </a:lnTo>
                  <a:lnTo>
                    <a:pt x="325" y="65"/>
                  </a:lnTo>
                  <a:lnTo>
                    <a:pt x="274" y="56"/>
                  </a:lnTo>
                  <a:lnTo>
                    <a:pt x="250" y="75"/>
                  </a:lnTo>
                  <a:lnTo>
                    <a:pt x="227" y="95"/>
                  </a:lnTo>
                  <a:lnTo>
                    <a:pt x="194" y="144"/>
                  </a:lnTo>
                  <a:lnTo>
                    <a:pt x="139" y="170"/>
                  </a:lnTo>
                  <a:lnTo>
                    <a:pt x="116" y="203"/>
                  </a:lnTo>
                  <a:lnTo>
                    <a:pt x="85" y="197"/>
                  </a:lnTo>
                  <a:lnTo>
                    <a:pt x="39" y="180"/>
                  </a:lnTo>
                  <a:lnTo>
                    <a:pt x="13" y="254"/>
                  </a:lnTo>
                  <a:close/>
                </a:path>
              </a:pathLst>
            </a:custGeom>
            <a:solidFill>
              <a:srgbClr val="FF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3" name="Google Shape;663;ga3b6e513f1_0_1126"/>
            <p:cNvSpPr/>
            <p:nvPr/>
          </p:nvSpPr>
          <p:spPr>
            <a:xfrm>
              <a:off x="2277" y="2721"/>
              <a:ext cx="85" cy="44"/>
            </a:xfrm>
            <a:custGeom>
              <a:avLst/>
              <a:gdLst/>
              <a:ahLst/>
              <a:cxnLst/>
              <a:rect l="l" t="t" r="r" b="b"/>
              <a:pathLst>
                <a:path w="171" h="89" extrusionOk="0">
                  <a:moveTo>
                    <a:pt x="123" y="9"/>
                  </a:moveTo>
                  <a:lnTo>
                    <a:pt x="46" y="0"/>
                  </a:lnTo>
                  <a:lnTo>
                    <a:pt x="0" y="57"/>
                  </a:lnTo>
                  <a:lnTo>
                    <a:pt x="4" y="83"/>
                  </a:lnTo>
                  <a:lnTo>
                    <a:pt x="68" y="89"/>
                  </a:lnTo>
                  <a:lnTo>
                    <a:pt x="119" y="86"/>
                  </a:lnTo>
                  <a:lnTo>
                    <a:pt x="171" y="81"/>
                  </a:lnTo>
                  <a:lnTo>
                    <a:pt x="157" y="49"/>
                  </a:lnTo>
                  <a:lnTo>
                    <a:pt x="146" y="27"/>
                  </a:lnTo>
                  <a:lnTo>
                    <a:pt x="123" y="9"/>
                  </a:lnTo>
                  <a:close/>
                </a:path>
              </a:pathLst>
            </a:custGeom>
            <a:solidFill>
              <a:srgbClr val="A5A5A5"/>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4" name="Google Shape;664;ga3b6e513f1_0_1126"/>
            <p:cNvSpPr/>
            <p:nvPr/>
          </p:nvSpPr>
          <p:spPr>
            <a:xfrm>
              <a:off x="1870" y="1906"/>
              <a:ext cx="1625" cy="1072"/>
            </a:xfrm>
            <a:custGeom>
              <a:avLst/>
              <a:gdLst/>
              <a:ahLst/>
              <a:cxnLst/>
              <a:rect l="l" t="t" r="r" b="b"/>
              <a:pathLst>
                <a:path w="3250" h="2144" extrusionOk="0">
                  <a:moveTo>
                    <a:pt x="1106" y="1565"/>
                  </a:moveTo>
                  <a:lnTo>
                    <a:pt x="1060" y="1602"/>
                  </a:lnTo>
                  <a:lnTo>
                    <a:pt x="1014" y="1639"/>
                  </a:lnTo>
                  <a:lnTo>
                    <a:pt x="960" y="1657"/>
                  </a:lnTo>
                  <a:lnTo>
                    <a:pt x="937" y="1639"/>
                  </a:lnTo>
                  <a:lnTo>
                    <a:pt x="860" y="1630"/>
                  </a:lnTo>
                  <a:lnTo>
                    <a:pt x="814" y="1687"/>
                  </a:lnTo>
                  <a:lnTo>
                    <a:pt x="799" y="1636"/>
                  </a:lnTo>
                  <a:lnTo>
                    <a:pt x="773" y="1651"/>
                  </a:lnTo>
                  <a:lnTo>
                    <a:pt x="709" y="1645"/>
                  </a:lnTo>
                  <a:lnTo>
                    <a:pt x="661" y="1639"/>
                  </a:lnTo>
                  <a:lnTo>
                    <a:pt x="610" y="1615"/>
                  </a:lnTo>
                  <a:lnTo>
                    <a:pt x="604" y="1602"/>
                  </a:lnTo>
                  <a:lnTo>
                    <a:pt x="560" y="1579"/>
                  </a:lnTo>
                  <a:lnTo>
                    <a:pt x="546" y="1559"/>
                  </a:lnTo>
                  <a:lnTo>
                    <a:pt x="523" y="1567"/>
                  </a:lnTo>
                  <a:lnTo>
                    <a:pt x="463" y="1512"/>
                  </a:lnTo>
                  <a:lnTo>
                    <a:pt x="425" y="1484"/>
                  </a:lnTo>
                  <a:lnTo>
                    <a:pt x="396" y="1506"/>
                  </a:lnTo>
                  <a:lnTo>
                    <a:pt x="394" y="1501"/>
                  </a:lnTo>
                  <a:lnTo>
                    <a:pt x="350" y="1464"/>
                  </a:lnTo>
                  <a:lnTo>
                    <a:pt x="294" y="1426"/>
                  </a:lnTo>
                  <a:lnTo>
                    <a:pt x="270" y="1418"/>
                  </a:lnTo>
                  <a:lnTo>
                    <a:pt x="262" y="1348"/>
                  </a:lnTo>
                  <a:lnTo>
                    <a:pt x="294" y="1352"/>
                  </a:lnTo>
                  <a:lnTo>
                    <a:pt x="308" y="1326"/>
                  </a:lnTo>
                  <a:lnTo>
                    <a:pt x="285" y="1280"/>
                  </a:lnTo>
                  <a:lnTo>
                    <a:pt x="290" y="1254"/>
                  </a:lnTo>
                  <a:lnTo>
                    <a:pt x="316" y="1242"/>
                  </a:lnTo>
                  <a:lnTo>
                    <a:pt x="333" y="1211"/>
                  </a:lnTo>
                  <a:lnTo>
                    <a:pt x="354" y="1158"/>
                  </a:lnTo>
                  <a:lnTo>
                    <a:pt x="319" y="1141"/>
                  </a:lnTo>
                  <a:lnTo>
                    <a:pt x="271" y="1130"/>
                  </a:lnTo>
                  <a:lnTo>
                    <a:pt x="222" y="1158"/>
                  </a:lnTo>
                  <a:lnTo>
                    <a:pt x="155" y="1138"/>
                  </a:lnTo>
                  <a:lnTo>
                    <a:pt x="121" y="1118"/>
                  </a:lnTo>
                  <a:lnTo>
                    <a:pt x="107" y="1076"/>
                  </a:lnTo>
                  <a:lnTo>
                    <a:pt x="49" y="1058"/>
                  </a:lnTo>
                  <a:lnTo>
                    <a:pt x="51" y="1044"/>
                  </a:lnTo>
                  <a:lnTo>
                    <a:pt x="66" y="1046"/>
                  </a:lnTo>
                  <a:lnTo>
                    <a:pt x="67" y="1046"/>
                  </a:lnTo>
                  <a:lnTo>
                    <a:pt x="77" y="1040"/>
                  </a:lnTo>
                  <a:lnTo>
                    <a:pt x="64" y="966"/>
                  </a:lnTo>
                  <a:lnTo>
                    <a:pt x="15" y="961"/>
                  </a:lnTo>
                  <a:lnTo>
                    <a:pt x="0" y="909"/>
                  </a:lnTo>
                  <a:lnTo>
                    <a:pt x="34" y="860"/>
                  </a:lnTo>
                  <a:lnTo>
                    <a:pt x="81" y="837"/>
                  </a:lnTo>
                  <a:lnTo>
                    <a:pt x="106" y="836"/>
                  </a:lnTo>
                  <a:lnTo>
                    <a:pt x="135" y="842"/>
                  </a:lnTo>
                  <a:lnTo>
                    <a:pt x="186" y="800"/>
                  </a:lnTo>
                  <a:lnTo>
                    <a:pt x="247" y="787"/>
                  </a:lnTo>
                  <a:lnTo>
                    <a:pt x="301" y="754"/>
                  </a:lnTo>
                  <a:lnTo>
                    <a:pt x="354" y="721"/>
                  </a:lnTo>
                  <a:lnTo>
                    <a:pt x="351" y="690"/>
                  </a:lnTo>
                  <a:lnTo>
                    <a:pt x="368" y="676"/>
                  </a:lnTo>
                  <a:lnTo>
                    <a:pt x="373" y="664"/>
                  </a:lnTo>
                  <a:lnTo>
                    <a:pt x="367" y="616"/>
                  </a:lnTo>
                  <a:lnTo>
                    <a:pt x="359" y="569"/>
                  </a:lnTo>
                  <a:lnTo>
                    <a:pt x="333" y="552"/>
                  </a:lnTo>
                  <a:lnTo>
                    <a:pt x="403" y="527"/>
                  </a:lnTo>
                  <a:lnTo>
                    <a:pt x="475" y="535"/>
                  </a:lnTo>
                  <a:lnTo>
                    <a:pt x="465" y="511"/>
                  </a:lnTo>
                  <a:lnTo>
                    <a:pt x="482" y="455"/>
                  </a:lnTo>
                  <a:lnTo>
                    <a:pt x="500" y="400"/>
                  </a:lnTo>
                  <a:lnTo>
                    <a:pt x="580" y="415"/>
                  </a:lnTo>
                  <a:lnTo>
                    <a:pt x="632" y="409"/>
                  </a:lnTo>
                  <a:lnTo>
                    <a:pt x="638" y="339"/>
                  </a:lnTo>
                  <a:lnTo>
                    <a:pt x="670" y="322"/>
                  </a:lnTo>
                  <a:lnTo>
                    <a:pt x="713" y="277"/>
                  </a:lnTo>
                  <a:lnTo>
                    <a:pt x="756" y="273"/>
                  </a:lnTo>
                  <a:lnTo>
                    <a:pt x="758" y="284"/>
                  </a:lnTo>
                  <a:lnTo>
                    <a:pt x="770" y="307"/>
                  </a:lnTo>
                  <a:lnTo>
                    <a:pt x="827" y="353"/>
                  </a:lnTo>
                  <a:lnTo>
                    <a:pt x="865" y="362"/>
                  </a:lnTo>
                  <a:lnTo>
                    <a:pt x="920" y="417"/>
                  </a:lnTo>
                  <a:lnTo>
                    <a:pt x="914" y="469"/>
                  </a:lnTo>
                  <a:lnTo>
                    <a:pt x="910" y="523"/>
                  </a:lnTo>
                  <a:lnTo>
                    <a:pt x="968" y="534"/>
                  </a:lnTo>
                  <a:lnTo>
                    <a:pt x="1026" y="543"/>
                  </a:lnTo>
                  <a:lnTo>
                    <a:pt x="1094" y="567"/>
                  </a:lnTo>
                  <a:lnTo>
                    <a:pt x="1160" y="590"/>
                  </a:lnTo>
                  <a:lnTo>
                    <a:pt x="1186" y="641"/>
                  </a:lnTo>
                  <a:lnTo>
                    <a:pt x="1212" y="690"/>
                  </a:lnTo>
                  <a:lnTo>
                    <a:pt x="1285" y="695"/>
                  </a:lnTo>
                  <a:lnTo>
                    <a:pt x="1357" y="698"/>
                  </a:lnTo>
                  <a:lnTo>
                    <a:pt x="1429" y="702"/>
                  </a:lnTo>
                  <a:lnTo>
                    <a:pt x="1503" y="707"/>
                  </a:lnTo>
                  <a:lnTo>
                    <a:pt x="1515" y="724"/>
                  </a:lnTo>
                  <a:lnTo>
                    <a:pt x="1575" y="736"/>
                  </a:lnTo>
                  <a:lnTo>
                    <a:pt x="1635" y="750"/>
                  </a:lnTo>
                  <a:lnTo>
                    <a:pt x="1667" y="767"/>
                  </a:lnTo>
                  <a:lnTo>
                    <a:pt x="1718" y="744"/>
                  </a:lnTo>
                  <a:lnTo>
                    <a:pt x="1768" y="719"/>
                  </a:lnTo>
                  <a:lnTo>
                    <a:pt x="1836" y="714"/>
                  </a:lnTo>
                  <a:lnTo>
                    <a:pt x="1902" y="710"/>
                  </a:lnTo>
                  <a:lnTo>
                    <a:pt x="1971" y="670"/>
                  </a:lnTo>
                  <a:lnTo>
                    <a:pt x="2040" y="629"/>
                  </a:lnTo>
                  <a:lnTo>
                    <a:pt x="2020" y="596"/>
                  </a:lnTo>
                  <a:lnTo>
                    <a:pt x="2045" y="537"/>
                  </a:lnTo>
                  <a:lnTo>
                    <a:pt x="2110" y="557"/>
                  </a:lnTo>
                  <a:lnTo>
                    <a:pt x="2176" y="529"/>
                  </a:lnTo>
                  <a:lnTo>
                    <a:pt x="2242" y="514"/>
                  </a:lnTo>
                  <a:lnTo>
                    <a:pt x="2279" y="469"/>
                  </a:lnTo>
                  <a:lnTo>
                    <a:pt x="2359" y="438"/>
                  </a:lnTo>
                  <a:lnTo>
                    <a:pt x="2451" y="440"/>
                  </a:lnTo>
                  <a:lnTo>
                    <a:pt x="2459" y="406"/>
                  </a:lnTo>
                  <a:lnTo>
                    <a:pt x="2376" y="346"/>
                  </a:lnTo>
                  <a:lnTo>
                    <a:pt x="2331" y="373"/>
                  </a:lnTo>
                  <a:lnTo>
                    <a:pt x="2319" y="362"/>
                  </a:lnTo>
                  <a:lnTo>
                    <a:pt x="2261" y="363"/>
                  </a:lnTo>
                  <a:lnTo>
                    <a:pt x="2230" y="337"/>
                  </a:lnTo>
                  <a:lnTo>
                    <a:pt x="2249" y="331"/>
                  </a:lnTo>
                  <a:lnTo>
                    <a:pt x="2273" y="281"/>
                  </a:lnTo>
                  <a:lnTo>
                    <a:pt x="2293" y="231"/>
                  </a:lnTo>
                  <a:lnTo>
                    <a:pt x="2361" y="247"/>
                  </a:lnTo>
                  <a:lnTo>
                    <a:pt x="2436" y="202"/>
                  </a:lnTo>
                  <a:lnTo>
                    <a:pt x="2454" y="155"/>
                  </a:lnTo>
                  <a:lnTo>
                    <a:pt x="2512" y="75"/>
                  </a:lnTo>
                  <a:lnTo>
                    <a:pt x="2492" y="51"/>
                  </a:lnTo>
                  <a:lnTo>
                    <a:pt x="2472" y="41"/>
                  </a:lnTo>
                  <a:lnTo>
                    <a:pt x="2543" y="5"/>
                  </a:lnTo>
                  <a:lnTo>
                    <a:pt x="2614" y="3"/>
                  </a:lnTo>
                  <a:lnTo>
                    <a:pt x="2686" y="0"/>
                  </a:lnTo>
                  <a:lnTo>
                    <a:pt x="2793" y="43"/>
                  </a:lnTo>
                  <a:lnTo>
                    <a:pt x="2813" y="89"/>
                  </a:lnTo>
                  <a:lnTo>
                    <a:pt x="2833" y="133"/>
                  </a:lnTo>
                  <a:lnTo>
                    <a:pt x="2853" y="179"/>
                  </a:lnTo>
                  <a:lnTo>
                    <a:pt x="2871" y="225"/>
                  </a:lnTo>
                  <a:lnTo>
                    <a:pt x="2908" y="251"/>
                  </a:lnTo>
                  <a:lnTo>
                    <a:pt x="2997" y="274"/>
                  </a:lnTo>
                  <a:lnTo>
                    <a:pt x="3038" y="297"/>
                  </a:lnTo>
                  <a:lnTo>
                    <a:pt x="3057" y="368"/>
                  </a:lnTo>
                  <a:lnTo>
                    <a:pt x="3147" y="357"/>
                  </a:lnTo>
                  <a:lnTo>
                    <a:pt x="3250" y="330"/>
                  </a:lnTo>
                  <a:lnTo>
                    <a:pt x="3244" y="386"/>
                  </a:lnTo>
                  <a:lnTo>
                    <a:pt x="3199" y="463"/>
                  </a:lnTo>
                  <a:lnTo>
                    <a:pt x="3155" y="540"/>
                  </a:lnTo>
                  <a:lnTo>
                    <a:pt x="3094" y="529"/>
                  </a:lnTo>
                  <a:lnTo>
                    <a:pt x="3061" y="563"/>
                  </a:lnTo>
                  <a:lnTo>
                    <a:pt x="3063" y="621"/>
                  </a:lnTo>
                  <a:lnTo>
                    <a:pt x="3065" y="678"/>
                  </a:lnTo>
                  <a:lnTo>
                    <a:pt x="3032" y="693"/>
                  </a:lnTo>
                  <a:lnTo>
                    <a:pt x="3037" y="710"/>
                  </a:lnTo>
                  <a:lnTo>
                    <a:pt x="2997" y="675"/>
                  </a:lnTo>
                  <a:lnTo>
                    <a:pt x="2976" y="710"/>
                  </a:lnTo>
                  <a:lnTo>
                    <a:pt x="2923" y="737"/>
                  </a:lnTo>
                  <a:lnTo>
                    <a:pt x="2902" y="742"/>
                  </a:lnTo>
                  <a:lnTo>
                    <a:pt x="2902" y="777"/>
                  </a:lnTo>
                  <a:lnTo>
                    <a:pt x="2848" y="757"/>
                  </a:lnTo>
                  <a:lnTo>
                    <a:pt x="2821" y="770"/>
                  </a:lnTo>
                  <a:lnTo>
                    <a:pt x="2756" y="825"/>
                  </a:lnTo>
                  <a:lnTo>
                    <a:pt x="2704" y="860"/>
                  </a:lnTo>
                  <a:lnTo>
                    <a:pt x="2669" y="877"/>
                  </a:lnTo>
                  <a:lnTo>
                    <a:pt x="2624" y="902"/>
                  </a:lnTo>
                  <a:lnTo>
                    <a:pt x="2581" y="925"/>
                  </a:lnTo>
                  <a:lnTo>
                    <a:pt x="2560" y="935"/>
                  </a:lnTo>
                  <a:lnTo>
                    <a:pt x="2535" y="946"/>
                  </a:lnTo>
                  <a:lnTo>
                    <a:pt x="2529" y="944"/>
                  </a:lnTo>
                  <a:lnTo>
                    <a:pt x="2531" y="941"/>
                  </a:lnTo>
                  <a:lnTo>
                    <a:pt x="2571" y="906"/>
                  </a:lnTo>
                  <a:lnTo>
                    <a:pt x="2541" y="892"/>
                  </a:lnTo>
                  <a:lnTo>
                    <a:pt x="2586" y="828"/>
                  </a:lnTo>
                  <a:lnTo>
                    <a:pt x="2565" y="811"/>
                  </a:lnTo>
                  <a:lnTo>
                    <a:pt x="2525" y="819"/>
                  </a:lnTo>
                  <a:lnTo>
                    <a:pt x="2477" y="860"/>
                  </a:lnTo>
                  <a:lnTo>
                    <a:pt x="2431" y="902"/>
                  </a:lnTo>
                  <a:lnTo>
                    <a:pt x="2380" y="928"/>
                  </a:lnTo>
                  <a:lnTo>
                    <a:pt x="2350" y="931"/>
                  </a:lnTo>
                  <a:lnTo>
                    <a:pt x="2350" y="974"/>
                  </a:lnTo>
                  <a:lnTo>
                    <a:pt x="2416" y="994"/>
                  </a:lnTo>
                  <a:lnTo>
                    <a:pt x="2420" y="1047"/>
                  </a:lnTo>
                  <a:lnTo>
                    <a:pt x="2463" y="1040"/>
                  </a:lnTo>
                  <a:lnTo>
                    <a:pt x="2485" y="1021"/>
                  </a:lnTo>
                  <a:lnTo>
                    <a:pt x="2500" y="1010"/>
                  </a:lnTo>
                  <a:lnTo>
                    <a:pt x="2512" y="1006"/>
                  </a:lnTo>
                  <a:lnTo>
                    <a:pt x="2522" y="1007"/>
                  </a:lnTo>
                  <a:lnTo>
                    <a:pt x="2583" y="1027"/>
                  </a:lnTo>
                  <a:lnTo>
                    <a:pt x="2609" y="1036"/>
                  </a:lnTo>
                  <a:lnTo>
                    <a:pt x="2607" y="1040"/>
                  </a:lnTo>
                  <a:lnTo>
                    <a:pt x="2601" y="1069"/>
                  </a:lnTo>
                  <a:lnTo>
                    <a:pt x="2595" y="1073"/>
                  </a:lnTo>
                  <a:lnTo>
                    <a:pt x="2566" y="1069"/>
                  </a:lnTo>
                  <a:lnTo>
                    <a:pt x="2520" y="1090"/>
                  </a:lnTo>
                  <a:lnTo>
                    <a:pt x="2488" y="1119"/>
                  </a:lnTo>
                  <a:lnTo>
                    <a:pt x="2468" y="1142"/>
                  </a:lnTo>
                  <a:lnTo>
                    <a:pt x="2440" y="1204"/>
                  </a:lnTo>
                  <a:lnTo>
                    <a:pt x="2491" y="1253"/>
                  </a:lnTo>
                  <a:lnTo>
                    <a:pt x="2511" y="1302"/>
                  </a:lnTo>
                  <a:lnTo>
                    <a:pt x="2529" y="1352"/>
                  </a:lnTo>
                  <a:lnTo>
                    <a:pt x="2569" y="1404"/>
                  </a:lnTo>
                  <a:lnTo>
                    <a:pt x="2494" y="1378"/>
                  </a:lnTo>
                  <a:lnTo>
                    <a:pt x="2495" y="1385"/>
                  </a:lnTo>
                  <a:lnTo>
                    <a:pt x="2538" y="1415"/>
                  </a:lnTo>
                  <a:lnTo>
                    <a:pt x="2563" y="1435"/>
                  </a:lnTo>
                  <a:lnTo>
                    <a:pt x="2571" y="1449"/>
                  </a:lnTo>
                  <a:lnTo>
                    <a:pt x="2572" y="1455"/>
                  </a:lnTo>
                  <a:lnTo>
                    <a:pt x="2569" y="1455"/>
                  </a:lnTo>
                  <a:lnTo>
                    <a:pt x="2558" y="1458"/>
                  </a:lnTo>
                  <a:lnTo>
                    <a:pt x="2518" y="1481"/>
                  </a:lnTo>
                  <a:lnTo>
                    <a:pt x="2517" y="1486"/>
                  </a:lnTo>
                  <a:lnTo>
                    <a:pt x="2515" y="1490"/>
                  </a:lnTo>
                  <a:lnTo>
                    <a:pt x="2511" y="1492"/>
                  </a:lnTo>
                  <a:lnTo>
                    <a:pt x="2506" y="1492"/>
                  </a:lnTo>
                  <a:lnTo>
                    <a:pt x="2500" y="1495"/>
                  </a:lnTo>
                  <a:lnTo>
                    <a:pt x="2488" y="1500"/>
                  </a:lnTo>
                  <a:lnTo>
                    <a:pt x="2489" y="1503"/>
                  </a:lnTo>
                  <a:lnTo>
                    <a:pt x="2499" y="1504"/>
                  </a:lnTo>
                  <a:lnTo>
                    <a:pt x="2509" y="1495"/>
                  </a:lnTo>
                  <a:lnTo>
                    <a:pt x="2515" y="1504"/>
                  </a:lnTo>
                  <a:lnTo>
                    <a:pt x="2528" y="1503"/>
                  </a:lnTo>
                  <a:lnTo>
                    <a:pt x="2540" y="1498"/>
                  </a:lnTo>
                  <a:lnTo>
                    <a:pt x="2551" y="1501"/>
                  </a:lnTo>
                  <a:lnTo>
                    <a:pt x="2563" y="1515"/>
                  </a:lnTo>
                  <a:lnTo>
                    <a:pt x="2581" y="1523"/>
                  </a:lnTo>
                  <a:lnTo>
                    <a:pt x="2572" y="1541"/>
                  </a:lnTo>
                  <a:lnTo>
                    <a:pt x="2555" y="1547"/>
                  </a:lnTo>
                  <a:lnTo>
                    <a:pt x="2574" y="1547"/>
                  </a:lnTo>
                  <a:lnTo>
                    <a:pt x="2569" y="1559"/>
                  </a:lnTo>
                  <a:lnTo>
                    <a:pt x="2551" y="1573"/>
                  </a:lnTo>
                  <a:lnTo>
                    <a:pt x="2558" y="1581"/>
                  </a:lnTo>
                  <a:lnTo>
                    <a:pt x="2551" y="1598"/>
                  </a:lnTo>
                  <a:lnTo>
                    <a:pt x="2548" y="1601"/>
                  </a:lnTo>
                  <a:lnTo>
                    <a:pt x="2558" y="1622"/>
                  </a:lnTo>
                  <a:lnTo>
                    <a:pt x="2548" y="1621"/>
                  </a:lnTo>
                  <a:lnTo>
                    <a:pt x="2545" y="1624"/>
                  </a:lnTo>
                  <a:lnTo>
                    <a:pt x="2545" y="1627"/>
                  </a:lnTo>
                  <a:lnTo>
                    <a:pt x="2540" y="1630"/>
                  </a:lnTo>
                  <a:lnTo>
                    <a:pt x="2540" y="1622"/>
                  </a:lnTo>
                  <a:lnTo>
                    <a:pt x="2538" y="1618"/>
                  </a:lnTo>
                  <a:lnTo>
                    <a:pt x="2534" y="1621"/>
                  </a:lnTo>
                  <a:lnTo>
                    <a:pt x="2531" y="1625"/>
                  </a:lnTo>
                  <a:lnTo>
                    <a:pt x="2532" y="1630"/>
                  </a:lnTo>
                  <a:lnTo>
                    <a:pt x="2506" y="1642"/>
                  </a:lnTo>
                  <a:lnTo>
                    <a:pt x="2511" y="1659"/>
                  </a:lnTo>
                  <a:lnTo>
                    <a:pt x="2492" y="1693"/>
                  </a:lnTo>
                  <a:lnTo>
                    <a:pt x="2462" y="1737"/>
                  </a:lnTo>
                  <a:lnTo>
                    <a:pt x="2451" y="1742"/>
                  </a:lnTo>
                  <a:lnTo>
                    <a:pt x="2460" y="1754"/>
                  </a:lnTo>
                  <a:lnTo>
                    <a:pt x="2451" y="1766"/>
                  </a:lnTo>
                  <a:lnTo>
                    <a:pt x="2445" y="1769"/>
                  </a:lnTo>
                  <a:lnTo>
                    <a:pt x="2439" y="1769"/>
                  </a:lnTo>
                  <a:lnTo>
                    <a:pt x="2431" y="1768"/>
                  </a:lnTo>
                  <a:lnTo>
                    <a:pt x="2433" y="1769"/>
                  </a:lnTo>
                  <a:lnTo>
                    <a:pt x="2436" y="1771"/>
                  </a:lnTo>
                  <a:lnTo>
                    <a:pt x="2440" y="1774"/>
                  </a:lnTo>
                  <a:lnTo>
                    <a:pt x="2446" y="1774"/>
                  </a:lnTo>
                  <a:lnTo>
                    <a:pt x="2446" y="1776"/>
                  </a:lnTo>
                  <a:lnTo>
                    <a:pt x="2456" y="1776"/>
                  </a:lnTo>
                  <a:lnTo>
                    <a:pt x="2445" y="1809"/>
                  </a:lnTo>
                  <a:lnTo>
                    <a:pt x="2431" y="1806"/>
                  </a:lnTo>
                  <a:lnTo>
                    <a:pt x="2431" y="1820"/>
                  </a:lnTo>
                  <a:lnTo>
                    <a:pt x="2426" y="1829"/>
                  </a:lnTo>
                  <a:lnTo>
                    <a:pt x="2414" y="1841"/>
                  </a:lnTo>
                  <a:lnTo>
                    <a:pt x="2416" y="1843"/>
                  </a:lnTo>
                  <a:lnTo>
                    <a:pt x="2414" y="1846"/>
                  </a:lnTo>
                  <a:lnTo>
                    <a:pt x="2410" y="1846"/>
                  </a:lnTo>
                  <a:lnTo>
                    <a:pt x="2396" y="1864"/>
                  </a:lnTo>
                  <a:lnTo>
                    <a:pt x="2390" y="1871"/>
                  </a:lnTo>
                  <a:lnTo>
                    <a:pt x="2380" y="1875"/>
                  </a:lnTo>
                  <a:lnTo>
                    <a:pt x="2367" y="1877"/>
                  </a:lnTo>
                  <a:lnTo>
                    <a:pt x="2359" y="1877"/>
                  </a:lnTo>
                  <a:lnTo>
                    <a:pt x="2361" y="1889"/>
                  </a:lnTo>
                  <a:lnTo>
                    <a:pt x="2359" y="1895"/>
                  </a:lnTo>
                  <a:lnTo>
                    <a:pt x="2339" y="1918"/>
                  </a:lnTo>
                  <a:lnTo>
                    <a:pt x="2318" y="1937"/>
                  </a:lnTo>
                  <a:lnTo>
                    <a:pt x="2310" y="1943"/>
                  </a:lnTo>
                  <a:lnTo>
                    <a:pt x="2293" y="1952"/>
                  </a:lnTo>
                  <a:lnTo>
                    <a:pt x="2279" y="1964"/>
                  </a:lnTo>
                  <a:lnTo>
                    <a:pt x="2256" y="1976"/>
                  </a:lnTo>
                  <a:lnTo>
                    <a:pt x="2239" y="1981"/>
                  </a:lnTo>
                  <a:lnTo>
                    <a:pt x="2227" y="1983"/>
                  </a:lnTo>
                  <a:lnTo>
                    <a:pt x="2204" y="1992"/>
                  </a:lnTo>
                  <a:lnTo>
                    <a:pt x="2192" y="1993"/>
                  </a:lnTo>
                  <a:lnTo>
                    <a:pt x="2176" y="1999"/>
                  </a:lnTo>
                  <a:lnTo>
                    <a:pt x="2169" y="2002"/>
                  </a:lnTo>
                  <a:lnTo>
                    <a:pt x="2163" y="2010"/>
                  </a:lnTo>
                  <a:lnTo>
                    <a:pt x="2160" y="2010"/>
                  </a:lnTo>
                  <a:lnTo>
                    <a:pt x="2157" y="2007"/>
                  </a:lnTo>
                  <a:lnTo>
                    <a:pt x="2152" y="2001"/>
                  </a:lnTo>
                  <a:lnTo>
                    <a:pt x="2132" y="1960"/>
                  </a:lnTo>
                  <a:lnTo>
                    <a:pt x="2118" y="1973"/>
                  </a:lnTo>
                  <a:lnTo>
                    <a:pt x="2121" y="2018"/>
                  </a:lnTo>
                  <a:lnTo>
                    <a:pt x="2110" y="2004"/>
                  </a:lnTo>
                  <a:lnTo>
                    <a:pt x="2107" y="2029"/>
                  </a:lnTo>
                  <a:lnTo>
                    <a:pt x="2097" y="2024"/>
                  </a:lnTo>
                  <a:lnTo>
                    <a:pt x="2075" y="2045"/>
                  </a:lnTo>
                  <a:lnTo>
                    <a:pt x="2063" y="2032"/>
                  </a:lnTo>
                  <a:lnTo>
                    <a:pt x="2055" y="2044"/>
                  </a:lnTo>
                  <a:lnTo>
                    <a:pt x="2040" y="2042"/>
                  </a:lnTo>
                  <a:lnTo>
                    <a:pt x="2003" y="2062"/>
                  </a:lnTo>
                  <a:lnTo>
                    <a:pt x="1972" y="2073"/>
                  </a:lnTo>
                  <a:lnTo>
                    <a:pt x="1960" y="2076"/>
                  </a:lnTo>
                  <a:lnTo>
                    <a:pt x="1951" y="2107"/>
                  </a:lnTo>
                  <a:lnTo>
                    <a:pt x="1956" y="2144"/>
                  </a:lnTo>
                  <a:lnTo>
                    <a:pt x="1930" y="2137"/>
                  </a:lnTo>
                  <a:lnTo>
                    <a:pt x="1930" y="2073"/>
                  </a:lnTo>
                  <a:lnTo>
                    <a:pt x="1916" y="2058"/>
                  </a:lnTo>
                  <a:lnTo>
                    <a:pt x="1888" y="2067"/>
                  </a:lnTo>
                  <a:lnTo>
                    <a:pt x="1876" y="2053"/>
                  </a:lnTo>
                  <a:lnTo>
                    <a:pt x="1857" y="2042"/>
                  </a:lnTo>
                  <a:lnTo>
                    <a:pt x="1850" y="2052"/>
                  </a:lnTo>
                  <a:lnTo>
                    <a:pt x="1830" y="2061"/>
                  </a:lnTo>
                  <a:lnTo>
                    <a:pt x="1781" y="2038"/>
                  </a:lnTo>
                  <a:lnTo>
                    <a:pt x="1761" y="2018"/>
                  </a:lnTo>
                  <a:lnTo>
                    <a:pt x="1759" y="1976"/>
                  </a:lnTo>
                  <a:lnTo>
                    <a:pt x="1698" y="1953"/>
                  </a:lnTo>
                  <a:lnTo>
                    <a:pt x="1676" y="1950"/>
                  </a:lnTo>
                  <a:lnTo>
                    <a:pt x="1638" y="1987"/>
                  </a:lnTo>
                  <a:lnTo>
                    <a:pt x="1620" y="1987"/>
                  </a:lnTo>
                  <a:lnTo>
                    <a:pt x="1609" y="1992"/>
                  </a:lnTo>
                  <a:lnTo>
                    <a:pt x="1595" y="1989"/>
                  </a:lnTo>
                  <a:lnTo>
                    <a:pt x="1575" y="1990"/>
                  </a:lnTo>
                  <a:lnTo>
                    <a:pt x="1561" y="1999"/>
                  </a:lnTo>
                  <a:lnTo>
                    <a:pt x="1534" y="1990"/>
                  </a:lnTo>
                  <a:lnTo>
                    <a:pt x="1518" y="2006"/>
                  </a:lnTo>
                  <a:lnTo>
                    <a:pt x="1492" y="2007"/>
                  </a:lnTo>
                  <a:lnTo>
                    <a:pt x="1494" y="2082"/>
                  </a:lnTo>
                  <a:lnTo>
                    <a:pt x="1472" y="2071"/>
                  </a:lnTo>
                  <a:lnTo>
                    <a:pt x="1466" y="2059"/>
                  </a:lnTo>
                  <a:lnTo>
                    <a:pt x="1452" y="2052"/>
                  </a:lnTo>
                  <a:lnTo>
                    <a:pt x="1411" y="2064"/>
                  </a:lnTo>
                  <a:lnTo>
                    <a:pt x="1391" y="2027"/>
                  </a:lnTo>
                  <a:lnTo>
                    <a:pt x="1364" y="2013"/>
                  </a:lnTo>
                  <a:lnTo>
                    <a:pt x="1379" y="1961"/>
                  </a:lnTo>
                  <a:lnTo>
                    <a:pt x="1345" y="1944"/>
                  </a:lnTo>
                  <a:lnTo>
                    <a:pt x="1337" y="1901"/>
                  </a:lnTo>
                  <a:lnTo>
                    <a:pt x="1336" y="1894"/>
                  </a:lnTo>
                  <a:lnTo>
                    <a:pt x="1278" y="1901"/>
                  </a:lnTo>
                  <a:lnTo>
                    <a:pt x="1281" y="1874"/>
                  </a:lnTo>
                  <a:lnTo>
                    <a:pt x="1281" y="1848"/>
                  </a:lnTo>
                  <a:lnTo>
                    <a:pt x="1316" y="1802"/>
                  </a:lnTo>
                  <a:lnTo>
                    <a:pt x="1330" y="1772"/>
                  </a:lnTo>
                  <a:lnTo>
                    <a:pt x="1330" y="1720"/>
                  </a:lnTo>
                  <a:lnTo>
                    <a:pt x="1330" y="1668"/>
                  </a:lnTo>
                  <a:lnTo>
                    <a:pt x="1310" y="1656"/>
                  </a:lnTo>
                  <a:lnTo>
                    <a:pt x="1275" y="1607"/>
                  </a:lnTo>
                  <a:lnTo>
                    <a:pt x="1264" y="1628"/>
                  </a:lnTo>
                  <a:lnTo>
                    <a:pt x="1209" y="1607"/>
                  </a:lnTo>
                  <a:lnTo>
                    <a:pt x="1218" y="1581"/>
                  </a:lnTo>
                  <a:lnTo>
                    <a:pt x="1198" y="1573"/>
                  </a:lnTo>
                  <a:lnTo>
                    <a:pt x="1204" y="1562"/>
                  </a:lnTo>
                  <a:lnTo>
                    <a:pt x="1183" y="1555"/>
                  </a:lnTo>
                  <a:lnTo>
                    <a:pt x="1150" y="1572"/>
                  </a:lnTo>
                  <a:lnTo>
                    <a:pt x="1106" y="1565"/>
                  </a:lnTo>
                  <a:close/>
                </a:path>
              </a:pathLst>
            </a:custGeom>
            <a:solidFill>
              <a:srgbClr val="FF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5" name="Google Shape;665;ga3b6e513f1_0_1126"/>
            <p:cNvSpPr/>
            <p:nvPr/>
          </p:nvSpPr>
          <p:spPr>
            <a:xfrm>
              <a:off x="2800" y="2984"/>
              <a:ext cx="66" cy="61"/>
            </a:xfrm>
            <a:custGeom>
              <a:avLst/>
              <a:gdLst/>
              <a:ahLst/>
              <a:cxnLst/>
              <a:rect l="l" t="t" r="r" b="b"/>
              <a:pathLst>
                <a:path w="132" h="122" extrusionOk="0">
                  <a:moveTo>
                    <a:pt x="97" y="0"/>
                  </a:moveTo>
                  <a:lnTo>
                    <a:pt x="53" y="11"/>
                  </a:lnTo>
                  <a:lnTo>
                    <a:pt x="7" y="47"/>
                  </a:lnTo>
                  <a:lnTo>
                    <a:pt x="0" y="98"/>
                  </a:lnTo>
                  <a:lnTo>
                    <a:pt x="53" y="122"/>
                  </a:lnTo>
                  <a:lnTo>
                    <a:pt x="100" y="86"/>
                  </a:lnTo>
                  <a:lnTo>
                    <a:pt x="119" y="55"/>
                  </a:lnTo>
                  <a:lnTo>
                    <a:pt x="132" y="27"/>
                  </a:lnTo>
                  <a:lnTo>
                    <a:pt x="129" y="6"/>
                  </a:lnTo>
                  <a:lnTo>
                    <a:pt x="97" y="0"/>
                  </a:lnTo>
                  <a:close/>
                </a:path>
              </a:pathLst>
            </a:custGeom>
            <a:solidFill>
              <a:srgbClr val="FF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6" name="Google Shape;666;ga3b6e513f1_0_1126"/>
            <p:cNvSpPr/>
            <p:nvPr/>
          </p:nvSpPr>
          <p:spPr>
            <a:xfrm>
              <a:off x="3139" y="2608"/>
              <a:ext cx="14" cy="7"/>
            </a:xfrm>
            <a:custGeom>
              <a:avLst/>
              <a:gdLst/>
              <a:ahLst/>
              <a:cxnLst/>
              <a:rect l="l" t="t" r="r" b="b"/>
              <a:pathLst>
                <a:path w="28" h="14" extrusionOk="0">
                  <a:moveTo>
                    <a:pt x="0" y="4"/>
                  </a:moveTo>
                  <a:lnTo>
                    <a:pt x="2" y="0"/>
                  </a:lnTo>
                  <a:lnTo>
                    <a:pt x="5" y="0"/>
                  </a:lnTo>
                  <a:lnTo>
                    <a:pt x="10" y="0"/>
                  </a:lnTo>
                  <a:lnTo>
                    <a:pt x="16" y="5"/>
                  </a:lnTo>
                  <a:lnTo>
                    <a:pt x="22" y="7"/>
                  </a:lnTo>
                  <a:lnTo>
                    <a:pt x="23" y="10"/>
                  </a:lnTo>
                  <a:lnTo>
                    <a:pt x="27" y="10"/>
                  </a:lnTo>
                  <a:lnTo>
                    <a:pt x="28" y="13"/>
                  </a:lnTo>
                  <a:lnTo>
                    <a:pt x="19" y="14"/>
                  </a:lnTo>
                  <a:lnTo>
                    <a:pt x="13" y="11"/>
                  </a:lnTo>
                  <a:lnTo>
                    <a:pt x="7" y="8"/>
                  </a:lnTo>
                  <a:lnTo>
                    <a:pt x="3" y="5"/>
                  </a:lnTo>
                  <a:lnTo>
                    <a:pt x="2" y="2"/>
                  </a:lnTo>
                  <a:lnTo>
                    <a:pt x="0" y="4"/>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7" name="Google Shape;667;ga3b6e513f1_0_1126"/>
            <p:cNvSpPr/>
            <p:nvPr/>
          </p:nvSpPr>
          <p:spPr>
            <a:xfrm>
              <a:off x="2932" y="2912"/>
              <a:ext cx="2" cy="2"/>
            </a:xfrm>
            <a:custGeom>
              <a:avLst/>
              <a:gdLst/>
              <a:ahLst/>
              <a:cxnLst/>
              <a:rect l="l" t="t" r="r" b="b"/>
              <a:pathLst>
                <a:path w="3" h="4" extrusionOk="0">
                  <a:moveTo>
                    <a:pt x="3" y="1"/>
                  </a:moveTo>
                  <a:lnTo>
                    <a:pt x="3" y="0"/>
                  </a:lnTo>
                  <a:lnTo>
                    <a:pt x="2" y="0"/>
                  </a:lnTo>
                  <a:lnTo>
                    <a:pt x="0" y="0"/>
                  </a:lnTo>
                  <a:lnTo>
                    <a:pt x="0" y="1"/>
                  </a:lnTo>
                  <a:lnTo>
                    <a:pt x="0" y="3"/>
                  </a:lnTo>
                  <a:lnTo>
                    <a:pt x="0" y="4"/>
                  </a:lnTo>
                  <a:lnTo>
                    <a:pt x="2" y="4"/>
                  </a:lnTo>
                  <a:lnTo>
                    <a:pt x="2" y="3"/>
                  </a:lnTo>
                  <a:lnTo>
                    <a:pt x="3" y="3"/>
                  </a:lnTo>
                  <a:lnTo>
                    <a:pt x="3" y="1"/>
                  </a:lnTo>
                  <a:close/>
                </a:path>
              </a:pathLst>
            </a:custGeom>
            <a:solidFill>
              <a:srgbClr val="66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8" name="Google Shape;668;ga3b6e513f1_0_1126"/>
            <p:cNvSpPr/>
            <p:nvPr/>
          </p:nvSpPr>
          <p:spPr>
            <a:xfrm>
              <a:off x="3108" y="2813"/>
              <a:ext cx="51" cy="113"/>
            </a:xfrm>
            <a:custGeom>
              <a:avLst/>
              <a:gdLst/>
              <a:ahLst/>
              <a:cxnLst/>
              <a:rect l="l" t="t" r="r" b="b"/>
              <a:pathLst>
                <a:path w="102" h="225" extrusionOk="0">
                  <a:moveTo>
                    <a:pt x="42" y="225"/>
                  </a:moveTo>
                  <a:lnTo>
                    <a:pt x="30" y="224"/>
                  </a:lnTo>
                  <a:lnTo>
                    <a:pt x="21" y="219"/>
                  </a:lnTo>
                  <a:lnTo>
                    <a:pt x="7" y="199"/>
                  </a:lnTo>
                  <a:lnTo>
                    <a:pt x="0" y="167"/>
                  </a:lnTo>
                  <a:lnTo>
                    <a:pt x="0" y="110"/>
                  </a:lnTo>
                  <a:lnTo>
                    <a:pt x="26" y="57"/>
                  </a:lnTo>
                  <a:lnTo>
                    <a:pt x="44" y="32"/>
                  </a:lnTo>
                  <a:lnTo>
                    <a:pt x="70" y="11"/>
                  </a:lnTo>
                  <a:lnTo>
                    <a:pt x="75" y="0"/>
                  </a:lnTo>
                  <a:lnTo>
                    <a:pt x="87" y="6"/>
                  </a:lnTo>
                  <a:lnTo>
                    <a:pt x="102" y="23"/>
                  </a:lnTo>
                  <a:lnTo>
                    <a:pt x="93" y="61"/>
                  </a:lnTo>
                  <a:lnTo>
                    <a:pt x="79" y="119"/>
                  </a:lnTo>
                  <a:lnTo>
                    <a:pt x="61" y="178"/>
                  </a:lnTo>
                  <a:lnTo>
                    <a:pt x="42" y="225"/>
                  </a:lnTo>
                  <a:close/>
                </a:path>
              </a:pathLst>
            </a:custGeom>
            <a:solidFill>
              <a:srgbClr val="FFCC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aphicFrame>
        <p:nvGraphicFramePr>
          <p:cNvPr id="669" name="Google Shape;669;ga3b6e513f1_0_1126"/>
          <p:cNvGraphicFramePr/>
          <p:nvPr/>
        </p:nvGraphicFramePr>
        <p:xfrm>
          <a:off x="5218176" y="136517"/>
          <a:ext cx="6784850" cy="6730365"/>
        </p:xfrm>
        <a:graphic>
          <a:graphicData uri="http://schemas.openxmlformats.org/drawingml/2006/table">
            <a:tbl>
              <a:tblPr>
                <a:noFill/>
                <a:tableStyleId>{C9CDBEC9-4E10-4509-BF0A-F3A403EC96DB}</a:tableStyleId>
              </a:tblPr>
              <a:tblGrid>
                <a:gridCol w="230725">
                  <a:extLst>
                    <a:ext uri="{9D8B030D-6E8A-4147-A177-3AD203B41FA5}">
                      <a16:colId xmlns:a16="http://schemas.microsoft.com/office/drawing/2014/main" val="20000"/>
                    </a:ext>
                  </a:extLst>
                </a:gridCol>
                <a:gridCol w="3460875">
                  <a:extLst>
                    <a:ext uri="{9D8B030D-6E8A-4147-A177-3AD203B41FA5}">
                      <a16:colId xmlns:a16="http://schemas.microsoft.com/office/drawing/2014/main" val="20001"/>
                    </a:ext>
                  </a:extLst>
                </a:gridCol>
                <a:gridCol w="1038250">
                  <a:extLst>
                    <a:ext uri="{9D8B030D-6E8A-4147-A177-3AD203B41FA5}">
                      <a16:colId xmlns:a16="http://schemas.microsoft.com/office/drawing/2014/main" val="20002"/>
                    </a:ext>
                  </a:extLst>
                </a:gridCol>
                <a:gridCol w="1153625">
                  <a:extLst>
                    <a:ext uri="{9D8B030D-6E8A-4147-A177-3AD203B41FA5}">
                      <a16:colId xmlns:a16="http://schemas.microsoft.com/office/drawing/2014/main" val="20003"/>
                    </a:ext>
                  </a:extLst>
                </a:gridCol>
                <a:gridCol w="901375">
                  <a:extLst>
                    <a:ext uri="{9D8B030D-6E8A-4147-A177-3AD203B41FA5}">
                      <a16:colId xmlns:a16="http://schemas.microsoft.com/office/drawing/2014/main" val="20004"/>
                    </a:ext>
                  </a:extLst>
                </a:gridCol>
              </a:tblGrid>
              <a:tr h="227875">
                <a:tc gridSpan="5">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Number on color block below indicates number of countries in that color code.</a:t>
                      </a:r>
                      <a:endParaRPr sz="1400" b="1"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68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Total</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Population</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(in millions)</a:t>
                      </a:r>
                      <a:endParaRPr sz="1400" u="none" strike="noStrike" cap="none"/>
                    </a:p>
                  </a:txBody>
                  <a:tcPr marL="7175" marR="7175" marT="717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Urban</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Population</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(in millions)</a:t>
                      </a:r>
                      <a:endParaRPr sz="1400" b="0" i="1" u="none" strike="noStrike" cap="none">
                        <a:solidFill>
                          <a:srgbClr val="3F3F3F"/>
                        </a:solidFill>
                        <a:latin typeface="Calibri"/>
                        <a:ea typeface="Calibri"/>
                        <a:cs typeface="Calibri"/>
                        <a:sym typeface="Calibri"/>
                      </a:endParaRPr>
                    </a:p>
                  </a:txBody>
                  <a:tcPr marL="7175" marR="7175" marT="717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 of total  Asian urban population</a:t>
                      </a:r>
                      <a:endParaRPr sz="1400" u="none" strike="noStrike" cap="none"/>
                    </a:p>
                  </a:txBody>
                  <a:tcPr marL="7175" marR="7175" marT="717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4835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 </a:t>
                      </a:r>
                      <a:r>
                        <a:rPr lang="en-US" sz="1400" b="1" i="0" u="none" strike="noStrike" cap="none">
                          <a:solidFill>
                            <a:srgbClr val="3F3F3F"/>
                          </a:solidFill>
                          <a:latin typeface="Calibri"/>
                          <a:ea typeface="Calibri"/>
                          <a:cs typeface="Calibri"/>
                          <a:sym typeface="Calibri"/>
                        </a:rPr>
                        <a:t>1</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Over 75% of industrially-milled flour available is fortified.</a:t>
                      </a:r>
                      <a:endParaRPr sz="1400" u="none" strike="noStrike" cap="none"/>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22</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20</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1.7%</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48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 6</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Confident country will move to 75% by November 2012.  </a:t>
                      </a:r>
                      <a:endParaRPr sz="1400" u="none" strike="noStrike" cap="none"/>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361</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             155</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13.1%</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1097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 2</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009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Industrial milling processes and/or advocacy networks make fortification viable. Burden of disease can be addressed by fortification. Focused efforts to support current networks and fill gaps. </a:t>
                      </a:r>
                      <a:endParaRPr sz="1400" b="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100</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               46</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solidFill>
                            <a:srgbClr val="3F3F3F"/>
                          </a:solidFill>
                          <a:latin typeface="Calibri"/>
                          <a:ea typeface="Calibri"/>
                          <a:cs typeface="Calibri"/>
                          <a:sym typeface="Calibri"/>
                        </a:rPr>
                        <a:t>3.9%</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8930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 10</a:t>
                      </a:r>
                      <a:endParaRPr sz="1400" b="1" i="0" u="none" strike="noStrike" cap="none">
                        <a:solidFill>
                          <a:srgbClr val="3F3F3F"/>
                        </a:solidFill>
                        <a:latin typeface="Calibri"/>
                        <a:ea typeface="Calibri"/>
                        <a:cs typeface="Calibri"/>
                        <a:sym typeface="Calibri"/>
                      </a:endParaRPr>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33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No plan for significant time or finances to push fortification at this time.  FFI will actively initiate and support grassroots efforts to advance fortification.</a:t>
                      </a: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1,770</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            762</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64.4%</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1097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 6</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C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solidFill>
                            <a:srgbClr val="3F3F3F"/>
                          </a:solidFill>
                          <a:latin typeface="Calibri"/>
                          <a:ea typeface="Calibri"/>
                          <a:cs typeface="Calibri"/>
                          <a:sym typeface="Calibri"/>
                        </a:rPr>
                        <a:t>The political environment and/or public perception does not favor fortification. Comparatively low burden of disease.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0" u="none" strike="noStrike" cap="none">
                          <a:solidFill>
                            <a:srgbClr val="3F3F3F"/>
                          </a:solidFill>
                          <a:latin typeface="Calibri"/>
                          <a:ea typeface="Calibri"/>
                          <a:cs typeface="Calibri"/>
                          <a:sym typeface="Calibri"/>
                        </a:rPr>
                        <a:t>FFI to engage in strategic advocacy and monitor the situation. </a:t>
                      </a: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315</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            184</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15.5%</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60682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 3</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F7F7F"/>
                    </a:solidFill>
                  </a:tcPr>
                </a:tc>
                <a:tc>
                  <a:txBody>
                    <a:bodyPr/>
                    <a:lstStyle/>
                    <a:p>
                      <a:pPr marL="0" marR="0" lvl="0" indent="0" algn="l" rtl="0">
                        <a:lnSpc>
                          <a:spcPct val="100000"/>
                        </a:lnSpc>
                        <a:spcBef>
                          <a:spcPts val="0"/>
                        </a:spcBef>
                        <a:spcAft>
                          <a:spcPts val="0"/>
                        </a:spcAft>
                        <a:buClr>
                          <a:srgbClr val="3F3F3F"/>
                        </a:buClr>
                        <a:buSzPts val="1400"/>
                        <a:buFont typeface="Calibri"/>
                        <a:buNone/>
                      </a:pPr>
                      <a:r>
                        <a:rPr lang="en-US" sz="1400" u="none" strike="noStrike" cap="none">
                          <a:solidFill>
                            <a:srgbClr val="3F3F3F"/>
                          </a:solidFill>
                          <a:latin typeface="Calibri"/>
                          <a:ea typeface="Calibri"/>
                          <a:cs typeface="Calibri"/>
                          <a:sym typeface="Calibri"/>
                        </a:rPr>
                        <a:t>Wheat fortification likely to have very limited health impact or is not feasible at this time.</a:t>
                      </a:r>
                      <a:endParaRPr sz="1400" u="none" strike="noStrike" cap="none"/>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31</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               17</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1.4%</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607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Totals</a:t>
                      </a:r>
                      <a:endParaRPr sz="1400" u="none" strike="noStrike" cap="none"/>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2,599</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         1,184</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100%</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668825">
                <a:tc gridSpan="5">
                  <a:txBody>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 Population and Urbanization figures from United Nations Population Division. </a:t>
                      </a:r>
                      <a:endParaRPr sz="1400" u="none" strike="noStrike" cap="none"/>
                    </a:p>
                    <a:p>
                      <a:pPr marL="0" marR="0" lvl="0" indent="0" algn="l" rtl="0">
                        <a:lnSpc>
                          <a:spcPct val="100000"/>
                        </a:lnSpc>
                        <a:spcBef>
                          <a:spcPts val="0"/>
                        </a:spcBef>
                        <a:spcAft>
                          <a:spcPts val="0"/>
                        </a:spcAft>
                        <a:buClr>
                          <a:srgbClr val="3F3F3F"/>
                        </a:buClr>
                        <a:buSzPts val="1400"/>
                        <a:buFont typeface="Calibri"/>
                        <a:buNone/>
                      </a:pPr>
                      <a:r>
                        <a:rPr lang="en-US" sz="1400" b="0" i="1" u="none" strike="noStrike" cap="none">
                          <a:solidFill>
                            <a:srgbClr val="3F3F3F"/>
                          </a:solidFill>
                          <a:latin typeface="Calibri"/>
                          <a:ea typeface="Calibri"/>
                          <a:cs typeface="Calibri"/>
                          <a:sym typeface="Calibri"/>
                        </a:rPr>
                        <a:t> Percents created using non-rounded population figures. </a:t>
                      </a:r>
                      <a:endParaRPr sz="1400" u="none" strike="noStrike" cap="none"/>
                    </a:p>
                    <a:p>
                      <a:pPr marL="0" marR="0" lvl="0" indent="0" algn="l" rtl="0">
                        <a:lnSpc>
                          <a:spcPct val="100000"/>
                        </a:lnSpc>
                        <a:spcBef>
                          <a:spcPts val="0"/>
                        </a:spcBef>
                        <a:spcAft>
                          <a:spcPts val="0"/>
                        </a:spcAft>
                        <a:buClr>
                          <a:srgbClr val="3F3F3F"/>
                        </a:buClr>
                        <a:buSzPts val="1400"/>
                        <a:buFont typeface="Calibri"/>
                        <a:buNone/>
                      </a:pPr>
                      <a:r>
                        <a:rPr lang="en-US" sz="1400" b="0" i="1" u="none" strike="noStrike" cap="none">
                          <a:solidFill>
                            <a:srgbClr val="3F3F3F"/>
                          </a:solidFill>
                          <a:latin typeface="Calibri"/>
                          <a:ea typeface="Calibri"/>
                          <a:cs typeface="Calibri"/>
                          <a:sym typeface="Calibri"/>
                        </a:rPr>
                        <a:t> Includes Australia, New Zealand and Fiji-not mapped.</a:t>
                      </a:r>
                      <a:endParaRPr sz="1400" u="none" strike="noStrike" cap="none"/>
                    </a:p>
                  </a:txBody>
                  <a:tcPr marL="7175" marR="7175" marT="71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670" name="Google Shape;670;ga3b6e513f1_0_1126"/>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671" name="Google Shape;671;ga3b6e513f1_0_1126"/>
          <p:cNvSpPr txBox="1">
            <a:spLocks noGrp="1"/>
          </p:cNvSpPr>
          <p:nvPr>
            <p:ph type="title"/>
          </p:nvPr>
        </p:nvSpPr>
        <p:spPr>
          <a:xfrm>
            <a:off x="572184" y="878079"/>
            <a:ext cx="4911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600"/>
              <a:buFont typeface="Calibri"/>
              <a:buNone/>
            </a:pPr>
            <a:r>
              <a:rPr lang="en-US" sz="3600">
                <a:solidFill>
                  <a:srgbClr val="3F3F3F"/>
                </a:solidFill>
              </a:rPr>
              <a:t>Asia-Pacific:</a:t>
            </a:r>
            <a:br>
              <a:rPr lang="en-US" sz="3600">
                <a:solidFill>
                  <a:srgbClr val="3F3F3F"/>
                </a:solidFill>
              </a:rPr>
            </a:br>
            <a:r>
              <a:rPr lang="en-US" sz="3600">
                <a:solidFill>
                  <a:srgbClr val="3F3F3F"/>
                </a:solidFill>
              </a:rPr>
              <a:t>Strategic approach to</a:t>
            </a:r>
            <a:br>
              <a:rPr lang="en-US" sz="3600">
                <a:solidFill>
                  <a:srgbClr val="3F3F3F"/>
                </a:solidFill>
              </a:rPr>
            </a:br>
            <a:r>
              <a:rPr lang="en-US" sz="3600">
                <a:solidFill>
                  <a:srgbClr val="3F3F3F"/>
                </a:solidFill>
              </a:rPr>
              <a:t>rice fortification</a:t>
            </a:r>
            <a:endParaRPr/>
          </a:p>
        </p:txBody>
      </p:sp>
      <p:sp>
        <p:nvSpPr>
          <p:cNvPr id="672" name="Google Shape;672;ga3b6e513f1_0_1126"/>
          <p:cNvSpPr txBox="1"/>
          <p:nvPr/>
        </p:nvSpPr>
        <p:spPr>
          <a:xfrm>
            <a:off x="9867104" y="2287102"/>
            <a:ext cx="12993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Priority 1</a:t>
            </a:r>
            <a:endParaRPr sz="1400" b="0" i="0" u="none" strike="noStrike" cap="none">
              <a:solidFill>
                <a:srgbClr val="000000"/>
              </a:solidFill>
              <a:latin typeface="Arial"/>
              <a:ea typeface="Arial"/>
              <a:cs typeface="Arial"/>
              <a:sym typeface="Arial"/>
            </a:endParaRPr>
          </a:p>
        </p:txBody>
      </p:sp>
      <p:sp>
        <p:nvSpPr>
          <p:cNvPr id="673" name="Google Shape;673;ga3b6e513f1_0_1126"/>
          <p:cNvSpPr txBox="1"/>
          <p:nvPr/>
        </p:nvSpPr>
        <p:spPr>
          <a:xfrm>
            <a:off x="9867103" y="3184495"/>
            <a:ext cx="12747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Priority 2</a:t>
            </a:r>
            <a:endParaRPr sz="1400" b="0" i="0" u="none" strike="noStrike" cap="none">
              <a:solidFill>
                <a:srgbClr val="000000"/>
              </a:solidFill>
              <a:latin typeface="Arial"/>
              <a:ea typeface="Arial"/>
              <a:cs typeface="Arial"/>
              <a:sym typeface="Arial"/>
            </a:endParaRPr>
          </a:p>
        </p:txBody>
      </p:sp>
      <p:sp>
        <p:nvSpPr>
          <p:cNvPr id="674" name="Google Shape;674;ga3b6e513f1_0_1126"/>
          <p:cNvSpPr txBox="1"/>
          <p:nvPr/>
        </p:nvSpPr>
        <p:spPr>
          <a:xfrm>
            <a:off x="9867103" y="4130382"/>
            <a:ext cx="1274700" cy="646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Strategic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Advocacy</a:t>
            </a:r>
            <a:endParaRPr sz="1400" b="0" i="0" u="none" strike="noStrike" cap="none">
              <a:solidFill>
                <a:srgbClr val="000000"/>
              </a:solidFill>
              <a:latin typeface="Arial"/>
              <a:ea typeface="Arial"/>
              <a:cs typeface="Arial"/>
              <a:sym typeface="Arial"/>
            </a:endParaRPr>
          </a:p>
        </p:txBody>
      </p:sp>
      <p:sp>
        <p:nvSpPr>
          <p:cNvPr id="675" name="Google Shape;675;ga3b6e513f1_0_1126"/>
          <p:cNvSpPr/>
          <p:nvPr/>
        </p:nvSpPr>
        <p:spPr>
          <a:xfrm>
            <a:off x="552031" y="3548231"/>
            <a:ext cx="1597479" cy="1857944"/>
          </a:xfrm>
          <a:custGeom>
            <a:avLst/>
            <a:gdLst/>
            <a:ahLst/>
            <a:cxnLst/>
            <a:rect l="l" t="t" r="r" b="b"/>
            <a:pathLst>
              <a:path w="1555" h="1799" extrusionOk="0">
                <a:moveTo>
                  <a:pt x="1397" y="435"/>
                </a:moveTo>
                <a:lnTo>
                  <a:pt x="1351" y="472"/>
                </a:lnTo>
                <a:lnTo>
                  <a:pt x="1305" y="509"/>
                </a:lnTo>
                <a:lnTo>
                  <a:pt x="1251" y="527"/>
                </a:lnTo>
                <a:lnTo>
                  <a:pt x="1262" y="549"/>
                </a:lnTo>
                <a:lnTo>
                  <a:pt x="1276" y="581"/>
                </a:lnTo>
                <a:lnTo>
                  <a:pt x="1224" y="586"/>
                </a:lnTo>
                <a:lnTo>
                  <a:pt x="1173" y="589"/>
                </a:lnTo>
                <a:lnTo>
                  <a:pt x="1109" y="583"/>
                </a:lnTo>
                <a:lnTo>
                  <a:pt x="1105" y="557"/>
                </a:lnTo>
                <a:lnTo>
                  <a:pt x="1090" y="506"/>
                </a:lnTo>
                <a:lnTo>
                  <a:pt x="1064" y="521"/>
                </a:lnTo>
                <a:lnTo>
                  <a:pt x="1062" y="610"/>
                </a:lnTo>
                <a:lnTo>
                  <a:pt x="1003" y="607"/>
                </a:lnTo>
                <a:lnTo>
                  <a:pt x="935" y="600"/>
                </a:lnTo>
                <a:lnTo>
                  <a:pt x="898" y="587"/>
                </a:lnTo>
                <a:lnTo>
                  <a:pt x="877" y="558"/>
                </a:lnTo>
                <a:lnTo>
                  <a:pt x="811" y="546"/>
                </a:lnTo>
                <a:lnTo>
                  <a:pt x="760" y="535"/>
                </a:lnTo>
                <a:lnTo>
                  <a:pt x="699" y="498"/>
                </a:lnTo>
                <a:lnTo>
                  <a:pt x="639" y="463"/>
                </a:lnTo>
                <a:lnTo>
                  <a:pt x="644" y="423"/>
                </a:lnTo>
                <a:lnTo>
                  <a:pt x="685" y="371"/>
                </a:lnTo>
                <a:lnTo>
                  <a:pt x="641" y="334"/>
                </a:lnTo>
                <a:lnTo>
                  <a:pt x="585" y="296"/>
                </a:lnTo>
                <a:lnTo>
                  <a:pt x="561" y="288"/>
                </a:lnTo>
                <a:lnTo>
                  <a:pt x="553" y="218"/>
                </a:lnTo>
                <a:lnTo>
                  <a:pt x="585" y="222"/>
                </a:lnTo>
                <a:lnTo>
                  <a:pt x="599" y="196"/>
                </a:lnTo>
                <a:lnTo>
                  <a:pt x="576" y="150"/>
                </a:lnTo>
                <a:lnTo>
                  <a:pt x="581" y="124"/>
                </a:lnTo>
                <a:lnTo>
                  <a:pt x="607" y="112"/>
                </a:lnTo>
                <a:lnTo>
                  <a:pt x="624" y="81"/>
                </a:lnTo>
                <a:lnTo>
                  <a:pt x="645" y="28"/>
                </a:lnTo>
                <a:lnTo>
                  <a:pt x="610" y="11"/>
                </a:lnTo>
                <a:lnTo>
                  <a:pt x="562" y="0"/>
                </a:lnTo>
                <a:lnTo>
                  <a:pt x="513" y="28"/>
                </a:lnTo>
                <a:lnTo>
                  <a:pt x="451" y="74"/>
                </a:lnTo>
                <a:lnTo>
                  <a:pt x="385" y="92"/>
                </a:lnTo>
                <a:lnTo>
                  <a:pt x="308" y="81"/>
                </a:lnTo>
                <a:lnTo>
                  <a:pt x="302" y="103"/>
                </a:lnTo>
                <a:lnTo>
                  <a:pt x="322" y="132"/>
                </a:lnTo>
                <a:lnTo>
                  <a:pt x="317" y="152"/>
                </a:lnTo>
                <a:lnTo>
                  <a:pt x="323" y="186"/>
                </a:lnTo>
                <a:lnTo>
                  <a:pt x="343" y="201"/>
                </a:lnTo>
                <a:lnTo>
                  <a:pt x="358" y="225"/>
                </a:lnTo>
                <a:lnTo>
                  <a:pt x="378" y="244"/>
                </a:lnTo>
                <a:lnTo>
                  <a:pt x="337" y="271"/>
                </a:lnTo>
                <a:lnTo>
                  <a:pt x="337" y="320"/>
                </a:lnTo>
                <a:lnTo>
                  <a:pt x="306" y="363"/>
                </a:lnTo>
                <a:lnTo>
                  <a:pt x="270" y="411"/>
                </a:lnTo>
                <a:lnTo>
                  <a:pt x="227" y="466"/>
                </a:lnTo>
                <a:lnTo>
                  <a:pt x="184" y="520"/>
                </a:lnTo>
                <a:lnTo>
                  <a:pt x="131" y="521"/>
                </a:lnTo>
                <a:lnTo>
                  <a:pt x="112" y="517"/>
                </a:lnTo>
                <a:lnTo>
                  <a:pt x="70" y="593"/>
                </a:lnTo>
                <a:lnTo>
                  <a:pt x="105" y="618"/>
                </a:lnTo>
                <a:lnTo>
                  <a:pt x="112" y="662"/>
                </a:lnTo>
                <a:lnTo>
                  <a:pt x="131" y="662"/>
                </a:lnTo>
                <a:lnTo>
                  <a:pt x="148" y="748"/>
                </a:lnTo>
                <a:lnTo>
                  <a:pt x="128" y="745"/>
                </a:lnTo>
                <a:lnTo>
                  <a:pt x="75" y="753"/>
                </a:lnTo>
                <a:lnTo>
                  <a:pt x="29" y="751"/>
                </a:lnTo>
                <a:lnTo>
                  <a:pt x="29" y="774"/>
                </a:lnTo>
                <a:lnTo>
                  <a:pt x="0" y="787"/>
                </a:lnTo>
                <a:lnTo>
                  <a:pt x="0" y="790"/>
                </a:lnTo>
                <a:lnTo>
                  <a:pt x="23" y="782"/>
                </a:lnTo>
                <a:lnTo>
                  <a:pt x="12" y="796"/>
                </a:lnTo>
                <a:lnTo>
                  <a:pt x="56" y="851"/>
                </a:lnTo>
                <a:lnTo>
                  <a:pt x="118" y="836"/>
                </a:lnTo>
                <a:lnTo>
                  <a:pt x="113" y="848"/>
                </a:lnTo>
                <a:lnTo>
                  <a:pt x="72" y="876"/>
                </a:lnTo>
                <a:lnTo>
                  <a:pt x="43" y="872"/>
                </a:lnTo>
                <a:lnTo>
                  <a:pt x="38" y="877"/>
                </a:lnTo>
                <a:lnTo>
                  <a:pt x="73" y="928"/>
                </a:lnTo>
                <a:lnTo>
                  <a:pt x="119" y="978"/>
                </a:lnTo>
                <a:lnTo>
                  <a:pt x="202" y="957"/>
                </a:lnTo>
                <a:lnTo>
                  <a:pt x="211" y="915"/>
                </a:lnTo>
                <a:lnTo>
                  <a:pt x="219" y="886"/>
                </a:lnTo>
                <a:lnTo>
                  <a:pt x="247" y="886"/>
                </a:lnTo>
                <a:lnTo>
                  <a:pt x="236" y="903"/>
                </a:lnTo>
                <a:lnTo>
                  <a:pt x="233" y="915"/>
                </a:lnTo>
                <a:lnTo>
                  <a:pt x="254" y="918"/>
                </a:lnTo>
                <a:lnTo>
                  <a:pt x="240" y="937"/>
                </a:lnTo>
                <a:lnTo>
                  <a:pt x="245" y="966"/>
                </a:lnTo>
                <a:lnTo>
                  <a:pt x="243" y="1010"/>
                </a:lnTo>
                <a:lnTo>
                  <a:pt x="248" y="1058"/>
                </a:lnTo>
                <a:lnTo>
                  <a:pt x="243" y="1078"/>
                </a:lnTo>
                <a:lnTo>
                  <a:pt x="248" y="1098"/>
                </a:lnTo>
                <a:lnTo>
                  <a:pt x="259" y="1187"/>
                </a:lnTo>
                <a:lnTo>
                  <a:pt x="274" y="1250"/>
                </a:lnTo>
                <a:lnTo>
                  <a:pt x="291" y="1316"/>
                </a:lnTo>
                <a:lnTo>
                  <a:pt x="297" y="1331"/>
                </a:lnTo>
                <a:lnTo>
                  <a:pt x="300" y="1329"/>
                </a:lnTo>
                <a:lnTo>
                  <a:pt x="305" y="1337"/>
                </a:lnTo>
                <a:lnTo>
                  <a:pt x="325" y="1401"/>
                </a:lnTo>
                <a:lnTo>
                  <a:pt x="351" y="1478"/>
                </a:lnTo>
                <a:lnTo>
                  <a:pt x="369" y="1533"/>
                </a:lnTo>
                <a:lnTo>
                  <a:pt x="391" y="1587"/>
                </a:lnTo>
                <a:lnTo>
                  <a:pt x="412" y="1639"/>
                </a:lnTo>
                <a:lnTo>
                  <a:pt x="426" y="1682"/>
                </a:lnTo>
                <a:lnTo>
                  <a:pt x="431" y="1710"/>
                </a:lnTo>
                <a:lnTo>
                  <a:pt x="432" y="1720"/>
                </a:lnTo>
                <a:lnTo>
                  <a:pt x="440" y="1731"/>
                </a:lnTo>
                <a:lnTo>
                  <a:pt x="441" y="1739"/>
                </a:lnTo>
                <a:lnTo>
                  <a:pt x="447" y="1757"/>
                </a:lnTo>
                <a:lnTo>
                  <a:pt x="467" y="1780"/>
                </a:lnTo>
                <a:lnTo>
                  <a:pt x="474" y="1791"/>
                </a:lnTo>
                <a:lnTo>
                  <a:pt x="501" y="1799"/>
                </a:lnTo>
                <a:lnTo>
                  <a:pt x="512" y="1789"/>
                </a:lnTo>
                <a:lnTo>
                  <a:pt x="526" y="1783"/>
                </a:lnTo>
                <a:lnTo>
                  <a:pt x="533" y="1776"/>
                </a:lnTo>
                <a:lnTo>
                  <a:pt x="535" y="1762"/>
                </a:lnTo>
                <a:lnTo>
                  <a:pt x="562" y="1730"/>
                </a:lnTo>
                <a:lnTo>
                  <a:pt x="598" y="1727"/>
                </a:lnTo>
                <a:lnTo>
                  <a:pt x="575" y="1700"/>
                </a:lnTo>
                <a:lnTo>
                  <a:pt x="607" y="1656"/>
                </a:lnTo>
                <a:lnTo>
                  <a:pt x="624" y="1656"/>
                </a:lnTo>
                <a:lnTo>
                  <a:pt x="624" y="1604"/>
                </a:lnTo>
                <a:lnTo>
                  <a:pt x="619" y="1561"/>
                </a:lnTo>
                <a:lnTo>
                  <a:pt x="636" y="1512"/>
                </a:lnTo>
                <a:lnTo>
                  <a:pt x="647" y="1467"/>
                </a:lnTo>
                <a:lnTo>
                  <a:pt x="639" y="1395"/>
                </a:lnTo>
                <a:lnTo>
                  <a:pt x="641" y="1322"/>
                </a:lnTo>
                <a:lnTo>
                  <a:pt x="671" y="1300"/>
                </a:lnTo>
                <a:lnTo>
                  <a:pt x="678" y="1294"/>
                </a:lnTo>
                <a:lnTo>
                  <a:pt x="691" y="1291"/>
                </a:lnTo>
                <a:lnTo>
                  <a:pt x="708" y="1267"/>
                </a:lnTo>
                <a:lnTo>
                  <a:pt x="753" y="1250"/>
                </a:lnTo>
                <a:lnTo>
                  <a:pt x="765" y="1208"/>
                </a:lnTo>
                <a:lnTo>
                  <a:pt x="806" y="1182"/>
                </a:lnTo>
                <a:lnTo>
                  <a:pt x="834" y="1147"/>
                </a:lnTo>
                <a:lnTo>
                  <a:pt x="880" y="1096"/>
                </a:lnTo>
                <a:lnTo>
                  <a:pt x="924" y="1055"/>
                </a:lnTo>
                <a:lnTo>
                  <a:pt x="961" y="1029"/>
                </a:lnTo>
                <a:lnTo>
                  <a:pt x="1000" y="981"/>
                </a:lnTo>
                <a:lnTo>
                  <a:pt x="1006" y="934"/>
                </a:lnTo>
                <a:lnTo>
                  <a:pt x="1026" y="925"/>
                </a:lnTo>
                <a:lnTo>
                  <a:pt x="1041" y="920"/>
                </a:lnTo>
                <a:lnTo>
                  <a:pt x="1052" y="909"/>
                </a:lnTo>
                <a:lnTo>
                  <a:pt x="1061" y="899"/>
                </a:lnTo>
                <a:lnTo>
                  <a:pt x="1072" y="923"/>
                </a:lnTo>
                <a:lnTo>
                  <a:pt x="1089" y="926"/>
                </a:lnTo>
                <a:lnTo>
                  <a:pt x="1101" y="922"/>
                </a:lnTo>
                <a:lnTo>
                  <a:pt x="1113" y="923"/>
                </a:lnTo>
                <a:lnTo>
                  <a:pt x="1113" y="905"/>
                </a:lnTo>
                <a:lnTo>
                  <a:pt x="1104" y="856"/>
                </a:lnTo>
                <a:lnTo>
                  <a:pt x="1096" y="807"/>
                </a:lnTo>
                <a:lnTo>
                  <a:pt x="1096" y="770"/>
                </a:lnTo>
                <a:lnTo>
                  <a:pt x="1061" y="733"/>
                </a:lnTo>
                <a:lnTo>
                  <a:pt x="1078" y="707"/>
                </a:lnTo>
                <a:lnTo>
                  <a:pt x="1102" y="695"/>
                </a:lnTo>
                <a:lnTo>
                  <a:pt x="1069" y="655"/>
                </a:lnTo>
                <a:lnTo>
                  <a:pt x="1079" y="607"/>
                </a:lnTo>
                <a:lnTo>
                  <a:pt x="1112" y="623"/>
                </a:lnTo>
                <a:lnTo>
                  <a:pt x="1125" y="641"/>
                </a:lnTo>
                <a:lnTo>
                  <a:pt x="1142" y="630"/>
                </a:lnTo>
                <a:lnTo>
                  <a:pt x="1153" y="684"/>
                </a:lnTo>
                <a:lnTo>
                  <a:pt x="1210" y="688"/>
                </a:lnTo>
                <a:lnTo>
                  <a:pt x="1265" y="695"/>
                </a:lnTo>
                <a:lnTo>
                  <a:pt x="1289" y="716"/>
                </a:lnTo>
                <a:lnTo>
                  <a:pt x="1276" y="744"/>
                </a:lnTo>
                <a:lnTo>
                  <a:pt x="1233" y="771"/>
                </a:lnTo>
                <a:lnTo>
                  <a:pt x="1236" y="823"/>
                </a:lnTo>
                <a:lnTo>
                  <a:pt x="1245" y="836"/>
                </a:lnTo>
                <a:lnTo>
                  <a:pt x="1276" y="788"/>
                </a:lnTo>
                <a:lnTo>
                  <a:pt x="1289" y="845"/>
                </a:lnTo>
                <a:lnTo>
                  <a:pt x="1302" y="902"/>
                </a:lnTo>
                <a:lnTo>
                  <a:pt x="1303" y="900"/>
                </a:lnTo>
                <a:lnTo>
                  <a:pt x="1323" y="902"/>
                </a:lnTo>
                <a:lnTo>
                  <a:pt x="1332" y="833"/>
                </a:lnTo>
                <a:lnTo>
                  <a:pt x="1343" y="777"/>
                </a:lnTo>
                <a:lnTo>
                  <a:pt x="1377" y="777"/>
                </a:lnTo>
                <a:lnTo>
                  <a:pt x="1415" y="698"/>
                </a:lnTo>
                <a:lnTo>
                  <a:pt x="1421" y="670"/>
                </a:lnTo>
                <a:lnTo>
                  <a:pt x="1435" y="615"/>
                </a:lnTo>
                <a:lnTo>
                  <a:pt x="1498" y="560"/>
                </a:lnTo>
                <a:lnTo>
                  <a:pt x="1536" y="569"/>
                </a:lnTo>
                <a:lnTo>
                  <a:pt x="1530" y="549"/>
                </a:lnTo>
                <a:lnTo>
                  <a:pt x="1541" y="529"/>
                </a:lnTo>
                <a:lnTo>
                  <a:pt x="1555" y="498"/>
                </a:lnTo>
                <a:lnTo>
                  <a:pt x="1500" y="477"/>
                </a:lnTo>
                <a:lnTo>
                  <a:pt x="1509" y="451"/>
                </a:lnTo>
                <a:lnTo>
                  <a:pt x="1489" y="443"/>
                </a:lnTo>
                <a:lnTo>
                  <a:pt x="1495" y="432"/>
                </a:lnTo>
                <a:lnTo>
                  <a:pt x="1474" y="425"/>
                </a:lnTo>
                <a:lnTo>
                  <a:pt x="1441" y="442"/>
                </a:lnTo>
                <a:lnTo>
                  <a:pt x="1397" y="435"/>
                </a:lnTo>
                <a:close/>
              </a:path>
            </a:pathLst>
          </a:custGeom>
          <a:solidFill>
            <a:srgbClr val="757070"/>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6" name="Google Shape;676;ga3b6e513f1_0_1126"/>
          <p:cNvSpPr/>
          <p:nvPr/>
        </p:nvSpPr>
        <p:spPr>
          <a:xfrm>
            <a:off x="1209092" y="3874767"/>
            <a:ext cx="437356" cy="320336"/>
          </a:xfrm>
          <a:custGeom>
            <a:avLst/>
            <a:gdLst/>
            <a:ahLst/>
            <a:cxnLst/>
            <a:rect l="l" t="t" r="r" b="b"/>
            <a:pathLst>
              <a:path w="425" h="256" extrusionOk="0">
                <a:moveTo>
                  <a:pt x="238" y="204"/>
                </a:moveTo>
                <a:lnTo>
                  <a:pt x="172" y="192"/>
                </a:lnTo>
                <a:lnTo>
                  <a:pt x="121" y="181"/>
                </a:lnTo>
                <a:lnTo>
                  <a:pt x="60" y="144"/>
                </a:lnTo>
                <a:lnTo>
                  <a:pt x="0" y="109"/>
                </a:lnTo>
                <a:lnTo>
                  <a:pt x="5" y="69"/>
                </a:lnTo>
                <a:lnTo>
                  <a:pt x="46" y="17"/>
                </a:lnTo>
                <a:lnTo>
                  <a:pt x="48" y="22"/>
                </a:lnTo>
                <a:lnTo>
                  <a:pt x="77" y="0"/>
                </a:lnTo>
                <a:lnTo>
                  <a:pt x="115" y="28"/>
                </a:lnTo>
                <a:lnTo>
                  <a:pt x="175" y="83"/>
                </a:lnTo>
                <a:lnTo>
                  <a:pt x="198" y="75"/>
                </a:lnTo>
                <a:lnTo>
                  <a:pt x="212" y="95"/>
                </a:lnTo>
                <a:lnTo>
                  <a:pt x="256" y="118"/>
                </a:lnTo>
                <a:lnTo>
                  <a:pt x="262" y="131"/>
                </a:lnTo>
                <a:lnTo>
                  <a:pt x="313" y="155"/>
                </a:lnTo>
                <a:lnTo>
                  <a:pt x="361" y="161"/>
                </a:lnTo>
                <a:lnTo>
                  <a:pt x="425" y="167"/>
                </a:lnTo>
                <a:lnTo>
                  <a:pt x="423" y="256"/>
                </a:lnTo>
                <a:lnTo>
                  <a:pt x="364" y="253"/>
                </a:lnTo>
                <a:lnTo>
                  <a:pt x="296" y="246"/>
                </a:lnTo>
                <a:lnTo>
                  <a:pt x="259" y="233"/>
                </a:lnTo>
                <a:lnTo>
                  <a:pt x="238" y="204"/>
                </a:lnTo>
                <a:close/>
              </a:path>
            </a:pathLst>
          </a:custGeom>
          <a:solidFill>
            <a:srgbClr val="FF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00"/>
              </a:solidFill>
              <a:latin typeface="Arial"/>
              <a:ea typeface="Arial"/>
              <a:cs typeface="Arial"/>
              <a:sym typeface="Arial"/>
            </a:endParaRPr>
          </a:p>
        </p:txBody>
      </p:sp>
      <p:sp>
        <p:nvSpPr>
          <p:cNvPr id="677" name="Google Shape;677;ga3b6e513f1_0_1126"/>
          <p:cNvSpPr/>
          <p:nvPr/>
        </p:nvSpPr>
        <p:spPr>
          <a:xfrm>
            <a:off x="1184453" y="5290444"/>
            <a:ext cx="117039" cy="264535"/>
          </a:xfrm>
          <a:custGeom>
            <a:avLst/>
            <a:gdLst/>
            <a:ahLst/>
            <a:cxnLst/>
            <a:rect l="l" t="t" r="r" b="b"/>
            <a:pathLst>
              <a:path w="115" h="258" extrusionOk="0">
                <a:moveTo>
                  <a:pt x="35" y="3"/>
                </a:moveTo>
                <a:lnTo>
                  <a:pt x="55" y="35"/>
                </a:lnTo>
                <a:lnTo>
                  <a:pt x="81" y="84"/>
                </a:lnTo>
                <a:lnTo>
                  <a:pt x="109" y="140"/>
                </a:lnTo>
                <a:lnTo>
                  <a:pt x="115" y="187"/>
                </a:lnTo>
                <a:lnTo>
                  <a:pt x="81" y="242"/>
                </a:lnTo>
                <a:lnTo>
                  <a:pt x="41" y="258"/>
                </a:lnTo>
                <a:lnTo>
                  <a:pt x="23" y="252"/>
                </a:lnTo>
                <a:lnTo>
                  <a:pt x="13" y="236"/>
                </a:lnTo>
                <a:lnTo>
                  <a:pt x="4" y="209"/>
                </a:lnTo>
                <a:lnTo>
                  <a:pt x="3" y="195"/>
                </a:lnTo>
                <a:lnTo>
                  <a:pt x="6" y="183"/>
                </a:lnTo>
                <a:lnTo>
                  <a:pt x="6" y="169"/>
                </a:lnTo>
                <a:lnTo>
                  <a:pt x="0" y="109"/>
                </a:lnTo>
                <a:lnTo>
                  <a:pt x="6" y="114"/>
                </a:lnTo>
                <a:lnTo>
                  <a:pt x="15" y="68"/>
                </a:lnTo>
                <a:lnTo>
                  <a:pt x="20" y="23"/>
                </a:lnTo>
                <a:lnTo>
                  <a:pt x="9" y="12"/>
                </a:lnTo>
                <a:lnTo>
                  <a:pt x="13" y="5"/>
                </a:lnTo>
                <a:lnTo>
                  <a:pt x="27" y="0"/>
                </a:lnTo>
                <a:lnTo>
                  <a:pt x="35" y="3"/>
                </a:lnTo>
                <a:close/>
              </a:path>
            </a:pathLst>
          </a:custGeom>
          <a:solidFill>
            <a:srgbClr val="FF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8" name="Google Shape;678;ga3b6e513f1_0_1126"/>
          <p:cNvSpPr/>
          <p:nvPr/>
        </p:nvSpPr>
        <p:spPr>
          <a:xfrm>
            <a:off x="1642342" y="4176502"/>
            <a:ext cx="246398" cy="357536"/>
          </a:xfrm>
          <a:custGeom>
            <a:avLst/>
            <a:gdLst/>
            <a:ahLst/>
            <a:cxnLst/>
            <a:rect l="l" t="t" r="r" b="b"/>
            <a:pathLst>
              <a:path w="241" h="347" extrusionOk="0">
                <a:moveTo>
                  <a:pt x="67" y="305"/>
                </a:moveTo>
                <a:lnTo>
                  <a:pt x="64" y="310"/>
                </a:lnTo>
                <a:lnTo>
                  <a:pt x="52" y="293"/>
                </a:lnTo>
                <a:lnTo>
                  <a:pt x="52" y="298"/>
                </a:lnTo>
                <a:lnTo>
                  <a:pt x="43" y="249"/>
                </a:lnTo>
                <a:lnTo>
                  <a:pt x="35" y="200"/>
                </a:lnTo>
                <a:lnTo>
                  <a:pt x="35" y="163"/>
                </a:lnTo>
                <a:lnTo>
                  <a:pt x="0" y="126"/>
                </a:lnTo>
                <a:lnTo>
                  <a:pt x="17" y="100"/>
                </a:lnTo>
                <a:lnTo>
                  <a:pt x="41" y="88"/>
                </a:lnTo>
                <a:lnTo>
                  <a:pt x="8" y="48"/>
                </a:lnTo>
                <a:lnTo>
                  <a:pt x="18" y="0"/>
                </a:lnTo>
                <a:lnTo>
                  <a:pt x="51" y="16"/>
                </a:lnTo>
                <a:lnTo>
                  <a:pt x="64" y="34"/>
                </a:lnTo>
                <a:lnTo>
                  <a:pt x="81" y="23"/>
                </a:lnTo>
                <a:lnTo>
                  <a:pt x="92" y="77"/>
                </a:lnTo>
                <a:lnTo>
                  <a:pt x="149" y="81"/>
                </a:lnTo>
                <a:lnTo>
                  <a:pt x="204" y="88"/>
                </a:lnTo>
                <a:lnTo>
                  <a:pt x="228" y="109"/>
                </a:lnTo>
                <a:lnTo>
                  <a:pt x="215" y="137"/>
                </a:lnTo>
                <a:lnTo>
                  <a:pt x="172" y="164"/>
                </a:lnTo>
                <a:lnTo>
                  <a:pt x="175" y="216"/>
                </a:lnTo>
                <a:lnTo>
                  <a:pt x="184" y="229"/>
                </a:lnTo>
                <a:lnTo>
                  <a:pt x="215" y="181"/>
                </a:lnTo>
                <a:lnTo>
                  <a:pt x="228" y="238"/>
                </a:lnTo>
                <a:lnTo>
                  <a:pt x="241" y="295"/>
                </a:lnTo>
                <a:lnTo>
                  <a:pt x="238" y="334"/>
                </a:lnTo>
                <a:lnTo>
                  <a:pt x="219" y="347"/>
                </a:lnTo>
                <a:lnTo>
                  <a:pt x="201" y="305"/>
                </a:lnTo>
                <a:lnTo>
                  <a:pt x="179" y="244"/>
                </a:lnTo>
                <a:lnTo>
                  <a:pt x="146" y="242"/>
                </a:lnTo>
                <a:lnTo>
                  <a:pt x="130" y="201"/>
                </a:lnTo>
                <a:lnTo>
                  <a:pt x="84" y="167"/>
                </a:lnTo>
                <a:lnTo>
                  <a:pt x="67" y="167"/>
                </a:lnTo>
                <a:lnTo>
                  <a:pt x="120" y="204"/>
                </a:lnTo>
                <a:lnTo>
                  <a:pt x="133" y="236"/>
                </a:lnTo>
                <a:lnTo>
                  <a:pt x="138" y="250"/>
                </a:lnTo>
                <a:lnTo>
                  <a:pt x="112" y="307"/>
                </a:lnTo>
                <a:lnTo>
                  <a:pt x="106" y="290"/>
                </a:lnTo>
                <a:lnTo>
                  <a:pt x="94" y="292"/>
                </a:lnTo>
                <a:lnTo>
                  <a:pt x="81" y="304"/>
                </a:lnTo>
                <a:lnTo>
                  <a:pt x="67" y="305"/>
                </a:lnTo>
                <a:close/>
              </a:path>
            </a:pathLst>
          </a:custGeom>
          <a:solidFill>
            <a:srgbClr val="FF66CC"/>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9" name="Google Shape;679;ga3b6e513f1_0_1126"/>
          <p:cNvSpPr/>
          <p:nvPr/>
        </p:nvSpPr>
        <p:spPr>
          <a:xfrm>
            <a:off x="151634" y="3473831"/>
            <a:ext cx="928100" cy="886606"/>
          </a:xfrm>
          <a:custGeom>
            <a:avLst/>
            <a:gdLst/>
            <a:ahLst/>
            <a:cxnLst/>
            <a:rect l="l" t="t" r="r" b="b"/>
            <a:pathLst>
              <a:path w="905" h="859" extrusionOk="0">
                <a:moveTo>
                  <a:pt x="295" y="750"/>
                </a:moveTo>
                <a:lnTo>
                  <a:pt x="312" y="782"/>
                </a:lnTo>
                <a:lnTo>
                  <a:pt x="329" y="791"/>
                </a:lnTo>
                <a:lnTo>
                  <a:pt x="355" y="842"/>
                </a:lnTo>
                <a:lnTo>
                  <a:pt x="392" y="859"/>
                </a:lnTo>
                <a:lnTo>
                  <a:pt x="421" y="846"/>
                </a:lnTo>
                <a:lnTo>
                  <a:pt x="421" y="823"/>
                </a:lnTo>
                <a:lnTo>
                  <a:pt x="467" y="825"/>
                </a:lnTo>
                <a:lnTo>
                  <a:pt x="520" y="817"/>
                </a:lnTo>
                <a:lnTo>
                  <a:pt x="540" y="820"/>
                </a:lnTo>
                <a:lnTo>
                  <a:pt x="523" y="734"/>
                </a:lnTo>
                <a:lnTo>
                  <a:pt x="504" y="734"/>
                </a:lnTo>
                <a:lnTo>
                  <a:pt x="497" y="690"/>
                </a:lnTo>
                <a:lnTo>
                  <a:pt x="462" y="665"/>
                </a:lnTo>
                <a:lnTo>
                  <a:pt x="504" y="589"/>
                </a:lnTo>
                <a:lnTo>
                  <a:pt x="523" y="593"/>
                </a:lnTo>
                <a:lnTo>
                  <a:pt x="576" y="592"/>
                </a:lnTo>
                <a:lnTo>
                  <a:pt x="619" y="538"/>
                </a:lnTo>
                <a:lnTo>
                  <a:pt x="662" y="483"/>
                </a:lnTo>
                <a:lnTo>
                  <a:pt x="698" y="435"/>
                </a:lnTo>
                <a:lnTo>
                  <a:pt x="729" y="392"/>
                </a:lnTo>
                <a:lnTo>
                  <a:pt x="729" y="343"/>
                </a:lnTo>
                <a:lnTo>
                  <a:pt x="770" y="316"/>
                </a:lnTo>
                <a:lnTo>
                  <a:pt x="750" y="297"/>
                </a:lnTo>
                <a:lnTo>
                  <a:pt x="735" y="273"/>
                </a:lnTo>
                <a:lnTo>
                  <a:pt x="715" y="258"/>
                </a:lnTo>
                <a:lnTo>
                  <a:pt x="709" y="224"/>
                </a:lnTo>
                <a:lnTo>
                  <a:pt x="714" y="204"/>
                </a:lnTo>
                <a:lnTo>
                  <a:pt x="694" y="175"/>
                </a:lnTo>
                <a:lnTo>
                  <a:pt x="700" y="153"/>
                </a:lnTo>
                <a:lnTo>
                  <a:pt x="777" y="164"/>
                </a:lnTo>
                <a:lnTo>
                  <a:pt x="843" y="146"/>
                </a:lnTo>
                <a:lnTo>
                  <a:pt x="905" y="100"/>
                </a:lnTo>
                <a:lnTo>
                  <a:pt x="838" y="80"/>
                </a:lnTo>
                <a:lnTo>
                  <a:pt x="804" y="60"/>
                </a:lnTo>
                <a:lnTo>
                  <a:pt x="790" y="18"/>
                </a:lnTo>
                <a:lnTo>
                  <a:pt x="732" y="0"/>
                </a:lnTo>
                <a:lnTo>
                  <a:pt x="663" y="15"/>
                </a:lnTo>
                <a:lnTo>
                  <a:pt x="596" y="29"/>
                </a:lnTo>
                <a:lnTo>
                  <a:pt x="557" y="69"/>
                </a:lnTo>
                <a:lnTo>
                  <a:pt x="571" y="124"/>
                </a:lnTo>
                <a:lnTo>
                  <a:pt x="546" y="172"/>
                </a:lnTo>
                <a:lnTo>
                  <a:pt x="530" y="199"/>
                </a:lnTo>
                <a:lnTo>
                  <a:pt x="482" y="204"/>
                </a:lnTo>
                <a:lnTo>
                  <a:pt x="505" y="239"/>
                </a:lnTo>
                <a:lnTo>
                  <a:pt x="456" y="276"/>
                </a:lnTo>
                <a:lnTo>
                  <a:pt x="436" y="348"/>
                </a:lnTo>
                <a:lnTo>
                  <a:pt x="385" y="345"/>
                </a:lnTo>
                <a:lnTo>
                  <a:pt x="367" y="363"/>
                </a:lnTo>
                <a:lnTo>
                  <a:pt x="312" y="385"/>
                </a:lnTo>
                <a:lnTo>
                  <a:pt x="292" y="435"/>
                </a:lnTo>
                <a:lnTo>
                  <a:pt x="289" y="465"/>
                </a:lnTo>
                <a:lnTo>
                  <a:pt x="229" y="478"/>
                </a:lnTo>
                <a:lnTo>
                  <a:pt x="169" y="492"/>
                </a:lnTo>
                <a:lnTo>
                  <a:pt x="88" y="494"/>
                </a:lnTo>
                <a:lnTo>
                  <a:pt x="43" y="480"/>
                </a:lnTo>
                <a:lnTo>
                  <a:pt x="0" y="465"/>
                </a:lnTo>
                <a:lnTo>
                  <a:pt x="33" y="507"/>
                </a:lnTo>
                <a:lnTo>
                  <a:pt x="65" y="552"/>
                </a:lnTo>
                <a:lnTo>
                  <a:pt x="105" y="570"/>
                </a:lnTo>
                <a:lnTo>
                  <a:pt x="112" y="636"/>
                </a:lnTo>
                <a:lnTo>
                  <a:pt x="128" y="644"/>
                </a:lnTo>
                <a:lnTo>
                  <a:pt x="125" y="673"/>
                </a:lnTo>
                <a:lnTo>
                  <a:pt x="74" y="693"/>
                </a:lnTo>
                <a:lnTo>
                  <a:pt x="51" y="716"/>
                </a:lnTo>
                <a:lnTo>
                  <a:pt x="40" y="767"/>
                </a:lnTo>
                <a:lnTo>
                  <a:pt x="91" y="765"/>
                </a:lnTo>
                <a:lnTo>
                  <a:pt x="140" y="764"/>
                </a:lnTo>
                <a:lnTo>
                  <a:pt x="183" y="759"/>
                </a:lnTo>
                <a:lnTo>
                  <a:pt x="240" y="754"/>
                </a:lnTo>
                <a:lnTo>
                  <a:pt x="295" y="750"/>
                </a:lnTo>
                <a:close/>
              </a:path>
            </a:pathLst>
          </a:custGeom>
          <a:solidFill>
            <a:srgbClr val="FF66FF"/>
          </a:solidFill>
          <a:ln w="9525" cap="flat" cmpd="sng">
            <a:solidFill>
              <a:srgbClr val="7F7F7F"/>
            </a:solidFill>
            <a:prstDash val="solid"/>
            <a:miter lim="800000"/>
            <a:headEnd type="none" w="sm" len="sm"/>
            <a:tailEnd type="none" w="sm" len="sm"/>
          </a:ln>
        </p:spPr>
        <p:txBody>
          <a:bodyPr spcFirstLastPara="1" wrap="square" lIns="82050" tIns="41025" rIns="82050" bIns="410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anim calcmode="lin" valueType="num">
                                      <p:cBhvr additive="base">
                                        <p:cTn id="7" dur="500"/>
                                        <p:tgtEl>
                                          <p:spTgt spid="67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73"/>
                                        </p:tgtEl>
                                        <p:attrNameLst>
                                          <p:attrName>style.visibility</p:attrName>
                                        </p:attrNameLst>
                                      </p:cBhvr>
                                      <p:to>
                                        <p:strVal val="visible"/>
                                      </p:to>
                                    </p:set>
                                    <p:anim calcmode="lin" valueType="num">
                                      <p:cBhvr additive="base">
                                        <p:cTn id="12" dur="500"/>
                                        <p:tgtEl>
                                          <p:spTgt spid="67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74"/>
                                        </p:tgtEl>
                                        <p:attrNameLst>
                                          <p:attrName>style.visibility</p:attrName>
                                        </p:attrNameLst>
                                      </p:cBhvr>
                                      <p:to>
                                        <p:strVal val="visible"/>
                                      </p:to>
                                    </p:set>
                                    <p:anim calcmode="lin" valueType="num">
                                      <p:cBhvr additive="base">
                                        <p:cTn id="17" dur="500"/>
                                        <p:tgtEl>
                                          <p:spTgt spid="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pic>
        <p:nvPicPr>
          <p:cNvPr id="8" name="Picture 7">
            <a:extLst>
              <a:ext uri="{FF2B5EF4-FFF2-40B4-BE49-F238E27FC236}">
                <a16:creationId xmlns:a16="http://schemas.microsoft.com/office/drawing/2014/main" id="{CEBE3DE0-FED0-4D87-86E9-944037F2A1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Google Shape;579;ga3b6e513f1_0_1117">
            <a:extLst>
              <a:ext uri="{FF2B5EF4-FFF2-40B4-BE49-F238E27FC236}">
                <a16:creationId xmlns:a16="http://schemas.microsoft.com/office/drawing/2014/main" id="{1B7CAFDE-1249-4012-A214-3ED5679D5045}"/>
              </a:ext>
            </a:extLst>
          </p:cNvPr>
          <p:cNvSpPr/>
          <p:nvPr/>
        </p:nvSpPr>
        <p:spPr>
          <a:xfrm>
            <a:off x="0" y="0"/>
            <a:ext cx="7729500" cy="6315000"/>
          </a:xfrm>
          <a:prstGeom prst="rect">
            <a:avLst/>
          </a:prstGeom>
          <a:solidFill>
            <a:srgbClr val="FFFFFF">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6" name="Google Shape;686;ga3b6e513f1_0_1221"/>
          <p:cNvSpPr txBox="1"/>
          <p:nvPr/>
        </p:nvSpPr>
        <p:spPr>
          <a:xfrm>
            <a:off x="278262" y="1481801"/>
            <a:ext cx="7465800" cy="4407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E4E79"/>
              </a:buClr>
              <a:buSzPts val="2800"/>
              <a:buFont typeface="Arial"/>
              <a:buNone/>
            </a:pPr>
            <a:r>
              <a:rPr lang="en-US" sz="2800" b="0" i="0" u="none" strike="noStrike" cap="none">
                <a:solidFill>
                  <a:srgbClr val="3F3F3F"/>
                </a:solidFill>
                <a:latin typeface="Calibri"/>
                <a:ea typeface="Calibri"/>
                <a:cs typeface="Calibri"/>
                <a:sym typeface="Calibri"/>
              </a:rPr>
              <a:t>FFI is supporting 7 countries and exploring opportunities in 2 countries between 2018-2021.</a:t>
            </a:r>
            <a:endParaRPr sz="1400" b="0" i="0" u="none" strike="noStrike" cap="none">
              <a:solidFill>
                <a:srgbClr val="000000"/>
              </a:solidFill>
              <a:latin typeface="Arial"/>
              <a:ea typeface="Arial"/>
              <a:cs typeface="Arial"/>
              <a:sym typeface="Arial"/>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457177" marR="0" lvl="1" indent="0"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a:solidFill>
                <a:srgbClr val="3F3F3F"/>
              </a:solidFill>
              <a:latin typeface="Calibri"/>
              <a:ea typeface="Calibri"/>
              <a:cs typeface="Calibri"/>
              <a:sym typeface="Calibri"/>
            </a:endParaRPr>
          </a:p>
        </p:txBody>
      </p:sp>
      <p:sp>
        <p:nvSpPr>
          <p:cNvPr id="687" name="Google Shape;687;ga3b6e513f1_0_1221"/>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ASIA-PACIFIC</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lt1"/>
                </a:solidFill>
                <a:latin typeface="Calibri"/>
                <a:ea typeface="Calibri"/>
                <a:cs typeface="Calibri"/>
                <a:sym typeface="Calibri"/>
              </a:rPr>
              <a:t>Strategic targets</a:t>
            </a:r>
            <a:endParaRPr sz="2000" b="0" i="0" u="none" strike="noStrike" cap="none">
              <a:solidFill>
                <a:schemeClr val="lt1"/>
              </a:solidFill>
              <a:latin typeface="Calibri"/>
              <a:ea typeface="Calibri"/>
              <a:cs typeface="Calibri"/>
              <a:sym typeface="Calibri"/>
            </a:endParaRPr>
          </a:p>
        </p:txBody>
      </p:sp>
      <p:graphicFrame>
        <p:nvGraphicFramePr>
          <p:cNvPr id="688" name="Google Shape;688;ga3b6e513f1_0_1221"/>
          <p:cNvGraphicFramePr/>
          <p:nvPr>
            <p:extLst>
              <p:ext uri="{D42A27DB-BD31-4B8C-83A1-F6EECF244321}">
                <p14:modId xmlns:p14="http://schemas.microsoft.com/office/powerpoint/2010/main" val="115729833"/>
              </p:ext>
            </p:extLst>
          </p:nvPr>
        </p:nvGraphicFramePr>
        <p:xfrm>
          <a:off x="278262" y="2991379"/>
          <a:ext cx="7051200" cy="2763580"/>
        </p:xfrm>
        <a:graphic>
          <a:graphicData uri="http://schemas.openxmlformats.org/drawingml/2006/table">
            <a:tbl>
              <a:tblPr firstRow="1" bandRow="1">
                <a:noFill/>
                <a:tableStyleId>{003827FC-79D9-4FC7-9087-D006CE65BCC5}</a:tableStyleId>
              </a:tblPr>
              <a:tblGrid>
                <a:gridCol w="1762800">
                  <a:extLst>
                    <a:ext uri="{9D8B030D-6E8A-4147-A177-3AD203B41FA5}">
                      <a16:colId xmlns:a16="http://schemas.microsoft.com/office/drawing/2014/main" val="20000"/>
                    </a:ext>
                  </a:extLst>
                </a:gridCol>
                <a:gridCol w="1762800">
                  <a:extLst>
                    <a:ext uri="{9D8B030D-6E8A-4147-A177-3AD203B41FA5}">
                      <a16:colId xmlns:a16="http://schemas.microsoft.com/office/drawing/2014/main" val="20001"/>
                    </a:ext>
                  </a:extLst>
                </a:gridCol>
                <a:gridCol w="1762800">
                  <a:extLst>
                    <a:ext uri="{9D8B030D-6E8A-4147-A177-3AD203B41FA5}">
                      <a16:colId xmlns:a16="http://schemas.microsoft.com/office/drawing/2014/main" val="20002"/>
                    </a:ext>
                  </a:extLst>
                </a:gridCol>
                <a:gridCol w="17628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EXPLORE &amp; ENGAGE</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MAP THE CONTEXT</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DESIGN &amp; DEVELOP</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bg1"/>
                          </a:solidFill>
                          <a:latin typeface="Calibri" panose="020F0502020204030204" pitchFamily="34" charset="0"/>
                          <a:cs typeface="Calibri" panose="020F0502020204030204" pitchFamily="34" charset="0"/>
                        </a:rPr>
                        <a:t>MONITOR</a:t>
                      </a:r>
                      <a:endParaRPr sz="1400" b="1" u="none" strike="noStrike" cap="none" dirty="0">
                        <a:solidFill>
                          <a:schemeClr val="bg1"/>
                        </a:solidFill>
                        <a:latin typeface="Calibri" panose="020F0502020204030204" pitchFamily="34" charset="0"/>
                        <a:cs typeface="Calibri" panose="020F0502020204030204" pitchFamily="34" charset="0"/>
                      </a:endParaRPr>
                    </a:p>
                  </a:txBody>
                  <a:tcPr marL="91450" marR="91450" marT="45725" marB="45725">
                    <a:solidFill>
                      <a:srgbClr val="1E4E79"/>
                    </a:solidFill>
                  </a:tcPr>
                </a:tc>
                <a:extLst>
                  <a:ext uri="{0D108BD9-81ED-4DB2-BD59-A6C34878D82A}">
                    <a16:rowId xmlns:a16="http://schemas.microsoft.com/office/drawing/2014/main" val="10000"/>
                  </a:ext>
                </a:extLst>
              </a:tr>
              <a:tr h="370850">
                <a:tc>
                  <a:txBody>
                    <a:bodyPr/>
                    <a:lstStyle/>
                    <a:p>
                      <a:pPr marL="0" marR="0" lvl="1"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Malaysia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Bangladesh</a:t>
                      </a:r>
                      <a:endParaRPr sz="1400" u="none" strike="noStrike" cap="none"/>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chemeClr val="lt1"/>
                          </a:solidFill>
                        </a:rPr>
                        <a:t>Indonesia</a:t>
                      </a:r>
                      <a:endParaRPr sz="1400" u="none" strike="noStrike" cap="none"/>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Solomon Islands</a:t>
                      </a:r>
                      <a:endParaRPr sz="1800" u="none" strike="noStrike" cap="none">
                        <a:solidFill>
                          <a:schemeClr val="lt1"/>
                        </a:solidFill>
                      </a:endParaRPr>
                    </a:p>
                  </a:txBody>
                  <a:tcPr marL="91450" marR="91450" marT="45725" marB="45725">
                    <a:solidFill>
                      <a:srgbClr val="1E4E79"/>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Papua New Guinea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chemeClr val="lt1"/>
                          </a:solidFill>
                        </a:rPr>
                        <a:t>Mongolia</a:t>
                      </a: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1E4E79"/>
                    </a:solidFill>
                  </a:tcPr>
                </a:tc>
                <a:extLst>
                  <a:ext uri="{0D108BD9-81ED-4DB2-BD59-A6C34878D82A}">
                    <a16:rowId xmlns:a16="http://schemas.microsoft.com/office/drawing/2014/main" val="10002"/>
                  </a:ext>
                </a:extLst>
              </a:tr>
              <a:tr h="370850">
                <a:tc>
                  <a:txBody>
                    <a:bodyPr/>
                    <a:lstStyle/>
                    <a:p>
                      <a:pPr marL="0" marR="0" lvl="1"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Philippines</a:t>
                      </a: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chemeClr val="lt1"/>
                        </a:buClr>
                        <a:buSzPts val="1800"/>
                        <a:buFont typeface="Calibri"/>
                        <a:buNone/>
                      </a:pPr>
                      <a:endParaRPr sz="1400" u="none" strike="noStrike" cap="none"/>
                    </a:p>
                  </a:txBody>
                  <a:tcPr marL="91450" marR="91450" marT="45725" marB="45725">
                    <a:solidFill>
                      <a:srgbClr val="1E4E79"/>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Sri Lanka</a:t>
                      </a: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1E4E79"/>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Viet Nam</a:t>
                      </a: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solidFill>
                      <a:srgbClr val="1E4E79"/>
                    </a:solidFill>
                  </a:tcPr>
                </a:tc>
                <a:extLst>
                  <a:ext uri="{0D108BD9-81ED-4DB2-BD59-A6C34878D82A}">
                    <a16:rowId xmlns:a16="http://schemas.microsoft.com/office/drawing/2014/main" val="10005"/>
                  </a:ext>
                </a:extLst>
              </a:tr>
            </a:tbl>
          </a:graphicData>
        </a:graphic>
      </p:graphicFrame>
      <p:sp>
        <p:nvSpPr>
          <p:cNvPr id="689" name="Google Shape;689;ga3b6e513f1_0_1221"/>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690" name="Google Shape;690;ga3b6e513f1_0_1221"/>
          <p:cNvSpPr/>
          <p:nvPr/>
        </p:nvSpPr>
        <p:spPr>
          <a:xfrm>
            <a:off x="139655" y="6506039"/>
            <a:ext cx="10647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Steve Evans</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94"/>
        <p:cNvGrpSpPr/>
        <p:nvPr/>
      </p:nvGrpSpPr>
      <p:grpSpPr>
        <a:xfrm>
          <a:off x="0" y="0"/>
          <a:ext cx="0" cy="0"/>
          <a:chOff x="0" y="0"/>
          <a:chExt cx="0" cy="0"/>
        </a:xfrm>
      </p:grpSpPr>
      <p:pic>
        <p:nvPicPr>
          <p:cNvPr id="695" name="Google Shape;695;ga3b6e513f1_0_1231"/>
          <p:cNvPicPr preferRelativeResize="0"/>
          <p:nvPr/>
        </p:nvPicPr>
        <p:blipFill rotWithShape="1">
          <a:blip r:embed="rId3">
            <a:alphaModFix/>
          </a:blip>
          <a:srcRect/>
          <a:stretch/>
        </p:blipFill>
        <p:spPr>
          <a:xfrm>
            <a:off x="0" y="-14288"/>
            <a:ext cx="12192001" cy="6872288"/>
          </a:xfrm>
          <a:prstGeom prst="rect">
            <a:avLst/>
          </a:prstGeom>
          <a:noFill/>
          <a:ln>
            <a:noFill/>
          </a:ln>
        </p:spPr>
      </p:pic>
      <p:sp>
        <p:nvSpPr>
          <p:cNvPr id="696" name="Google Shape;696;ga3b6e513f1_0_1231"/>
          <p:cNvSpPr/>
          <p:nvPr/>
        </p:nvSpPr>
        <p:spPr>
          <a:xfrm>
            <a:off x="0" y="0"/>
            <a:ext cx="7729500" cy="6315000"/>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ga3b6e513f1_0_1231"/>
          <p:cNvSpPr txBox="1"/>
          <p:nvPr/>
        </p:nvSpPr>
        <p:spPr>
          <a:xfrm>
            <a:off x="278262" y="1481801"/>
            <a:ext cx="7465800" cy="4407900"/>
          </a:xfrm>
          <a:prstGeom prst="rect">
            <a:avLst/>
          </a:prstGeom>
          <a:noFill/>
          <a:ln>
            <a:noFill/>
          </a:ln>
        </p:spPr>
        <p:txBody>
          <a:bodyPr spcFirstLastPara="1" wrap="square" lIns="91425" tIns="45700" rIns="91425" bIns="45700" anchor="t" anchorCtr="0">
            <a:noAutofit/>
          </a:bodyPr>
          <a:lstStyle/>
          <a:p>
            <a:pPr marL="228588" marR="0" lvl="0" indent="-228588" algn="l" rtl="0">
              <a:lnSpc>
                <a:spcPct val="90000"/>
              </a:lnSpc>
              <a:spcBef>
                <a:spcPts val="0"/>
              </a:spcBef>
              <a:spcAft>
                <a:spcPts val="0"/>
              </a:spcAft>
              <a:buClr>
                <a:srgbClr val="1E4E79"/>
              </a:buClr>
              <a:buSzPts val="2800"/>
              <a:buFont typeface="Arial"/>
              <a:buChar char="•"/>
            </a:pPr>
            <a:r>
              <a:rPr lang="en-US" sz="2800" b="0" i="0" u="none" strike="noStrike" cap="none">
                <a:solidFill>
                  <a:srgbClr val="3F3F3F"/>
                </a:solidFill>
                <a:latin typeface="Calibri"/>
                <a:ea typeface="Calibri"/>
                <a:cs typeface="Calibri"/>
                <a:sym typeface="Calibri"/>
              </a:rPr>
              <a:t>Assessment of 49 European countries via:</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Database analyses</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Creation of country profiles</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Partner interviews and mapping</a:t>
            </a:r>
            <a:endParaRPr sz="1400" b="0" i="0" u="none" strike="noStrike" cap="none">
              <a:solidFill>
                <a:srgbClr val="000000"/>
              </a:solidFill>
              <a:latin typeface="Arial"/>
              <a:ea typeface="Arial"/>
              <a:cs typeface="Arial"/>
              <a:sym typeface="Arial"/>
            </a:endParaRPr>
          </a:p>
          <a:p>
            <a:pPr marL="228588" marR="0" lvl="0" indent="-228588" algn="l" rtl="0">
              <a:lnSpc>
                <a:spcPct val="90000"/>
              </a:lnSpc>
              <a:spcBef>
                <a:spcPts val="560"/>
              </a:spcBef>
              <a:spcAft>
                <a:spcPts val="0"/>
              </a:spcAft>
              <a:buClr>
                <a:srgbClr val="1E4E79"/>
              </a:buClr>
              <a:buSzPts val="2800"/>
              <a:buFont typeface="Arial"/>
              <a:buChar char="•"/>
            </a:pPr>
            <a:r>
              <a:rPr lang="en-US" sz="2800" b="0" i="0" u="none" strike="noStrike" cap="none">
                <a:solidFill>
                  <a:srgbClr val="3F3F3F"/>
                </a:solidFill>
                <a:latin typeface="Calibri"/>
                <a:ea typeface="Calibri"/>
                <a:cs typeface="Calibri"/>
                <a:sym typeface="Calibri"/>
              </a:rPr>
              <a:t>Priority tiers were identified through:</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Industry analyses</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Assessment of grain availability</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Assessment of fortification environment for wheat</a:t>
            </a:r>
            <a:endParaRPr sz="2800" b="0" i="0" u="none" strike="noStrike" cap="none">
              <a:solidFill>
                <a:srgbClr val="3F3F3F"/>
              </a:solidFill>
              <a:latin typeface="Calibri"/>
              <a:ea typeface="Calibri"/>
              <a:cs typeface="Calibri"/>
              <a:sym typeface="Calibri"/>
            </a:endParaRPr>
          </a:p>
          <a:p>
            <a:pPr marL="457177" marR="0" lvl="1" indent="0"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a:solidFill>
                <a:srgbClr val="3F3F3F"/>
              </a:solidFill>
              <a:latin typeface="Calibri"/>
              <a:ea typeface="Calibri"/>
              <a:cs typeface="Calibri"/>
              <a:sym typeface="Calibri"/>
            </a:endParaRPr>
          </a:p>
        </p:txBody>
      </p:sp>
      <p:sp>
        <p:nvSpPr>
          <p:cNvPr id="698" name="Google Shape;698;ga3b6e513f1_0_1231"/>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EUROPE</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Data-driven assessment</a:t>
            </a:r>
            <a:endParaRPr sz="1400" b="0" i="0" u="none" strike="noStrike" cap="none">
              <a:solidFill>
                <a:srgbClr val="000000"/>
              </a:solidFill>
              <a:latin typeface="Arial"/>
              <a:ea typeface="Arial"/>
              <a:cs typeface="Arial"/>
              <a:sym typeface="Arial"/>
            </a:endParaRPr>
          </a:p>
        </p:txBody>
      </p:sp>
      <p:sp>
        <p:nvSpPr>
          <p:cNvPr id="699" name="Google Shape;699;ga3b6e513f1_0_1231"/>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
        <p:nvSpPr>
          <p:cNvPr id="700" name="Google Shape;700;ga3b6e513f1_0_1231"/>
          <p:cNvSpPr/>
          <p:nvPr/>
        </p:nvSpPr>
        <p:spPr>
          <a:xfrm>
            <a:off x="152479" y="6506039"/>
            <a:ext cx="10518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Pierre/Flickr</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705"/>
        <p:cNvGrpSpPr/>
        <p:nvPr/>
      </p:nvGrpSpPr>
      <p:grpSpPr>
        <a:xfrm>
          <a:off x="0" y="0"/>
          <a:ext cx="0" cy="0"/>
          <a:chOff x="0" y="0"/>
          <a:chExt cx="0" cy="0"/>
        </a:xfrm>
      </p:grpSpPr>
      <p:graphicFrame>
        <p:nvGraphicFramePr>
          <p:cNvPr id="706" name="Google Shape;706;ga3b6e513f1_0_1240"/>
          <p:cNvGraphicFramePr/>
          <p:nvPr/>
        </p:nvGraphicFramePr>
        <p:xfrm>
          <a:off x="5225478" y="152400"/>
          <a:ext cx="3000000" cy="3000000"/>
        </p:xfrm>
        <a:graphic>
          <a:graphicData uri="http://schemas.openxmlformats.org/drawingml/2006/table">
            <a:tbl>
              <a:tblPr>
                <a:noFill/>
                <a:tableStyleId>{C9CDBEC9-4E10-4509-BF0A-F3A403EC96DB}</a:tableStyleId>
              </a:tblPr>
              <a:tblGrid>
                <a:gridCol w="300625">
                  <a:extLst>
                    <a:ext uri="{9D8B030D-6E8A-4147-A177-3AD203B41FA5}">
                      <a16:colId xmlns:a16="http://schemas.microsoft.com/office/drawing/2014/main" val="20000"/>
                    </a:ext>
                  </a:extLst>
                </a:gridCol>
                <a:gridCol w="4014600">
                  <a:extLst>
                    <a:ext uri="{9D8B030D-6E8A-4147-A177-3AD203B41FA5}">
                      <a16:colId xmlns:a16="http://schemas.microsoft.com/office/drawing/2014/main" val="20001"/>
                    </a:ext>
                  </a:extLst>
                </a:gridCol>
                <a:gridCol w="1189475">
                  <a:extLst>
                    <a:ext uri="{9D8B030D-6E8A-4147-A177-3AD203B41FA5}">
                      <a16:colId xmlns:a16="http://schemas.microsoft.com/office/drawing/2014/main" val="20002"/>
                    </a:ext>
                  </a:extLst>
                </a:gridCol>
                <a:gridCol w="1321625">
                  <a:extLst>
                    <a:ext uri="{9D8B030D-6E8A-4147-A177-3AD203B41FA5}">
                      <a16:colId xmlns:a16="http://schemas.microsoft.com/office/drawing/2014/main" val="20003"/>
                    </a:ext>
                  </a:extLst>
                </a:gridCol>
              </a:tblGrid>
              <a:tr h="439225">
                <a:tc gridSpan="4">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Number on color block below indicates number of countries in that color code.</a:t>
                      </a:r>
                      <a:endParaRPr sz="1400" b="1"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6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rgbClr val="3F3F3F"/>
                          </a:solidFill>
                          <a:latin typeface="Calibri"/>
                          <a:ea typeface="Calibri"/>
                          <a:cs typeface="Calibri"/>
                          <a:sym typeface="Calibri"/>
                        </a:rPr>
                        <a:t>Population </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rgbClr val="3F3F3F"/>
                          </a:solidFill>
                          <a:latin typeface="Calibri"/>
                          <a:ea typeface="Calibri"/>
                          <a:cs typeface="Calibri"/>
                          <a:sym typeface="Calibri"/>
                        </a:rPr>
                        <a:t>(in millions) </a:t>
                      </a:r>
                      <a:endParaRPr sz="1400" u="none" strike="noStrike" cap="none"/>
                    </a:p>
                  </a:txBody>
                  <a:tcPr marL="7175" marR="7175" marT="717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rgbClr val="3F3F3F"/>
                          </a:solidFill>
                          <a:latin typeface="Calibri"/>
                          <a:ea typeface="Calibri"/>
                          <a:cs typeface="Calibri"/>
                          <a:sym typeface="Calibri"/>
                        </a:rPr>
                        <a:t>% of Total   European Population</a:t>
                      </a:r>
                      <a:endParaRPr sz="1400" u="none" strike="noStrike" cap="none"/>
                    </a:p>
                  </a:txBody>
                  <a:tcPr marL="7175" marR="7175" marT="717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925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 </a:t>
                      </a:r>
                      <a:r>
                        <a:rPr lang="en-US" sz="1400" b="1" i="0" u="none" strike="noStrike" cap="none">
                          <a:solidFill>
                            <a:srgbClr val="3F3F3F"/>
                          </a:solidFill>
                          <a:latin typeface="Calibri"/>
                          <a:ea typeface="Calibri"/>
                          <a:cs typeface="Calibri"/>
                          <a:sym typeface="Calibri"/>
                        </a:rPr>
                        <a:t>2</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Over 75% of industrially-milled flour available in the country is fortified.</a:t>
                      </a:r>
                      <a:endParaRPr sz="1400" u="none" strike="noStrike" cap="none"/>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32</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3.6%</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130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 2</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Confident country will move to 75%  by November 2012.  </a:t>
                      </a:r>
                      <a:endParaRPr sz="1400" u="none" strike="noStrike" cap="none"/>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21</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2.4%</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30080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 9</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6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Industrial milling processes and/or advocacy networks make fortification viable.  Notable burden of disease that can be addressed by fortification.  Efforts focused to support current networks and fill gaps. </a:t>
                      </a:r>
                      <a:endParaRPr sz="1400" b="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104</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u="none" strike="noStrike" cap="none">
                          <a:solidFill>
                            <a:srgbClr val="3F3F3F"/>
                          </a:solidFill>
                          <a:latin typeface="Calibri"/>
                          <a:ea typeface="Calibri"/>
                          <a:cs typeface="Calibri"/>
                          <a:sym typeface="Calibri"/>
                        </a:rPr>
                        <a:t>11.7%</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30080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16</a:t>
                      </a:r>
                      <a:endParaRPr sz="1400" b="1" i="0" u="none" strike="noStrike" cap="none">
                        <a:solidFill>
                          <a:srgbClr val="3F3F3F"/>
                        </a:solidFill>
                        <a:latin typeface="Calibri"/>
                        <a:ea typeface="Calibri"/>
                        <a:cs typeface="Calibri"/>
                        <a:sym typeface="Calibri"/>
                      </a:endParaRPr>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33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No plan to spend significant amounts of time or finances to push fortification at this time.  FFI will actively initiate and support grassroots efforts to advance flour fortification.</a:t>
                      </a: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442</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49.6%</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30080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20</a:t>
                      </a:r>
                      <a:endParaRPr sz="1400" u="none" strike="noStrike" cap="none"/>
                    </a:p>
                  </a:txBody>
                  <a:tcPr marL="7175" marR="7175" marT="7175" marB="0"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C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solidFill>
                            <a:srgbClr val="3F3F3F"/>
                          </a:solidFill>
                          <a:latin typeface="Calibri"/>
                          <a:ea typeface="Calibri"/>
                          <a:cs typeface="Calibri"/>
                          <a:sym typeface="Calibri"/>
                        </a:rPr>
                        <a:t>The political environment and/or public perception do not favor fortification. Comparatively low burden of disease.  FFI will engage in strategic advocacy and monitor the situation. </a:t>
                      </a: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291</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32.6%</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2807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Totals</a:t>
                      </a:r>
                      <a:endParaRPr sz="1400" u="none" strike="noStrike" cap="none"/>
                    </a:p>
                  </a:txBody>
                  <a:tcPr marL="7175" marR="7175" marT="717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890</a:t>
                      </a:r>
                      <a:endParaRPr sz="1400" u="none" strike="noStrike" cap="none"/>
                    </a:p>
                  </a:txBody>
                  <a:tcPr marL="0" marR="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100%</a:t>
                      </a:r>
                      <a:endParaRPr sz="1400" u="none" strike="noStrike" cap="none"/>
                    </a:p>
                  </a:txBody>
                  <a:tcPr marL="9525" marR="9525" marT="9525" marB="0" anchor="b">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39250">
                <a:tc gridSpan="4">
                  <a:txBody>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Population figures from United Nations Population Division.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alibri"/>
                          <a:ea typeface="Calibri"/>
                          <a:cs typeface="Calibri"/>
                          <a:sym typeface="Calibri"/>
                        </a:rPr>
                        <a:t>Percents created using non-rounded population figures. </a:t>
                      </a:r>
                      <a:endParaRPr sz="1400" b="0" i="1" u="none" strike="noStrike" cap="none">
                        <a:solidFill>
                          <a:srgbClr val="3F3F3F"/>
                        </a:solidFill>
                        <a:latin typeface="Calibri"/>
                        <a:ea typeface="Calibri"/>
                        <a:cs typeface="Calibri"/>
                        <a:sym typeface="Calibri"/>
                      </a:endParaRPr>
                    </a:p>
                  </a:txBody>
                  <a:tcPr marL="7175" marR="7175" marT="71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707" name="Google Shape;707;ga3b6e513f1_0_1240"/>
          <p:cNvSpPr txBox="1">
            <a:spLocks noGrp="1"/>
          </p:cNvSpPr>
          <p:nvPr>
            <p:ph type="title"/>
          </p:nvPr>
        </p:nvSpPr>
        <p:spPr>
          <a:xfrm>
            <a:off x="553896" y="859791"/>
            <a:ext cx="4911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3F3F3F"/>
                </a:solidFill>
                <a:latin typeface="Calibri"/>
                <a:ea typeface="Calibri"/>
                <a:cs typeface="Calibri"/>
                <a:sym typeface="Calibri"/>
              </a:rPr>
              <a:t>Europe:</a:t>
            </a:r>
            <a:br>
              <a:rPr lang="en-US">
                <a:solidFill>
                  <a:srgbClr val="3F3F3F"/>
                </a:solidFill>
                <a:latin typeface="Calibri"/>
                <a:ea typeface="Calibri"/>
                <a:cs typeface="Calibri"/>
                <a:sym typeface="Calibri"/>
              </a:rPr>
            </a:br>
            <a:r>
              <a:rPr lang="en-US">
                <a:solidFill>
                  <a:srgbClr val="3F3F3F"/>
                </a:solidFill>
                <a:latin typeface="Calibri"/>
                <a:ea typeface="Calibri"/>
                <a:cs typeface="Calibri"/>
                <a:sym typeface="Calibri"/>
              </a:rPr>
              <a:t>Strategic approach to</a:t>
            </a:r>
            <a:br>
              <a:rPr lang="en-US">
                <a:solidFill>
                  <a:srgbClr val="3F3F3F"/>
                </a:solidFill>
                <a:latin typeface="Calibri"/>
                <a:ea typeface="Calibri"/>
                <a:cs typeface="Calibri"/>
                <a:sym typeface="Calibri"/>
              </a:rPr>
            </a:br>
            <a:r>
              <a:rPr lang="en-US">
                <a:solidFill>
                  <a:srgbClr val="3F3F3F"/>
                </a:solidFill>
                <a:latin typeface="Calibri"/>
                <a:ea typeface="Calibri"/>
                <a:cs typeface="Calibri"/>
                <a:sym typeface="Calibri"/>
              </a:rPr>
              <a:t>flour fortification</a:t>
            </a:r>
            <a:endParaRPr/>
          </a:p>
        </p:txBody>
      </p:sp>
      <p:pic>
        <p:nvPicPr>
          <p:cNvPr id="708" name="Google Shape;708;ga3b6e513f1_0_1240" descr="C:\Users\BHANDFO\Pictures\Picture1.png"/>
          <p:cNvPicPr preferRelativeResize="0"/>
          <p:nvPr/>
        </p:nvPicPr>
        <p:blipFill rotWithShape="1">
          <a:blip r:embed="rId3" cstate="email">
            <a:alphaModFix/>
            <a:extLst>
              <a:ext uri="{28A0092B-C50C-407E-A947-70E740481C1C}">
                <a14:useLocalDpi xmlns:a14="http://schemas.microsoft.com/office/drawing/2010/main"/>
              </a:ext>
            </a:extLst>
          </a:blip>
          <a:srcRect t="-280"/>
          <a:stretch/>
        </p:blipFill>
        <p:spPr>
          <a:xfrm>
            <a:off x="553896" y="1841247"/>
            <a:ext cx="4675187" cy="3343275"/>
          </a:xfrm>
          <a:prstGeom prst="rect">
            <a:avLst/>
          </a:prstGeom>
          <a:noFill/>
          <a:ln>
            <a:noFill/>
          </a:ln>
        </p:spPr>
      </p:pic>
      <p:sp>
        <p:nvSpPr>
          <p:cNvPr id="709" name="Google Shape;709;ga3b6e513f1_0_1240"/>
          <p:cNvSpPr txBox="1"/>
          <p:nvPr/>
        </p:nvSpPr>
        <p:spPr>
          <a:xfrm>
            <a:off x="10190227" y="2609580"/>
            <a:ext cx="1184400" cy="369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Priority 1</a:t>
            </a:r>
            <a:endParaRPr sz="1400" b="0" i="0" u="none" strike="noStrike" cap="none">
              <a:solidFill>
                <a:srgbClr val="000000"/>
              </a:solidFill>
              <a:latin typeface="Arial"/>
              <a:ea typeface="Arial"/>
              <a:cs typeface="Arial"/>
              <a:sym typeface="Arial"/>
            </a:endParaRPr>
          </a:p>
        </p:txBody>
      </p:sp>
      <p:sp>
        <p:nvSpPr>
          <p:cNvPr id="710" name="Google Shape;710;ga3b6e513f1_0_1240"/>
          <p:cNvSpPr txBox="1"/>
          <p:nvPr/>
        </p:nvSpPr>
        <p:spPr>
          <a:xfrm>
            <a:off x="10173335" y="3878532"/>
            <a:ext cx="1184400" cy="369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Priority 2</a:t>
            </a:r>
            <a:endParaRPr sz="1400" b="0" i="0" u="none" strike="noStrike" cap="none">
              <a:solidFill>
                <a:srgbClr val="000000"/>
              </a:solidFill>
              <a:latin typeface="Arial"/>
              <a:ea typeface="Arial"/>
              <a:cs typeface="Arial"/>
              <a:sym typeface="Arial"/>
            </a:endParaRPr>
          </a:p>
        </p:txBody>
      </p:sp>
      <p:sp>
        <p:nvSpPr>
          <p:cNvPr id="711" name="Google Shape;711;ga3b6e513f1_0_1240"/>
          <p:cNvSpPr txBox="1"/>
          <p:nvPr/>
        </p:nvSpPr>
        <p:spPr>
          <a:xfrm>
            <a:off x="10111868" y="4861465"/>
            <a:ext cx="1330200" cy="646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Strategic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 Advocacy</a:t>
            </a:r>
            <a:endParaRPr sz="1400" b="0" i="0" u="none" strike="noStrike" cap="none">
              <a:solidFill>
                <a:srgbClr val="000000"/>
              </a:solidFill>
              <a:latin typeface="Arial"/>
              <a:ea typeface="Arial"/>
              <a:cs typeface="Arial"/>
              <a:sym typeface="Arial"/>
            </a:endParaRPr>
          </a:p>
        </p:txBody>
      </p:sp>
      <p:sp>
        <p:nvSpPr>
          <p:cNvPr id="712" name="Google Shape;712;ga3b6e513f1_0_1240"/>
          <p:cNvSpPr txBox="1">
            <a:spLocks noGrp="1"/>
          </p:cNvSpPr>
          <p:nvPr>
            <p:ph type="sldNum" idx="12"/>
          </p:nvPr>
        </p:nvSpPr>
        <p:spPr>
          <a:xfrm>
            <a:off x="8839200" y="6229350"/>
            <a:ext cx="2844900" cy="476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 calcmode="lin" valueType="num">
                                      <p:cBhvr additive="base">
                                        <p:cTn id="7" dur="500"/>
                                        <p:tgtEl>
                                          <p:spTgt spid="70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0"/>
                                        </p:tgtEl>
                                        <p:attrNameLst>
                                          <p:attrName>style.visibility</p:attrName>
                                        </p:attrNameLst>
                                      </p:cBhvr>
                                      <p:to>
                                        <p:strVal val="visible"/>
                                      </p:to>
                                    </p:set>
                                    <p:anim calcmode="lin" valueType="num">
                                      <p:cBhvr additive="base">
                                        <p:cTn id="12" dur="500"/>
                                        <p:tgtEl>
                                          <p:spTgt spid="7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1"/>
                                        </p:tgtEl>
                                        <p:attrNameLst>
                                          <p:attrName>style.visibility</p:attrName>
                                        </p:attrNameLst>
                                      </p:cBhvr>
                                      <p:to>
                                        <p:strVal val="visible"/>
                                      </p:to>
                                    </p:set>
                                    <p:anim calcmode="lin" valueType="num">
                                      <p:cBhvr additive="base">
                                        <p:cTn id="17" dur="500"/>
                                        <p:tgtEl>
                                          <p:spTgt spid="7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717"/>
        <p:cNvGrpSpPr/>
        <p:nvPr/>
      </p:nvGrpSpPr>
      <p:grpSpPr>
        <a:xfrm>
          <a:off x="0" y="0"/>
          <a:ext cx="0" cy="0"/>
          <a:chOff x="0" y="0"/>
          <a:chExt cx="0" cy="0"/>
        </a:xfrm>
      </p:grpSpPr>
      <p:pic>
        <p:nvPicPr>
          <p:cNvPr id="718" name="Google Shape;718;ga3b6e513f1_0_1251"/>
          <p:cNvPicPr preferRelativeResize="0"/>
          <p:nvPr/>
        </p:nvPicPr>
        <p:blipFill rotWithShape="1">
          <a:blip r:embed="rId3">
            <a:alphaModFix/>
          </a:blip>
          <a:srcRect/>
          <a:stretch/>
        </p:blipFill>
        <p:spPr>
          <a:xfrm>
            <a:off x="0" y="-14288"/>
            <a:ext cx="12192001" cy="6872288"/>
          </a:xfrm>
          <a:prstGeom prst="rect">
            <a:avLst/>
          </a:prstGeom>
          <a:noFill/>
          <a:ln>
            <a:noFill/>
          </a:ln>
        </p:spPr>
      </p:pic>
      <p:sp>
        <p:nvSpPr>
          <p:cNvPr id="719" name="Google Shape;719;ga3b6e513f1_0_1251"/>
          <p:cNvSpPr/>
          <p:nvPr/>
        </p:nvSpPr>
        <p:spPr>
          <a:xfrm>
            <a:off x="0" y="0"/>
            <a:ext cx="7729500" cy="6315000"/>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ga3b6e513f1_0_1251"/>
          <p:cNvSpPr txBox="1"/>
          <p:nvPr/>
        </p:nvSpPr>
        <p:spPr>
          <a:xfrm>
            <a:off x="278262" y="1481801"/>
            <a:ext cx="7465800" cy="4407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E4E79"/>
              </a:buClr>
              <a:buSzPts val="2800"/>
              <a:buFont typeface="Arial"/>
              <a:buNone/>
            </a:pPr>
            <a:r>
              <a:rPr lang="en-US" sz="2800" b="0" i="0" u="none" strike="noStrike" cap="none">
                <a:solidFill>
                  <a:srgbClr val="3F3F3F"/>
                </a:solidFill>
                <a:latin typeface="Calibri"/>
                <a:ea typeface="Calibri"/>
                <a:cs typeface="Calibri"/>
                <a:sym typeface="Calibri"/>
              </a:rPr>
              <a:t>FFI is prioritizing support to 8 countries between 2018-2021, pending additional funding. </a:t>
            </a:r>
            <a:endParaRPr sz="1400" b="0" i="0" u="none" strike="noStrike" cap="none">
              <a:solidFill>
                <a:srgbClr val="000000"/>
              </a:solidFill>
              <a:latin typeface="Arial"/>
              <a:ea typeface="Arial"/>
              <a:cs typeface="Arial"/>
              <a:sym typeface="Arial"/>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457177" marR="0" lvl="1" indent="0"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a:solidFill>
                <a:srgbClr val="3F3F3F"/>
              </a:solidFill>
              <a:latin typeface="Calibri"/>
              <a:ea typeface="Calibri"/>
              <a:cs typeface="Calibri"/>
              <a:sym typeface="Calibri"/>
            </a:endParaRPr>
          </a:p>
        </p:txBody>
      </p:sp>
      <p:sp>
        <p:nvSpPr>
          <p:cNvPr id="721" name="Google Shape;721;ga3b6e513f1_0_1251"/>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EUROPE</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lt1"/>
                </a:solidFill>
                <a:latin typeface="Calibri"/>
                <a:ea typeface="Calibri"/>
                <a:cs typeface="Calibri"/>
                <a:sym typeface="Calibri"/>
              </a:rPr>
              <a:t>Strategic targets</a:t>
            </a:r>
            <a:endParaRPr sz="2000" b="0" i="0" u="none" strike="noStrike" cap="none">
              <a:solidFill>
                <a:schemeClr val="lt1"/>
              </a:solidFill>
              <a:latin typeface="Calibri"/>
              <a:ea typeface="Calibri"/>
              <a:cs typeface="Calibri"/>
              <a:sym typeface="Calibri"/>
            </a:endParaRPr>
          </a:p>
        </p:txBody>
      </p:sp>
      <p:graphicFrame>
        <p:nvGraphicFramePr>
          <p:cNvPr id="722" name="Google Shape;722;ga3b6e513f1_0_1251"/>
          <p:cNvGraphicFramePr/>
          <p:nvPr>
            <p:extLst>
              <p:ext uri="{D42A27DB-BD31-4B8C-83A1-F6EECF244321}">
                <p14:modId xmlns:p14="http://schemas.microsoft.com/office/powerpoint/2010/main" val="3944248115"/>
              </p:ext>
            </p:extLst>
          </p:nvPr>
        </p:nvGraphicFramePr>
        <p:xfrm>
          <a:off x="278262" y="2991379"/>
          <a:ext cx="7051200" cy="2494340"/>
        </p:xfrm>
        <a:graphic>
          <a:graphicData uri="http://schemas.openxmlformats.org/drawingml/2006/table">
            <a:tbl>
              <a:tblPr firstRow="1" bandRow="1">
                <a:noFill/>
                <a:tableStyleId>{003827FC-79D9-4FC7-9087-D006CE65BCC5}</a:tableStyleId>
              </a:tblPr>
              <a:tblGrid>
                <a:gridCol w="1762800">
                  <a:extLst>
                    <a:ext uri="{9D8B030D-6E8A-4147-A177-3AD203B41FA5}">
                      <a16:colId xmlns:a16="http://schemas.microsoft.com/office/drawing/2014/main" val="20000"/>
                    </a:ext>
                  </a:extLst>
                </a:gridCol>
                <a:gridCol w="1762800">
                  <a:extLst>
                    <a:ext uri="{9D8B030D-6E8A-4147-A177-3AD203B41FA5}">
                      <a16:colId xmlns:a16="http://schemas.microsoft.com/office/drawing/2014/main" val="20001"/>
                    </a:ext>
                  </a:extLst>
                </a:gridCol>
                <a:gridCol w="1762800">
                  <a:extLst>
                    <a:ext uri="{9D8B030D-6E8A-4147-A177-3AD203B41FA5}">
                      <a16:colId xmlns:a16="http://schemas.microsoft.com/office/drawing/2014/main" val="20002"/>
                    </a:ext>
                  </a:extLst>
                </a:gridCol>
                <a:gridCol w="17628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EXPLORE &amp; ENGAGE</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MAP THE CONTEXT</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lt1"/>
                          </a:solidFill>
                          <a:latin typeface="Calibri" panose="020F0502020204030204" pitchFamily="34" charset="0"/>
                          <a:cs typeface="Calibri" panose="020F0502020204030204" pitchFamily="34" charset="0"/>
                        </a:rPr>
                        <a:t>DESIGN &amp; DEVELOP</a:t>
                      </a:r>
                      <a:endParaRPr sz="1400" b="1" u="none" strike="noStrike" cap="none" dirty="0">
                        <a:latin typeface="Calibri" panose="020F0502020204030204" pitchFamily="34" charset="0"/>
                        <a:cs typeface="Calibri" panose="020F0502020204030204" pitchFamily="34" charset="0"/>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bg1"/>
                          </a:solidFill>
                          <a:latin typeface="Calibri" panose="020F0502020204030204" pitchFamily="34" charset="0"/>
                          <a:cs typeface="Calibri" panose="020F0502020204030204" pitchFamily="34" charset="0"/>
                        </a:rPr>
                        <a:t>MONITOR</a:t>
                      </a:r>
                      <a:endParaRPr sz="1400" b="1" u="none" strike="noStrike" cap="none" dirty="0">
                        <a:solidFill>
                          <a:schemeClr val="bg1"/>
                        </a:solidFill>
                        <a:latin typeface="Calibri" panose="020F0502020204030204" pitchFamily="34" charset="0"/>
                        <a:cs typeface="Calibri" panose="020F0502020204030204" pitchFamily="34" charset="0"/>
                      </a:endParaRPr>
                    </a:p>
                  </a:txBody>
                  <a:tcPr marL="91450" marR="91450" marT="45725" marB="45725">
                    <a:solidFill>
                      <a:srgbClr val="1E4E79"/>
                    </a:solidFill>
                  </a:tcPr>
                </a:tc>
                <a:extLst>
                  <a:ext uri="{0D108BD9-81ED-4DB2-BD59-A6C34878D82A}">
                    <a16:rowId xmlns:a16="http://schemas.microsoft.com/office/drawing/2014/main" val="10000"/>
                  </a:ext>
                </a:extLst>
              </a:tr>
              <a:tr h="370850">
                <a:tc>
                  <a:txBody>
                    <a:bodyPr/>
                    <a:lstStyle/>
                    <a:p>
                      <a:pPr marL="0" marR="0" lvl="1"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Ukraine</a:t>
                      </a:r>
                      <a:endParaRPr sz="1400" u="none" strike="noStrike" cap="none"/>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Azerbaijan</a:t>
                      </a:r>
                      <a:endParaRPr sz="1400" u="none" strike="noStrike" cap="none"/>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chemeClr val="lt1"/>
                          </a:solidFill>
                        </a:rPr>
                        <a:t>Turkmenistan</a:t>
                      </a:r>
                      <a:endParaRPr sz="1800" u="none" strike="noStrike" cap="none"/>
                    </a:p>
                  </a:txBody>
                  <a:tcPr marL="91450" marR="91450" marT="45725" marB="45725">
                    <a:solidFill>
                      <a:srgbClr val="1E4E79"/>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Georgia</a:t>
                      </a:r>
                      <a:endParaRPr sz="1400" u="none" strike="noStrike" cap="none"/>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Uzbekistan</a:t>
                      </a:r>
                      <a:endParaRPr sz="1800" u="none" strike="noStrike" cap="none"/>
                    </a:p>
                  </a:txBody>
                  <a:tcPr marL="91450" marR="91450" marT="45725" marB="45725">
                    <a:solidFill>
                      <a:srgbClr val="1E4E79"/>
                    </a:solidFill>
                  </a:tcPr>
                </a:tc>
                <a:extLst>
                  <a:ext uri="{0D108BD9-81ED-4DB2-BD59-A6C34878D82A}">
                    <a16:rowId xmlns:a16="http://schemas.microsoft.com/office/drawing/2014/main" val="10002"/>
                  </a:ext>
                </a:extLst>
              </a:tr>
              <a:tr h="370850">
                <a:tc>
                  <a:txBody>
                    <a:bodyPr/>
                    <a:lstStyle/>
                    <a:p>
                      <a:pPr marL="0" marR="0" lvl="1"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Kazakhstan</a:t>
                      </a: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chemeClr val="lt1"/>
                        </a:buClr>
                        <a:buSzPts val="1800"/>
                        <a:buFont typeface="Calibri"/>
                        <a:buNone/>
                      </a:pPr>
                      <a:endParaRPr sz="1400" u="none" strike="noStrike" cap="none"/>
                    </a:p>
                  </a:txBody>
                  <a:tcPr marL="91450" marR="91450" marT="45725" marB="45725">
                    <a:solidFill>
                      <a:srgbClr val="1E4E79"/>
                    </a:solidFill>
                  </a:tcPr>
                </a:tc>
                <a:extLst>
                  <a:ext uri="{0D108BD9-81ED-4DB2-BD59-A6C34878D82A}">
                    <a16:rowId xmlns:a16="http://schemas.microsoft.com/office/drawing/2014/main" val="10003"/>
                  </a:ext>
                </a:extLst>
              </a:tr>
              <a:tr h="370850">
                <a:tc>
                  <a:txBody>
                    <a:bodyPr/>
                    <a:lstStyle/>
                    <a:p>
                      <a:pPr marL="0" marR="0" lvl="1"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Kyrgyzstan</a:t>
                      </a: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1E4E79"/>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Tajikistan</a:t>
                      </a: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chemeClr val="lt1"/>
                        </a:buClr>
                        <a:buSzPts val="1800"/>
                        <a:buFont typeface="Calibri"/>
                        <a:buNone/>
                      </a:pPr>
                      <a:endParaRPr sz="1400" u="none" strike="noStrike" cap="none" dirty="0"/>
                    </a:p>
                  </a:txBody>
                  <a:tcPr marL="91450" marR="91450" marT="45725" marB="45725">
                    <a:solidFill>
                      <a:srgbClr val="1E4E79"/>
                    </a:solidFill>
                  </a:tcPr>
                </a:tc>
                <a:extLst>
                  <a:ext uri="{0D108BD9-81ED-4DB2-BD59-A6C34878D82A}">
                    <a16:rowId xmlns:a16="http://schemas.microsoft.com/office/drawing/2014/main" val="10005"/>
                  </a:ext>
                </a:extLst>
              </a:tr>
            </a:tbl>
          </a:graphicData>
        </a:graphic>
      </p:graphicFrame>
      <p:sp>
        <p:nvSpPr>
          <p:cNvPr id="723" name="Google Shape;723;ga3b6e513f1_0_1251"/>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
        <p:nvSpPr>
          <p:cNvPr id="724" name="Google Shape;724;ga3b6e513f1_0_1251"/>
          <p:cNvSpPr/>
          <p:nvPr/>
        </p:nvSpPr>
        <p:spPr>
          <a:xfrm>
            <a:off x="152479" y="6506039"/>
            <a:ext cx="10518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Pierre/Flickr</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8"/>
        <p:cNvGrpSpPr/>
        <p:nvPr/>
      </p:nvGrpSpPr>
      <p:grpSpPr>
        <a:xfrm>
          <a:off x="0" y="0"/>
          <a:ext cx="0" cy="0"/>
          <a:chOff x="0" y="0"/>
          <a:chExt cx="0" cy="0"/>
        </a:xfrm>
      </p:grpSpPr>
      <p:sp>
        <p:nvSpPr>
          <p:cNvPr id="729" name="Google Shape;729;ga3b6e513f1_0_1262"/>
          <p:cNvSpPr/>
          <p:nvPr/>
        </p:nvSpPr>
        <p:spPr>
          <a:xfrm>
            <a:off x="0" y="0"/>
            <a:ext cx="7729500" cy="6315000"/>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ga3b6e513f1_0_1262"/>
          <p:cNvSpPr txBox="1"/>
          <p:nvPr/>
        </p:nvSpPr>
        <p:spPr>
          <a:xfrm>
            <a:off x="278262" y="1481801"/>
            <a:ext cx="6994200" cy="4407900"/>
          </a:xfrm>
          <a:prstGeom prst="rect">
            <a:avLst/>
          </a:prstGeom>
          <a:noFill/>
          <a:ln>
            <a:noFill/>
          </a:ln>
        </p:spPr>
        <p:txBody>
          <a:bodyPr spcFirstLastPara="1" wrap="square" lIns="91425" tIns="45700" rIns="91425" bIns="45700" anchor="t" anchorCtr="0">
            <a:noAutofit/>
          </a:bodyPr>
          <a:lstStyle/>
          <a:p>
            <a:pPr marL="228588" marR="0" lvl="0" indent="-228588" algn="l" rtl="0">
              <a:lnSpc>
                <a:spcPct val="90000"/>
              </a:lnSpc>
              <a:spcBef>
                <a:spcPts val="0"/>
              </a:spcBef>
              <a:spcAft>
                <a:spcPts val="0"/>
              </a:spcAft>
              <a:buClr>
                <a:srgbClr val="1E4E79"/>
              </a:buClr>
              <a:buSzPts val="2800"/>
              <a:buFont typeface="Arial"/>
              <a:buChar char="•"/>
            </a:pPr>
            <a:r>
              <a:rPr lang="en-US" sz="2800" b="0" i="0" u="none" strike="noStrike" cap="none">
                <a:solidFill>
                  <a:srgbClr val="3F3F3F"/>
                </a:solidFill>
                <a:latin typeface="Calibri"/>
                <a:ea typeface="Calibri"/>
                <a:cs typeface="Calibri"/>
                <a:sym typeface="Calibri"/>
              </a:rPr>
              <a:t>Wheat and maize flour fortification is mandatory in most countries in Latin America and the Caribbean.</a:t>
            </a:r>
            <a:endParaRPr sz="1400" b="0" i="0" u="none" strike="noStrike" cap="none">
              <a:solidFill>
                <a:srgbClr val="000000"/>
              </a:solidFill>
              <a:latin typeface="Arial"/>
              <a:ea typeface="Arial"/>
              <a:cs typeface="Arial"/>
              <a:sym typeface="Arial"/>
            </a:endParaRPr>
          </a:p>
          <a:p>
            <a:pPr marL="228588" marR="0" lvl="0" indent="-228588" algn="l" rtl="0">
              <a:lnSpc>
                <a:spcPct val="90000"/>
              </a:lnSpc>
              <a:spcBef>
                <a:spcPts val="560"/>
              </a:spcBef>
              <a:spcAft>
                <a:spcPts val="0"/>
              </a:spcAft>
              <a:buClr>
                <a:srgbClr val="1E4E79"/>
              </a:buClr>
              <a:buSzPts val="2800"/>
              <a:buFont typeface="Arial"/>
              <a:buChar char="•"/>
            </a:pPr>
            <a:r>
              <a:rPr lang="en-US" sz="2800" b="0" i="0" u="none" strike="noStrike" cap="none">
                <a:solidFill>
                  <a:srgbClr val="3F3F3F"/>
                </a:solidFill>
                <a:latin typeface="Calibri"/>
                <a:ea typeface="Calibri"/>
                <a:cs typeface="Calibri"/>
                <a:sym typeface="Calibri"/>
              </a:rPr>
              <a:t>Yet, our research suggests that standards need to be reviewed to ensure optimal nutritional impact.</a:t>
            </a:r>
            <a:endParaRPr sz="2800" b="0" i="0" u="none" strike="noStrike" cap="none">
              <a:solidFill>
                <a:srgbClr val="3F3F3F"/>
              </a:solidFill>
              <a:latin typeface="Calibri"/>
              <a:ea typeface="Calibri"/>
              <a:cs typeface="Calibri"/>
              <a:sym typeface="Calibri"/>
            </a:endParaRPr>
          </a:p>
          <a:p>
            <a:pPr marL="457177" marR="0" lvl="1" indent="0"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a:solidFill>
                <a:srgbClr val="3F3F3F"/>
              </a:solidFill>
              <a:latin typeface="Calibri"/>
              <a:ea typeface="Calibri"/>
              <a:cs typeface="Calibri"/>
              <a:sym typeface="Calibri"/>
            </a:endParaRPr>
          </a:p>
        </p:txBody>
      </p:sp>
      <p:sp>
        <p:nvSpPr>
          <p:cNvPr id="731" name="Google Shape;731;ga3b6e513f1_0_1262"/>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LATIN AMERICA &amp; CARIBBEAN</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Data-driven assessment</a:t>
            </a:r>
            <a:endParaRPr sz="1400" b="0" i="0" u="none" strike="noStrike" cap="none">
              <a:solidFill>
                <a:srgbClr val="000000"/>
              </a:solidFill>
              <a:latin typeface="Arial"/>
              <a:ea typeface="Arial"/>
              <a:cs typeface="Arial"/>
              <a:sym typeface="Arial"/>
            </a:endParaRPr>
          </a:p>
        </p:txBody>
      </p:sp>
      <p:sp>
        <p:nvSpPr>
          <p:cNvPr id="732" name="Google Shape;732;ga3b6e513f1_0_1262"/>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28</a:t>
            </a:fld>
            <a:endParaRPr>
              <a:solidFill>
                <a:schemeClr val="lt1"/>
              </a:solidFill>
            </a:endParaRPr>
          </a:p>
        </p:txBody>
      </p:sp>
      <p:sp>
        <p:nvSpPr>
          <p:cNvPr id="733" name="Google Shape;733;ga3b6e513f1_0_1262"/>
          <p:cNvSpPr/>
          <p:nvPr/>
        </p:nvSpPr>
        <p:spPr>
          <a:xfrm>
            <a:off x="99579" y="6506039"/>
            <a:ext cx="11049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Abe Kleinfeld</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graphicFrame>
        <p:nvGraphicFramePr>
          <p:cNvPr id="739" name="Google Shape;739;ga3b6e513f1_0_1270"/>
          <p:cNvGraphicFramePr/>
          <p:nvPr/>
        </p:nvGraphicFramePr>
        <p:xfrm>
          <a:off x="1790007" y="1359131"/>
          <a:ext cx="8915400" cy="5121300"/>
        </p:xfrm>
        <a:graphic>
          <a:graphicData uri="http://schemas.openxmlformats.org/drawingml/2006/table">
            <a:tbl>
              <a:tblPr>
                <a:noFill/>
                <a:tableStyleId>{C9CDBEC9-4E10-4509-BF0A-F3A403EC96DB}</a:tableStyleId>
              </a:tblPr>
              <a:tblGrid>
                <a:gridCol w="1341250">
                  <a:extLst>
                    <a:ext uri="{9D8B030D-6E8A-4147-A177-3AD203B41FA5}">
                      <a16:colId xmlns:a16="http://schemas.microsoft.com/office/drawing/2014/main" val="20000"/>
                    </a:ext>
                  </a:extLst>
                </a:gridCol>
                <a:gridCol w="1499050">
                  <a:extLst>
                    <a:ext uri="{9D8B030D-6E8A-4147-A177-3AD203B41FA5}">
                      <a16:colId xmlns:a16="http://schemas.microsoft.com/office/drawing/2014/main" val="20001"/>
                    </a:ext>
                  </a:extLst>
                </a:gridCol>
                <a:gridCol w="11983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tblGrid>
              <a:tr h="640150">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Country</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Wheat g/capita/day</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Extraction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Iron Compound</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Iron (ppm)</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Folic acid (ppm)</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060"/>
                    </a:solidFill>
                  </a:tcPr>
                </a:tc>
                <a:tc>
                  <a:txBody>
                    <a:bodyPr/>
                    <a:lstStyle/>
                    <a:p>
                      <a:pPr marL="0" marR="0" lvl="0" indent="0" algn="ctr"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WHO</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335325">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Argentina</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240</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Ferrous sulfate</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30</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2.2</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Y</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extLst>
                  <a:ext uri="{0D108BD9-81ED-4DB2-BD59-A6C34878D82A}">
                    <a16:rowId xmlns:a16="http://schemas.microsoft.com/office/drawing/2014/main" val="10001"/>
                  </a:ext>
                </a:extLst>
              </a:tr>
              <a:tr h="579200">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Bolivia</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153</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Reduced electrolytic iron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60</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Y</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extLst>
                  <a:ext uri="{0D108BD9-81ED-4DB2-BD59-A6C34878D82A}">
                    <a16:rowId xmlns:a16="http://schemas.microsoft.com/office/drawing/2014/main" val="10002"/>
                  </a:ext>
                </a:extLst>
              </a:tr>
              <a:tr h="335325">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Brazil</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146</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Reduced iron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42</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extLst>
                  <a:ext uri="{0D108BD9-81ED-4DB2-BD59-A6C34878D82A}">
                    <a16:rowId xmlns:a16="http://schemas.microsoft.com/office/drawing/2014/main" val="10003"/>
                  </a:ext>
                </a:extLst>
              </a:tr>
              <a:tr h="335325">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Chile</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305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Ferrous sulfate</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30</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2.2</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Y</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extLst>
                  <a:ext uri="{0D108BD9-81ED-4DB2-BD59-A6C34878D82A}">
                    <a16:rowId xmlns:a16="http://schemas.microsoft.com/office/drawing/2014/main" val="10004"/>
                  </a:ext>
                </a:extLst>
              </a:tr>
              <a:tr h="823050">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Colombia</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80</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Ferrous fumarate, sulfate or reduced iron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45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extLst>
                  <a:ext uri="{0D108BD9-81ED-4DB2-BD59-A6C34878D82A}">
                    <a16:rowId xmlns:a16="http://schemas.microsoft.com/office/drawing/2014/main" val="10005"/>
                  </a:ext>
                </a:extLst>
              </a:tr>
              <a:tr h="335325">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Ecuador</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104</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Reduced iron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55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0.6</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extLst>
                  <a:ext uri="{0D108BD9-81ED-4DB2-BD59-A6C34878D82A}">
                    <a16:rowId xmlns:a16="http://schemas.microsoft.com/office/drawing/2014/main" val="10006"/>
                  </a:ext>
                </a:extLst>
              </a:tr>
              <a:tr h="579200">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Peru</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148</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Ferrous fumarate or ferrous sulfate</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55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1.2</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br>
                        <a:rPr lang="en-US" sz="1600" b="1" i="0" u="none" strike="noStrike" cap="none">
                          <a:solidFill>
                            <a:srgbClr val="3F3F3F"/>
                          </a:solidFill>
                          <a:latin typeface="Calibri"/>
                          <a:ea typeface="Calibri"/>
                          <a:cs typeface="Calibri"/>
                          <a:sym typeface="Calibri"/>
                        </a:rPr>
                      </a:br>
                      <a:r>
                        <a:rPr lang="en-US" sz="1600" b="1" i="0" u="none" strike="noStrike" cap="none">
                          <a:solidFill>
                            <a:srgbClr val="3F3F3F"/>
                          </a:solidFill>
                          <a:latin typeface="Calibri"/>
                          <a:ea typeface="Calibri"/>
                          <a:cs typeface="Calibri"/>
                          <a:sym typeface="Calibri"/>
                        </a:rPr>
                        <a:t>Close</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extLst>
                  <a:ext uri="{0D108BD9-81ED-4DB2-BD59-A6C34878D82A}">
                    <a16:rowId xmlns:a16="http://schemas.microsoft.com/office/drawing/2014/main" val="10007"/>
                  </a:ext>
                </a:extLst>
              </a:tr>
              <a:tr h="579200">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Uruguay</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336</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Ferrous sulfate and fumarate</a:t>
                      </a:r>
                      <a:endParaRPr sz="1600" b="1" i="0" u="none" strike="noStrike" cap="none">
                        <a:solidFill>
                          <a:srgbClr val="3F3F3F"/>
                        </a:solidFill>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30</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2.4</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High</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F9F9"/>
                    </a:solidFill>
                  </a:tcPr>
                </a:tc>
                <a:extLst>
                  <a:ext uri="{0D108BD9-81ED-4DB2-BD59-A6C34878D82A}">
                    <a16:rowId xmlns:a16="http://schemas.microsoft.com/office/drawing/2014/main" val="10008"/>
                  </a:ext>
                </a:extLst>
              </a:tr>
              <a:tr h="579200">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Venezuela</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144</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75%</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l"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Ferrous fumarate or equivalent</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20 </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0</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1" i="0" u="none" strike="noStrike" cap="none">
                          <a:solidFill>
                            <a:srgbClr val="3F3F3F"/>
                          </a:solidFill>
                          <a:latin typeface="Calibri"/>
                          <a:ea typeface="Calibri"/>
                          <a:cs typeface="Calibri"/>
                          <a:sym typeface="Calibri"/>
                        </a:rPr>
                        <a:t>Low</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C0C0"/>
                    </a:solidFill>
                  </a:tcPr>
                </a:tc>
                <a:extLst>
                  <a:ext uri="{0D108BD9-81ED-4DB2-BD59-A6C34878D82A}">
                    <a16:rowId xmlns:a16="http://schemas.microsoft.com/office/drawing/2014/main" val="10009"/>
                  </a:ext>
                </a:extLst>
              </a:tr>
            </a:tbl>
          </a:graphicData>
        </a:graphic>
      </p:graphicFrame>
      <p:sp>
        <p:nvSpPr>
          <p:cNvPr id="740" name="Google Shape;740;ga3b6e513f1_0_1270"/>
          <p:cNvSpPr txBox="1">
            <a:spLocks noGrp="1"/>
          </p:cNvSpPr>
          <p:nvPr>
            <p:ph type="title"/>
          </p:nvPr>
        </p:nvSpPr>
        <p:spPr>
          <a:xfrm>
            <a:off x="1512917" y="216131"/>
            <a:ext cx="8686800" cy="1143000"/>
          </a:xfrm>
          <a:prstGeom prst="rect">
            <a:avLst/>
          </a:prstGeom>
          <a:noFill/>
          <a:ln>
            <a:noFill/>
          </a:ln>
        </p:spPr>
        <p:txBody>
          <a:bodyPr spcFirstLastPara="1" wrap="square" lIns="91425" tIns="45700" rIns="91425" bIns="45700" anchor="ctr" anchorCtr="0">
            <a:noAutofit/>
          </a:bodyPr>
          <a:lstStyle/>
          <a:p>
            <a:pPr marL="273050" lvl="0" indent="0" algn="l" rtl="0">
              <a:lnSpc>
                <a:spcPct val="90000"/>
              </a:lnSpc>
              <a:spcBef>
                <a:spcPts val="0"/>
              </a:spcBef>
              <a:spcAft>
                <a:spcPts val="0"/>
              </a:spcAft>
              <a:buClr>
                <a:srgbClr val="3F3F3F"/>
              </a:buClr>
              <a:buSzPts val="3600"/>
              <a:buFont typeface="Calibri"/>
              <a:buNone/>
            </a:pPr>
            <a:r>
              <a:rPr lang="en-US" sz="3600" b="0">
                <a:solidFill>
                  <a:srgbClr val="3F3F3F"/>
                </a:solidFill>
              </a:rPr>
              <a:t>Sample Standards in South America</a:t>
            </a:r>
            <a:endParaRPr/>
          </a:p>
        </p:txBody>
      </p:sp>
      <p:sp>
        <p:nvSpPr>
          <p:cNvPr id="741" name="Google Shape;741;ga3b6e513f1_0_1270"/>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80"/>
          <p:cNvSpPr/>
          <p:nvPr/>
        </p:nvSpPr>
        <p:spPr>
          <a:xfrm>
            <a:off x="-100" y="23950"/>
            <a:ext cx="12192000" cy="703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1" name="Google Shape;341;p80"/>
          <p:cNvPicPr preferRelativeResize="0"/>
          <p:nvPr/>
        </p:nvPicPr>
        <p:blipFill rotWithShape="1">
          <a:blip r:embed="rId3" cstate="email">
            <a:alphaModFix/>
            <a:extLst>
              <a:ext uri="{28A0092B-C50C-407E-A947-70E740481C1C}">
                <a14:useLocalDpi xmlns:a14="http://schemas.microsoft.com/office/drawing/2010/main"/>
              </a:ext>
            </a:extLst>
          </a:blip>
          <a:srcRect l="-2859"/>
          <a:stretch/>
        </p:blipFill>
        <p:spPr>
          <a:xfrm>
            <a:off x="-349249" y="-25"/>
            <a:ext cx="12541252" cy="7056022"/>
          </a:xfrm>
          <a:prstGeom prst="rect">
            <a:avLst/>
          </a:prstGeom>
          <a:noFill/>
          <a:ln>
            <a:noFill/>
          </a:ln>
        </p:spPr>
      </p:pic>
      <p:sp>
        <p:nvSpPr>
          <p:cNvPr id="342" name="Google Shape;342;p80"/>
          <p:cNvSpPr txBox="1"/>
          <p:nvPr/>
        </p:nvSpPr>
        <p:spPr>
          <a:xfrm>
            <a:off x="0" y="0"/>
            <a:ext cx="12192000" cy="7038000"/>
          </a:xfrm>
          <a:prstGeom prst="rect">
            <a:avLst/>
          </a:prstGeom>
          <a:solidFill>
            <a:srgbClr val="000000">
              <a:alpha val="53725"/>
            </a:srgbClr>
          </a:solidFill>
          <a:ln>
            <a:noFill/>
          </a:ln>
        </p:spPr>
        <p:txBody>
          <a:bodyPr spcFirstLastPara="1" wrap="square" lIns="91425" tIns="45700" rIns="91425" bIns="45700" anchor="ctr" anchorCtr="0">
            <a:noAutofit/>
          </a:bodyPr>
          <a:lstStyle/>
          <a:p>
            <a:pPr marL="228600" marR="0" lvl="0" indent="0" algn="l" rtl="0">
              <a:lnSpc>
                <a:spcPct val="90000"/>
              </a:lnSpc>
              <a:spcBef>
                <a:spcPts val="0"/>
              </a:spcBef>
              <a:spcAft>
                <a:spcPts val="0"/>
              </a:spcAft>
              <a:buClr>
                <a:srgbClr val="000000"/>
              </a:buClr>
              <a:buSzPts val="3600"/>
              <a:buFont typeface="Calibri"/>
              <a:buNone/>
            </a:pPr>
            <a:endParaRPr sz="3600" b="0" i="0" u="none" strike="noStrike" cap="none" dirty="0">
              <a:solidFill>
                <a:srgbClr val="3F3F3F"/>
              </a:solidFill>
              <a:latin typeface="Calibri"/>
              <a:ea typeface="Calibri"/>
              <a:cs typeface="Calibri"/>
              <a:sym typeface="Calibri"/>
            </a:endParaRPr>
          </a:p>
          <a:p>
            <a:pPr marL="228600" marR="0" lvl="0" indent="0" algn="l" rtl="0">
              <a:lnSpc>
                <a:spcPct val="90000"/>
              </a:lnSpc>
              <a:spcBef>
                <a:spcPts val="0"/>
              </a:spcBef>
              <a:spcAft>
                <a:spcPts val="0"/>
              </a:spcAft>
              <a:buClr>
                <a:srgbClr val="000000"/>
              </a:buClr>
              <a:buSzPts val="2800"/>
              <a:buFont typeface="Calibri"/>
              <a:buNone/>
            </a:pPr>
            <a:endParaRPr sz="2800" b="0" i="0" u="none" strike="noStrike" cap="none" dirty="0">
              <a:solidFill>
                <a:srgbClr val="3F3F3F"/>
              </a:solidFill>
              <a:latin typeface="Calibri"/>
              <a:ea typeface="Calibri"/>
              <a:cs typeface="Calibri"/>
              <a:sym typeface="Calibri"/>
            </a:endParaRPr>
          </a:p>
          <a:p>
            <a:pPr marL="228600" marR="0" lvl="0" indent="0" algn="l" rtl="0">
              <a:lnSpc>
                <a:spcPct val="90000"/>
              </a:lnSpc>
              <a:spcBef>
                <a:spcPts val="0"/>
              </a:spcBef>
              <a:spcAft>
                <a:spcPts val="0"/>
              </a:spcAft>
              <a:buClr>
                <a:srgbClr val="000000"/>
              </a:buClr>
              <a:buSzPts val="3600"/>
              <a:buFont typeface="Calibri"/>
              <a:buNone/>
            </a:pPr>
            <a:endParaRPr sz="3600" b="0" i="0" u="none" strike="noStrike" cap="none" dirty="0">
              <a:solidFill>
                <a:srgbClr val="3F3F3F"/>
              </a:solidFill>
              <a:latin typeface="Calibri"/>
              <a:ea typeface="Calibri"/>
              <a:cs typeface="Calibri"/>
              <a:sym typeface="Calibri"/>
            </a:endParaRPr>
          </a:p>
        </p:txBody>
      </p:sp>
      <p:sp>
        <p:nvSpPr>
          <p:cNvPr id="343" name="Google Shape;343;p80"/>
          <p:cNvSpPr/>
          <p:nvPr/>
        </p:nvSpPr>
        <p:spPr>
          <a:xfrm>
            <a:off x="1280926" y="6356358"/>
            <a:ext cx="2117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Photo: Muna Ibrahim/UNICEF</a:t>
            </a: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344" name="Google Shape;344;p80"/>
          <p:cNvSpPr txBox="1"/>
          <p:nvPr/>
        </p:nvSpPr>
        <p:spPr>
          <a:xfrm>
            <a:off x="4244507" y="2326332"/>
            <a:ext cx="3050100" cy="29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250 million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Women of reproductive age are affected by </a:t>
            </a:r>
            <a:r>
              <a:rPr lang="en-US" sz="2400" b="1" i="0" u="none" strike="noStrike" cap="none">
                <a:solidFill>
                  <a:schemeClr val="lt1"/>
                </a:solidFill>
                <a:latin typeface="Calibri"/>
                <a:ea typeface="Calibri"/>
                <a:cs typeface="Calibri"/>
                <a:sym typeface="Calibri"/>
              </a:rPr>
              <a:t>iron deficiency anemia, </a:t>
            </a:r>
            <a:r>
              <a:rPr lang="en-US" sz="2400" b="0" i="0" u="none" strike="noStrike" cap="none">
                <a:solidFill>
                  <a:schemeClr val="lt1"/>
                </a:solidFill>
                <a:latin typeface="Calibri"/>
                <a:ea typeface="Calibri"/>
                <a:cs typeface="Calibri"/>
                <a:sym typeface="Calibri"/>
              </a:rPr>
              <a:t>doubling their risk for maternal death. </a:t>
            </a:r>
            <a:endParaRPr sz="1400" b="0" i="0" u="none" strike="noStrike" cap="none">
              <a:solidFill>
                <a:srgbClr val="000000"/>
              </a:solidFill>
              <a:latin typeface="Arial"/>
              <a:ea typeface="Arial"/>
              <a:cs typeface="Arial"/>
              <a:sym typeface="Arial"/>
            </a:endParaRPr>
          </a:p>
        </p:txBody>
      </p:sp>
      <p:sp>
        <p:nvSpPr>
          <p:cNvPr id="345" name="Google Shape;345;p80"/>
          <p:cNvSpPr/>
          <p:nvPr/>
        </p:nvSpPr>
        <p:spPr>
          <a:xfrm>
            <a:off x="7792504" y="2310666"/>
            <a:ext cx="33399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75%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Of children born with brain and spinal birth defects die before their fifth birthday. </a:t>
            </a:r>
            <a:endParaRPr sz="2400" b="1" i="0" u="none" strike="noStrike" cap="none">
              <a:solidFill>
                <a:schemeClr val="lt1"/>
              </a:solidFill>
              <a:latin typeface="Calibri"/>
              <a:ea typeface="Calibri"/>
              <a:cs typeface="Calibri"/>
              <a:sym typeface="Calibri"/>
            </a:endParaRPr>
          </a:p>
        </p:txBody>
      </p:sp>
      <p:sp>
        <p:nvSpPr>
          <p:cNvPr id="346" name="Google Shape;346;p80"/>
          <p:cNvSpPr/>
          <p:nvPr/>
        </p:nvSpPr>
        <p:spPr>
          <a:xfrm>
            <a:off x="3280440" y="1717466"/>
            <a:ext cx="687900" cy="1601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80"/>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3</a:t>
            </a:fld>
            <a:endParaRPr>
              <a:solidFill>
                <a:schemeClr val="lt1"/>
              </a:solidFill>
            </a:endParaRPr>
          </a:p>
        </p:txBody>
      </p:sp>
      <p:sp>
        <p:nvSpPr>
          <p:cNvPr id="348" name="Google Shape;348;p80"/>
          <p:cNvSpPr txBox="1"/>
          <p:nvPr/>
        </p:nvSpPr>
        <p:spPr>
          <a:xfrm>
            <a:off x="1059402" y="2310666"/>
            <a:ext cx="3185100" cy="246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2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People worldwide suffer the effects of micronutrient malnutrition.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9" name="Google Shape;349;p80"/>
          <p:cNvSpPr txBox="1"/>
          <p:nvPr/>
        </p:nvSpPr>
        <p:spPr>
          <a:xfrm>
            <a:off x="3837662" y="1144429"/>
            <a:ext cx="4386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Calibri"/>
                <a:ea typeface="Calibri"/>
                <a:cs typeface="Calibri"/>
                <a:sym typeface="Calibri"/>
              </a:rPr>
              <a:t>The challenge</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D9AC160-6E5E-457F-9B63-C3B73945A4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202998"/>
            <a:ext cx="12192000" cy="3169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5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4"/>
                                        </p:tgtEl>
                                        <p:attrNameLst>
                                          <p:attrName>style.visibility</p:attrName>
                                        </p:attrNameLst>
                                      </p:cBhvr>
                                      <p:to>
                                        <p:strVal val="visible"/>
                                      </p:to>
                                    </p:set>
                                    <p:animEffect transition="in" filter="fade">
                                      <p:cBhvr>
                                        <p:cTn id="12" dur="500"/>
                                        <p:tgtEl>
                                          <p:spTgt spid="3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
                                        </p:tgtEl>
                                        <p:attrNameLst>
                                          <p:attrName>style.visibility</p:attrName>
                                        </p:attrNameLst>
                                      </p:cBhvr>
                                      <p:to>
                                        <p:strVal val="visible"/>
                                      </p:to>
                                    </p:set>
                                    <p:animEffect transition="in" filter="fade">
                                      <p:cBhvr>
                                        <p:cTn id="17"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6"/>
        <p:cNvGrpSpPr/>
        <p:nvPr/>
      </p:nvGrpSpPr>
      <p:grpSpPr>
        <a:xfrm>
          <a:off x="0" y="0"/>
          <a:ext cx="0" cy="0"/>
          <a:chOff x="0" y="0"/>
          <a:chExt cx="0" cy="0"/>
        </a:xfrm>
      </p:grpSpPr>
      <p:sp>
        <p:nvSpPr>
          <p:cNvPr id="747" name="Google Shape;747;ga3b6e513f1_0_1277"/>
          <p:cNvSpPr/>
          <p:nvPr/>
        </p:nvSpPr>
        <p:spPr>
          <a:xfrm>
            <a:off x="0" y="0"/>
            <a:ext cx="7729500" cy="6315000"/>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8" name="Google Shape;748;ga3b6e513f1_0_1277"/>
          <p:cNvSpPr txBox="1"/>
          <p:nvPr/>
        </p:nvSpPr>
        <p:spPr>
          <a:xfrm>
            <a:off x="278262" y="1481801"/>
            <a:ext cx="6994200" cy="4407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E4E79"/>
              </a:buClr>
              <a:buSzPts val="2800"/>
              <a:buFont typeface="Arial"/>
              <a:buNone/>
            </a:pPr>
            <a:r>
              <a:rPr lang="en-US" sz="2800" b="0" i="0" u="none" strike="noStrike" cap="none">
                <a:solidFill>
                  <a:srgbClr val="3F3F3F"/>
                </a:solidFill>
                <a:latin typeface="Calibri"/>
                <a:ea typeface="Calibri"/>
                <a:cs typeface="Calibri"/>
                <a:sym typeface="Calibri"/>
              </a:rPr>
              <a:t>FFI is exploring support for 26 countries, pending additional funding.</a:t>
            </a:r>
            <a:endParaRPr sz="1400" b="0" i="0" u="none" strike="noStrike" cap="none">
              <a:solidFill>
                <a:srgbClr val="000000"/>
              </a:solidFill>
              <a:latin typeface="Arial"/>
              <a:ea typeface="Arial"/>
              <a:cs typeface="Arial"/>
              <a:sym typeface="Arial"/>
            </a:endParaRPr>
          </a:p>
          <a:p>
            <a:pPr marL="457177" marR="0" lvl="1" indent="0"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a:solidFill>
                <a:srgbClr val="3F3F3F"/>
              </a:solidFill>
              <a:latin typeface="Calibri"/>
              <a:ea typeface="Calibri"/>
              <a:cs typeface="Calibri"/>
              <a:sym typeface="Calibri"/>
            </a:endParaRPr>
          </a:p>
        </p:txBody>
      </p:sp>
      <p:sp>
        <p:nvSpPr>
          <p:cNvPr id="749" name="Google Shape;749;ga3b6e513f1_0_1277"/>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LATIN AMERICA &amp; CARIBBEAN</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lt1"/>
                </a:solidFill>
                <a:latin typeface="Calibri"/>
                <a:ea typeface="Calibri"/>
                <a:cs typeface="Calibri"/>
                <a:sym typeface="Calibri"/>
              </a:rPr>
              <a:t>Strategic targets</a:t>
            </a:r>
            <a:endParaRPr sz="2000" b="0" i="0" u="none" strike="noStrike" cap="none">
              <a:solidFill>
                <a:schemeClr val="lt1"/>
              </a:solidFill>
              <a:latin typeface="Calibri"/>
              <a:ea typeface="Calibri"/>
              <a:cs typeface="Calibri"/>
              <a:sym typeface="Calibri"/>
            </a:endParaRPr>
          </a:p>
        </p:txBody>
      </p:sp>
      <p:graphicFrame>
        <p:nvGraphicFramePr>
          <p:cNvPr id="750" name="Google Shape;750;ga3b6e513f1_0_1277"/>
          <p:cNvGraphicFramePr/>
          <p:nvPr>
            <p:extLst>
              <p:ext uri="{D42A27DB-BD31-4B8C-83A1-F6EECF244321}">
                <p14:modId xmlns:p14="http://schemas.microsoft.com/office/powerpoint/2010/main" val="2845837351"/>
              </p:ext>
            </p:extLst>
          </p:nvPr>
        </p:nvGraphicFramePr>
        <p:xfrm>
          <a:off x="339155" y="2495598"/>
          <a:ext cx="6994075" cy="3566250"/>
        </p:xfrm>
        <a:graphic>
          <a:graphicData uri="http://schemas.openxmlformats.org/drawingml/2006/table">
            <a:tbl>
              <a:tblPr firstRow="1" bandRow="1">
                <a:noFill/>
                <a:tableStyleId>{003827FC-79D9-4FC7-9087-D006CE65BCC5}</a:tableStyleId>
              </a:tblPr>
              <a:tblGrid>
                <a:gridCol w="1748525">
                  <a:extLst>
                    <a:ext uri="{9D8B030D-6E8A-4147-A177-3AD203B41FA5}">
                      <a16:colId xmlns:a16="http://schemas.microsoft.com/office/drawing/2014/main" val="20000"/>
                    </a:ext>
                  </a:extLst>
                </a:gridCol>
                <a:gridCol w="1531050">
                  <a:extLst>
                    <a:ext uri="{9D8B030D-6E8A-4147-A177-3AD203B41FA5}">
                      <a16:colId xmlns:a16="http://schemas.microsoft.com/office/drawing/2014/main" val="20001"/>
                    </a:ext>
                  </a:extLst>
                </a:gridCol>
                <a:gridCol w="1376125">
                  <a:extLst>
                    <a:ext uri="{9D8B030D-6E8A-4147-A177-3AD203B41FA5}">
                      <a16:colId xmlns:a16="http://schemas.microsoft.com/office/drawing/2014/main" val="20002"/>
                    </a:ext>
                  </a:extLst>
                </a:gridCol>
                <a:gridCol w="2338375">
                  <a:extLst>
                    <a:ext uri="{9D8B030D-6E8A-4147-A177-3AD203B41FA5}">
                      <a16:colId xmlns:a16="http://schemas.microsoft.com/office/drawing/2014/main" val="20003"/>
                    </a:ext>
                  </a:extLst>
                </a:gridCol>
              </a:tblGrid>
              <a:tr h="348975">
                <a:tc gridSpan="4">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rPr>
                        <a:t>EXPLORE &amp; ENGAGE</a:t>
                      </a:r>
                      <a:endParaRPr sz="1400" u="none" strike="noStrike" cap="none" dirty="0"/>
                    </a:p>
                  </a:txBody>
                  <a:tcPr marL="91450" marR="91450" marT="45725" marB="45725">
                    <a:solidFill>
                      <a:srgbClr val="BBD6E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89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Argentina</a:t>
                      </a:r>
                      <a:endParaRPr sz="1400" u="none" strike="noStrike" cap="none"/>
                    </a:p>
                  </a:txBody>
                  <a:tcPr marL="91450" marR="91450" marT="45725" marB="45725">
                    <a:solidFill>
                      <a:srgbClr val="BBD6EE"/>
                    </a:solidFill>
                  </a:tcPr>
                </a:tc>
                <a:tc>
                  <a:txBody>
                    <a:bodyPr/>
                    <a:lstStyle/>
                    <a:p>
                      <a:pPr marL="0" marR="0" lvl="1" indent="0" algn="l" rtl="0">
                        <a:lnSpc>
                          <a:spcPct val="100000"/>
                        </a:lnSpc>
                        <a:spcBef>
                          <a:spcPts val="0"/>
                        </a:spcBef>
                        <a:spcAft>
                          <a:spcPts val="0"/>
                        </a:spcAft>
                        <a:buClr>
                          <a:srgbClr val="1E4E79"/>
                        </a:buClr>
                        <a:buSzPts val="1800"/>
                        <a:buFont typeface="Calibri"/>
                        <a:buNone/>
                      </a:pPr>
                      <a:r>
                        <a:rPr lang="en-US" sz="1800" u="none" strike="noStrike" cap="none">
                          <a:solidFill>
                            <a:schemeClr val="lt1"/>
                          </a:solidFill>
                        </a:rPr>
                        <a:t>Costa Rica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Honduras</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Trinidad and Tobago</a:t>
                      </a:r>
                      <a:endParaRPr sz="1400" u="none" strike="noStrike" cap="none"/>
                    </a:p>
                  </a:txBody>
                  <a:tcPr marL="91450" marR="91450" marT="45725" marB="45725">
                    <a:solidFill>
                      <a:srgbClr val="BBD6EE"/>
                    </a:solidFill>
                  </a:tcPr>
                </a:tc>
                <a:extLst>
                  <a:ext uri="{0D108BD9-81ED-4DB2-BD59-A6C34878D82A}">
                    <a16:rowId xmlns:a16="http://schemas.microsoft.com/office/drawing/2014/main" val="10001"/>
                  </a:ext>
                </a:extLst>
              </a:tr>
              <a:tr h="3489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Bahamas</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Cuba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Jamaica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Uruguay</a:t>
                      </a:r>
                      <a:endParaRPr sz="1400" u="none" strike="noStrike" cap="none"/>
                    </a:p>
                  </a:txBody>
                  <a:tcPr marL="91450" marR="91450" marT="45725" marB="45725">
                    <a:solidFill>
                      <a:srgbClr val="BBD6EE"/>
                    </a:solidFill>
                  </a:tcPr>
                </a:tc>
                <a:extLst>
                  <a:ext uri="{0D108BD9-81ED-4DB2-BD59-A6C34878D82A}">
                    <a16:rowId xmlns:a16="http://schemas.microsoft.com/office/drawing/2014/main" val="10002"/>
                  </a:ext>
                </a:extLst>
              </a:tr>
              <a:tr h="6023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Barbados</a:t>
                      </a:r>
                      <a:endParaRPr sz="1400" u="none" strike="noStrike" cap="none"/>
                    </a:p>
                  </a:txBody>
                  <a:tcPr marL="91450" marR="91450" marT="45725" marB="45725">
                    <a:solidFill>
                      <a:srgbClr val="BBD6EE"/>
                    </a:solidFill>
                  </a:tcPr>
                </a:tc>
                <a:tc>
                  <a:txBody>
                    <a:bodyPr/>
                    <a:lstStyle/>
                    <a:p>
                      <a:pPr marL="0" marR="0" lvl="1"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Dominican Republic</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Mexico</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Venezuela</a:t>
                      </a:r>
                      <a:endParaRPr sz="1400" u="none" strike="noStrike" cap="none"/>
                    </a:p>
                  </a:txBody>
                  <a:tcPr marL="91450" marR="91450" marT="45725" marB="45725">
                    <a:solidFill>
                      <a:srgbClr val="BBD6EE"/>
                    </a:solidFill>
                  </a:tcPr>
                </a:tc>
                <a:extLst>
                  <a:ext uri="{0D108BD9-81ED-4DB2-BD59-A6C34878D82A}">
                    <a16:rowId xmlns:a16="http://schemas.microsoft.com/office/drawing/2014/main" val="10003"/>
                  </a:ext>
                </a:extLst>
              </a:tr>
              <a:tr h="3489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Belize</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Ecuador</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Nicaragua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extLst>
                  <a:ext uri="{0D108BD9-81ED-4DB2-BD59-A6C34878D82A}">
                    <a16:rowId xmlns:a16="http://schemas.microsoft.com/office/drawing/2014/main" val="10004"/>
                  </a:ext>
                </a:extLst>
              </a:tr>
              <a:tr h="3489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Bolivia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El Salvador</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Panama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extLst>
                  <a:ext uri="{0D108BD9-81ED-4DB2-BD59-A6C34878D82A}">
                    <a16:rowId xmlns:a16="http://schemas.microsoft.com/office/drawing/2014/main" val="10005"/>
                  </a:ext>
                </a:extLst>
              </a:tr>
              <a:tr h="3489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Brazil</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Guatemala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Paraguay</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extLst>
                  <a:ext uri="{0D108BD9-81ED-4DB2-BD59-A6C34878D82A}">
                    <a16:rowId xmlns:a16="http://schemas.microsoft.com/office/drawing/2014/main" val="10006"/>
                  </a:ext>
                </a:extLst>
              </a:tr>
              <a:tr h="3489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Chile</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Guyana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Peru</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BBD6EE"/>
                    </a:solidFill>
                  </a:tcPr>
                </a:tc>
                <a:extLst>
                  <a:ext uri="{0D108BD9-81ED-4DB2-BD59-A6C34878D82A}">
                    <a16:rowId xmlns:a16="http://schemas.microsoft.com/office/drawing/2014/main" val="10007"/>
                  </a:ext>
                </a:extLst>
              </a:tr>
              <a:tr h="348975">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Colombia</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Haiti</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Suriname</a:t>
                      </a:r>
                      <a:endParaRPr sz="14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BBD6EE"/>
                    </a:solidFill>
                  </a:tcPr>
                </a:tc>
                <a:extLst>
                  <a:ext uri="{0D108BD9-81ED-4DB2-BD59-A6C34878D82A}">
                    <a16:rowId xmlns:a16="http://schemas.microsoft.com/office/drawing/2014/main" val="10008"/>
                  </a:ext>
                </a:extLst>
              </a:tr>
            </a:tbl>
          </a:graphicData>
        </a:graphic>
      </p:graphicFrame>
      <p:sp>
        <p:nvSpPr>
          <p:cNvPr id="751" name="Google Shape;751;ga3b6e513f1_0_1277"/>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30</a:t>
            </a:fld>
            <a:endParaRPr>
              <a:solidFill>
                <a:schemeClr val="lt1"/>
              </a:solidFill>
            </a:endParaRPr>
          </a:p>
        </p:txBody>
      </p:sp>
      <p:sp>
        <p:nvSpPr>
          <p:cNvPr id="752" name="Google Shape;752;ga3b6e513f1_0_1277"/>
          <p:cNvSpPr/>
          <p:nvPr/>
        </p:nvSpPr>
        <p:spPr>
          <a:xfrm>
            <a:off x="99579" y="6506039"/>
            <a:ext cx="11049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Abe Kleinfeld</a:t>
            </a:r>
            <a:endParaRPr sz="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6"/>
        <p:cNvGrpSpPr/>
        <p:nvPr/>
      </p:nvGrpSpPr>
      <p:grpSpPr>
        <a:xfrm>
          <a:off x="0" y="0"/>
          <a:ext cx="0" cy="0"/>
          <a:chOff x="0" y="0"/>
          <a:chExt cx="0" cy="0"/>
        </a:xfrm>
      </p:grpSpPr>
      <p:pic>
        <p:nvPicPr>
          <p:cNvPr id="3" name="Picture 2">
            <a:extLst>
              <a:ext uri="{FF2B5EF4-FFF2-40B4-BE49-F238E27FC236}">
                <a16:creationId xmlns:a16="http://schemas.microsoft.com/office/drawing/2014/main" id="{510830D7-D2D5-408A-9AB7-716C6313DA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57" name="Google Shape;757;ga3b6e513f1_0_1287"/>
          <p:cNvSpPr/>
          <p:nvPr/>
        </p:nvSpPr>
        <p:spPr>
          <a:xfrm>
            <a:off x="0" y="0"/>
            <a:ext cx="7729500" cy="6858000"/>
          </a:xfrm>
          <a:prstGeom prst="rect">
            <a:avLst/>
          </a:prstGeom>
          <a:solidFill>
            <a:srgbClr val="FFFFFF">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8" name="Google Shape;758;ga3b6e513f1_0_1287"/>
          <p:cNvSpPr txBox="1"/>
          <p:nvPr/>
        </p:nvSpPr>
        <p:spPr>
          <a:xfrm>
            <a:off x="278262" y="1481801"/>
            <a:ext cx="7465800" cy="4407900"/>
          </a:xfrm>
          <a:prstGeom prst="rect">
            <a:avLst/>
          </a:prstGeom>
          <a:noFill/>
          <a:ln>
            <a:noFill/>
          </a:ln>
        </p:spPr>
        <p:txBody>
          <a:bodyPr spcFirstLastPara="1" wrap="square" lIns="91425" tIns="45700" rIns="91425" bIns="45700" anchor="t" anchorCtr="0">
            <a:noAutofit/>
          </a:bodyPr>
          <a:lstStyle/>
          <a:p>
            <a:pPr marL="228588" marR="0" lvl="0" indent="-228588" algn="l" rtl="0">
              <a:lnSpc>
                <a:spcPct val="90000"/>
              </a:lnSpc>
              <a:spcBef>
                <a:spcPts val="0"/>
              </a:spcBef>
              <a:spcAft>
                <a:spcPts val="0"/>
              </a:spcAft>
              <a:buClr>
                <a:srgbClr val="1E4E79"/>
              </a:buClr>
              <a:buSzPts val="2800"/>
              <a:buFont typeface="Arial"/>
              <a:buChar char="•"/>
            </a:pPr>
            <a:r>
              <a:rPr lang="en-US" sz="2800" b="0" i="0" u="none" strike="noStrike" cap="none" dirty="0">
                <a:solidFill>
                  <a:srgbClr val="3F3F3F"/>
                </a:solidFill>
                <a:latin typeface="Calibri"/>
                <a:ea typeface="Calibri"/>
                <a:cs typeface="Calibri"/>
                <a:sym typeface="Calibri"/>
              </a:rPr>
              <a:t>Assessment of 28 states and 7 territories via:</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Database analyses</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Creation of state profiles</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Socio-cultural assessment</a:t>
            </a:r>
            <a:endParaRPr sz="5400" b="0" i="0" u="none" strike="noStrike" cap="none" dirty="0">
              <a:solidFill>
                <a:srgbClr val="3F3F3F"/>
              </a:solidFill>
              <a:latin typeface="Calibri"/>
              <a:ea typeface="Calibri"/>
              <a:cs typeface="Calibri"/>
              <a:sym typeface="Calibri"/>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Partner interviews and mapping</a:t>
            </a:r>
            <a:endParaRPr sz="1400" b="0" i="0" u="none" strike="noStrike" cap="none" dirty="0">
              <a:solidFill>
                <a:srgbClr val="000000"/>
              </a:solidFill>
              <a:latin typeface="Arial"/>
              <a:ea typeface="Arial"/>
              <a:cs typeface="Arial"/>
              <a:sym typeface="Arial"/>
            </a:endParaRPr>
          </a:p>
          <a:p>
            <a:pPr marL="228588" marR="0" lvl="0" indent="-228588" algn="l" rtl="0">
              <a:lnSpc>
                <a:spcPct val="90000"/>
              </a:lnSpc>
              <a:spcBef>
                <a:spcPts val="560"/>
              </a:spcBef>
              <a:spcAft>
                <a:spcPts val="0"/>
              </a:spcAft>
              <a:buClr>
                <a:srgbClr val="1E4E79"/>
              </a:buClr>
              <a:buSzPts val="2800"/>
              <a:buFont typeface="Arial"/>
              <a:buChar char="•"/>
            </a:pPr>
            <a:r>
              <a:rPr lang="en-US" sz="2800" b="0" i="0" u="none" strike="noStrike" cap="none" dirty="0">
                <a:solidFill>
                  <a:srgbClr val="3F3F3F"/>
                </a:solidFill>
                <a:latin typeface="Calibri"/>
                <a:ea typeface="Calibri"/>
                <a:cs typeface="Calibri"/>
                <a:sym typeface="Calibri"/>
              </a:rPr>
              <a:t>Priority tiers were identified through:</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Potential health impact</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Market analyses</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Industry analyses</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Assessment of grain availability and consumption</a:t>
            </a:r>
            <a:endParaRPr sz="1400" b="0" i="0" u="none" strike="noStrike" cap="none" dirty="0">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dirty="0">
                <a:solidFill>
                  <a:srgbClr val="3F3F3F"/>
                </a:solidFill>
                <a:latin typeface="Calibri"/>
                <a:ea typeface="Calibri"/>
                <a:cs typeface="Calibri"/>
                <a:sym typeface="Calibri"/>
              </a:rPr>
              <a:t>Assessment of fortification environment for wheat and rice</a:t>
            </a:r>
            <a:endParaRPr sz="1400" b="0" i="0" u="none" strike="noStrike" cap="none" dirty="0">
              <a:solidFill>
                <a:srgbClr val="000000"/>
              </a:solidFill>
              <a:latin typeface="Arial"/>
              <a:ea typeface="Arial"/>
              <a:cs typeface="Arial"/>
              <a:sym typeface="Arial"/>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685765" marR="0" lvl="1" indent="-50788" algn="l" rtl="0">
              <a:lnSpc>
                <a:spcPct val="90000"/>
              </a:lnSpc>
              <a:spcBef>
                <a:spcPts val="560"/>
              </a:spcBef>
              <a:spcAft>
                <a:spcPts val="0"/>
              </a:spcAft>
              <a:buClr>
                <a:srgbClr val="1E4E79"/>
              </a:buClr>
              <a:buSzPts val="2800"/>
              <a:buFont typeface="Arial"/>
              <a:buNone/>
            </a:pPr>
            <a:endParaRPr sz="2800" b="0" i="0" u="none" strike="noStrike" cap="none" dirty="0">
              <a:solidFill>
                <a:srgbClr val="3F3F3F"/>
              </a:solidFill>
              <a:latin typeface="Calibri"/>
              <a:ea typeface="Calibri"/>
              <a:cs typeface="Calibri"/>
              <a:sym typeface="Calibri"/>
            </a:endParaRPr>
          </a:p>
          <a:p>
            <a:pPr marL="685765" marR="0" lvl="1" indent="-114288" algn="l" rtl="0">
              <a:lnSpc>
                <a:spcPct val="90000"/>
              </a:lnSpc>
              <a:spcBef>
                <a:spcPts val="360"/>
              </a:spcBef>
              <a:spcAft>
                <a:spcPts val="0"/>
              </a:spcAft>
              <a:buClr>
                <a:srgbClr val="1E4E79"/>
              </a:buClr>
              <a:buSzPts val="1800"/>
              <a:buFont typeface="Arial"/>
              <a:buNone/>
            </a:pPr>
            <a:endParaRPr sz="1800" b="0" i="0" u="none" strike="noStrike" cap="none" dirty="0">
              <a:solidFill>
                <a:srgbClr val="3F3F3F"/>
              </a:solidFill>
              <a:latin typeface="Calibri"/>
              <a:ea typeface="Calibri"/>
              <a:cs typeface="Calibri"/>
              <a:sym typeface="Calibri"/>
            </a:endParaRPr>
          </a:p>
        </p:txBody>
      </p:sp>
      <p:sp>
        <p:nvSpPr>
          <p:cNvPr id="759" name="Google Shape;759;ga3b6e513f1_0_1287"/>
          <p:cNvSpPr/>
          <p:nvPr/>
        </p:nvSpPr>
        <p:spPr>
          <a:xfrm>
            <a:off x="0" y="0"/>
            <a:ext cx="772950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INDIA</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Data-driven assessment</a:t>
            </a:r>
            <a:endParaRPr sz="1400" b="0" i="0" u="none" strike="noStrike" cap="none">
              <a:solidFill>
                <a:srgbClr val="000000"/>
              </a:solidFill>
              <a:latin typeface="Arial"/>
              <a:ea typeface="Arial"/>
              <a:cs typeface="Arial"/>
              <a:sym typeface="Arial"/>
            </a:endParaRPr>
          </a:p>
        </p:txBody>
      </p:sp>
      <p:sp>
        <p:nvSpPr>
          <p:cNvPr id="760" name="Google Shape;760;ga3b6e513f1_0_1287"/>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31</a:t>
            </a:fld>
            <a:endParaRPr>
              <a:solidFill>
                <a:schemeClr val="lt1"/>
              </a:solidFill>
            </a:endParaRPr>
          </a:p>
        </p:txBody>
      </p:sp>
      <p:sp>
        <p:nvSpPr>
          <p:cNvPr id="761" name="Google Shape;761;ga3b6e513f1_0_1287"/>
          <p:cNvSpPr/>
          <p:nvPr/>
        </p:nvSpPr>
        <p:spPr>
          <a:xfrm>
            <a:off x="168509" y="6506039"/>
            <a:ext cx="10359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Proxima Nova"/>
                <a:ea typeface="Proxima Nova"/>
                <a:cs typeface="Proxima Nova"/>
                <a:sym typeface="Proxima Nova"/>
              </a:rPr>
              <a:t>Photo: Adam Cohn</a:t>
            </a:r>
            <a:endParaRPr sz="800" b="0" i="0" u="none" strike="noStrike" cap="none">
              <a:solidFill>
                <a:srgbClr val="3F3F3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grpSp>
        <p:nvGrpSpPr>
          <p:cNvPr id="767" name="Google Shape;767;ga3b6e513f1_0_1295"/>
          <p:cNvGrpSpPr/>
          <p:nvPr/>
        </p:nvGrpSpPr>
        <p:grpSpPr>
          <a:xfrm>
            <a:off x="1066801" y="1600209"/>
            <a:ext cx="6333764" cy="4397622"/>
            <a:chOff x="4" y="1600208"/>
            <a:chExt cx="6333764" cy="4397622"/>
          </a:xfrm>
        </p:grpSpPr>
        <p:sp>
          <p:nvSpPr>
            <p:cNvPr id="768" name="Google Shape;768;ga3b6e513f1_0_1295"/>
            <p:cNvSpPr/>
            <p:nvPr/>
          </p:nvSpPr>
          <p:spPr>
            <a:xfrm>
              <a:off x="4" y="3151196"/>
              <a:ext cx="36513" cy="26987"/>
            </a:xfrm>
            <a:custGeom>
              <a:avLst/>
              <a:gdLst/>
              <a:ahLst/>
              <a:cxnLst/>
              <a:rect l="l" t="t" r="r" b="b"/>
              <a:pathLst>
                <a:path w="9" h="6" extrusionOk="0">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rgbClr val="D8D8D8"/>
            </a:solidFill>
            <a:ln w="9525" cap="rnd" cmpd="sng">
              <a:solidFill>
                <a:srgbClr val="9C926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9" name="Google Shape;769;ga3b6e513f1_0_1295"/>
            <p:cNvSpPr/>
            <p:nvPr/>
          </p:nvSpPr>
          <p:spPr>
            <a:xfrm>
              <a:off x="406404" y="3933825"/>
              <a:ext cx="49250" cy="63500"/>
            </a:xfrm>
            <a:custGeom>
              <a:avLst/>
              <a:gdLst/>
              <a:ahLst/>
              <a:cxnLst/>
              <a:rect l="l" t="t" r="r" b="b"/>
              <a:pathLst>
                <a:path w="49005" h="63500" extrusionOk="0">
                  <a:moveTo>
                    <a:pt x="0" y="0"/>
                  </a:moveTo>
                  <a:lnTo>
                    <a:pt x="19050" y="12700"/>
                  </a:lnTo>
                  <a:cubicBezTo>
                    <a:pt x="42833" y="28555"/>
                    <a:pt x="15452" y="17851"/>
                    <a:pt x="38100" y="25400"/>
                  </a:cubicBezTo>
                  <a:cubicBezTo>
                    <a:pt x="41275" y="27517"/>
                    <a:pt x="46418" y="28130"/>
                    <a:pt x="47625" y="31750"/>
                  </a:cubicBezTo>
                  <a:cubicBezTo>
                    <a:pt x="49005" y="35890"/>
                    <a:pt x="45397" y="40190"/>
                    <a:pt x="44450" y="44450"/>
                  </a:cubicBezTo>
                  <a:cubicBezTo>
                    <a:pt x="40486" y="62288"/>
                    <a:pt x="45228" y="56372"/>
                    <a:pt x="38100" y="6350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0" name="Google Shape;770;ga3b6e513f1_0_1295"/>
            <p:cNvSpPr/>
            <p:nvPr/>
          </p:nvSpPr>
          <p:spPr>
            <a:xfrm>
              <a:off x="454025" y="3952875"/>
              <a:ext cx="63516" cy="57138"/>
            </a:xfrm>
            <a:custGeom>
              <a:avLst/>
              <a:gdLst/>
              <a:ahLst/>
              <a:cxnLst/>
              <a:rect l="l" t="t" r="r" b="b"/>
              <a:pathLst>
                <a:path w="63835" h="57570" extrusionOk="0">
                  <a:moveTo>
                    <a:pt x="0" y="13120"/>
                  </a:moveTo>
                  <a:cubicBezTo>
                    <a:pt x="3175" y="11003"/>
                    <a:pt x="6112" y="8477"/>
                    <a:pt x="9525" y="6770"/>
                  </a:cubicBezTo>
                  <a:cubicBezTo>
                    <a:pt x="23065" y="0"/>
                    <a:pt x="30263" y="4841"/>
                    <a:pt x="47625" y="6770"/>
                  </a:cubicBezTo>
                  <a:lnTo>
                    <a:pt x="57150" y="35345"/>
                  </a:lnTo>
                  <a:lnTo>
                    <a:pt x="60325" y="44870"/>
                  </a:lnTo>
                  <a:cubicBezTo>
                    <a:pt x="63835" y="55399"/>
                    <a:pt x="63500" y="51048"/>
                    <a:pt x="63500" y="5757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1" name="Google Shape;771;ga3b6e513f1_0_1295"/>
            <p:cNvSpPr/>
            <p:nvPr/>
          </p:nvSpPr>
          <p:spPr>
            <a:xfrm>
              <a:off x="3206750" y="1600208"/>
              <a:ext cx="1817228" cy="1433413"/>
            </a:xfrm>
            <a:custGeom>
              <a:avLst/>
              <a:gdLst/>
              <a:ahLst/>
              <a:cxnLst/>
              <a:rect l="l" t="t" r="r" b="b"/>
              <a:pathLst>
                <a:path w="766763" h="592932" extrusionOk="0">
                  <a:moveTo>
                    <a:pt x="0" y="559594"/>
                  </a:moveTo>
                  <a:lnTo>
                    <a:pt x="97631" y="564357"/>
                  </a:lnTo>
                  <a:lnTo>
                    <a:pt x="111919" y="573882"/>
                  </a:lnTo>
                  <a:lnTo>
                    <a:pt x="123825" y="571500"/>
                  </a:lnTo>
                  <a:lnTo>
                    <a:pt x="154781" y="592932"/>
                  </a:lnTo>
                  <a:lnTo>
                    <a:pt x="192881" y="566738"/>
                  </a:lnTo>
                  <a:lnTo>
                    <a:pt x="192881" y="566738"/>
                  </a:lnTo>
                  <a:lnTo>
                    <a:pt x="269081" y="588169"/>
                  </a:lnTo>
                  <a:lnTo>
                    <a:pt x="290513" y="550069"/>
                  </a:lnTo>
                  <a:lnTo>
                    <a:pt x="350044" y="550069"/>
                  </a:lnTo>
                  <a:lnTo>
                    <a:pt x="385763" y="523875"/>
                  </a:lnTo>
                  <a:lnTo>
                    <a:pt x="414338" y="521494"/>
                  </a:lnTo>
                  <a:lnTo>
                    <a:pt x="464344" y="540544"/>
                  </a:lnTo>
                  <a:lnTo>
                    <a:pt x="497681" y="561975"/>
                  </a:lnTo>
                  <a:lnTo>
                    <a:pt x="550069" y="528638"/>
                  </a:lnTo>
                  <a:lnTo>
                    <a:pt x="590550" y="533400"/>
                  </a:lnTo>
                  <a:lnTo>
                    <a:pt x="604838" y="464344"/>
                  </a:lnTo>
                  <a:lnTo>
                    <a:pt x="602456" y="445294"/>
                  </a:lnTo>
                  <a:lnTo>
                    <a:pt x="688181" y="395288"/>
                  </a:lnTo>
                  <a:lnTo>
                    <a:pt x="702469" y="381000"/>
                  </a:lnTo>
                  <a:lnTo>
                    <a:pt x="762000" y="361950"/>
                  </a:lnTo>
                  <a:lnTo>
                    <a:pt x="762000" y="316707"/>
                  </a:lnTo>
                  <a:lnTo>
                    <a:pt x="733425" y="307182"/>
                  </a:lnTo>
                  <a:lnTo>
                    <a:pt x="719138" y="283369"/>
                  </a:lnTo>
                  <a:lnTo>
                    <a:pt x="726281" y="254794"/>
                  </a:lnTo>
                  <a:lnTo>
                    <a:pt x="762000" y="245269"/>
                  </a:lnTo>
                  <a:lnTo>
                    <a:pt x="766763" y="223838"/>
                  </a:lnTo>
                  <a:lnTo>
                    <a:pt x="754856" y="214313"/>
                  </a:lnTo>
                  <a:lnTo>
                    <a:pt x="754856" y="183357"/>
                  </a:lnTo>
                  <a:lnTo>
                    <a:pt x="650081" y="214313"/>
                  </a:lnTo>
                  <a:lnTo>
                    <a:pt x="631031" y="214313"/>
                  </a:lnTo>
                  <a:lnTo>
                    <a:pt x="592931" y="180975"/>
                  </a:lnTo>
                  <a:lnTo>
                    <a:pt x="561975" y="188119"/>
                  </a:lnTo>
                  <a:lnTo>
                    <a:pt x="540544" y="202407"/>
                  </a:lnTo>
                  <a:lnTo>
                    <a:pt x="509588" y="195263"/>
                  </a:lnTo>
                  <a:lnTo>
                    <a:pt x="473869" y="190500"/>
                  </a:lnTo>
                  <a:lnTo>
                    <a:pt x="414338" y="185738"/>
                  </a:lnTo>
                  <a:lnTo>
                    <a:pt x="392906" y="154782"/>
                  </a:lnTo>
                  <a:lnTo>
                    <a:pt x="371475" y="126207"/>
                  </a:lnTo>
                  <a:lnTo>
                    <a:pt x="342900" y="126207"/>
                  </a:lnTo>
                  <a:lnTo>
                    <a:pt x="311944" y="142875"/>
                  </a:lnTo>
                  <a:lnTo>
                    <a:pt x="283369" y="135732"/>
                  </a:lnTo>
                  <a:lnTo>
                    <a:pt x="259556" y="97632"/>
                  </a:lnTo>
                  <a:lnTo>
                    <a:pt x="233363" y="76200"/>
                  </a:lnTo>
                  <a:lnTo>
                    <a:pt x="221456" y="73819"/>
                  </a:lnTo>
                  <a:lnTo>
                    <a:pt x="180975" y="21432"/>
                  </a:lnTo>
                  <a:lnTo>
                    <a:pt x="159544" y="0"/>
                  </a:lnTo>
                  <a:lnTo>
                    <a:pt x="107156" y="2382"/>
                  </a:lnTo>
                  <a:lnTo>
                    <a:pt x="83344" y="42863"/>
                  </a:lnTo>
                  <a:lnTo>
                    <a:pt x="85725" y="69057"/>
                  </a:lnTo>
                  <a:lnTo>
                    <a:pt x="104775" y="90488"/>
                  </a:lnTo>
                  <a:lnTo>
                    <a:pt x="116681" y="102394"/>
                  </a:lnTo>
                  <a:lnTo>
                    <a:pt x="145256" y="109538"/>
                  </a:lnTo>
                  <a:lnTo>
                    <a:pt x="161925" y="121444"/>
                  </a:lnTo>
                  <a:lnTo>
                    <a:pt x="159544" y="138113"/>
                  </a:lnTo>
                  <a:lnTo>
                    <a:pt x="104775" y="200025"/>
                  </a:lnTo>
                  <a:lnTo>
                    <a:pt x="107156" y="245269"/>
                  </a:lnTo>
                  <a:lnTo>
                    <a:pt x="140494" y="300038"/>
                  </a:lnTo>
                  <a:lnTo>
                    <a:pt x="166688" y="338138"/>
                  </a:lnTo>
                  <a:lnTo>
                    <a:pt x="133350" y="381000"/>
                  </a:lnTo>
                  <a:lnTo>
                    <a:pt x="80963" y="359569"/>
                  </a:lnTo>
                  <a:lnTo>
                    <a:pt x="50006" y="404813"/>
                  </a:lnTo>
                  <a:lnTo>
                    <a:pt x="19050" y="421482"/>
                  </a:lnTo>
                  <a:lnTo>
                    <a:pt x="4763" y="457200"/>
                  </a:lnTo>
                  <a:lnTo>
                    <a:pt x="0" y="559594"/>
                  </a:lnTo>
                  <a:close/>
                </a:path>
              </a:pathLst>
            </a:custGeom>
            <a:solidFill>
              <a:srgbClr val="3399FF"/>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2" name="Google Shape;772;ga3b6e513f1_0_1295"/>
            <p:cNvSpPr/>
            <p:nvPr/>
          </p:nvSpPr>
          <p:spPr>
            <a:xfrm>
              <a:off x="4095750" y="1600208"/>
              <a:ext cx="1809674" cy="2633521"/>
            </a:xfrm>
            <a:custGeom>
              <a:avLst/>
              <a:gdLst/>
              <a:ahLst/>
              <a:cxnLst/>
              <a:rect l="l" t="t" r="r" b="b"/>
              <a:pathLst>
                <a:path w="764382" h="1088232" extrusionOk="0">
                  <a:moveTo>
                    <a:pt x="319088" y="392907"/>
                  </a:moveTo>
                  <a:lnTo>
                    <a:pt x="350044" y="466725"/>
                  </a:lnTo>
                  <a:lnTo>
                    <a:pt x="340519" y="509588"/>
                  </a:lnTo>
                  <a:lnTo>
                    <a:pt x="333375" y="559594"/>
                  </a:lnTo>
                  <a:lnTo>
                    <a:pt x="247650" y="633413"/>
                  </a:lnTo>
                  <a:lnTo>
                    <a:pt x="238125" y="690563"/>
                  </a:lnTo>
                  <a:lnTo>
                    <a:pt x="135732" y="711994"/>
                  </a:lnTo>
                  <a:lnTo>
                    <a:pt x="116682" y="738188"/>
                  </a:lnTo>
                  <a:lnTo>
                    <a:pt x="30957" y="707232"/>
                  </a:lnTo>
                  <a:lnTo>
                    <a:pt x="16669" y="707232"/>
                  </a:lnTo>
                  <a:lnTo>
                    <a:pt x="7144" y="735807"/>
                  </a:lnTo>
                  <a:lnTo>
                    <a:pt x="0" y="752475"/>
                  </a:lnTo>
                  <a:lnTo>
                    <a:pt x="26194" y="781050"/>
                  </a:lnTo>
                  <a:lnTo>
                    <a:pt x="45244" y="778669"/>
                  </a:lnTo>
                  <a:lnTo>
                    <a:pt x="52388" y="819150"/>
                  </a:lnTo>
                  <a:lnTo>
                    <a:pt x="66675" y="840582"/>
                  </a:lnTo>
                  <a:lnTo>
                    <a:pt x="92869" y="831057"/>
                  </a:lnTo>
                  <a:lnTo>
                    <a:pt x="109538" y="819150"/>
                  </a:lnTo>
                  <a:lnTo>
                    <a:pt x="133350" y="819150"/>
                  </a:lnTo>
                  <a:lnTo>
                    <a:pt x="142875" y="912019"/>
                  </a:lnTo>
                  <a:lnTo>
                    <a:pt x="171450" y="933450"/>
                  </a:lnTo>
                  <a:lnTo>
                    <a:pt x="180975" y="966788"/>
                  </a:lnTo>
                  <a:lnTo>
                    <a:pt x="221457" y="992982"/>
                  </a:lnTo>
                  <a:lnTo>
                    <a:pt x="254794" y="1035844"/>
                  </a:lnTo>
                  <a:lnTo>
                    <a:pt x="280988" y="1054894"/>
                  </a:lnTo>
                  <a:lnTo>
                    <a:pt x="307182" y="1081088"/>
                  </a:lnTo>
                  <a:lnTo>
                    <a:pt x="319088" y="1088232"/>
                  </a:lnTo>
                  <a:lnTo>
                    <a:pt x="347663" y="1076325"/>
                  </a:lnTo>
                  <a:lnTo>
                    <a:pt x="357188" y="1050132"/>
                  </a:lnTo>
                  <a:lnTo>
                    <a:pt x="392907" y="1033463"/>
                  </a:lnTo>
                  <a:lnTo>
                    <a:pt x="414338" y="1033463"/>
                  </a:lnTo>
                  <a:lnTo>
                    <a:pt x="438150" y="1045369"/>
                  </a:lnTo>
                  <a:lnTo>
                    <a:pt x="461963" y="1073944"/>
                  </a:lnTo>
                  <a:lnTo>
                    <a:pt x="461963" y="1073944"/>
                  </a:lnTo>
                  <a:lnTo>
                    <a:pt x="511969" y="1033463"/>
                  </a:lnTo>
                  <a:lnTo>
                    <a:pt x="547688" y="1033463"/>
                  </a:lnTo>
                  <a:lnTo>
                    <a:pt x="585788" y="1012032"/>
                  </a:lnTo>
                  <a:lnTo>
                    <a:pt x="583407" y="964407"/>
                  </a:lnTo>
                  <a:lnTo>
                    <a:pt x="578644" y="947738"/>
                  </a:lnTo>
                  <a:lnTo>
                    <a:pt x="583407" y="902494"/>
                  </a:lnTo>
                  <a:lnTo>
                    <a:pt x="581025" y="842963"/>
                  </a:lnTo>
                  <a:lnTo>
                    <a:pt x="573882" y="812007"/>
                  </a:lnTo>
                  <a:lnTo>
                    <a:pt x="542925" y="778669"/>
                  </a:lnTo>
                  <a:lnTo>
                    <a:pt x="526257" y="762000"/>
                  </a:lnTo>
                  <a:lnTo>
                    <a:pt x="531019" y="742950"/>
                  </a:lnTo>
                  <a:lnTo>
                    <a:pt x="526257" y="726282"/>
                  </a:lnTo>
                  <a:lnTo>
                    <a:pt x="519113" y="700088"/>
                  </a:lnTo>
                  <a:lnTo>
                    <a:pt x="531019" y="673894"/>
                  </a:lnTo>
                  <a:lnTo>
                    <a:pt x="542925" y="659607"/>
                  </a:lnTo>
                  <a:lnTo>
                    <a:pt x="528638" y="640557"/>
                  </a:lnTo>
                  <a:lnTo>
                    <a:pt x="519113" y="616744"/>
                  </a:lnTo>
                  <a:lnTo>
                    <a:pt x="502444" y="611982"/>
                  </a:lnTo>
                  <a:lnTo>
                    <a:pt x="488157" y="604838"/>
                  </a:lnTo>
                  <a:lnTo>
                    <a:pt x="481013" y="607219"/>
                  </a:lnTo>
                  <a:lnTo>
                    <a:pt x="464344" y="557213"/>
                  </a:lnTo>
                  <a:lnTo>
                    <a:pt x="450057" y="540544"/>
                  </a:lnTo>
                  <a:lnTo>
                    <a:pt x="445294" y="492919"/>
                  </a:lnTo>
                  <a:lnTo>
                    <a:pt x="464344" y="473869"/>
                  </a:lnTo>
                  <a:lnTo>
                    <a:pt x="476250" y="438150"/>
                  </a:lnTo>
                  <a:lnTo>
                    <a:pt x="528638" y="428625"/>
                  </a:lnTo>
                  <a:lnTo>
                    <a:pt x="557213" y="426244"/>
                  </a:lnTo>
                  <a:lnTo>
                    <a:pt x="559594" y="395288"/>
                  </a:lnTo>
                  <a:lnTo>
                    <a:pt x="540544" y="364332"/>
                  </a:lnTo>
                  <a:lnTo>
                    <a:pt x="521494" y="364332"/>
                  </a:lnTo>
                  <a:lnTo>
                    <a:pt x="497682" y="335757"/>
                  </a:lnTo>
                  <a:lnTo>
                    <a:pt x="461963" y="323850"/>
                  </a:lnTo>
                  <a:lnTo>
                    <a:pt x="433388" y="319088"/>
                  </a:lnTo>
                  <a:lnTo>
                    <a:pt x="445294" y="278607"/>
                  </a:lnTo>
                  <a:lnTo>
                    <a:pt x="442913" y="250032"/>
                  </a:lnTo>
                  <a:lnTo>
                    <a:pt x="457200" y="202407"/>
                  </a:lnTo>
                  <a:lnTo>
                    <a:pt x="500063" y="200025"/>
                  </a:lnTo>
                  <a:lnTo>
                    <a:pt x="531019" y="216694"/>
                  </a:lnTo>
                  <a:lnTo>
                    <a:pt x="578644" y="233363"/>
                  </a:lnTo>
                  <a:lnTo>
                    <a:pt x="604838" y="252413"/>
                  </a:lnTo>
                  <a:lnTo>
                    <a:pt x="614363" y="271463"/>
                  </a:lnTo>
                  <a:lnTo>
                    <a:pt x="626269" y="280988"/>
                  </a:lnTo>
                  <a:lnTo>
                    <a:pt x="650082" y="271463"/>
                  </a:lnTo>
                  <a:lnTo>
                    <a:pt x="671513" y="259557"/>
                  </a:lnTo>
                  <a:lnTo>
                    <a:pt x="683419" y="230982"/>
                  </a:lnTo>
                  <a:lnTo>
                    <a:pt x="697707" y="204788"/>
                  </a:lnTo>
                  <a:lnTo>
                    <a:pt x="716757" y="166688"/>
                  </a:lnTo>
                  <a:lnTo>
                    <a:pt x="719138" y="150019"/>
                  </a:lnTo>
                  <a:lnTo>
                    <a:pt x="750094" y="140494"/>
                  </a:lnTo>
                  <a:lnTo>
                    <a:pt x="764382" y="119063"/>
                  </a:lnTo>
                  <a:lnTo>
                    <a:pt x="759619" y="102394"/>
                  </a:lnTo>
                  <a:lnTo>
                    <a:pt x="728663" y="100013"/>
                  </a:lnTo>
                  <a:lnTo>
                    <a:pt x="704850" y="107157"/>
                  </a:lnTo>
                  <a:lnTo>
                    <a:pt x="695325" y="126207"/>
                  </a:lnTo>
                  <a:lnTo>
                    <a:pt x="661988" y="121444"/>
                  </a:lnTo>
                  <a:lnTo>
                    <a:pt x="633413" y="114300"/>
                  </a:lnTo>
                  <a:lnTo>
                    <a:pt x="602457" y="102394"/>
                  </a:lnTo>
                  <a:lnTo>
                    <a:pt x="581025" y="83344"/>
                  </a:lnTo>
                  <a:lnTo>
                    <a:pt x="569119" y="50007"/>
                  </a:lnTo>
                  <a:lnTo>
                    <a:pt x="559594" y="16669"/>
                  </a:lnTo>
                  <a:lnTo>
                    <a:pt x="550069" y="0"/>
                  </a:lnTo>
                  <a:lnTo>
                    <a:pt x="535782" y="9525"/>
                  </a:lnTo>
                  <a:lnTo>
                    <a:pt x="481013" y="83344"/>
                  </a:lnTo>
                  <a:lnTo>
                    <a:pt x="433388" y="80963"/>
                  </a:lnTo>
                  <a:lnTo>
                    <a:pt x="414338" y="71438"/>
                  </a:lnTo>
                  <a:lnTo>
                    <a:pt x="404813" y="61913"/>
                  </a:lnTo>
                  <a:lnTo>
                    <a:pt x="411957" y="107157"/>
                  </a:lnTo>
                  <a:lnTo>
                    <a:pt x="421482" y="130969"/>
                  </a:lnTo>
                  <a:lnTo>
                    <a:pt x="421482" y="159544"/>
                  </a:lnTo>
                  <a:lnTo>
                    <a:pt x="411957" y="180975"/>
                  </a:lnTo>
                  <a:lnTo>
                    <a:pt x="383382" y="192882"/>
                  </a:lnTo>
                  <a:lnTo>
                    <a:pt x="388144" y="221457"/>
                  </a:lnTo>
                  <a:lnTo>
                    <a:pt x="385763" y="238125"/>
                  </a:lnTo>
                  <a:lnTo>
                    <a:pt x="376238" y="254794"/>
                  </a:lnTo>
                  <a:lnTo>
                    <a:pt x="350044" y="264319"/>
                  </a:lnTo>
                  <a:lnTo>
                    <a:pt x="347663" y="292894"/>
                  </a:lnTo>
                  <a:lnTo>
                    <a:pt x="347663" y="292894"/>
                  </a:lnTo>
                  <a:lnTo>
                    <a:pt x="385763" y="314325"/>
                  </a:lnTo>
                  <a:lnTo>
                    <a:pt x="385763" y="359569"/>
                  </a:lnTo>
                  <a:lnTo>
                    <a:pt x="319088" y="392907"/>
                  </a:lnTo>
                  <a:close/>
                </a:path>
              </a:pathLst>
            </a:custGeom>
            <a:solidFill>
              <a:srgbClr val="FFFF0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3" name="Google Shape;773;ga3b6e513f1_0_1295"/>
            <p:cNvSpPr/>
            <p:nvPr/>
          </p:nvSpPr>
          <p:spPr>
            <a:xfrm>
              <a:off x="2133600" y="3779838"/>
              <a:ext cx="2697624" cy="2088224"/>
            </a:xfrm>
            <a:custGeom>
              <a:avLst/>
              <a:gdLst/>
              <a:ahLst/>
              <a:cxnLst/>
              <a:rect l="l" t="t" r="r" b="b"/>
              <a:pathLst>
                <a:path w="1138238" h="862012" extrusionOk="0">
                  <a:moveTo>
                    <a:pt x="631031" y="650081"/>
                  </a:moveTo>
                  <a:lnTo>
                    <a:pt x="678656" y="585787"/>
                  </a:lnTo>
                  <a:lnTo>
                    <a:pt x="702468" y="573881"/>
                  </a:lnTo>
                  <a:lnTo>
                    <a:pt x="733425" y="573881"/>
                  </a:lnTo>
                  <a:lnTo>
                    <a:pt x="778668" y="554831"/>
                  </a:lnTo>
                  <a:lnTo>
                    <a:pt x="833437" y="528637"/>
                  </a:lnTo>
                  <a:lnTo>
                    <a:pt x="883443" y="495300"/>
                  </a:lnTo>
                  <a:lnTo>
                    <a:pt x="900112" y="490537"/>
                  </a:lnTo>
                  <a:lnTo>
                    <a:pt x="919162" y="485775"/>
                  </a:lnTo>
                  <a:lnTo>
                    <a:pt x="916781" y="447675"/>
                  </a:lnTo>
                  <a:lnTo>
                    <a:pt x="954881" y="428625"/>
                  </a:lnTo>
                  <a:lnTo>
                    <a:pt x="985837" y="407194"/>
                  </a:lnTo>
                  <a:lnTo>
                    <a:pt x="1000125" y="347662"/>
                  </a:lnTo>
                  <a:lnTo>
                    <a:pt x="981075" y="316706"/>
                  </a:lnTo>
                  <a:lnTo>
                    <a:pt x="997743" y="271462"/>
                  </a:lnTo>
                  <a:lnTo>
                    <a:pt x="1033462" y="233362"/>
                  </a:lnTo>
                  <a:lnTo>
                    <a:pt x="1097756" y="209550"/>
                  </a:lnTo>
                  <a:lnTo>
                    <a:pt x="1138238" y="185737"/>
                  </a:lnTo>
                  <a:lnTo>
                    <a:pt x="1107281" y="154781"/>
                  </a:lnTo>
                  <a:lnTo>
                    <a:pt x="1052512" y="97631"/>
                  </a:lnTo>
                  <a:lnTo>
                    <a:pt x="1009650" y="73819"/>
                  </a:lnTo>
                  <a:lnTo>
                    <a:pt x="995362" y="47625"/>
                  </a:lnTo>
                  <a:lnTo>
                    <a:pt x="983456" y="64294"/>
                  </a:lnTo>
                  <a:lnTo>
                    <a:pt x="966787" y="69056"/>
                  </a:lnTo>
                  <a:lnTo>
                    <a:pt x="935831" y="59531"/>
                  </a:lnTo>
                  <a:lnTo>
                    <a:pt x="904875" y="23812"/>
                  </a:lnTo>
                  <a:lnTo>
                    <a:pt x="888206" y="0"/>
                  </a:lnTo>
                  <a:lnTo>
                    <a:pt x="869156" y="28575"/>
                  </a:lnTo>
                  <a:lnTo>
                    <a:pt x="871537" y="69056"/>
                  </a:lnTo>
                  <a:lnTo>
                    <a:pt x="847725" y="100012"/>
                  </a:lnTo>
                  <a:lnTo>
                    <a:pt x="826293" y="97631"/>
                  </a:lnTo>
                  <a:lnTo>
                    <a:pt x="800100" y="71437"/>
                  </a:lnTo>
                  <a:lnTo>
                    <a:pt x="783431" y="57150"/>
                  </a:lnTo>
                  <a:lnTo>
                    <a:pt x="764381" y="61912"/>
                  </a:lnTo>
                  <a:lnTo>
                    <a:pt x="747712" y="92869"/>
                  </a:lnTo>
                  <a:lnTo>
                    <a:pt x="742950" y="107156"/>
                  </a:lnTo>
                  <a:lnTo>
                    <a:pt x="714375" y="107156"/>
                  </a:lnTo>
                  <a:lnTo>
                    <a:pt x="700087" y="95250"/>
                  </a:lnTo>
                  <a:lnTo>
                    <a:pt x="700087" y="66675"/>
                  </a:lnTo>
                  <a:lnTo>
                    <a:pt x="704850" y="38100"/>
                  </a:lnTo>
                  <a:lnTo>
                    <a:pt x="692943" y="23812"/>
                  </a:lnTo>
                  <a:lnTo>
                    <a:pt x="669131" y="26194"/>
                  </a:lnTo>
                  <a:lnTo>
                    <a:pt x="640556" y="19050"/>
                  </a:lnTo>
                  <a:lnTo>
                    <a:pt x="604837" y="4762"/>
                  </a:lnTo>
                  <a:lnTo>
                    <a:pt x="569118" y="4762"/>
                  </a:lnTo>
                  <a:lnTo>
                    <a:pt x="557212" y="11906"/>
                  </a:lnTo>
                  <a:lnTo>
                    <a:pt x="438150" y="69056"/>
                  </a:lnTo>
                  <a:lnTo>
                    <a:pt x="421481" y="169069"/>
                  </a:lnTo>
                  <a:lnTo>
                    <a:pt x="304800" y="228600"/>
                  </a:lnTo>
                  <a:lnTo>
                    <a:pt x="276225" y="290512"/>
                  </a:lnTo>
                  <a:lnTo>
                    <a:pt x="228600" y="285750"/>
                  </a:lnTo>
                  <a:lnTo>
                    <a:pt x="211931" y="357187"/>
                  </a:lnTo>
                  <a:lnTo>
                    <a:pt x="207168" y="369094"/>
                  </a:lnTo>
                  <a:lnTo>
                    <a:pt x="223837" y="404812"/>
                  </a:lnTo>
                  <a:lnTo>
                    <a:pt x="219075" y="511969"/>
                  </a:lnTo>
                  <a:lnTo>
                    <a:pt x="195262" y="521494"/>
                  </a:lnTo>
                  <a:lnTo>
                    <a:pt x="180975" y="502444"/>
                  </a:lnTo>
                  <a:lnTo>
                    <a:pt x="161925" y="457200"/>
                  </a:lnTo>
                  <a:lnTo>
                    <a:pt x="128587" y="433387"/>
                  </a:lnTo>
                  <a:lnTo>
                    <a:pt x="116681" y="409575"/>
                  </a:lnTo>
                  <a:lnTo>
                    <a:pt x="83343" y="421481"/>
                  </a:lnTo>
                  <a:lnTo>
                    <a:pt x="78581" y="466725"/>
                  </a:lnTo>
                  <a:lnTo>
                    <a:pt x="116681" y="514350"/>
                  </a:lnTo>
                  <a:lnTo>
                    <a:pt x="123825" y="583406"/>
                  </a:lnTo>
                  <a:lnTo>
                    <a:pt x="152400" y="631031"/>
                  </a:lnTo>
                  <a:lnTo>
                    <a:pt x="142875" y="657225"/>
                  </a:lnTo>
                  <a:lnTo>
                    <a:pt x="107156" y="697706"/>
                  </a:lnTo>
                  <a:lnTo>
                    <a:pt x="42862" y="735806"/>
                  </a:lnTo>
                  <a:lnTo>
                    <a:pt x="35718" y="769144"/>
                  </a:lnTo>
                  <a:lnTo>
                    <a:pt x="19050" y="795337"/>
                  </a:lnTo>
                  <a:lnTo>
                    <a:pt x="0" y="859631"/>
                  </a:lnTo>
                  <a:lnTo>
                    <a:pt x="19050" y="862012"/>
                  </a:lnTo>
                  <a:lnTo>
                    <a:pt x="154781" y="828675"/>
                  </a:lnTo>
                  <a:lnTo>
                    <a:pt x="171450" y="757237"/>
                  </a:lnTo>
                  <a:lnTo>
                    <a:pt x="259556" y="800100"/>
                  </a:lnTo>
                  <a:lnTo>
                    <a:pt x="297656" y="700087"/>
                  </a:lnTo>
                  <a:lnTo>
                    <a:pt x="385762" y="666750"/>
                  </a:lnTo>
                  <a:lnTo>
                    <a:pt x="435768" y="681037"/>
                  </a:lnTo>
                  <a:lnTo>
                    <a:pt x="473868" y="702469"/>
                  </a:lnTo>
                  <a:lnTo>
                    <a:pt x="500062" y="707231"/>
                  </a:lnTo>
                  <a:lnTo>
                    <a:pt x="516731" y="702469"/>
                  </a:lnTo>
                  <a:lnTo>
                    <a:pt x="545306" y="671512"/>
                  </a:lnTo>
                  <a:lnTo>
                    <a:pt x="576262" y="671512"/>
                  </a:lnTo>
                  <a:lnTo>
                    <a:pt x="631031" y="650081"/>
                  </a:lnTo>
                  <a:close/>
                </a:path>
              </a:pathLst>
            </a:custGeom>
            <a:solidFill>
              <a:srgbClr val="3399FF"/>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4" name="Google Shape;774;ga3b6e513f1_0_1295"/>
            <p:cNvSpPr/>
            <p:nvPr/>
          </p:nvSpPr>
          <p:spPr>
            <a:xfrm>
              <a:off x="3179767" y="2560646"/>
              <a:ext cx="1743860" cy="1489828"/>
            </a:xfrm>
            <a:custGeom>
              <a:avLst/>
              <a:gdLst/>
              <a:ahLst/>
              <a:cxnLst/>
              <a:rect l="l" t="t" r="r" b="b"/>
              <a:pathLst>
                <a:path w="735806" h="614362" extrusionOk="0">
                  <a:moveTo>
                    <a:pt x="123825" y="504825"/>
                  </a:moveTo>
                  <a:lnTo>
                    <a:pt x="207169" y="528638"/>
                  </a:lnTo>
                  <a:lnTo>
                    <a:pt x="235744" y="535781"/>
                  </a:lnTo>
                  <a:lnTo>
                    <a:pt x="257175" y="531019"/>
                  </a:lnTo>
                  <a:lnTo>
                    <a:pt x="259556" y="547688"/>
                  </a:lnTo>
                  <a:lnTo>
                    <a:pt x="259556" y="592932"/>
                  </a:lnTo>
                  <a:lnTo>
                    <a:pt x="276225" y="611981"/>
                  </a:lnTo>
                  <a:lnTo>
                    <a:pt x="276225" y="611981"/>
                  </a:lnTo>
                  <a:lnTo>
                    <a:pt x="311944" y="614362"/>
                  </a:lnTo>
                  <a:lnTo>
                    <a:pt x="323850" y="566738"/>
                  </a:lnTo>
                  <a:lnTo>
                    <a:pt x="340519" y="561975"/>
                  </a:lnTo>
                  <a:lnTo>
                    <a:pt x="364331" y="585788"/>
                  </a:lnTo>
                  <a:lnTo>
                    <a:pt x="381000" y="600075"/>
                  </a:lnTo>
                  <a:lnTo>
                    <a:pt x="400050" y="607219"/>
                  </a:lnTo>
                  <a:lnTo>
                    <a:pt x="426244" y="573881"/>
                  </a:lnTo>
                  <a:lnTo>
                    <a:pt x="433387" y="533400"/>
                  </a:lnTo>
                  <a:lnTo>
                    <a:pt x="447675" y="504825"/>
                  </a:lnTo>
                  <a:lnTo>
                    <a:pt x="473869" y="542925"/>
                  </a:lnTo>
                  <a:lnTo>
                    <a:pt x="495300" y="561975"/>
                  </a:lnTo>
                  <a:lnTo>
                    <a:pt x="516731" y="578644"/>
                  </a:lnTo>
                  <a:lnTo>
                    <a:pt x="550069" y="566738"/>
                  </a:lnTo>
                  <a:lnTo>
                    <a:pt x="557212" y="547688"/>
                  </a:lnTo>
                  <a:lnTo>
                    <a:pt x="557212" y="535781"/>
                  </a:lnTo>
                  <a:lnTo>
                    <a:pt x="531019" y="511969"/>
                  </a:lnTo>
                  <a:lnTo>
                    <a:pt x="514350" y="421481"/>
                  </a:lnTo>
                  <a:lnTo>
                    <a:pt x="514350" y="421481"/>
                  </a:lnTo>
                  <a:lnTo>
                    <a:pt x="464344" y="445294"/>
                  </a:lnTo>
                  <a:lnTo>
                    <a:pt x="438150" y="431006"/>
                  </a:lnTo>
                  <a:lnTo>
                    <a:pt x="426244" y="385763"/>
                  </a:lnTo>
                  <a:lnTo>
                    <a:pt x="411956" y="381000"/>
                  </a:lnTo>
                  <a:lnTo>
                    <a:pt x="388144" y="350044"/>
                  </a:lnTo>
                  <a:lnTo>
                    <a:pt x="409575" y="314325"/>
                  </a:lnTo>
                  <a:lnTo>
                    <a:pt x="507206" y="338138"/>
                  </a:lnTo>
                  <a:lnTo>
                    <a:pt x="528637" y="311944"/>
                  </a:lnTo>
                  <a:lnTo>
                    <a:pt x="626269" y="290513"/>
                  </a:lnTo>
                  <a:lnTo>
                    <a:pt x="631031" y="240506"/>
                  </a:lnTo>
                  <a:lnTo>
                    <a:pt x="714375" y="166688"/>
                  </a:lnTo>
                  <a:lnTo>
                    <a:pt x="735806" y="71438"/>
                  </a:lnTo>
                  <a:lnTo>
                    <a:pt x="707231" y="0"/>
                  </a:lnTo>
                  <a:lnTo>
                    <a:pt x="614362" y="47625"/>
                  </a:lnTo>
                  <a:lnTo>
                    <a:pt x="614362" y="66675"/>
                  </a:lnTo>
                  <a:lnTo>
                    <a:pt x="597694" y="135731"/>
                  </a:lnTo>
                  <a:lnTo>
                    <a:pt x="566737" y="130969"/>
                  </a:lnTo>
                  <a:lnTo>
                    <a:pt x="514350" y="164306"/>
                  </a:lnTo>
                  <a:lnTo>
                    <a:pt x="433387" y="123825"/>
                  </a:lnTo>
                  <a:lnTo>
                    <a:pt x="402431" y="128588"/>
                  </a:lnTo>
                  <a:lnTo>
                    <a:pt x="359569" y="154781"/>
                  </a:lnTo>
                  <a:lnTo>
                    <a:pt x="307181" y="154781"/>
                  </a:lnTo>
                  <a:lnTo>
                    <a:pt x="280987" y="188119"/>
                  </a:lnTo>
                  <a:lnTo>
                    <a:pt x="209550" y="171450"/>
                  </a:lnTo>
                  <a:lnTo>
                    <a:pt x="154781" y="197644"/>
                  </a:lnTo>
                  <a:lnTo>
                    <a:pt x="126206" y="176213"/>
                  </a:lnTo>
                  <a:lnTo>
                    <a:pt x="111919" y="176213"/>
                  </a:lnTo>
                  <a:lnTo>
                    <a:pt x="107156" y="164306"/>
                  </a:lnTo>
                  <a:lnTo>
                    <a:pt x="9525" y="159544"/>
                  </a:lnTo>
                  <a:lnTo>
                    <a:pt x="0" y="190500"/>
                  </a:lnTo>
                  <a:cubicBezTo>
                    <a:pt x="794" y="214313"/>
                    <a:pt x="1587" y="238125"/>
                    <a:pt x="2381" y="261938"/>
                  </a:cubicBezTo>
                  <a:lnTo>
                    <a:pt x="30956" y="278606"/>
                  </a:lnTo>
                  <a:lnTo>
                    <a:pt x="47625" y="285750"/>
                  </a:lnTo>
                  <a:lnTo>
                    <a:pt x="69056" y="292894"/>
                  </a:lnTo>
                  <a:lnTo>
                    <a:pt x="80962" y="319088"/>
                  </a:lnTo>
                  <a:lnTo>
                    <a:pt x="109537" y="340519"/>
                  </a:lnTo>
                  <a:lnTo>
                    <a:pt x="111919" y="390525"/>
                  </a:lnTo>
                  <a:lnTo>
                    <a:pt x="128587" y="428625"/>
                  </a:lnTo>
                  <a:lnTo>
                    <a:pt x="104775" y="445294"/>
                  </a:lnTo>
                  <a:lnTo>
                    <a:pt x="123825" y="504825"/>
                  </a:lnTo>
                  <a:close/>
                </a:path>
              </a:pathLst>
            </a:custGeom>
            <a:solidFill>
              <a:srgbClr val="FFFF0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5" name="Google Shape;775;ga3b6e513f1_0_1295"/>
            <p:cNvSpPr txBox="1"/>
            <p:nvPr/>
          </p:nvSpPr>
          <p:spPr>
            <a:xfrm>
              <a:off x="4527168" y="3656727"/>
              <a:ext cx="18066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West Bengal</a:t>
              </a:r>
              <a:endParaRPr sz="1400" b="0" i="0" u="none" strike="noStrike" cap="none">
                <a:solidFill>
                  <a:srgbClr val="000000"/>
                </a:solidFill>
                <a:latin typeface="Arial"/>
                <a:ea typeface="Arial"/>
                <a:cs typeface="Arial"/>
                <a:sym typeface="Arial"/>
              </a:endParaRPr>
            </a:p>
          </p:txBody>
        </p:sp>
        <p:sp>
          <p:nvSpPr>
            <p:cNvPr id="776" name="Google Shape;776;ga3b6e513f1_0_1295"/>
            <p:cNvSpPr txBox="1"/>
            <p:nvPr/>
          </p:nvSpPr>
          <p:spPr>
            <a:xfrm>
              <a:off x="3124200" y="2667000"/>
              <a:ext cx="12651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Bihar</a:t>
              </a:r>
              <a:endParaRPr sz="1400" b="0" i="0" u="none" strike="noStrike" cap="none">
                <a:solidFill>
                  <a:srgbClr val="000000"/>
                </a:solidFill>
                <a:latin typeface="Arial"/>
                <a:ea typeface="Arial"/>
                <a:cs typeface="Arial"/>
                <a:sym typeface="Arial"/>
              </a:endParaRPr>
            </a:p>
          </p:txBody>
        </p:sp>
        <p:sp>
          <p:nvSpPr>
            <p:cNvPr id="777" name="Google Shape;777;ga3b6e513f1_0_1295"/>
            <p:cNvSpPr txBox="1"/>
            <p:nvPr/>
          </p:nvSpPr>
          <p:spPr>
            <a:xfrm>
              <a:off x="3298829" y="4468820"/>
              <a:ext cx="18066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Orissa</a:t>
              </a:r>
              <a:endParaRPr sz="1400" b="0" i="0" u="none" strike="noStrike" cap="none">
                <a:solidFill>
                  <a:srgbClr val="000000"/>
                </a:solidFill>
                <a:latin typeface="Arial"/>
                <a:ea typeface="Arial"/>
                <a:cs typeface="Arial"/>
                <a:sym typeface="Arial"/>
              </a:endParaRPr>
            </a:p>
          </p:txBody>
        </p:sp>
        <p:sp>
          <p:nvSpPr>
            <p:cNvPr id="778" name="Google Shape;778;ga3b6e513f1_0_1295"/>
            <p:cNvSpPr txBox="1"/>
            <p:nvPr/>
          </p:nvSpPr>
          <p:spPr>
            <a:xfrm>
              <a:off x="3810000" y="2971800"/>
              <a:ext cx="19875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Jharkhand</a:t>
              </a:r>
              <a:endParaRPr sz="1400" b="0" i="0" u="none" strike="noStrike" cap="none">
                <a:solidFill>
                  <a:srgbClr val="000000"/>
                </a:solidFill>
                <a:latin typeface="Arial"/>
                <a:ea typeface="Arial"/>
                <a:cs typeface="Arial"/>
                <a:sym typeface="Arial"/>
              </a:endParaRPr>
            </a:p>
          </p:txBody>
        </p:sp>
        <p:sp>
          <p:nvSpPr>
            <p:cNvPr id="779" name="Google Shape;779;ga3b6e513f1_0_1295"/>
            <p:cNvSpPr/>
            <p:nvPr/>
          </p:nvSpPr>
          <p:spPr>
            <a:xfrm>
              <a:off x="1652588" y="3027363"/>
              <a:ext cx="1828514" cy="2970467"/>
            </a:xfrm>
            <a:custGeom>
              <a:avLst/>
              <a:gdLst/>
              <a:ahLst/>
              <a:cxnLst/>
              <a:rect l="l" t="t" r="r" b="b"/>
              <a:pathLst>
                <a:path w="771525" h="1197769" extrusionOk="0">
                  <a:moveTo>
                    <a:pt x="202407" y="1164432"/>
                  </a:moveTo>
                  <a:lnTo>
                    <a:pt x="221457" y="1097757"/>
                  </a:lnTo>
                  <a:lnTo>
                    <a:pt x="238125" y="1076325"/>
                  </a:lnTo>
                  <a:lnTo>
                    <a:pt x="247650" y="1045369"/>
                  </a:lnTo>
                  <a:lnTo>
                    <a:pt x="283369" y="1019175"/>
                  </a:lnTo>
                  <a:lnTo>
                    <a:pt x="319088" y="995363"/>
                  </a:lnTo>
                  <a:lnTo>
                    <a:pt x="350044" y="962025"/>
                  </a:lnTo>
                  <a:lnTo>
                    <a:pt x="354807" y="933450"/>
                  </a:lnTo>
                  <a:lnTo>
                    <a:pt x="321469" y="888207"/>
                  </a:lnTo>
                  <a:cubicBezTo>
                    <a:pt x="322263" y="865188"/>
                    <a:pt x="323056" y="842169"/>
                    <a:pt x="323850" y="819150"/>
                  </a:cubicBezTo>
                  <a:lnTo>
                    <a:pt x="280988" y="769144"/>
                  </a:lnTo>
                  <a:lnTo>
                    <a:pt x="288132" y="731044"/>
                  </a:lnTo>
                  <a:lnTo>
                    <a:pt x="316707" y="714375"/>
                  </a:lnTo>
                  <a:lnTo>
                    <a:pt x="330994" y="740569"/>
                  </a:lnTo>
                  <a:lnTo>
                    <a:pt x="354807" y="759619"/>
                  </a:lnTo>
                  <a:lnTo>
                    <a:pt x="369094" y="778669"/>
                  </a:lnTo>
                  <a:lnTo>
                    <a:pt x="378619" y="814388"/>
                  </a:lnTo>
                  <a:lnTo>
                    <a:pt x="395288" y="831057"/>
                  </a:lnTo>
                  <a:lnTo>
                    <a:pt x="409575" y="826294"/>
                  </a:lnTo>
                  <a:lnTo>
                    <a:pt x="426244" y="819150"/>
                  </a:lnTo>
                  <a:cubicBezTo>
                    <a:pt x="425450" y="782638"/>
                    <a:pt x="424657" y="746125"/>
                    <a:pt x="423863" y="709613"/>
                  </a:cubicBezTo>
                  <a:lnTo>
                    <a:pt x="409575" y="673894"/>
                  </a:lnTo>
                  <a:lnTo>
                    <a:pt x="411957" y="647700"/>
                  </a:lnTo>
                  <a:lnTo>
                    <a:pt x="426244" y="600075"/>
                  </a:lnTo>
                  <a:lnTo>
                    <a:pt x="473869" y="600075"/>
                  </a:lnTo>
                  <a:lnTo>
                    <a:pt x="488157" y="585788"/>
                  </a:lnTo>
                  <a:lnTo>
                    <a:pt x="509588" y="535782"/>
                  </a:lnTo>
                  <a:lnTo>
                    <a:pt x="604838" y="490538"/>
                  </a:lnTo>
                  <a:lnTo>
                    <a:pt x="628650" y="481013"/>
                  </a:lnTo>
                  <a:lnTo>
                    <a:pt x="638175" y="435769"/>
                  </a:lnTo>
                  <a:lnTo>
                    <a:pt x="638175" y="395288"/>
                  </a:lnTo>
                  <a:lnTo>
                    <a:pt x="640557" y="373857"/>
                  </a:lnTo>
                  <a:lnTo>
                    <a:pt x="652463" y="366713"/>
                  </a:lnTo>
                  <a:lnTo>
                    <a:pt x="742950" y="330994"/>
                  </a:lnTo>
                  <a:lnTo>
                    <a:pt x="766763" y="314325"/>
                  </a:lnTo>
                  <a:lnTo>
                    <a:pt x="754857" y="285750"/>
                  </a:lnTo>
                  <a:lnTo>
                    <a:pt x="742950" y="254794"/>
                  </a:lnTo>
                  <a:lnTo>
                    <a:pt x="771525" y="226219"/>
                  </a:lnTo>
                  <a:lnTo>
                    <a:pt x="752475" y="195263"/>
                  </a:lnTo>
                  <a:lnTo>
                    <a:pt x="752475" y="152400"/>
                  </a:lnTo>
                  <a:lnTo>
                    <a:pt x="719138" y="119063"/>
                  </a:lnTo>
                  <a:lnTo>
                    <a:pt x="707231" y="92870"/>
                  </a:lnTo>
                  <a:lnTo>
                    <a:pt x="671513" y="85725"/>
                  </a:lnTo>
                  <a:lnTo>
                    <a:pt x="645319" y="69057"/>
                  </a:lnTo>
                  <a:cubicBezTo>
                    <a:pt x="644525" y="46038"/>
                    <a:pt x="643732" y="23019"/>
                    <a:pt x="642938" y="0"/>
                  </a:cubicBezTo>
                  <a:lnTo>
                    <a:pt x="609600" y="33338"/>
                  </a:lnTo>
                  <a:lnTo>
                    <a:pt x="583407" y="57150"/>
                  </a:lnTo>
                  <a:lnTo>
                    <a:pt x="564357" y="52388"/>
                  </a:lnTo>
                  <a:lnTo>
                    <a:pt x="554832" y="76200"/>
                  </a:lnTo>
                  <a:lnTo>
                    <a:pt x="509588" y="109538"/>
                  </a:lnTo>
                  <a:lnTo>
                    <a:pt x="407194" y="147638"/>
                  </a:lnTo>
                  <a:lnTo>
                    <a:pt x="381000" y="185738"/>
                  </a:lnTo>
                  <a:lnTo>
                    <a:pt x="340519" y="173832"/>
                  </a:lnTo>
                  <a:lnTo>
                    <a:pt x="245269" y="178594"/>
                  </a:lnTo>
                  <a:lnTo>
                    <a:pt x="250032" y="188119"/>
                  </a:lnTo>
                  <a:lnTo>
                    <a:pt x="309563" y="238125"/>
                  </a:lnTo>
                  <a:lnTo>
                    <a:pt x="211932" y="361950"/>
                  </a:lnTo>
                  <a:lnTo>
                    <a:pt x="173832" y="352425"/>
                  </a:lnTo>
                  <a:lnTo>
                    <a:pt x="80963" y="485775"/>
                  </a:lnTo>
                  <a:lnTo>
                    <a:pt x="97632" y="497682"/>
                  </a:lnTo>
                  <a:lnTo>
                    <a:pt x="114300" y="538163"/>
                  </a:lnTo>
                  <a:lnTo>
                    <a:pt x="92869" y="600075"/>
                  </a:lnTo>
                  <a:lnTo>
                    <a:pt x="102394" y="673894"/>
                  </a:lnTo>
                  <a:lnTo>
                    <a:pt x="73819" y="711994"/>
                  </a:lnTo>
                  <a:lnTo>
                    <a:pt x="73819" y="738188"/>
                  </a:lnTo>
                  <a:lnTo>
                    <a:pt x="61913" y="766763"/>
                  </a:lnTo>
                  <a:lnTo>
                    <a:pt x="88107" y="795338"/>
                  </a:lnTo>
                  <a:lnTo>
                    <a:pt x="135732" y="883444"/>
                  </a:lnTo>
                  <a:lnTo>
                    <a:pt x="69057" y="909638"/>
                  </a:lnTo>
                  <a:lnTo>
                    <a:pt x="45244" y="962025"/>
                  </a:lnTo>
                  <a:lnTo>
                    <a:pt x="33338" y="1016794"/>
                  </a:lnTo>
                  <a:lnTo>
                    <a:pt x="2382" y="1007269"/>
                  </a:lnTo>
                  <a:lnTo>
                    <a:pt x="0" y="1054894"/>
                  </a:lnTo>
                  <a:lnTo>
                    <a:pt x="16669" y="1064419"/>
                  </a:lnTo>
                  <a:lnTo>
                    <a:pt x="57150" y="1073944"/>
                  </a:lnTo>
                  <a:lnTo>
                    <a:pt x="85725" y="1088232"/>
                  </a:lnTo>
                  <a:lnTo>
                    <a:pt x="102394" y="1143000"/>
                  </a:lnTo>
                  <a:lnTo>
                    <a:pt x="130969" y="1169194"/>
                  </a:lnTo>
                  <a:lnTo>
                    <a:pt x="157163" y="1197769"/>
                  </a:lnTo>
                  <a:lnTo>
                    <a:pt x="192882" y="1190626"/>
                  </a:lnTo>
                  <a:lnTo>
                    <a:pt x="202407" y="1164432"/>
                  </a:lnTo>
                  <a:close/>
                </a:path>
              </a:pathLst>
            </a:custGeom>
            <a:solidFill>
              <a:srgbClr val="00CC0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0" name="Google Shape;780;ga3b6e513f1_0_1295"/>
            <p:cNvSpPr txBox="1"/>
            <p:nvPr/>
          </p:nvSpPr>
          <p:spPr>
            <a:xfrm rot="-3167514">
              <a:off x="1799499" y="4094834"/>
              <a:ext cx="1412905" cy="2462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Chattisgarh</a:t>
              </a:r>
              <a:endParaRPr sz="1400" b="0" i="0" u="none" strike="noStrike" cap="none">
                <a:solidFill>
                  <a:srgbClr val="000000"/>
                </a:solidFill>
                <a:latin typeface="Arial"/>
                <a:ea typeface="Arial"/>
                <a:cs typeface="Arial"/>
                <a:sym typeface="Arial"/>
              </a:endParaRPr>
            </a:p>
          </p:txBody>
        </p:sp>
        <p:sp>
          <p:nvSpPr>
            <p:cNvPr id="781" name="Google Shape;781;ga3b6e513f1_0_1295"/>
            <p:cNvSpPr txBox="1"/>
            <p:nvPr/>
          </p:nvSpPr>
          <p:spPr>
            <a:xfrm>
              <a:off x="2514600" y="3352800"/>
              <a:ext cx="1143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CA</a:t>
              </a:r>
              <a:r>
                <a:rPr lang="en-US" sz="1800" b="1" i="0" u="none" strike="noStrike" cap="none">
                  <a:solidFill>
                    <a:schemeClr val="dk1"/>
                  </a:solidFill>
                  <a:latin typeface="Calibri"/>
                  <a:ea typeface="Calibri"/>
                  <a:cs typeface="Calibri"/>
                  <a:sym typeface="Calibri"/>
                </a:rPr>
                <a:t> </a:t>
              </a:r>
              <a:r>
                <a:rPr lang="en-US" sz="1800" b="1" i="0" u="none" strike="noStrike" cap="none">
                  <a:solidFill>
                    <a:srgbClr val="FFC00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782" name="Google Shape;782;ga3b6e513f1_0_1295"/>
            <p:cNvSpPr txBox="1"/>
            <p:nvPr/>
          </p:nvSpPr>
          <p:spPr>
            <a:xfrm>
              <a:off x="2784260" y="4495800"/>
              <a:ext cx="1266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CA  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783" name="Google Shape;783;ga3b6e513f1_0_1295"/>
            <p:cNvSpPr txBox="1"/>
            <p:nvPr/>
          </p:nvSpPr>
          <p:spPr>
            <a:xfrm>
              <a:off x="4724400" y="2819400"/>
              <a:ext cx="1110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CA</a:t>
              </a:r>
              <a:r>
                <a:rPr lang="en-US" sz="1800" b="1" i="0" u="none" strike="noStrike" cap="none">
                  <a:solidFill>
                    <a:schemeClr val="dk1"/>
                  </a:solidFill>
                  <a:latin typeface="Calibri"/>
                  <a:ea typeface="Calibri"/>
                  <a:cs typeface="Calibri"/>
                  <a:sym typeface="Calibri"/>
                </a:rPr>
                <a:t> </a:t>
              </a:r>
              <a:r>
                <a:rPr lang="en-US" sz="1800" b="1" i="0" u="none" strike="noStrike" cap="none">
                  <a:solidFill>
                    <a:schemeClr val="lt2"/>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784" name="Google Shape;784;ga3b6e513f1_0_1295"/>
            <p:cNvSpPr txBox="1"/>
            <p:nvPr/>
          </p:nvSpPr>
          <p:spPr>
            <a:xfrm>
              <a:off x="3657600" y="1981200"/>
              <a:ext cx="11514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CA</a:t>
              </a:r>
              <a:r>
                <a:rPr lang="en-US" sz="1800" b="1" i="0" u="none" strike="noStrike" cap="none">
                  <a:solidFill>
                    <a:schemeClr val="dk1"/>
                  </a:solidFill>
                  <a:latin typeface="Calibri"/>
                  <a:ea typeface="Calibri"/>
                  <a:cs typeface="Calibri"/>
                  <a:sym typeface="Calibri"/>
                </a:rPr>
                <a:t> </a:t>
              </a:r>
              <a:r>
                <a:rPr lang="en-US" sz="1800" b="1" i="0" u="none" strike="noStrike" cap="none">
                  <a:solidFill>
                    <a:srgbClr val="FFC00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785" name="Google Shape;785;ga3b6e513f1_0_1295"/>
            <p:cNvSpPr txBox="1"/>
            <p:nvPr/>
          </p:nvSpPr>
          <p:spPr>
            <a:xfrm>
              <a:off x="3429000" y="2971800"/>
              <a:ext cx="9651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CA </a:t>
              </a:r>
              <a:r>
                <a:rPr lang="en-US" sz="1800" b="1" i="0" u="none" strike="noStrike" cap="none">
                  <a:solidFill>
                    <a:srgbClr val="FF000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grpSp>
      <p:sp>
        <p:nvSpPr>
          <p:cNvPr id="786" name="Google Shape;786;ga3b6e513f1_0_1295"/>
          <p:cNvSpPr txBox="1"/>
          <p:nvPr/>
        </p:nvSpPr>
        <p:spPr>
          <a:xfrm>
            <a:off x="7467601" y="1219200"/>
            <a:ext cx="3108300" cy="498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Arial"/>
                <a:ea typeface="Arial"/>
                <a:cs typeface="Arial"/>
                <a:sym typeface="Arial"/>
              </a:rPr>
              <a:t>Wheat Channel Legend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PA = PDS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CA = CCM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RA = RFM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RM = RFM Maida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Arial"/>
                <a:ea typeface="Arial"/>
                <a:cs typeface="Arial"/>
                <a:sym typeface="Arial"/>
              </a:rPr>
              <a:t>No reachable pop.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Low ranking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Arial"/>
                <a:ea typeface="Arial"/>
                <a:cs typeface="Arial"/>
                <a:sym typeface="Arial"/>
              </a:rPr>
              <a:t>Low-intermediate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Arial"/>
                <a:ea typeface="Arial"/>
                <a:cs typeface="Arial"/>
                <a:sym typeface="Arial"/>
              </a:rPr>
              <a:t>Intermediate-high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5BE2"/>
                </a:solidFill>
                <a:latin typeface="Arial"/>
                <a:ea typeface="Arial"/>
                <a:cs typeface="Arial"/>
                <a:sym typeface="Arial"/>
              </a:rPr>
              <a:t>High ranking</a:t>
            </a:r>
            <a:endParaRPr sz="1400" b="0" i="0" u="none" strike="noStrike" cap="none">
              <a:solidFill>
                <a:srgbClr val="000000"/>
              </a:solidFill>
              <a:latin typeface="Arial"/>
              <a:ea typeface="Arial"/>
              <a:cs typeface="Arial"/>
              <a:sym typeface="Arial"/>
            </a:endParaRPr>
          </a:p>
        </p:txBody>
      </p:sp>
      <p:graphicFrame>
        <p:nvGraphicFramePr>
          <p:cNvPr id="787" name="Google Shape;787;ga3b6e513f1_0_1295"/>
          <p:cNvGraphicFramePr/>
          <p:nvPr/>
        </p:nvGraphicFramePr>
        <p:xfrm>
          <a:off x="7621270" y="1498600"/>
          <a:ext cx="2741950" cy="1473240"/>
        </p:xfrm>
        <a:graphic>
          <a:graphicData uri="http://schemas.openxmlformats.org/drawingml/2006/table">
            <a:tbl>
              <a:tblPr firstRow="1" bandRow="1">
                <a:noFill/>
                <a:tableStyleId>{16B42526-347D-481A-B199-D12BBE4958BA}</a:tableStyleId>
              </a:tblPr>
              <a:tblGrid>
                <a:gridCol w="208300">
                  <a:extLst>
                    <a:ext uri="{9D8B030D-6E8A-4147-A177-3AD203B41FA5}">
                      <a16:colId xmlns:a16="http://schemas.microsoft.com/office/drawing/2014/main" val="20000"/>
                    </a:ext>
                  </a:extLst>
                </a:gridCol>
                <a:gridCol w="2533650">
                  <a:extLst>
                    <a:ext uri="{9D8B030D-6E8A-4147-A177-3AD203B41FA5}">
                      <a16:colId xmlns:a16="http://schemas.microsoft.com/office/drawing/2014/main" val="20001"/>
                    </a:ext>
                  </a:extLst>
                </a:gridCol>
              </a:tblGrid>
              <a:tr h="370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dk1"/>
                          </a:solidFill>
                        </a:rPr>
                        <a:t>Rice Legend</a:t>
                      </a:r>
                      <a:endParaRPr sz="1400" u="none" strike="noStrike" cap="none"/>
                    </a:p>
                  </a:txBody>
                  <a:tcPr marL="91450" marR="91450" marT="45725" marB="45725">
                    <a:solidFill>
                      <a:schemeClr val="lt1"/>
                    </a:solidFill>
                  </a:tcPr>
                </a:tc>
                <a:tc hMerge="1">
                  <a:txBody>
                    <a:bodyPr/>
                    <a:lstStyle/>
                    <a:p>
                      <a:endParaRPr lang="en-US"/>
                    </a:p>
                  </a:txBody>
                  <a:tcPr/>
                </a:tc>
                <a:extLst>
                  <a:ext uri="{0D108BD9-81ED-4DB2-BD59-A6C34878D82A}">
                    <a16:rowId xmlns:a16="http://schemas.microsoft.com/office/drawing/2014/main" val="10000"/>
                  </a:ext>
                </a:extLst>
              </a:tr>
              <a:tr h="2895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3399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First Priority State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3048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00CC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Second Priority State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FFFF66"/>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Third Priority State</a:t>
                      </a:r>
                      <a:endParaRPr sz="1800" u="none" strike="noStrike" cap="none"/>
                    </a:p>
                  </a:txBody>
                  <a:tcPr marL="91450" marR="91450" marT="45725" marB="45725">
                    <a:solidFill>
                      <a:schemeClr val="lt1"/>
                    </a:solidFill>
                  </a:tcPr>
                </a:tc>
                <a:extLst>
                  <a:ext uri="{0D108BD9-81ED-4DB2-BD59-A6C34878D82A}">
                    <a16:rowId xmlns:a16="http://schemas.microsoft.com/office/drawing/2014/main" val="10003"/>
                  </a:ext>
                </a:extLst>
              </a:tr>
            </a:tbl>
          </a:graphicData>
        </a:graphic>
      </p:graphicFrame>
      <p:sp>
        <p:nvSpPr>
          <p:cNvPr id="788" name="Google Shape;788;ga3b6e513f1_0_1295"/>
          <p:cNvSpPr/>
          <p:nvPr/>
        </p:nvSpPr>
        <p:spPr>
          <a:xfrm>
            <a:off x="0" y="149735"/>
            <a:ext cx="12192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4484"/>
                </a:solidFill>
                <a:latin typeface="Calibri"/>
                <a:ea typeface="Calibri"/>
                <a:cs typeface="Calibri"/>
                <a:sym typeface="Calibri"/>
              </a:rPr>
              <a:t>FFI Strategic Approach: </a:t>
            </a:r>
            <a:r>
              <a:rPr lang="en-US" sz="3600" b="0" i="0" u="none" strike="noStrike" cap="none">
                <a:solidFill>
                  <a:srgbClr val="004484"/>
                </a:solidFill>
                <a:latin typeface="Calibri"/>
                <a:ea typeface="Calibri"/>
                <a:cs typeface="Calibri"/>
                <a:sym typeface="Calibri"/>
              </a:rPr>
              <a:t>Rice &amp; Wheat</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a3b6e513f1_0_1321"/>
          <p:cNvSpPr txBox="1"/>
          <p:nvPr/>
        </p:nvSpPr>
        <p:spPr>
          <a:xfrm>
            <a:off x="1600201" y="1100960"/>
            <a:ext cx="4321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*Meghalaya and Assam were the only states assessed in the N.E.</a:t>
            </a:r>
            <a:endParaRPr sz="1400" b="0" i="0" u="none" strike="noStrike" cap="none">
              <a:solidFill>
                <a:srgbClr val="000000"/>
              </a:solidFill>
              <a:latin typeface="Arial"/>
              <a:ea typeface="Arial"/>
              <a:cs typeface="Arial"/>
              <a:sym typeface="Arial"/>
            </a:endParaRPr>
          </a:p>
        </p:txBody>
      </p:sp>
      <p:grpSp>
        <p:nvGrpSpPr>
          <p:cNvPr id="795" name="Google Shape;795;ga3b6e513f1_0_1321"/>
          <p:cNvGrpSpPr/>
          <p:nvPr/>
        </p:nvGrpSpPr>
        <p:grpSpPr>
          <a:xfrm>
            <a:off x="826036" y="1184297"/>
            <a:ext cx="6509714" cy="5129198"/>
            <a:chOff x="4" y="1066751"/>
            <a:chExt cx="6509714" cy="5129198"/>
          </a:xfrm>
        </p:grpSpPr>
        <p:sp>
          <p:nvSpPr>
            <p:cNvPr id="796" name="Google Shape;796;ga3b6e513f1_0_1321"/>
            <p:cNvSpPr/>
            <p:nvPr/>
          </p:nvSpPr>
          <p:spPr>
            <a:xfrm>
              <a:off x="4" y="3151196"/>
              <a:ext cx="36513" cy="26987"/>
            </a:xfrm>
            <a:custGeom>
              <a:avLst/>
              <a:gdLst/>
              <a:ahLst/>
              <a:cxnLst/>
              <a:rect l="l" t="t" r="r" b="b"/>
              <a:pathLst>
                <a:path w="9" h="6" extrusionOk="0">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rgbClr val="D8D8D8"/>
            </a:solidFill>
            <a:ln w="9525" cap="rnd" cmpd="sng">
              <a:solidFill>
                <a:srgbClr val="9C926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7" name="Google Shape;797;ga3b6e513f1_0_1321"/>
            <p:cNvSpPr/>
            <p:nvPr/>
          </p:nvSpPr>
          <p:spPr>
            <a:xfrm>
              <a:off x="406404" y="3933825"/>
              <a:ext cx="49250" cy="63500"/>
            </a:xfrm>
            <a:custGeom>
              <a:avLst/>
              <a:gdLst/>
              <a:ahLst/>
              <a:cxnLst/>
              <a:rect l="l" t="t" r="r" b="b"/>
              <a:pathLst>
                <a:path w="49005" h="63500" extrusionOk="0">
                  <a:moveTo>
                    <a:pt x="0" y="0"/>
                  </a:moveTo>
                  <a:lnTo>
                    <a:pt x="19050" y="12700"/>
                  </a:lnTo>
                  <a:cubicBezTo>
                    <a:pt x="42833" y="28555"/>
                    <a:pt x="15452" y="17851"/>
                    <a:pt x="38100" y="25400"/>
                  </a:cubicBezTo>
                  <a:cubicBezTo>
                    <a:pt x="41275" y="27517"/>
                    <a:pt x="46418" y="28130"/>
                    <a:pt x="47625" y="31750"/>
                  </a:cubicBezTo>
                  <a:cubicBezTo>
                    <a:pt x="49005" y="35890"/>
                    <a:pt x="45397" y="40190"/>
                    <a:pt x="44450" y="44450"/>
                  </a:cubicBezTo>
                  <a:cubicBezTo>
                    <a:pt x="40486" y="62288"/>
                    <a:pt x="45228" y="56372"/>
                    <a:pt x="38100" y="6350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8" name="Google Shape;798;ga3b6e513f1_0_1321"/>
            <p:cNvSpPr/>
            <p:nvPr/>
          </p:nvSpPr>
          <p:spPr>
            <a:xfrm>
              <a:off x="454025" y="3952875"/>
              <a:ext cx="63516" cy="57138"/>
            </a:xfrm>
            <a:custGeom>
              <a:avLst/>
              <a:gdLst/>
              <a:ahLst/>
              <a:cxnLst/>
              <a:rect l="l" t="t" r="r" b="b"/>
              <a:pathLst>
                <a:path w="63835" h="57570" extrusionOk="0">
                  <a:moveTo>
                    <a:pt x="0" y="13120"/>
                  </a:moveTo>
                  <a:cubicBezTo>
                    <a:pt x="3175" y="11003"/>
                    <a:pt x="6112" y="8477"/>
                    <a:pt x="9525" y="6770"/>
                  </a:cubicBezTo>
                  <a:cubicBezTo>
                    <a:pt x="23065" y="0"/>
                    <a:pt x="30263" y="4841"/>
                    <a:pt x="47625" y="6770"/>
                  </a:cubicBezTo>
                  <a:lnTo>
                    <a:pt x="57150" y="35345"/>
                  </a:lnTo>
                  <a:lnTo>
                    <a:pt x="60325" y="44870"/>
                  </a:lnTo>
                  <a:cubicBezTo>
                    <a:pt x="63835" y="55399"/>
                    <a:pt x="63500" y="51048"/>
                    <a:pt x="63500" y="5757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99" name="Google Shape;799;ga3b6e513f1_0_1321"/>
            <p:cNvGrpSpPr/>
            <p:nvPr/>
          </p:nvGrpSpPr>
          <p:grpSpPr>
            <a:xfrm>
              <a:off x="1143127" y="1066751"/>
              <a:ext cx="5366591" cy="5129198"/>
              <a:chOff x="3810000" y="1789113"/>
              <a:chExt cx="1808943" cy="1423750"/>
            </a:xfrm>
          </p:grpSpPr>
          <p:grpSp>
            <p:nvGrpSpPr>
              <p:cNvPr id="800" name="Google Shape;800;ga3b6e513f1_0_1321"/>
              <p:cNvGrpSpPr/>
              <p:nvPr/>
            </p:nvGrpSpPr>
            <p:grpSpPr>
              <a:xfrm>
                <a:off x="3810000" y="1789113"/>
                <a:ext cx="1808943" cy="1423750"/>
                <a:chOff x="3810000" y="1789113"/>
                <a:chExt cx="1808943" cy="1423750"/>
              </a:xfrm>
            </p:grpSpPr>
            <p:grpSp>
              <p:nvGrpSpPr>
                <p:cNvPr id="801" name="Google Shape;801;ga3b6e513f1_0_1321"/>
                <p:cNvGrpSpPr/>
                <p:nvPr/>
              </p:nvGrpSpPr>
              <p:grpSpPr>
                <a:xfrm>
                  <a:off x="3810000" y="1789113"/>
                  <a:ext cx="1808943" cy="1423750"/>
                  <a:chOff x="3810000" y="1789113"/>
                  <a:chExt cx="1808943" cy="1423750"/>
                </a:xfrm>
              </p:grpSpPr>
              <p:sp>
                <p:nvSpPr>
                  <p:cNvPr id="802" name="Google Shape;802;ga3b6e513f1_0_1321"/>
                  <p:cNvSpPr/>
                  <p:nvPr/>
                </p:nvSpPr>
                <p:spPr>
                  <a:xfrm>
                    <a:off x="3997098" y="2123916"/>
                    <a:ext cx="128588" cy="190940"/>
                  </a:xfrm>
                  <a:custGeom>
                    <a:avLst/>
                    <a:gdLst/>
                    <a:ahLst/>
                    <a:cxnLst/>
                    <a:rect l="l" t="t" r="r" b="b"/>
                    <a:pathLst>
                      <a:path w="128588" h="190940" extrusionOk="0">
                        <a:moveTo>
                          <a:pt x="2382" y="11906"/>
                        </a:moveTo>
                        <a:lnTo>
                          <a:pt x="16669" y="71437"/>
                        </a:lnTo>
                        <a:lnTo>
                          <a:pt x="16669" y="95250"/>
                        </a:lnTo>
                        <a:lnTo>
                          <a:pt x="4763" y="114300"/>
                        </a:lnTo>
                        <a:lnTo>
                          <a:pt x="0" y="169068"/>
                        </a:lnTo>
                        <a:lnTo>
                          <a:pt x="26194" y="183356"/>
                        </a:lnTo>
                        <a:cubicBezTo>
                          <a:pt x="38100" y="181768"/>
                          <a:pt x="50404" y="189705"/>
                          <a:pt x="57151" y="190499"/>
                        </a:cubicBezTo>
                        <a:cubicBezTo>
                          <a:pt x="63898" y="191293"/>
                          <a:pt x="61119" y="191293"/>
                          <a:pt x="66675" y="188118"/>
                        </a:cubicBezTo>
                        <a:cubicBezTo>
                          <a:pt x="72231" y="184943"/>
                          <a:pt x="80169" y="184944"/>
                          <a:pt x="90488" y="171450"/>
                        </a:cubicBezTo>
                        <a:cubicBezTo>
                          <a:pt x="100807" y="157956"/>
                          <a:pt x="115888" y="128587"/>
                          <a:pt x="128588" y="107156"/>
                        </a:cubicBezTo>
                        <a:lnTo>
                          <a:pt x="119063" y="85725"/>
                        </a:lnTo>
                        <a:lnTo>
                          <a:pt x="114300" y="28575"/>
                        </a:lnTo>
                        <a:lnTo>
                          <a:pt x="88107" y="7143"/>
                        </a:lnTo>
                        <a:lnTo>
                          <a:pt x="54769" y="0"/>
                        </a:lnTo>
                        <a:lnTo>
                          <a:pt x="2382" y="11906"/>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3" name="Google Shape;803;ga3b6e513f1_0_1321"/>
                  <p:cNvSpPr/>
                  <p:nvPr/>
                </p:nvSpPr>
                <p:spPr>
                  <a:xfrm>
                    <a:off x="4513489" y="2814654"/>
                    <a:ext cx="207686" cy="294537"/>
                  </a:xfrm>
                  <a:custGeom>
                    <a:avLst/>
                    <a:gdLst/>
                    <a:ahLst/>
                    <a:cxnLst/>
                    <a:rect l="l" t="t" r="r" b="b"/>
                    <a:pathLst>
                      <a:path w="207168" h="295275" extrusionOk="0">
                        <a:moveTo>
                          <a:pt x="195262" y="0"/>
                        </a:moveTo>
                        <a:lnTo>
                          <a:pt x="64293" y="45244"/>
                        </a:lnTo>
                        <a:lnTo>
                          <a:pt x="9525" y="90488"/>
                        </a:lnTo>
                        <a:lnTo>
                          <a:pt x="2381" y="152400"/>
                        </a:lnTo>
                        <a:lnTo>
                          <a:pt x="0" y="197644"/>
                        </a:lnTo>
                        <a:lnTo>
                          <a:pt x="7143" y="204788"/>
                        </a:lnTo>
                        <a:lnTo>
                          <a:pt x="4762" y="228600"/>
                        </a:lnTo>
                        <a:lnTo>
                          <a:pt x="30956" y="252413"/>
                        </a:lnTo>
                        <a:lnTo>
                          <a:pt x="52387" y="295275"/>
                        </a:lnTo>
                        <a:lnTo>
                          <a:pt x="69056" y="288131"/>
                        </a:lnTo>
                        <a:lnTo>
                          <a:pt x="69056" y="259556"/>
                        </a:lnTo>
                        <a:lnTo>
                          <a:pt x="88106" y="233363"/>
                        </a:lnTo>
                        <a:lnTo>
                          <a:pt x="104775" y="228600"/>
                        </a:lnTo>
                        <a:lnTo>
                          <a:pt x="176212" y="161925"/>
                        </a:lnTo>
                        <a:lnTo>
                          <a:pt x="180975" y="128588"/>
                        </a:lnTo>
                        <a:lnTo>
                          <a:pt x="185737" y="97631"/>
                        </a:lnTo>
                        <a:lnTo>
                          <a:pt x="185737" y="88106"/>
                        </a:lnTo>
                        <a:lnTo>
                          <a:pt x="207168" y="59531"/>
                        </a:lnTo>
                        <a:lnTo>
                          <a:pt x="195262" y="0"/>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4" name="Google Shape;804;ga3b6e513f1_0_1321"/>
                  <p:cNvSpPr/>
                  <p:nvPr/>
                </p:nvSpPr>
                <p:spPr>
                  <a:xfrm>
                    <a:off x="4797199" y="2579402"/>
                    <a:ext cx="334918" cy="301663"/>
                  </a:xfrm>
                  <a:custGeom>
                    <a:avLst/>
                    <a:gdLst/>
                    <a:ahLst/>
                    <a:cxnLst/>
                    <a:rect l="l" t="t" r="r" b="b"/>
                    <a:pathLst>
                      <a:path w="335757" h="302419" extrusionOk="0">
                        <a:moveTo>
                          <a:pt x="104775" y="302419"/>
                        </a:moveTo>
                        <a:lnTo>
                          <a:pt x="247650" y="276225"/>
                        </a:lnTo>
                        <a:lnTo>
                          <a:pt x="280988" y="209550"/>
                        </a:lnTo>
                        <a:lnTo>
                          <a:pt x="302419" y="173832"/>
                        </a:lnTo>
                        <a:lnTo>
                          <a:pt x="316707" y="138113"/>
                        </a:lnTo>
                        <a:lnTo>
                          <a:pt x="335757" y="114300"/>
                        </a:lnTo>
                        <a:lnTo>
                          <a:pt x="314325" y="66675"/>
                        </a:lnTo>
                        <a:lnTo>
                          <a:pt x="309563" y="30957"/>
                        </a:lnTo>
                        <a:lnTo>
                          <a:pt x="252413" y="7144"/>
                        </a:lnTo>
                        <a:lnTo>
                          <a:pt x="216694" y="0"/>
                        </a:lnTo>
                        <a:lnTo>
                          <a:pt x="169069" y="16669"/>
                        </a:lnTo>
                        <a:lnTo>
                          <a:pt x="135732" y="40482"/>
                        </a:lnTo>
                        <a:lnTo>
                          <a:pt x="66675" y="102394"/>
                        </a:lnTo>
                        <a:lnTo>
                          <a:pt x="76200" y="176213"/>
                        </a:lnTo>
                        <a:lnTo>
                          <a:pt x="0" y="221457"/>
                        </a:lnTo>
                        <a:lnTo>
                          <a:pt x="104775" y="302419"/>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5" name="Google Shape;805;ga3b6e513f1_0_1321"/>
                  <p:cNvSpPr/>
                  <p:nvPr/>
                </p:nvSpPr>
                <p:spPr>
                  <a:xfrm>
                    <a:off x="4197123" y="2071637"/>
                    <a:ext cx="1119188" cy="735806"/>
                  </a:xfrm>
                  <a:custGeom>
                    <a:avLst/>
                    <a:gdLst/>
                    <a:ahLst/>
                    <a:cxnLst/>
                    <a:rect l="l" t="t" r="r" b="b"/>
                    <a:pathLst>
                      <a:path w="1119188" h="735806" extrusionOk="0">
                        <a:moveTo>
                          <a:pt x="723900" y="554831"/>
                        </a:moveTo>
                        <a:lnTo>
                          <a:pt x="716757" y="497681"/>
                        </a:lnTo>
                        <a:lnTo>
                          <a:pt x="702469" y="473869"/>
                        </a:lnTo>
                        <a:lnTo>
                          <a:pt x="716757" y="459581"/>
                        </a:lnTo>
                        <a:lnTo>
                          <a:pt x="766763" y="461963"/>
                        </a:lnTo>
                        <a:lnTo>
                          <a:pt x="764382" y="426244"/>
                        </a:lnTo>
                        <a:lnTo>
                          <a:pt x="773907" y="407194"/>
                        </a:lnTo>
                        <a:lnTo>
                          <a:pt x="819150" y="376238"/>
                        </a:lnTo>
                        <a:cubicBezTo>
                          <a:pt x="818356" y="345282"/>
                          <a:pt x="817563" y="314325"/>
                          <a:pt x="816769" y="283369"/>
                        </a:cubicBezTo>
                        <a:lnTo>
                          <a:pt x="840582" y="273844"/>
                        </a:lnTo>
                        <a:lnTo>
                          <a:pt x="881063" y="321469"/>
                        </a:lnTo>
                        <a:lnTo>
                          <a:pt x="909638" y="307181"/>
                        </a:lnTo>
                        <a:lnTo>
                          <a:pt x="919163" y="264319"/>
                        </a:lnTo>
                        <a:lnTo>
                          <a:pt x="952500" y="259556"/>
                        </a:lnTo>
                        <a:lnTo>
                          <a:pt x="1004888" y="204788"/>
                        </a:lnTo>
                        <a:lnTo>
                          <a:pt x="1035844" y="180975"/>
                        </a:lnTo>
                        <a:lnTo>
                          <a:pt x="1104900" y="157163"/>
                        </a:lnTo>
                        <a:lnTo>
                          <a:pt x="1116807" y="83344"/>
                        </a:lnTo>
                        <a:lnTo>
                          <a:pt x="1116807" y="57150"/>
                        </a:lnTo>
                        <a:lnTo>
                          <a:pt x="1119188" y="35719"/>
                        </a:lnTo>
                        <a:lnTo>
                          <a:pt x="1104900" y="0"/>
                        </a:lnTo>
                        <a:lnTo>
                          <a:pt x="1069182" y="7144"/>
                        </a:lnTo>
                        <a:lnTo>
                          <a:pt x="992982" y="9525"/>
                        </a:lnTo>
                        <a:lnTo>
                          <a:pt x="954882" y="38100"/>
                        </a:lnTo>
                        <a:lnTo>
                          <a:pt x="931069" y="42863"/>
                        </a:lnTo>
                        <a:lnTo>
                          <a:pt x="904875" y="42863"/>
                        </a:lnTo>
                        <a:lnTo>
                          <a:pt x="831057" y="85725"/>
                        </a:lnTo>
                        <a:lnTo>
                          <a:pt x="776288" y="104775"/>
                        </a:lnTo>
                        <a:lnTo>
                          <a:pt x="707232" y="180975"/>
                        </a:lnTo>
                        <a:lnTo>
                          <a:pt x="692944" y="195263"/>
                        </a:lnTo>
                        <a:lnTo>
                          <a:pt x="626269" y="192881"/>
                        </a:lnTo>
                        <a:lnTo>
                          <a:pt x="619125" y="207169"/>
                        </a:lnTo>
                        <a:lnTo>
                          <a:pt x="519113" y="211931"/>
                        </a:lnTo>
                        <a:lnTo>
                          <a:pt x="492919" y="230981"/>
                        </a:lnTo>
                        <a:lnTo>
                          <a:pt x="459582" y="245269"/>
                        </a:lnTo>
                        <a:lnTo>
                          <a:pt x="433388" y="271463"/>
                        </a:lnTo>
                        <a:lnTo>
                          <a:pt x="416719" y="278606"/>
                        </a:lnTo>
                        <a:lnTo>
                          <a:pt x="378619" y="278606"/>
                        </a:lnTo>
                        <a:lnTo>
                          <a:pt x="335757" y="250031"/>
                        </a:lnTo>
                        <a:lnTo>
                          <a:pt x="250032" y="250031"/>
                        </a:lnTo>
                        <a:lnTo>
                          <a:pt x="211932" y="240506"/>
                        </a:lnTo>
                        <a:lnTo>
                          <a:pt x="188119" y="221456"/>
                        </a:lnTo>
                        <a:lnTo>
                          <a:pt x="171450" y="207169"/>
                        </a:lnTo>
                        <a:lnTo>
                          <a:pt x="150019" y="202406"/>
                        </a:lnTo>
                        <a:lnTo>
                          <a:pt x="126207" y="209550"/>
                        </a:lnTo>
                        <a:lnTo>
                          <a:pt x="85725" y="226219"/>
                        </a:lnTo>
                        <a:lnTo>
                          <a:pt x="54769" y="245269"/>
                        </a:lnTo>
                        <a:lnTo>
                          <a:pt x="16669" y="254794"/>
                        </a:lnTo>
                        <a:lnTo>
                          <a:pt x="0" y="261938"/>
                        </a:lnTo>
                        <a:lnTo>
                          <a:pt x="28575" y="278606"/>
                        </a:lnTo>
                        <a:lnTo>
                          <a:pt x="59532" y="278606"/>
                        </a:lnTo>
                        <a:lnTo>
                          <a:pt x="80963" y="278606"/>
                        </a:lnTo>
                        <a:lnTo>
                          <a:pt x="88107" y="276225"/>
                        </a:lnTo>
                        <a:lnTo>
                          <a:pt x="100013" y="261938"/>
                        </a:lnTo>
                        <a:lnTo>
                          <a:pt x="119063" y="259556"/>
                        </a:lnTo>
                        <a:lnTo>
                          <a:pt x="142875" y="257175"/>
                        </a:lnTo>
                        <a:lnTo>
                          <a:pt x="154782" y="271463"/>
                        </a:lnTo>
                        <a:lnTo>
                          <a:pt x="145257" y="292894"/>
                        </a:lnTo>
                        <a:lnTo>
                          <a:pt x="114300" y="304800"/>
                        </a:lnTo>
                        <a:lnTo>
                          <a:pt x="78582" y="397669"/>
                        </a:lnTo>
                        <a:lnTo>
                          <a:pt x="97632" y="421481"/>
                        </a:lnTo>
                        <a:lnTo>
                          <a:pt x="102394" y="464344"/>
                        </a:lnTo>
                        <a:lnTo>
                          <a:pt x="107157" y="481013"/>
                        </a:lnTo>
                        <a:lnTo>
                          <a:pt x="142875" y="471488"/>
                        </a:lnTo>
                        <a:lnTo>
                          <a:pt x="178594" y="459581"/>
                        </a:lnTo>
                        <a:lnTo>
                          <a:pt x="228600" y="471488"/>
                        </a:lnTo>
                        <a:lnTo>
                          <a:pt x="266700" y="481013"/>
                        </a:lnTo>
                        <a:lnTo>
                          <a:pt x="319088" y="478631"/>
                        </a:lnTo>
                        <a:lnTo>
                          <a:pt x="359569" y="461963"/>
                        </a:lnTo>
                        <a:lnTo>
                          <a:pt x="395288" y="442913"/>
                        </a:lnTo>
                        <a:lnTo>
                          <a:pt x="433388" y="450056"/>
                        </a:lnTo>
                        <a:lnTo>
                          <a:pt x="473869" y="469106"/>
                        </a:lnTo>
                        <a:lnTo>
                          <a:pt x="519113" y="495300"/>
                        </a:lnTo>
                        <a:lnTo>
                          <a:pt x="550069" y="521494"/>
                        </a:lnTo>
                        <a:lnTo>
                          <a:pt x="554832" y="559594"/>
                        </a:lnTo>
                        <a:lnTo>
                          <a:pt x="550069" y="614363"/>
                        </a:lnTo>
                        <a:lnTo>
                          <a:pt x="545307" y="645319"/>
                        </a:lnTo>
                        <a:lnTo>
                          <a:pt x="519113" y="657225"/>
                        </a:lnTo>
                        <a:lnTo>
                          <a:pt x="502444" y="673894"/>
                        </a:lnTo>
                        <a:lnTo>
                          <a:pt x="504825" y="707231"/>
                        </a:lnTo>
                        <a:lnTo>
                          <a:pt x="523875" y="731044"/>
                        </a:lnTo>
                        <a:lnTo>
                          <a:pt x="604838" y="735806"/>
                        </a:lnTo>
                        <a:lnTo>
                          <a:pt x="671513" y="685800"/>
                        </a:lnTo>
                        <a:lnTo>
                          <a:pt x="671513" y="604838"/>
                        </a:lnTo>
                        <a:lnTo>
                          <a:pt x="723900" y="554831"/>
                        </a:lnTo>
                        <a:close/>
                      </a:path>
                    </a:pathLst>
                  </a:custGeom>
                  <a:solidFill>
                    <a:srgbClr val="FFFF0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6" name="Google Shape;806;ga3b6e513f1_0_1321"/>
                  <p:cNvSpPr/>
                  <p:nvPr/>
                </p:nvSpPr>
                <p:spPr>
                  <a:xfrm>
                    <a:off x="4294414" y="2514333"/>
                    <a:ext cx="459581" cy="212991"/>
                  </a:xfrm>
                  <a:custGeom>
                    <a:avLst/>
                    <a:gdLst/>
                    <a:ahLst/>
                    <a:cxnLst/>
                    <a:rect l="l" t="t" r="r" b="b"/>
                    <a:pathLst>
                      <a:path w="459581" h="211931" extrusionOk="0">
                        <a:moveTo>
                          <a:pt x="0" y="42862"/>
                        </a:moveTo>
                        <a:lnTo>
                          <a:pt x="7143" y="104775"/>
                        </a:lnTo>
                        <a:lnTo>
                          <a:pt x="30956" y="119062"/>
                        </a:lnTo>
                        <a:lnTo>
                          <a:pt x="33337" y="171450"/>
                        </a:lnTo>
                        <a:lnTo>
                          <a:pt x="38100" y="188118"/>
                        </a:lnTo>
                        <a:lnTo>
                          <a:pt x="88106" y="204787"/>
                        </a:lnTo>
                        <a:lnTo>
                          <a:pt x="88106" y="204787"/>
                        </a:lnTo>
                        <a:lnTo>
                          <a:pt x="147637" y="211931"/>
                        </a:lnTo>
                        <a:lnTo>
                          <a:pt x="180975" y="197643"/>
                        </a:lnTo>
                        <a:lnTo>
                          <a:pt x="214312" y="192881"/>
                        </a:lnTo>
                        <a:lnTo>
                          <a:pt x="242887" y="204787"/>
                        </a:lnTo>
                        <a:lnTo>
                          <a:pt x="261937" y="204787"/>
                        </a:lnTo>
                        <a:lnTo>
                          <a:pt x="321468" y="178593"/>
                        </a:lnTo>
                        <a:lnTo>
                          <a:pt x="350043" y="180975"/>
                        </a:lnTo>
                        <a:lnTo>
                          <a:pt x="402431" y="161925"/>
                        </a:lnTo>
                        <a:lnTo>
                          <a:pt x="457200" y="173831"/>
                        </a:lnTo>
                        <a:lnTo>
                          <a:pt x="459581" y="128587"/>
                        </a:lnTo>
                        <a:lnTo>
                          <a:pt x="450056" y="83343"/>
                        </a:lnTo>
                        <a:lnTo>
                          <a:pt x="423862" y="52387"/>
                        </a:lnTo>
                        <a:lnTo>
                          <a:pt x="357187" y="19050"/>
                        </a:lnTo>
                        <a:lnTo>
                          <a:pt x="319087" y="0"/>
                        </a:lnTo>
                        <a:lnTo>
                          <a:pt x="295275" y="0"/>
                        </a:lnTo>
                        <a:lnTo>
                          <a:pt x="240506" y="33337"/>
                        </a:lnTo>
                        <a:lnTo>
                          <a:pt x="176212" y="45243"/>
                        </a:lnTo>
                        <a:lnTo>
                          <a:pt x="95250" y="19050"/>
                        </a:lnTo>
                        <a:lnTo>
                          <a:pt x="78581" y="16668"/>
                        </a:lnTo>
                        <a:lnTo>
                          <a:pt x="0" y="42862"/>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7" name="Google Shape;807;ga3b6e513f1_0_1321"/>
                  <p:cNvSpPr/>
                  <p:nvPr/>
                </p:nvSpPr>
                <p:spPr>
                  <a:xfrm>
                    <a:off x="4532539" y="1789113"/>
                    <a:ext cx="1059656" cy="562946"/>
                  </a:xfrm>
                  <a:custGeom>
                    <a:avLst/>
                    <a:gdLst/>
                    <a:ahLst/>
                    <a:cxnLst/>
                    <a:rect l="l" t="t" r="r" b="b"/>
                    <a:pathLst>
                      <a:path w="1059656" h="564357" extrusionOk="0">
                        <a:moveTo>
                          <a:pt x="697706" y="564357"/>
                        </a:moveTo>
                        <a:lnTo>
                          <a:pt x="778668" y="492919"/>
                        </a:lnTo>
                        <a:lnTo>
                          <a:pt x="816768" y="473869"/>
                        </a:lnTo>
                        <a:lnTo>
                          <a:pt x="852487" y="471488"/>
                        </a:lnTo>
                        <a:lnTo>
                          <a:pt x="916781" y="457200"/>
                        </a:lnTo>
                        <a:lnTo>
                          <a:pt x="950118" y="459582"/>
                        </a:lnTo>
                        <a:lnTo>
                          <a:pt x="988218" y="476250"/>
                        </a:lnTo>
                        <a:lnTo>
                          <a:pt x="1019175" y="445294"/>
                        </a:lnTo>
                        <a:lnTo>
                          <a:pt x="992981" y="414338"/>
                        </a:lnTo>
                        <a:lnTo>
                          <a:pt x="988218" y="383382"/>
                        </a:lnTo>
                        <a:lnTo>
                          <a:pt x="995362" y="345282"/>
                        </a:lnTo>
                        <a:lnTo>
                          <a:pt x="1023937" y="304800"/>
                        </a:lnTo>
                        <a:lnTo>
                          <a:pt x="1052512" y="295275"/>
                        </a:lnTo>
                        <a:lnTo>
                          <a:pt x="1059656" y="266700"/>
                        </a:lnTo>
                        <a:lnTo>
                          <a:pt x="1047750" y="238125"/>
                        </a:lnTo>
                        <a:lnTo>
                          <a:pt x="1019175" y="228600"/>
                        </a:lnTo>
                        <a:lnTo>
                          <a:pt x="992981" y="235744"/>
                        </a:lnTo>
                        <a:lnTo>
                          <a:pt x="935831" y="254794"/>
                        </a:lnTo>
                        <a:lnTo>
                          <a:pt x="900112" y="259557"/>
                        </a:lnTo>
                        <a:lnTo>
                          <a:pt x="878681" y="242888"/>
                        </a:lnTo>
                        <a:lnTo>
                          <a:pt x="873918" y="228600"/>
                        </a:lnTo>
                        <a:lnTo>
                          <a:pt x="881062" y="185738"/>
                        </a:lnTo>
                        <a:lnTo>
                          <a:pt x="888206" y="150019"/>
                        </a:lnTo>
                        <a:lnTo>
                          <a:pt x="871537" y="111919"/>
                        </a:lnTo>
                        <a:lnTo>
                          <a:pt x="852488" y="92869"/>
                        </a:lnTo>
                        <a:lnTo>
                          <a:pt x="859630" y="66676"/>
                        </a:lnTo>
                        <a:lnTo>
                          <a:pt x="857249" y="28576"/>
                        </a:lnTo>
                        <a:lnTo>
                          <a:pt x="833437" y="0"/>
                        </a:lnTo>
                        <a:lnTo>
                          <a:pt x="809625" y="33338"/>
                        </a:lnTo>
                        <a:lnTo>
                          <a:pt x="797718" y="50007"/>
                        </a:lnTo>
                        <a:lnTo>
                          <a:pt x="757237" y="45244"/>
                        </a:lnTo>
                        <a:lnTo>
                          <a:pt x="735806" y="50007"/>
                        </a:lnTo>
                        <a:lnTo>
                          <a:pt x="719137" y="78582"/>
                        </a:lnTo>
                        <a:lnTo>
                          <a:pt x="723900" y="97632"/>
                        </a:lnTo>
                        <a:lnTo>
                          <a:pt x="707231" y="111919"/>
                        </a:lnTo>
                        <a:lnTo>
                          <a:pt x="631031" y="114300"/>
                        </a:lnTo>
                        <a:lnTo>
                          <a:pt x="597693" y="100013"/>
                        </a:lnTo>
                        <a:lnTo>
                          <a:pt x="569118" y="71438"/>
                        </a:lnTo>
                        <a:lnTo>
                          <a:pt x="531018" y="66675"/>
                        </a:lnTo>
                        <a:lnTo>
                          <a:pt x="497681" y="90488"/>
                        </a:lnTo>
                        <a:lnTo>
                          <a:pt x="481012" y="109538"/>
                        </a:lnTo>
                        <a:lnTo>
                          <a:pt x="466725" y="126207"/>
                        </a:lnTo>
                        <a:lnTo>
                          <a:pt x="450056" y="145257"/>
                        </a:lnTo>
                        <a:lnTo>
                          <a:pt x="454818" y="171450"/>
                        </a:lnTo>
                        <a:lnTo>
                          <a:pt x="423862" y="195263"/>
                        </a:lnTo>
                        <a:lnTo>
                          <a:pt x="371475" y="204788"/>
                        </a:lnTo>
                        <a:lnTo>
                          <a:pt x="330993" y="223838"/>
                        </a:lnTo>
                        <a:lnTo>
                          <a:pt x="321468" y="261938"/>
                        </a:lnTo>
                        <a:lnTo>
                          <a:pt x="319087" y="269082"/>
                        </a:lnTo>
                        <a:lnTo>
                          <a:pt x="266700" y="285750"/>
                        </a:lnTo>
                        <a:lnTo>
                          <a:pt x="180975" y="316707"/>
                        </a:lnTo>
                        <a:lnTo>
                          <a:pt x="157162" y="309563"/>
                        </a:lnTo>
                        <a:lnTo>
                          <a:pt x="128587" y="300038"/>
                        </a:lnTo>
                        <a:cubicBezTo>
                          <a:pt x="129381" y="319882"/>
                          <a:pt x="130174" y="339725"/>
                          <a:pt x="130968" y="359569"/>
                        </a:cubicBezTo>
                        <a:lnTo>
                          <a:pt x="169068" y="388144"/>
                        </a:lnTo>
                        <a:lnTo>
                          <a:pt x="185737" y="411957"/>
                        </a:lnTo>
                        <a:lnTo>
                          <a:pt x="180975" y="442913"/>
                        </a:lnTo>
                        <a:lnTo>
                          <a:pt x="173831" y="471488"/>
                        </a:lnTo>
                        <a:lnTo>
                          <a:pt x="130968" y="473869"/>
                        </a:lnTo>
                        <a:lnTo>
                          <a:pt x="95250" y="488157"/>
                        </a:lnTo>
                        <a:lnTo>
                          <a:pt x="71437" y="492919"/>
                        </a:lnTo>
                        <a:lnTo>
                          <a:pt x="50006" y="504825"/>
                        </a:lnTo>
                        <a:lnTo>
                          <a:pt x="30956" y="521494"/>
                        </a:lnTo>
                        <a:lnTo>
                          <a:pt x="7143" y="528638"/>
                        </a:lnTo>
                        <a:lnTo>
                          <a:pt x="0" y="533400"/>
                        </a:lnTo>
                        <a:lnTo>
                          <a:pt x="38100" y="561975"/>
                        </a:lnTo>
                        <a:lnTo>
                          <a:pt x="80962" y="559594"/>
                        </a:lnTo>
                        <a:lnTo>
                          <a:pt x="116681" y="526257"/>
                        </a:lnTo>
                        <a:lnTo>
                          <a:pt x="171450" y="500063"/>
                        </a:lnTo>
                        <a:lnTo>
                          <a:pt x="278606" y="492919"/>
                        </a:lnTo>
                        <a:lnTo>
                          <a:pt x="292893" y="481013"/>
                        </a:lnTo>
                        <a:lnTo>
                          <a:pt x="357187" y="481013"/>
                        </a:lnTo>
                        <a:lnTo>
                          <a:pt x="433387" y="388144"/>
                        </a:lnTo>
                        <a:lnTo>
                          <a:pt x="559593" y="328613"/>
                        </a:lnTo>
                        <a:lnTo>
                          <a:pt x="619125" y="321469"/>
                        </a:lnTo>
                        <a:lnTo>
                          <a:pt x="654843" y="295275"/>
                        </a:lnTo>
                        <a:lnTo>
                          <a:pt x="716756" y="292894"/>
                        </a:lnTo>
                        <a:lnTo>
                          <a:pt x="771525" y="285750"/>
                        </a:lnTo>
                        <a:lnTo>
                          <a:pt x="781050" y="323850"/>
                        </a:lnTo>
                        <a:lnTo>
                          <a:pt x="773906" y="445294"/>
                        </a:lnTo>
                        <a:lnTo>
                          <a:pt x="707231" y="461963"/>
                        </a:lnTo>
                        <a:lnTo>
                          <a:pt x="652461" y="509587"/>
                        </a:lnTo>
                        <a:lnTo>
                          <a:pt x="654844" y="528638"/>
                        </a:lnTo>
                        <a:lnTo>
                          <a:pt x="697706" y="564357"/>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8" name="Google Shape;808;ga3b6e513f1_0_1321"/>
                  <p:cNvSpPr/>
                  <p:nvPr/>
                </p:nvSpPr>
                <p:spPr>
                  <a:xfrm>
                    <a:off x="4906736" y="2298547"/>
                    <a:ext cx="320664" cy="330167"/>
                  </a:xfrm>
                  <a:custGeom>
                    <a:avLst/>
                    <a:gdLst/>
                    <a:ahLst/>
                    <a:cxnLst/>
                    <a:rect l="l" t="t" r="r" b="b"/>
                    <a:pathLst>
                      <a:path w="321468" h="330994" extrusionOk="0">
                        <a:moveTo>
                          <a:pt x="190500" y="302419"/>
                        </a:moveTo>
                        <a:lnTo>
                          <a:pt x="221456" y="240506"/>
                        </a:lnTo>
                        <a:lnTo>
                          <a:pt x="250031" y="214312"/>
                        </a:lnTo>
                        <a:lnTo>
                          <a:pt x="266700" y="169069"/>
                        </a:lnTo>
                        <a:lnTo>
                          <a:pt x="273844" y="119062"/>
                        </a:lnTo>
                        <a:lnTo>
                          <a:pt x="321468" y="61912"/>
                        </a:lnTo>
                        <a:lnTo>
                          <a:pt x="295275" y="14287"/>
                        </a:lnTo>
                        <a:lnTo>
                          <a:pt x="285750" y="21431"/>
                        </a:lnTo>
                        <a:lnTo>
                          <a:pt x="273844" y="0"/>
                        </a:lnTo>
                        <a:lnTo>
                          <a:pt x="245269" y="33337"/>
                        </a:lnTo>
                        <a:lnTo>
                          <a:pt x="211931" y="45244"/>
                        </a:lnTo>
                        <a:lnTo>
                          <a:pt x="202406" y="85725"/>
                        </a:lnTo>
                        <a:lnTo>
                          <a:pt x="178594" y="95250"/>
                        </a:lnTo>
                        <a:lnTo>
                          <a:pt x="135731" y="47625"/>
                        </a:lnTo>
                        <a:lnTo>
                          <a:pt x="104775" y="64294"/>
                        </a:lnTo>
                        <a:lnTo>
                          <a:pt x="109537" y="154781"/>
                        </a:lnTo>
                        <a:lnTo>
                          <a:pt x="78581" y="176212"/>
                        </a:lnTo>
                        <a:lnTo>
                          <a:pt x="59531" y="195262"/>
                        </a:lnTo>
                        <a:lnTo>
                          <a:pt x="59531" y="195262"/>
                        </a:lnTo>
                        <a:lnTo>
                          <a:pt x="61912" y="240506"/>
                        </a:lnTo>
                        <a:lnTo>
                          <a:pt x="9525" y="233362"/>
                        </a:lnTo>
                        <a:lnTo>
                          <a:pt x="0" y="254794"/>
                        </a:lnTo>
                        <a:lnTo>
                          <a:pt x="14287" y="330994"/>
                        </a:lnTo>
                        <a:lnTo>
                          <a:pt x="59531" y="302419"/>
                        </a:lnTo>
                        <a:lnTo>
                          <a:pt x="100012" y="285750"/>
                        </a:lnTo>
                        <a:lnTo>
                          <a:pt x="126206" y="288131"/>
                        </a:lnTo>
                        <a:lnTo>
                          <a:pt x="190500" y="302419"/>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9" name="Google Shape;809;ga3b6e513f1_0_1321"/>
                  <p:cNvSpPr txBox="1"/>
                  <p:nvPr/>
                </p:nvSpPr>
                <p:spPr>
                  <a:xfrm>
                    <a:off x="4965843" y="1979474"/>
                    <a:ext cx="653100" cy="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Arunachal Pradesh</a:t>
                    </a:r>
                    <a:endParaRPr sz="1400" b="0" i="0" u="none" strike="noStrike" cap="none">
                      <a:solidFill>
                        <a:srgbClr val="000000"/>
                      </a:solidFill>
                      <a:latin typeface="Arial"/>
                      <a:ea typeface="Arial"/>
                      <a:cs typeface="Arial"/>
                      <a:sym typeface="Arial"/>
                    </a:endParaRPr>
                  </a:p>
                </p:txBody>
              </p:sp>
              <p:sp>
                <p:nvSpPr>
                  <p:cNvPr id="810" name="Google Shape;810;ga3b6e513f1_0_1321"/>
                  <p:cNvSpPr txBox="1"/>
                  <p:nvPr/>
                </p:nvSpPr>
                <p:spPr>
                  <a:xfrm>
                    <a:off x="4430486" y="2363616"/>
                    <a:ext cx="685800" cy="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Assam</a:t>
                    </a:r>
                    <a:endParaRPr sz="1400" b="0" i="0" u="none" strike="noStrike" cap="none">
                      <a:solidFill>
                        <a:srgbClr val="000000"/>
                      </a:solidFill>
                      <a:latin typeface="Arial"/>
                      <a:ea typeface="Arial"/>
                      <a:cs typeface="Arial"/>
                      <a:sym typeface="Arial"/>
                    </a:endParaRPr>
                  </a:p>
                </p:txBody>
              </p:sp>
              <p:sp>
                <p:nvSpPr>
                  <p:cNvPr id="811" name="Google Shape;811;ga3b6e513f1_0_1321"/>
                  <p:cNvSpPr txBox="1"/>
                  <p:nvPr/>
                </p:nvSpPr>
                <p:spPr>
                  <a:xfrm>
                    <a:off x="3810000" y="2057400"/>
                    <a:ext cx="609600" cy="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Sikkim</a:t>
                    </a:r>
                    <a:endParaRPr sz="1400" b="0" i="0" u="none" strike="noStrike" cap="none">
                      <a:solidFill>
                        <a:srgbClr val="000000"/>
                      </a:solidFill>
                      <a:latin typeface="Arial"/>
                      <a:ea typeface="Arial"/>
                      <a:cs typeface="Arial"/>
                      <a:sym typeface="Arial"/>
                    </a:endParaRPr>
                  </a:p>
                </p:txBody>
              </p:sp>
              <p:sp>
                <p:nvSpPr>
                  <p:cNvPr id="812" name="Google Shape;812;ga3b6e513f1_0_1321"/>
                  <p:cNvSpPr txBox="1"/>
                  <p:nvPr/>
                </p:nvSpPr>
                <p:spPr>
                  <a:xfrm>
                    <a:off x="4400764" y="2550557"/>
                    <a:ext cx="489900" cy="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Meghalaya</a:t>
                    </a:r>
                    <a:endParaRPr sz="1400" b="0" i="0" u="none" strike="noStrike" cap="none">
                      <a:solidFill>
                        <a:srgbClr val="000000"/>
                      </a:solidFill>
                      <a:latin typeface="Arial"/>
                      <a:ea typeface="Arial"/>
                      <a:cs typeface="Arial"/>
                      <a:sym typeface="Arial"/>
                    </a:endParaRPr>
                  </a:p>
                </p:txBody>
              </p:sp>
              <p:sp>
                <p:nvSpPr>
                  <p:cNvPr id="813" name="Google Shape;813;ga3b6e513f1_0_1321"/>
                  <p:cNvSpPr txBox="1"/>
                  <p:nvPr/>
                </p:nvSpPr>
                <p:spPr>
                  <a:xfrm>
                    <a:off x="4512557" y="2806164"/>
                    <a:ext cx="479100" cy="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Tripura</a:t>
                    </a:r>
                    <a:endParaRPr sz="1400" b="0" i="0" u="none" strike="noStrike" cap="none">
                      <a:solidFill>
                        <a:srgbClr val="000000"/>
                      </a:solidFill>
                      <a:latin typeface="Arial"/>
                      <a:ea typeface="Arial"/>
                      <a:cs typeface="Arial"/>
                      <a:sym typeface="Arial"/>
                    </a:endParaRPr>
                  </a:p>
                </p:txBody>
              </p:sp>
              <p:sp>
                <p:nvSpPr>
                  <p:cNvPr id="814" name="Google Shape;814;ga3b6e513f1_0_1321"/>
                  <p:cNvSpPr/>
                  <p:nvPr/>
                </p:nvSpPr>
                <p:spPr>
                  <a:xfrm>
                    <a:off x="4684939" y="2798526"/>
                    <a:ext cx="217235" cy="414337"/>
                  </a:xfrm>
                  <a:custGeom>
                    <a:avLst/>
                    <a:gdLst/>
                    <a:ahLst/>
                    <a:cxnLst/>
                    <a:rect l="l" t="t" r="r" b="b"/>
                    <a:pathLst>
                      <a:path w="216693" h="414337" extrusionOk="0">
                        <a:moveTo>
                          <a:pt x="0" y="185737"/>
                        </a:moveTo>
                        <a:lnTo>
                          <a:pt x="40481" y="257174"/>
                        </a:lnTo>
                        <a:lnTo>
                          <a:pt x="59531" y="278606"/>
                        </a:lnTo>
                        <a:lnTo>
                          <a:pt x="71437" y="311943"/>
                        </a:lnTo>
                        <a:lnTo>
                          <a:pt x="73818" y="345281"/>
                        </a:lnTo>
                        <a:lnTo>
                          <a:pt x="111918" y="395287"/>
                        </a:lnTo>
                        <a:lnTo>
                          <a:pt x="130968" y="390524"/>
                        </a:lnTo>
                        <a:lnTo>
                          <a:pt x="157162" y="414337"/>
                        </a:lnTo>
                        <a:lnTo>
                          <a:pt x="192881" y="404812"/>
                        </a:lnTo>
                        <a:lnTo>
                          <a:pt x="185737" y="311943"/>
                        </a:lnTo>
                        <a:lnTo>
                          <a:pt x="216693" y="259556"/>
                        </a:lnTo>
                        <a:lnTo>
                          <a:pt x="216693" y="130968"/>
                        </a:lnTo>
                        <a:lnTo>
                          <a:pt x="211931" y="83343"/>
                        </a:lnTo>
                        <a:lnTo>
                          <a:pt x="142875" y="30956"/>
                        </a:lnTo>
                        <a:lnTo>
                          <a:pt x="116681" y="9524"/>
                        </a:lnTo>
                        <a:lnTo>
                          <a:pt x="78581" y="7143"/>
                        </a:lnTo>
                        <a:lnTo>
                          <a:pt x="30956" y="0"/>
                        </a:lnTo>
                        <a:cubicBezTo>
                          <a:pt x="28575" y="6350"/>
                          <a:pt x="24606" y="14288"/>
                          <a:pt x="23812" y="19050"/>
                        </a:cubicBezTo>
                        <a:cubicBezTo>
                          <a:pt x="23018" y="23812"/>
                          <a:pt x="23812" y="16669"/>
                          <a:pt x="26193" y="28575"/>
                        </a:cubicBezTo>
                        <a:cubicBezTo>
                          <a:pt x="28574" y="40481"/>
                          <a:pt x="34131" y="69850"/>
                          <a:pt x="38100" y="90487"/>
                        </a:cubicBezTo>
                        <a:lnTo>
                          <a:pt x="11906" y="116681"/>
                        </a:lnTo>
                        <a:cubicBezTo>
                          <a:pt x="11112" y="139700"/>
                          <a:pt x="10319" y="162718"/>
                          <a:pt x="0" y="185737"/>
                        </a:cubicBez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15" name="Google Shape;815;ga3b6e513f1_0_1321"/>
                <p:cNvSpPr txBox="1"/>
                <p:nvPr/>
              </p:nvSpPr>
              <p:spPr>
                <a:xfrm>
                  <a:off x="4698714" y="2862934"/>
                  <a:ext cx="241500" cy="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Mizoram</a:t>
                  </a:r>
                  <a:endParaRPr sz="1400" b="0" i="0" u="none" strike="noStrike" cap="none">
                    <a:solidFill>
                      <a:srgbClr val="000000"/>
                    </a:solidFill>
                    <a:latin typeface="Arial"/>
                    <a:ea typeface="Arial"/>
                    <a:cs typeface="Arial"/>
                    <a:sym typeface="Arial"/>
                  </a:endParaRPr>
                </a:p>
              </p:txBody>
            </p:sp>
            <p:sp>
              <p:nvSpPr>
                <p:cNvPr id="816" name="Google Shape;816;ga3b6e513f1_0_1321"/>
                <p:cNvSpPr txBox="1"/>
                <p:nvPr/>
              </p:nvSpPr>
              <p:spPr>
                <a:xfrm>
                  <a:off x="4876800" y="2649538"/>
                  <a:ext cx="468000" cy="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Manipur</a:t>
                  </a:r>
                  <a:endParaRPr sz="1400" b="0" i="0" u="none" strike="noStrike" cap="none">
                    <a:solidFill>
                      <a:srgbClr val="000000"/>
                    </a:solidFill>
                    <a:latin typeface="Arial"/>
                    <a:ea typeface="Arial"/>
                    <a:cs typeface="Arial"/>
                    <a:sym typeface="Arial"/>
                  </a:endParaRPr>
                </a:p>
              </p:txBody>
            </p:sp>
          </p:grpSp>
          <p:sp>
            <p:nvSpPr>
              <p:cNvPr id="817" name="Google Shape;817;ga3b6e513f1_0_1321"/>
              <p:cNvSpPr txBox="1"/>
              <p:nvPr/>
            </p:nvSpPr>
            <p:spPr>
              <a:xfrm>
                <a:off x="5018314" y="2393109"/>
                <a:ext cx="359100" cy="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Nagaland</a:t>
                </a:r>
                <a:endParaRPr sz="1400" b="0" i="0" u="none" strike="noStrike" cap="none">
                  <a:solidFill>
                    <a:srgbClr val="000000"/>
                  </a:solidFill>
                  <a:latin typeface="Arial"/>
                  <a:ea typeface="Arial"/>
                  <a:cs typeface="Arial"/>
                  <a:sym typeface="Arial"/>
                </a:endParaRPr>
              </a:p>
            </p:txBody>
          </p:sp>
        </p:grpSp>
        <p:sp>
          <p:nvSpPr>
            <p:cNvPr id="818" name="Google Shape;818;ga3b6e513f1_0_1321"/>
            <p:cNvSpPr txBox="1"/>
            <p:nvPr/>
          </p:nvSpPr>
          <p:spPr>
            <a:xfrm>
              <a:off x="3862387" y="2897005"/>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19" name="Google Shape;819;ga3b6e513f1_0_1321"/>
            <p:cNvSpPr txBox="1"/>
            <p:nvPr/>
          </p:nvSpPr>
          <p:spPr>
            <a:xfrm>
              <a:off x="3403943" y="3318822"/>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20" name="Google Shape;820;ga3b6e513f1_0_1321"/>
            <p:cNvSpPr txBox="1"/>
            <p:nvPr/>
          </p:nvSpPr>
          <p:spPr>
            <a:xfrm>
              <a:off x="3428045" y="302882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21" name="Google Shape;821;ga3b6e513f1_0_1321"/>
            <p:cNvSpPr txBox="1"/>
            <p:nvPr/>
          </p:nvSpPr>
          <p:spPr>
            <a:xfrm>
              <a:off x="3862387" y="3284197"/>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22" name="Google Shape;822;ga3b6e513f1_0_1321"/>
            <p:cNvSpPr txBox="1"/>
            <p:nvPr/>
          </p:nvSpPr>
          <p:spPr>
            <a:xfrm>
              <a:off x="2871787" y="4021286"/>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23" name="Google Shape;823;ga3b6e513f1_0_1321"/>
            <p:cNvSpPr txBox="1"/>
            <p:nvPr/>
          </p:nvSpPr>
          <p:spPr>
            <a:xfrm>
              <a:off x="2490787" y="37338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24" name="Google Shape;824;ga3b6e513f1_0_1321"/>
            <p:cNvSpPr txBox="1"/>
            <p:nvPr/>
          </p:nvSpPr>
          <p:spPr>
            <a:xfrm>
              <a:off x="2490787" y="40386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25" name="Google Shape;825;ga3b6e513f1_0_1321"/>
            <p:cNvSpPr txBox="1"/>
            <p:nvPr/>
          </p:nvSpPr>
          <p:spPr>
            <a:xfrm>
              <a:off x="3270165" y="3905956"/>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grpSp>
      <p:sp>
        <p:nvSpPr>
          <p:cNvPr id="826" name="Google Shape;826;ga3b6e513f1_0_1321"/>
          <p:cNvSpPr/>
          <p:nvPr/>
        </p:nvSpPr>
        <p:spPr>
          <a:xfrm>
            <a:off x="0" y="149735"/>
            <a:ext cx="12192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4484"/>
                </a:solidFill>
                <a:latin typeface="Calibri"/>
                <a:ea typeface="Calibri"/>
                <a:cs typeface="Calibri"/>
                <a:sym typeface="Calibri"/>
              </a:rPr>
              <a:t>FFI Strategic Approach: </a:t>
            </a:r>
            <a:r>
              <a:rPr lang="en-US" sz="3600" b="0" i="0" u="none" strike="noStrike" cap="none">
                <a:solidFill>
                  <a:srgbClr val="004484"/>
                </a:solidFill>
                <a:latin typeface="Calibri"/>
                <a:ea typeface="Calibri"/>
                <a:cs typeface="Calibri"/>
                <a:sym typeface="Calibri"/>
              </a:rPr>
              <a:t>Rice &amp; Wheat</a:t>
            </a:r>
            <a:endParaRPr sz="1400" b="0" i="0" u="none" strike="noStrike" cap="none">
              <a:solidFill>
                <a:srgbClr val="000000"/>
              </a:solidFill>
              <a:latin typeface="Arial"/>
              <a:ea typeface="Arial"/>
              <a:cs typeface="Arial"/>
              <a:sym typeface="Arial"/>
            </a:endParaRPr>
          </a:p>
        </p:txBody>
      </p:sp>
      <p:sp>
        <p:nvSpPr>
          <p:cNvPr id="827" name="Google Shape;827;ga3b6e513f1_0_1321"/>
          <p:cNvSpPr txBox="1"/>
          <p:nvPr/>
        </p:nvSpPr>
        <p:spPr>
          <a:xfrm>
            <a:off x="7467601" y="1219200"/>
            <a:ext cx="3108300" cy="498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Arial"/>
                <a:ea typeface="Arial"/>
                <a:cs typeface="Arial"/>
                <a:sym typeface="Arial"/>
              </a:rPr>
              <a:t>Wheat Channel Legend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PA = PDS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CA = CCM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RA = RFM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RM = RFM Maida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Arial"/>
                <a:ea typeface="Arial"/>
                <a:cs typeface="Arial"/>
                <a:sym typeface="Arial"/>
              </a:rPr>
              <a:t>No reachable pop.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Low ranking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Arial"/>
                <a:ea typeface="Arial"/>
                <a:cs typeface="Arial"/>
                <a:sym typeface="Arial"/>
              </a:rPr>
              <a:t>Low-intermediate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Arial"/>
                <a:ea typeface="Arial"/>
                <a:cs typeface="Arial"/>
                <a:sym typeface="Arial"/>
              </a:rPr>
              <a:t>Intermediate-high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5BE2"/>
                </a:solidFill>
                <a:latin typeface="Arial"/>
                <a:ea typeface="Arial"/>
                <a:cs typeface="Arial"/>
                <a:sym typeface="Arial"/>
              </a:rPr>
              <a:t>High ranking</a:t>
            </a:r>
            <a:endParaRPr sz="1400" b="0" i="0" u="none" strike="noStrike" cap="none">
              <a:solidFill>
                <a:srgbClr val="000000"/>
              </a:solidFill>
              <a:latin typeface="Arial"/>
              <a:ea typeface="Arial"/>
              <a:cs typeface="Arial"/>
              <a:sym typeface="Arial"/>
            </a:endParaRPr>
          </a:p>
        </p:txBody>
      </p:sp>
      <p:graphicFrame>
        <p:nvGraphicFramePr>
          <p:cNvPr id="828" name="Google Shape;828;ga3b6e513f1_0_1321"/>
          <p:cNvGraphicFramePr/>
          <p:nvPr/>
        </p:nvGraphicFramePr>
        <p:xfrm>
          <a:off x="7621270" y="1498600"/>
          <a:ext cx="2741950" cy="1473240"/>
        </p:xfrm>
        <a:graphic>
          <a:graphicData uri="http://schemas.openxmlformats.org/drawingml/2006/table">
            <a:tbl>
              <a:tblPr firstRow="1" bandRow="1">
                <a:noFill/>
                <a:tableStyleId>{16B42526-347D-481A-B199-D12BBE4958BA}</a:tableStyleId>
              </a:tblPr>
              <a:tblGrid>
                <a:gridCol w="208300">
                  <a:extLst>
                    <a:ext uri="{9D8B030D-6E8A-4147-A177-3AD203B41FA5}">
                      <a16:colId xmlns:a16="http://schemas.microsoft.com/office/drawing/2014/main" val="20000"/>
                    </a:ext>
                  </a:extLst>
                </a:gridCol>
                <a:gridCol w="2533650">
                  <a:extLst>
                    <a:ext uri="{9D8B030D-6E8A-4147-A177-3AD203B41FA5}">
                      <a16:colId xmlns:a16="http://schemas.microsoft.com/office/drawing/2014/main" val="20001"/>
                    </a:ext>
                  </a:extLst>
                </a:gridCol>
              </a:tblGrid>
              <a:tr h="370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dk1"/>
                          </a:solidFill>
                        </a:rPr>
                        <a:t>Rice Legend</a:t>
                      </a:r>
                      <a:endParaRPr sz="1400" u="none" strike="noStrike" cap="none"/>
                    </a:p>
                  </a:txBody>
                  <a:tcPr marL="91450" marR="91450" marT="45725" marB="45725">
                    <a:solidFill>
                      <a:schemeClr val="lt1"/>
                    </a:solidFill>
                  </a:tcPr>
                </a:tc>
                <a:tc hMerge="1">
                  <a:txBody>
                    <a:bodyPr/>
                    <a:lstStyle/>
                    <a:p>
                      <a:endParaRPr lang="en-US"/>
                    </a:p>
                  </a:txBody>
                  <a:tcPr/>
                </a:tc>
                <a:extLst>
                  <a:ext uri="{0D108BD9-81ED-4DB2-BD59-A6C34878D82A}">
                    <a16:rowId xmlns:a16="http://schemas.microsoft.com/office/drawing/2014/main" val="10000"/>
                  </a:ext>
                </a:extLst>
              </a:tr>
              <a:tr h="2895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3399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First Priority State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3048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00CC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Second Priority State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FFFF66"/>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Third Priority State</a:t>
                      </a:r>
                      <a:endParaRPr sz="1800" u="none" strike="noStrike" cap="none"/>
                    </a:p>
                  </a:txBody>
                  <a:tcPr marL="91450" marR="91450" marT="45725" marB="45725">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grpSp>
        <p:nvGrpSpPr>
          <p:cNvPr id="834" name="Google Shape;834;ga3b6e513f1_0_1360"/>
          <p:cNvGrpSpPr/>
          <p:nvPr/>
        </p:nvGrpSpPr>
        <p:grpSpPr>
          <a:xfrm>
            <a:off x="1609988" y="914382"/>
            <a:ext cx="5628899" cy="5236050"/>
            <a:chOff x="406404" y="914381"/>
            <a:chExt cx="5628899" cy="5236050"/>
          </a:xfrm>
        </p:grpSpPr>
        <p:sp>
          <p:nvSpPr>
            <p:cNvPr id="835" name="Google Shape;835;ga3b6e513f1_0_1360"/>
            <p:cNvSpPr/>
            <p:nvPr/>
          </p:nvSpPr>
          <p:spPr>
            <a:xfrm>
              <a:off x="750731" y="3363128"/>
              <a:ext cx="36513" cy="26987"/>
            </a:xfrm>
            <a:custGeom>
              <a:avLst/>
              <a:gdLst/>
              <a:ahLst/>
              <a:cxnLst/>
              <a:rect l="l" t="t" r="r" b="b"/>
              <a:pathLst>
                <a:path w="9" h="6" extrusionOk="0">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rgbClr val="D8D8D8"/>
            </a:solidFill>
            <a:ln w="9525" cap="rnd" cmpd="sng">
              <a:solidFill>
                <a:srgbClr val="9C926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6" name="Google Shape;836;ga3b6e513f1_0_1360"/>
            <p:cNvSpPr/>
            <p:nvPr/>
          </p:nvSpPr>
          <p:spPr>
            <a:xfrm>
              <a:off x="406404" y="3933825"/>
              <a:ext cx="49250" cy="63500"/>
            </a:xfrm>
            <a:custGeom>
              <a:avLst/>
              <a:gdLst/>
              <a:ahLst/>
              <a:cxnLst/>
              <a:rect l="l" t="t" r="r" b="b"/>
              <a:pathLst>
                <a:path w="49005" h="63500" extrusionOk="0">
                  <a:moveTo>
                    <a:pt x="0" y="0"/>
                  </a:moveTo>
                  <a:lnTo>
                    <a:pt x="19050" y="12700"/>
                  </a:lnTo>
                  <a:cubicBezTo>
                    <a:pt x="42833" y="28555"/>
                    <a:pt x="15452" y="17851"/>
                    <a:pt x="38100" y="25400"/>
                  </a:cubicBezTo>
                  <a:cubicBezTo>
                    <a:pt x="41275" y="27517"/>
                    <a:pt x="46418" y="28130"/>
                    <a:pt x="47625" y="31750"/>
                  </a:cubicBezTo>
                  <a:cubicBezTo>
                    <a:pt x="49005" y="35890"/>
                    <a:pt x="45397" y="40190"/>
                    <a:pt x="44450" y="44450"/>
                  </a:cubicBezTo>
                  <a:cubicBezTo>
                    <a:pt x="40486" y="62288"/>
                    <a:pt x="45228" y="56372"/>
                    <a:pt x="38100" y="6350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7" name="Google Shape;837;ga3b6e513f1_0_1360"/>
            <p:cNvSpPr/>
            <p:nvPr/>
          </p:nvSpPr>
          <p:spPr>
            <a:xfrm>
              <a:off x="454025" y="3952875"/>
              <a:ext cx="63516" cy="57138"/>
            </a:xfrm>
            <a:custGeom>
              <a:avLst/>
              <a:gdLst/>
              <a:ahLst/>
              <a:cxnLst/>
              <a:rect l="l" t="t" r="r" b="b"/>
              <a:pathLst>
                <a:path w="63835" h="57570" extrusionOk="0">
                  <a:moveTo>
                    <a:pt x="0" y="13120"/>
                  </a:moveTo>
                  <a:cubicBezTo>
                    <a:pt x="3175" y="11003"/>
                    <a:pt x="6112" y="8477"/>
                    <a:pt x="9525" y="6770"/>
                  </a:cubicBezTo>
                  <a:cubicBezTo>
                    <a:pt x="23065" y="0"/>
                    <a:pt x="30263" y="4841"/>
                    <a:pt x="47625" y="6770"/>
                  </a:cubicBezTo>
                  <a:lnTo>
                    <a:pt x="57150" y="35345"/>
                  </a:lnTo>
                  <a:lnTo>
                    <a:pt x="60325" y="44870"/>
                  </a:lnTo>
                  <a:cubicBezTo>
                    <a:pt x="63835" y="55399"/>
                    <a:pt x="63500" y="51048"/>
                    <a:pt x="63500" y="5757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38" name="Google Shape;838;ga3b6e513f1_0_1360"/>
            <p:cNvGrpSpPr/>
            <p:nvPr/>
          </p:nvGrpSpPr>
          <p:grpSpPr>
            <a:xfrm>
              <a:off x="761998" y="914381"/>
              <a:ext cx="5105981" cy="5236050"/>
              <a:chOff x="644525" y="379413"/>
              <a:chExt cx="2735591" cy="3083476"/>
            </a:xfrm>
          </p:grpSpPr>
          <p:sp>
            <p:nvSpPr>
              <p:cNvPr id="839" name="Google Shape;839;ga3b6e513f1_0_1360"/>
              <p:cNvSpPr/>
              <p:nvPr/>
            </p:nvSpPr>
            <p:spPr>
              <a:xfrm>
                <a:off x="1586319" y="379413"/>
                <a:ext cx="1213253" cy="965506"/>
              </a:xfrm>
              <a:custGeom>
                <a:avLst/>
                <a:gdLst/>
                <a:ahLst/>
                <a:cxnLst/>
                <a:rect l="l" t="t" r="r" b="b"/>
                <a:pathLst>
                  <a:path w="1213253" h="967926" extrusionOk="0">
                    <a:moveTo>
                      <a:pt x="0" y="93671"/>
                    </a:moveTo>
                    <a:lnTo>
                      <a:pt x="8921" y="196262"/>
                    </a:lnTo>
                    <a:lnTo>
                      <a:pt x="75828" y="214104"/>
                    </a:lnTo>
                    <a:lnTo>
                      <a:pt x="111512" y="236406"/>
                    </a:lnTo>
                    <a:lnTo>
                      <a:pt x="151656" y="289932"/>
                    </a:lnTo>
                    <a:lnTo>
                      <a:pt x="182880" y="298853"/>
                    </a:lnTo>
                    <a:lnTo>
                      <a:pt x="209643" y="347919"/>
                    </a:lnTo>
                    <a:lnTo>
                      <a:pt x="209643" y="392523"/>
                    </a:lnTo>
                    <a:lnTo>
                      <a:pt x="129354" y="472812"/>
                    </a:lnTo>
                    <a:lnTo>
                      <a:pt x="115973" y="504036"/>
                    </a:lnTo>
                    <a:cubicBezTo>
                      <a:pt x="117460" y="576891"/>
                      <a:pt x="118946" y="649745"/>
                      <a:pt x="120433" y="722600"/>
                    </a:cubicBezTo>
                    <a:lnTo>
                      <a:pt x="156117" y="762744"/>
                    </a:lnTo>
                    <a:lnTo>
                      <a:pt x="200722" y="771665"/>
                    </a:lnTo>
                    <a:lnTo>
                      <a:pt x="218564" y="802888"/>
                    </a:lnTo>
                    <a:lnTo>
                      <a:pt x="245327" y="802888"/>
                    </a:lnTo>
                    <a:lnTo>
                      <a:pt x="285471" y="860875"/>
                    </a:lnTo>
                    <a:lnTo>
                      <a:pt x="356839" y="860875"/>
                    </a:lnTo>
                    <a:lnTo>
                      <a:pt x="356839" y="909940"/>
                    </a:lnTo>
                    <a:lnTo>
                      <a:pt x="432667" y="905480"/>
                    </a:lnTo>
                    <a:lnTo>
                      <a:pt x="450509" y="896559"/>
                    </a:lnTo>
                    <a:lnTo>
                      <a:pt x="454970" y="820730"/>
                    </a:lnTo>
                    <a:lnTo>
                      <a:pt x="481733" y="785046"/>
                    </a:lnTo>
                    <a:lnTo>
                      <a:pt x="499575" y="749362"/>
                    </a:lnTo>
                    <a:lnTo>
                      <a:pt x="544179" y="740441"/>
                    </a:lnTo>
                    <a:lnTo>
                      <a:pt x="597705" y="740441"/>
                    </a:lnTo>
                    <a:lnTo>
                      <a:pt x="624468" y="785046"/>
                    </a:lnTo>
                    <a:lnTo>
                      <a:pt x="651231" y="802888"/>
                    </a:lnTo>
                    <a:lnTo>
                      <a:pt x="709217" y="825191"/>
                    </a:lnTo>
                    <a:lnTo>
                      <a:pt x="771664" y="816270"/>
                    </a:lnTo>
                    <a:lnTo>
                      <a:pt x="785046" y="851954"/>
                    </a:lnTo>
                    <a:lnTo>
                      <a:pt x="807348" y="869796"/>
                    </a:lnTo>
                    <a:lnTo>
                      <a:pt x="865335" y="905480"/>
                    </a:lnTo>
                    <a:lnTo>
                      <a:pt x="932242" y="878717"/>
                    </a:lnTo>
                    <a:lnTo>
                      <a:pt x="945623" y="874256"/>
                    </a:lnTo>
                    <a:lnTo>
                      <a:pt x="936702" y="918861"/>
                    </a:lnTo>
                    <a:lnTo>
                      <a:pt x="945623" y="959005"/>
                    </a:lnTo>
                    <a:lnTo>
                      <a:pt x="999149" y="967926"/>
                    </a:lnTo>
                    <a:lnTo>
                      <a:pt x="1008070" y="936703"/>
                    </a:lnTo>
                    <a:lnTo>
                      <a:pt x="1016991" y="901019"/>
                    </a:lnTo>
                    <a:lnTo>
                      <a:pt x="1052675" y="892098"/>
                    </a:lnTo>
                    <a:lnTo>
                      <a:pt x="1074977" y="878717"/>
                    </a:lnTo>
                    <a:lnTo>
                      <a:pt x="1061596" y="843033"/>
                    </a:lnTo>
                    <a:lnTo>
                      <a:pt x="1034833" y="807349"/>
                    </a:lnTo>
                    <a:lnTo>
                      <a:pt x="1043754" y="762744"/>
                    </a:lnTo>
                    <a:lnTo>
                      <a:pt x="1008070" y="758283"/>
                    </a:lnTo>
                    <a:lnTo>
                      <a:pt x="972386" y="695837"/>
                    </a:lnTo>
                    <a:lnTo>
                      <a:pt x="985768" y="664613"/>
                    </a:lnTo>
                    <a:lnTo>
                      <a:pt x="994689" y="646771"/>
                    </a:lnTo>
                    <a:lnTo>
                      <a:pt x="990228" y="615548"/>
                    </a:lnTo>
                    <a:lnTo>
                      <a:pt x="1003610" y="606627"/>
                    </a:lnTo>
                    <a:lnTo>
                      <a:pt x="1034833" y="624469"/>
                    </a:lnTo>
                    <a:lnTo>
                      <a:pt x="1066056" y="588785"/>
                    </a:lnTo>
                    <a:lnTo>
                      <a:pt x="1074977" y="570943"/>
                    </a:lnTo>
                    <a:lnTo>
                      <a:pt x="1074977" y="553101"/>
                    </a:lnTo>
                    <a:lnTo>
                      <a:pt x="1092819" y="530799"/>
                    </a:lnTo>
                    <a:lnTo>
                      <a:pt x="1159727" y="517417"/>
                    </a:lnTo>
                    <a:lnTo>
                      <a:pt x="1168648" y="468352"/>
                    </a:lnTo>
                    <a:lnTo>
                      <a:pt x="1190950" y="437128"/>
                    </a:lnTo>
                    <a:lnTo>
                      <a:pt x="1195411" y="379142"/>
                    </a:lnTo>
                    <a:lnTo>
                      <a:pt x="1213253" y="325616"/>
                    </a:lnTo>
                    <a:lnTo>
                      <a:pt x="1204332" y="281011"/>
                    </a:lnTo>
                    <a:lnTo>
                      <a:pt x="1155266" y="272090"/>
                    </a:lnTo>
                    <a:lnTo>
                      <a:pt x="1110661" y="281011"/>
                    </a:lnTo>
                    <a:lnTo>
                      <a:pt x="1030373" y="227485"/>
                    </a:lnTo>
                    <a:lnTo>
                      <a:pt x="1003610" y="231946"/>
                    </a:lnTo>
                    <a:lnTo>
                      <a:pt x="985768" y="285472"/>
                    </a:lnTo>
                    <a:lnTo>
                      <a:pt x="967926" y="289932"/>
                    </a:lnTo>
                    <a:lnTo>
                      <a:pt x="896558" y="281011"/>
                    </a:lnTo>
                    <a:lnTo>
                      <a:pt x="878716" y="325616"/>
                    </a:lnTo>
                    <a:lnTo>
                      <a:pt x="856414" y="325616"/>
                    </a:lnTo>
                    <a:lnTo>
                      <a:pt x="802888" y="307774"/>
                    </a:lnTo>
                    <a:lnTo>
                      <a:pt x="758283" y="321156"/>
                    </a:lnTo>
                    <a:lnTo>
                      <a:pt x="677994" y="272090"/>
                    </a:lnTo>
                    <a:lnTo>
                      <a:pt x="669073" y="205183"/>
                    </a:lnTo>
                    <a:lnTo>
                      <a:pt x="664613" y="182880"/>
                    </a:lnTo>
                    <a:lnTo>
                      <a:pt x="620008" y="173960"/>
                    </a:lnTo>
                    <a:lnTo>
                      <a:pt x="597705" y="124894"/>
                    </a:lnTo>
                    <a:lnTo>
                      <a:pt x="526337" y="120434"/>
                    </a:lnTo>
                    <a:lnTo>
                      <a:pt x="504035" y="57987"/>
                    </a:lnTo>
                    <a:lnTo>
                      <a:pt x="454970" y="8921"/>
                    </a:lnTo>
                    <a:lnTo>
                      <a:pt x="419286" y="0"/>
                    </a:lnTo>
                    <a:lnTo>
                      <a:pt x="401444" y="22303"/>
                    </a:lnTo>
                    <a:lnTo>
                      <a:pt x="361299" y="4461"/>
                    </a:lnTo>
                    <a:lnTo>
                      <a:pt x="343457" y="13382"/>
                    </a:lnTo>
                    <a:lnTo>
                      <a:pt x="321155" y="31224"/>
                    </a:lnTo>
                    <a:lnTo>
                      <a:pt x="281011" y="22303"/>
                    </a:lnTo>
                    <a:lnTo>
                      <a:pt x="249787" y="40145"/>
                    </a:lnTo>
                    <a:lnTo>
                      <a:pt x="165038" y="40145"/>
                    </a:lnTo>
                    <a:lnTo>
                      <a:pt x="133815" y="35684"/>
                    </a:lnTo>
                    <a:lnTo>
                      <a:pt x="133815" y="35684"/>
                    </a:lnTo>
                    <a:lnTo>
                      <a:pt x="98131" y="75829"/>
                    </a:lnTo>
                    <a:lnTo>
                      <a:pt x="98131" y="129355"/>
                    </a:lnTo>
                    <a:lnTo>
                      <a:pt x="84749" y="129355"/>
                    </a:lnTo>
                    <a:lnTo>
                      <a:pt x="0" y="93671"/>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0" name="Google Shape;840;ga3b6e513f1_0_1360"/>
              <p:cNvSpPr/>
              <p:nvPr/>
            </p:nvSpPr>
            <p:spPr>
              <a:xfrm>
                <a:off x="2014137" y="1114282"/>
                <a:ext cx="482936" cy="539719"/>
              </a:xfrm>
              <a:custGeom>
                <a:avLst/>
                <a:gdLst/>
                <a:ahLst/>
                <a:cxnLst/>
                <a:rect l="l" t="t" r="r" b="b"/>
                <a:pathLst>
                  <a:path w="481732" h="539719" extrusionOk="0">
                    <a:moveTo>
                      <a:pt x="165038" y="0"/>
                    </a:moveTo>
                    <a:lnTo>
                      <a:pt x="75828" y="8921"/>
                    </a:lnTo>
                    <a:lnTo>
                      <a:pt x="31223" y="80289"/>
                    </a:lnTo>
                    <a:lnTo>
                      <a:pt x="22302" y="160578"/>
                    </a:lnTo>
                    <a:lnTo>
                      <a:pt x="0" y="178419"/>
                    </a:lnTo>
                    <a:lnTo>
                      <a:pt x="0" y="223024"/>
                    </a:lnTo>
                    <a:lnTo>
                      <a:pt x="35684" y="258708"/>
                    </a:lnTo>
                    <a:lnTo>
                      <a:pt x="62447" y="338997"/>
                    </a:lnTo>
                    <a:lnTo>
                      <a:pt x="107051" y="356839"/>
                    </a:lnTo>
                    <a:lnTo>
                      <a:pt x="133814" y="414825"/>
                    </a:lnTo>
                    <a:lnTo>
                      <a:pt x="214103" y="437128"/>
                    </a:lnTo>
                    <a:lnTo>
                      <a:pt x="223024" y="486193"/>
                    </a:lnTo>
                    <a:lnTo>
                      <a:pt x="249787" y="486193"/>
                    </a:lnTo>
                    <a:lnTo>
                      <a:pt x="281010" y="539719"/>
                    </a:lnTo>
                    <a:lnTo>
                      <a:pt x="330076" y="472812"/>
                    </a:lnTo>
                    <a:lnTo>
                      <a:pt x="321155" y="414825"/>
                    </a:lnTo>
                    <a:lnTo>
                      <a:pt x="388062" y="379141"/>
                    </a:lnTo>
                    <a:lnTo>
                      <a:pt x="437128" y="392523"/>
                    </a:lnTo>
                    <a:lnTo>
                      <a:pt x="437128" y="392523"/>
                    </a:lnTo>
                    <a:lnTo>
                      <a:pt x="481732" y="383602"/>
                    </a:lnTo>
                    <a:lnTo>
                      <a:pt x="468351" y="347918"/>
                    </a:lnTo>
                    <a:lnTo>
                      <a:pt x="468351" y="298853"/>
                    </a:lnTo>
                    <a:lnTo>
                      <a:pt x="481732" y="263169"/>
                    </a:lnTo>
                    <a:lnTo>
                      <a:pt x="459430" y="231945"/>
                    </a:lnTo>
                    <a:lnTo>
                      <a:pt x="437128" y="173959"/>
                    </a:lnTo>
                    <a:lnTo>
                      <a:pt x="361299" y="120433"/>
                    </a:lnTo>
                    <a:lnTo>
                      <a:pt x="338997" y="75828"/>
                    </a:lnTo>
                    <a:lnTo>
                      <a:pt x="281010" y="89210"/>
                    </a:lnTo>
                    <a:lnTo>
                      <a:pt x="209643" y="62447"/>
                    </a:lnTo>
                    <a:lnTo>
                      <a:pt x="165038" y="0"/>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1" name="Google Shape;841;ga3b6e513f1_0_1360"/>
              <p:cNvSpPr/>
              <p:nvPr/>
            </p:nvSpPr>
            <p:spPr>
              <a:xfrm>
                <a:off x="1673467" y="1287978"/>
                <a:ext cx="521791" cy="463735"/>
              </a:xfrm>
              <a:custGeom>
                <a:avLst/>
                <a:gdLst/>
                <a:ahLst/>
                <a:cxnLst/>
                <a:rect l="l" t="t" r="r" b="b"/>
                <a:pathLst>
                  <a:path w="521791" h="466065" extrusionOk="0">
                    <a:moveTo>
                      <a:pt x="336884" y="0"/>
                    </a:moveTo>
                    <a:lnTo>
                      <a:pt x="271027" y="2533"/>
                    </a:lnTo>
                    <a:lnTo>
                      <a:pt x="238099" y="48126"/>
                    </a:lnTo>
                    <a:lnTo>
                      <a:pt x="200104" y="60791"/>
                    </a:lnTo>
                    <a:lnTo>
                      <a:pt x="131714" y="98785"/>
                    </a:lnTo>
                    <a:lnTo>
                      <a:pt x="131714" y="134247"/>
                    </a:lnTo>
                    <a:lnTo>
                      <a:pt x="151978" y="174774"/>
                    </a:lnTo>
                    <a:lnTo>
                      <a:pt x="159577" y="207703"/>
                    </a:lnTo>
                    <a:lnTo>
                      <a:pt x="169709" y="222900"/>
                    </a:lnTo>
                    <a:lnTo>
                      <a:pt x="141846" y="235565"/>
                    </a:lnTo>
                    <a:lnTo>
                      <a:pt x="53192" y="263428"/>
                    </a:lnTo>
                    <a:lnTo>
                      <a:pt x="22797" y="321686"/>
                    </a:lnTo>
                    <a:lnTo>
                      <a:pt x="0" y="339417"/>
                    </a:lnTo>
                    <a:lnTo>
                      <a:pt x="7599" y="369812"/>
                    </a:lnTo>
                    <a:lnTo>
                      <a:pt x="20264" y="397675"/>
                    </a:lnTo>
                    <a:lnTo>
                      <a:pt x="113983" y="402741"/>
                    </a:lnTo>
                    <a:lnTo>
                      <a:pt x="134247" y="390076"/>
                    </a:lnTo>
                    <a:lnTo>
                      <a:pt x="162110" y="387543"/>
                    </a:lnTo>
                    <a:lnTo>
                      <a:pt x="189972" y="405274"/>
                    </a:lnTo>
                    <a:lnTo>
                      <a:pt x="243165" y="466065"/>
                    </a:lnTo>
                    <a:lnTo>
                      <a:pt x="288758" y="430604"/>
                    </a:lnTo>
                    <a:lnTo>
                      <a:pt x="359681" y="433136"/>
                    </a:lnTo>
                    <a:lnTo>
                      <a:pt x="390077" y="405274"/>
                    </a:lnTo>
                    <a:lnTo>
                      <a:pt x="423005" y="359681"/>
                    </a:lnTo>
                    <a:lnTo>
                      <a:pt x="466065" y="341950"/>
                    </a:lnTo>
                    <a:lnTo>
                      <a:pt x="488862" y="331818"/>
                    </a:lnTo>
                    <a:lnTo>
                      <a:pt x="521791" y="344483"/>
                    </a:lnTo>
                    <a:lnTo>
                      <a:pt x="519258" y="321686"/>
                    </a:lnTo>
                    <a:lnTo>
                      <a:pt x="501527" y="296356"/>
                    </a:lnTo>
                    <a:lnTo>
                      <a:pt x="516725" y="253296"/>
                    </a:lnTo>
                    <a:lnTo>
                      <a:pt x="476197" y="240631"/>
                    </a:lnTo>
                    <a:lnTo>
                      <a:pt x="448335" y="192505"/>
                    </a:lnTo>
                    <a:lnTo>
                      <a:pt x="410340" y="167175"/>
                    </a:lnTo>
                    <a:lnTo>
                      <a:pt x="379945" y="88653"/>
                    </a:lnTo>
                    <a:lnTo>
                      <a:pt x="349549" y="53192"/>
                    </a:lnTo>
                    <a:lnTo>
                      <a:pt x="336884" y="0"/>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2" name="Google Shape;842;ga3b6e513f1_0_1360"/>
              <p:cNvSpPr/>
              <p:nvPr/>
            </p:nvSpPr>
            <p:spPr>
              <a:xfrm>
                <a:off x="1757644" y="1542956"/>
                <a:ext cx="542054" cy="562318"/>
              </a:xfrm>
              <a:custGeom>
                <a:avLst/>
                <a:gdLst/>
                <a:ahLst/>
                <a:cxnLst/>
                <a:rect l="l" t="t" r="r" b="b"/>
                <a:pathLst>
                  <a:path w="542054" h="562318" extrusionOk="0">
                    <a:moveTo>
                      <a:pt x="22797" y="146912"/>
                    </a:moveTo>
                    <a:lnTo>
                      <a:pt x="0" y="205170"/>
                    </a:lnTo>
                    <a:lnTo>
                      <a:pt x="55725" y="245697"/>
                    </a:lnTo>
                    <a:lnTo>
                      <a:pt x="96252" y="321686"/>
                    </a:lnTo>
                    <a:lnTo>
                      <a:pt x="157044" y="347016"/>
                    </a:lnTo>
                    <a:lnTo>
                      <a:pt x="151978" y="400208"/>
                    </a:lnTo>
                    <a:lnTo>
                      <a:pt x="164643" y="415406"/>
                    </a:lnTo>
                    <a:lnTo>
                      <a:pt x="164643" y="438203"/>
                    </a:lnTo>
                    <a:lnTo>
                      <a:pt x="164643" y="501527"/>
                    </a:lnTo>
                    <a:lnTo>
                      <a:pt x="197571" y="552186"/>
                    </a:lnTo>
                    <a:lnTo>
                      <a:pt x="248230" y="557252"/>
                    </a:lnTo>
                    <a:lnTo>
                      <a:pt x="298890" y="526857"/>
                    </a:lnTo>
                    <a:lnTo>
                      <a:pt x="311554" y="526857"/>
                    </a:lnTo>
                    <a:lnTo>
                      <a:pt x="324219" y="557252"/>
                    </a:lnTo>
                    <a:lnTo>
                      <a:pt x="387543" y="562318"/>
                    </a:lnTo>
                    <a:lnTo>
                      <a:pt x="440736" y="544587"/>
                    </a:lnTo>
                    <a:lnTo>
                      <a:pt x="481263" y="491395"/>
                    </a:lnTo>
                    <a:lnTo>
                      <a:pt x="488862" y="448335"/>
                    </a:lnTo>
                    <a:lnTo>
                      <a:pt x="466065" y="433137"/>
                    </a:lnTo>
                    <a:lnTo>
                      <a:pt x="453400" y="453401"/>
                    </a:lnTo>
                    <a:lnTo>
                      <a:pt x="438203" y="458466"/>
                    </a:lnTo>
                    <a:lnTo>
                      <a:pt x="402741" y="440736"/>
                    </a:lnTo>
                    <a:lnTo>
                      <a:pt x="382477" y="428071"/>
                    </a:lnTo>
                    <a:lnTo>
                      <a:pt x="395142" y="407807"/>
                    </a:lnTo>
                    <a:lnTo>
                      <a:pt x="387543" y="397675"/>
                    </a:lnTo>
                    <a:lnTo>
                      <a:pt x="407807" y="359681"/>
                    </a:lnTo>
                    <a:lnTo>
                      <a:pt x="445802" y="362214"/>
                    </a:lnTo>
                    <a:lnTo>
                      <a:pt x="468598" y="354615"/>
                    </a:lnTo>
                    <a:lnTo>
                      <a:pt x="493928" y="316620"/>
                    </a:lnTo>
                    <a:lnTo>
                      <a:pt x="491395" y="293824"/>
                    </a:lnTo>
                    <a:lnTo>
                      <a:pt x="460999" y="263428"/>
                    </a:lnTo>
                    <a:lnTo>
                      <a:pt x="481263" y="220368"/>
                    </a:lnTo>
                    <a:lnTo>
                      <a:pt x="483796" y="205170"/>
                    </a:lnTo>
                    <a:lnTo>
                      <a:pt x="476197" y="169709"/>
                    </a:lnTo>
                    <a:lnTo>
                      <a:pt x="491395" y="144379"/>
                    </a:lnTo>
                    <a:lnTo>
                      <a:pt x="542054" y="113983"/>
                    </a:lnTo>
                    <a:lnTo>
                      <a:pt x="506593" y="58258"/>
                    </a:lnTo>
                    <a:lnTo>
                      <a:pt x="471131" y="60791"/>
                    </a:lnTo>
                    <a:lnTo>
                      <a:pt x="466065" y="20264"/>
                    </a:lnTo>
                    <a:lnTo>
                      <a:pt x="466065" y="12665"/>
                    </a:lnTo>
                    <a:lnTo>
                      <a:pt x="433137" y="0"/>
                    </a:lnTo>
                    <a:lnTo>
                      <a:pt x="420472" y="45593"/>
                    </a:lnTo>
                    <a:lnTo>
                      <a:pt x="435670" y="68390"/>
                    </a:lnTo>
                    <a:lnTo>
                      <a:pt x="435670" y="91187"/>
                    </a:lnTo>
                    <a:lnTo>
                      <a:pt x="407807" y="81055"/>
                    </a:lnTo>
                    <a:lnTo>
                      <a:pt x="344483" y="98786"/>
                    </a:lnTo>
                    <a:lnTo>
                      <a:pt x="278626" y="174775"/>
                    </a:lnTo>
                    <a:lnTo>
                      <a:pt x="210236" y="182373"/>
                    </a:lnTo>
                    <a:lnTo>
                      <a:pt x="162110" y="210236"/>
                    </a:lnTo>
                    <a:lnTo>
                      <a:pt x="88654" y="136780"/>
                    </a:lnTo>
                    <a:lnTo>
                      <a:pt x="22797" y="146912"/>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3" name="Google Shape;843;ga3b6e513f1_0_1360"/>
              <p:cNvSpPr/>
              <p:nvPr/>
            </p:nvSpPr>
            <p:spPr>
              <a:xfrm>
                <a:off x="2142879" y="1895915"/>
                <a:ext cx="83170" cy="104736"/>
              </a:xfrm>
              <a:custGeom>
                <a:avLst/>
                <a:gdLst/>
                <a:ahLst/>
                <a:cxnLst/>
                <a:rect l="l" t="t" r="r" b="b"/>
                <a:pathLst>
                  <a:path w="83588" h="105527" extrusionOk="0">
                    <a:moveTo>
                      <a:pt x="70923" y="11808"/>
                    </a:moveTo>
                    <a:lnTo>
                      <a:pt x="21234" y="0"/>
                    </a:lnTo>
                    <a:lnTo>
                      <a:pt x="7599" y="44736"/>
                    </a:lnTo>
                    <a:lnTo>
                      <a:pt x="10132" y="57401"/>
                    </a:lnTo>
                    <a:lnTo>
                      <a:pt x="0" y="77665"/>
                    </a:lnTo>
                    <a:lnTo>
                      <a:pt x="58259" y="105527"/>
                    </a:lnTo>
                    <a:lnTo>
                      <a:pt x="73456" y="100462"/>
                    </a:lnTo>
                    <a:lnTo>
                      <a:pt x="83588" y="82731"/>
                    </a:lnTo>
                    <a:lnTo>
                      <a:pt x="70923" y="11808"/>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4" name="Google Shape;844;ga3b6e513f1_0_1360"/>
              <p:cNvSpPr/>
              <p:nvPr/>
            </p:nvSpPr>
            <p:spPr>
              <a:xfrm>
                <a:off x="2302320" y="1480603"/>
                <a:ext cx="509588" cy="514350"/>
              </a:xfrm>
              <a:custGeom>
                <a:avLst/>
                <a:gdLst/>
                <a:ahLst/>
                <a:cxnLst/>
                <a:rect l="l" t="t" r="r" b="b"/>
                <a:pathLst>
                  <a:path w="509588" h="514350" extrusionOk="0">
                    <a:moveTo>
                      <a:pt x="0" y="180975"/>
                    </a:moveTo>
                    <a:lnTo>
                      <a:pt x="54769" y="264319"/>
                    </a:lnTo>
                    <a:lnTo>
                      <a:pt x="80963" y="271463"/>
                    </a:lnTo>
                    <a:lnTo>
                      <a:pt x="88107" y="326231"/>
                    </a:lnTo>
                    <a:lnTo>
                      <a:pt x="66675" y="426244"/>
                    </a:lnTo>
                    <a:lnTo>
                      <a:pt x="111919" y="433388"/>
                    </a:lnTo>
                    <a:lnTo>
                      <a:pt x="178594" y="414338"/>
                    </a:lnTo>
                    <a:lnTo>
                      <a:pt x="221457" y="433388"/>
                    </a:lnTo>
                    <a:lnTo>
                      <a:pt x="330994" y="509588"/>
                    </a:lnTo>
                    <a:lnTo>
                      <a:pt x="395288" y="514350"/>
                    </a:lnTo>
                    <a:lnTo>
                      <a:pt x="414338" y="495300"/>
                    </a:lnTo>
                    <a:lnTo>
                      <a:pt x="385763" y="473869"/>
                    </a:lnTo>
                    <a:lnTo>
                      <a:pt x="385763" y="440531"/>
                    </a:lnTo>
                    <a:lnTo>
                      <a:pt x="423863" y="419100"/>
                    </a:lnTo>
                    <a:lnTo>
                      <a:pt x="431007" y="376238"/>
                    </a:lnTo>
                    <a:lnTo>
                      <a:pt x="435769" y="335756"/>
                    </a:lnTo>
                    <a:lnTo>
                      <a:pt x="497682" y="278606"/>
                    </a:lnTo>
                    <a:lnTo>
                      <a:pt x="509588" y="200025"/>
                    </a:lnTo>
                    <a:lnTo>
                      <a:pt x="390525" y="95250"/>
                    </a:lnTo>
                    <a:lnTo>
                      <a:pt x="323850" y="100013"/>
                    </a:lnTo>
                    <a:lnTo>
                      <a:pt x="295275" y="76200"/>
                    </a:lnTo>
                    <a:lnTo>
                      <a:pt x="283369" y="42863"/>
                    </a:lnTo>
                    <a:lnTo>
                      <a:pt x="266700" y="16669"/>
                    </a:lnTo>
                    <a:lnTo>
                      <a:pt x="192882" y="0"/>
                    </a:lnTo>
                    <a:lnTo>
                      <a:pt x="195263" y="21431"/>
                    </a:lnTo>
                    <a:lnTo>
                      <a:pt x="159544" y="33338"/>
                    </a:lnTo>
                    <a:lnTo>
                      <a:pt x="100013" y="16669"/>
                    </a:lnTo>
                    <a:lnTo>
                      <a:pt x="38100" y="52388"/>
                    </a:lnTo>
                    <a:lnTo>
                      <a:pt x="42863" y="109538"/>
                    </a:lnTo>
                    <a:lnTo>
                      <a:pt x="0" y="180975"/>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5" name="Google Shape;845;ga3b6e513f1_0_1360"/>
              <p:cNvSpPr/>
              <p:nvPr/>
            </p:nvSpPr>
            <p:spPr>
              <a:xfrm>
                <a:off x="2153772" y="1665434"/>
                <a:ext cx="1226344" cy="1202531"/>
              </a:xfrm>
              <a:custGeom>
                <a:avLst/>
                <a:gdLst/>
                <a:ahLst/>
                <a:cxnLst/>
                <a:rect l="l" t="t" r="r" b="b"/>
                <a:pathLst>
                  <a:path w="1226344" h="1202531" extrusionOk="0">
                    <a:moveTo>
                      <a:pt x="0" y="452438"/>
                    </a:moveTo>
                    <a:lnTo>
                      <a:pt x="28575" y="526257"/>
                    </a:lnTo>
                    <a:lnTo>
                      <a:pt x="73819" y="564357"/>
                    </a:lnTo>
                    <a:lnTo>
                      <a:pt x="109537" y="657225"/>
                    </a:lnTo>
                    <a:lnTo>
                      <a:pt x="128587" y="685800"/>
                    </a:lnTo>
                    <a:lnTo>
                      <a:pt x="142875" y="666750"/>
                    </a:lnTo>
                    <a:lnTo>
                      <a:pt x="142875" y="633413"/>
                    </a:lnTo>
                    <a:lnTo>
                      <a:pt x="180975" y="666750"/>
                    </a:lnTo>
                    <a:lnTo>
                      <a:pt x="240506" y="673894"/>
                    </a:lnTo>
                    <a:lnTo>
                      <a:pt x="271462" y="702469"/>
                    </a:lnTo>
                    <a:lnTo>
                      <a:pt x="326231" y="721519"/>
                    </a:lnTo>
                    <a:lnTo>
                      <a:pt x="338137" y="762000"/>
                    </a:lnTo>
                    <a:lnTo>
                      <a:pt x="321469" y="781050"/>
                    </a:lnTo>
                    <a:lnTo>
                      <a:pt x="311944" y="807244"/>
                    </a:lnTo>
                    <a:lnTo>
                      <a:pt x="266700" y="826294"/>
                    </a:lnTo>
                    <a:lnTo>
                      <a:pt x="219075" y="900113"/>
                    </a:lnTo>
                    <a:lnTo>
                      <a:pt x="204787" y="909638"/>
                    </a:lnTo>
                    <a:lnTo>
                      <a:pt x="192881" y="973932"/>
                    </a:lnTo>
                    <a:lnTo>
                      <a:pt x="152400" y="1042988"/>
                    </a:lnTo>
                    <a:lnTo>
                      <a:pt x="157162" y="1071563"/>
                    </a:lnTo>
                    <a:lnTo>
                      <a:pt x="204787" y="1083469"/>
                    </a:lnTo>
                    <a:lnTo>
                      <a:pt x="233362" y="1133475"/>
                    </a:lnTo>
                    <a:lnTo>
                      <a:pt x="247650" y="1133475"/>
                    </a:lnTo>
                    <a:lnTo>
                      <a:pt x="266700" y="1102519"/>
                    </a:lnTo>
                    <a:lnTo>
                      <a:pt x="257175" y="1081088"/>
                    </a:lnTo>
                    <a:lnTo>
                      <a:pt x="230981" y="1076325"/>
                    </a:lnTo>
                    <a:lnTo>
                      <a:pt x="230981" y="1052513"/>
                    </a:lnTo>
                    <a:lnTo>
                      <a:pt x="228600" y="1009650"/>
                    </a:lnTo>
                    <a:lnTo>
                      <a:pt x="216694" y="976313"/>
                    </a:lnTo>
                    <a:lnTo>
                      <a:pt x="223837" y="940594"/>
                    </a:lnTo>
                    <a:lnTo>
                      <a:pt x="266700" y="900113"/>
                    </a:lnTo>
                    <a:lnTo>
                      <a:pt x="278606" y="897732"/>
                    </a:lnTo>
                    <a:lnTo>
                      <a:pt x="290512" y="938213"/>
                    </a:lnTo>
                    <a:lnTo>
                      <a:pt x="302419" y="938213"/>
                    </a:lnTo>
                    <a:lnTo>
                      <a:pt x="321469" y="962025"/>
                    </a:lnTo>
                    <a:lnTo>
                      <a:pt x="338137" y="957263"/>
                    </a:lnTo>
                    <a:lnTo>
                      <a:pt x="359569" y="942975"/>
                    </a:lnTo>
                    <a:lnTo>
                      <a:pt x="483394" y="954882"/>
                    </a:lnTo>
                    <a:lnTo>
                      <a:pt x="516731" y="947738"/>
                    </a:lnTo>
                    <a:lnTo>
                      <a:pt x="545306" y="964407"/>
                    </a:lnTo>
                    <a:lnTo>
                      <a:pt x="561975" y="978694"/>
                    </a:lnTo>
                    <a:lnTo>
                      <a:pt x="604837" y="981075"/>
                    </a:lnTo>
                    <a:lnTo>
                      <a:pt x="640556" y="1021557"/>
                    </a:lnTo>
                    <a:lnTo>
                      <a:pt x="659606" y="1019175"/>
                    </a:lnTo>
                    <a:lnTo>
                      <a:pt x="702469" y="976313"/>
                    </a:lnTo>
                    <a:lnTo>
                      <a:pt x="735806" y="1000125"/>
                    </a:lnTo>
                    <a:lnTo>
                      <a:pt x="752475" y="1023938"/>
                    </a:lnTo>
                    <a:lnTo>
                      <a:pt x="785812" y="1021557"/>
                    </a:lnTo>
                    <a:lnTo>
                      <a:pt x="819150" y="1042988"/>
                    </a:lnTo>
                    <a:lnTo>
                      <a:pt x="823912" y="1064419"/>
                    </a:lnTo>
                    <a:lnTo>
                      <a:pt x="842962" y="1066800"/>
                    </a:lnTo>
                    <a:lnTo>
                      <a:pt x="904875" y="1073944"/>
                    </a:lnTo>
                    <a:lnTo>
                      <a:pt x="933450" y="1112044"/>
                    </a:lnTo>
                    <a:lnTo>
                      <a:pt x="938212" y="1140619"/>
                    </a:lnTo>
                    <a:lnTo>
                      <a:pt x="940594" y="1152525"/>
                    </a:lnTo>
                    <a:lnTo>
                      <a:pt x="954882" y="1200150"/>
                    </a:lnTo>
                    <a:lnTo>
                      <a:pt x="990599" y="1202531"/>
                    </a:lnTo>
                    <a:lnTo>
                      <a:pt x="1042987" y="1150144"/>
                    </a:lnTo>
                    <a:lnTo>
                      <a:pt x="1071562" y="1069182"/>
                    </a:lnTo>
                    <a:lnTo>
                      <a:pt x="1062037" y="1045369"/>
                    </a:lnTo>
                    <a:lnTo>
                      <a:pt x="1059656" y="1012032"/>
                    </a:lnTo>
                    <a:lnTo>
                      <a:pt x="1066800" y="992982"/>
                    </a:lnTo>
                    <a:lnTo>
                      <a:pt x="1083469" y="973932"/>
                    </a:lnTo>
                    <a:lnTo>
                      <a:pt x="1107281" y="964407"/>
                    </a:lnTo>
                    <a:lnTo>
                      <a:pt x="1133475" y="921544"/>
                    </a:lnTo>
                    <a:lnTo>
                      <a:pt x="1150144" y="921544"/>
                    </a:lnTo>
                    <a:lnTo>
                      <a:pt x="1197769" y="940594"/>
                    </a:lnTo>
                    <a:lnTo>
                      <a:pt x="1226344" y="904875"/>
                    </a:lnTo>
                    <a:lnTo>
                      <a:pt x="1195387" y="852488"/>
                    </a:lnTo>
                    <a:lnTo>
                      <a:pt x="1159669" y="804863"/>
                    </a:lnTo>
                    <a:lnTo>
                      <a:pt x="1162050" y="762000"/>
                    </a:lnTo>
                    <a:lnTo>
                      <a:pt x="1216819" y="702469"/>
                    </a:lnTo>
                    <a:lnTo>
                      <a:pt x="1219200" y="676275"/>
                    </a:lnTo>
                    <a:lnTo>
                      <a:pt x="1181100" y="661988"/>
                    </a:lnTo>
                    <a:lnTo>
                      <a:pt x="1150144" y="635794"/>
                    </a:lnTo>
                    <a:lnTo>
                      <a:pt x="1133475" y="602457"/>
                    </a:lnTo>
                    <a:lnTo>
                      <a:pt x="1083469" y="604838"/>
                    </a:lnTo>
                    <a:lnTo>
                      <a:pt x="1033462" y="604838"/>
                    </a:lnTo>
                    <a:lnTo>
                      <a:pt x="1014412" y="583407"/>
                    </a:lnTo>
                    <a:lnTo>
                      <a:pt x="950119" y="578644"/>
                    </a:lnTo>
                    <a:lnTo>
                      <a:pt x="933450" y="561975"/>
                    </a:lnTo>
                    <a:lnTo>
                      <a:pt x="933450" y="547688"/>
                    </a:lnTo>
                    <a:lnTo>
                      <a:pt x="859631" y="511969"/>
                    </a:lnTo>
                    <a:lnTo>
                      <a:pt x="850106" y="492919"/>
                    </a:lnTo>
                    <a:lnTo>
                      <a:pt x="828675" y="476250"/>
                    </a:lnTo>
                    <a:lnTo>
                      <a:pt x="795337" y="478632"/>
                    </a:lnTo>
                    <a:lnTo>
                      <a:pt x="773906" y="471488"/>
                    </a:lnTo>
                    <a:lnTo>
                      <a:pt x="728662" y="428625"/>
                    </a:lnTo>
                    <a:lnTo>
                      <a:pt x="700087" y="421482"/>
                    </a:lnTo>
                    <a:lnTo>
                      <a:pt x="666750" y="383382"/>
                    </a:lnTo>
                    <a:lnTo>
                      <a:pt x="626269" y="369094"/>
                    </a:lnTo>
                    <a:lnTo>
                      <a:pt x="585787" y="335757"/>
                    </a:lnTo>
                    <a:lnTo>
                      <a:pt x="564356" y="311944"/>
                    </a:lnTo>
                    <a:lnTo>
                      <a:pt x="550069" y="330994"/>
                    </a:lnTo>
                    <a:lnTo>
                      <a:pt x="478631" y="328613"/>
                    </a:lnTo>
                    <a:lnTo>
                      <a:pt x="330994" y="230982"/>
                    </a:lnTo>
                    <a:lnTo>
                      <a:pt x="259556" y="254794"/>
                    </a:lnTo>
                    <a:lnTo>
                      <a:pt x="221456" y="245269"/>
                    </a:lnTo>
                    <a:lnTo>
                      <a:pt x="238125" y="150019"/>
                    </a:lnTo>
                    <a:lnTo>
                      <a:pt x="228600" y="95250"/>
                    </a:lnTo>
                    <a:lnTo>
                      <a:pt x="197644" y="78582"/>
                    </a:lnTo>
                    <a:lnTo>
                      <a:pt x="145256" y="0"/>
                    </a:lnTo>
                    <a:lnTo>
                      <a:pt x="88106" y="30957"/>
                    </a:lnTo>
                    <a:lnTo>
                      <a:pt x="83344" y="54769"/>
                    </a:lnTo>
                    <a:lnTo>
                      <a:pt x="90487" y="100013"/>
                    </a:lnTo>
                    <a:lnTo>
                      <a:pt x="71437" y="135732"/>
                    </a:lnTo>
                    <a:lnTo>
                      <a:pt x="66675" y="145257"/>
                    </a:lnTo>
                    <a:lnTo>
                      <a:pt x="97631" y="185738"/>
                    </a:lnTo>
                    <a:lnTo>
                      <a:pt x="83344" y="223838"/>
                    </a:lnTo>
                    <a:lnTo>
                      <a:pt x="59531" y="240507"/>
                    </a:lnTo>
                    <a:lnTo>
                      <a:pt x="69056" y="309563"/>
                    </a:lnTo>
                    <a:lnTo>
                      <a:pt x="92869" y="321469"/>
                    </a:lnTo>
                    <a:lnTo>
                      <a:pt x="85725" y="369094"/>
                    </a:lnTo>
                    <a:lnTo>
                      <a:pt x="42862" y="421482"/>
                    </a:lnTo>
                    <a:lnTo>
                      <a:pt x="0" y="452438"/>
                    </a:lnTo>
                    <a:close/>
                  </a:path>
                </a:pathLst>
              </a:custGeom>
              <a:solidFill>
                <a:srgbClr val="00CC0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6" name="Google Shape;846;ga3b6e513f1_0_1360"/>
              <p:cNvSpPr/>
              <p:nvPr/>
            </p:nvSpPr>
            <p:spPr>
              <a:xfrm>
                <a:off x="902008" y="1676569"/>
                <a:ext cx="1378744" cy="1288255"/>
              </a:xfrm>
              <a:custGeom>
                <a:avLst/>
                <a:gdLst/>
                <a:ahLst/>
                <a:cxnLst/>
                <a:rect l="l" t="t" r="r" b="b"/>
                <a:pathLst>
                  <a:path w="1378744" h="1288255" extrusionOk="0">
                    <a:moveTo>
                      <a:pt x="783432" y="0"/>
                    </a:moveTo>
                    <a:lnTo>
                      <a:pt x="738188" y="26193"/>
                    </a:lnTo>
                    <a:lnTo>
                      <a:pt x="685800" y="28575"/>
                    </a:lnTo>
                    <a:lnTo>
                      <a:pt x="635794" y="73818"/>
                    </a:lnTo>
                    <a:lnTo>
                      <a:pt x="633413" y="114300"/>
                    </a:lnTo>
                    <a:lnTo>
                      <a:pt x="561975" y="190500"/>
                    </a:lnTo>
                    <a:lnTo>
                      <a:pt x="519113" y="214312"/>
                    </a:lnTo>
                    <a:lnTo>
                      <a:pt x="485775" y="252412"/>
                    </a:lnTo>
                    <a:lnTo>
                      <a:pt x="461963" y="273843"/>
                    </a:lnTo>
                    <a:lnTo>
                      <a:pt x="423863" y="333375"/>
                    </a:lnTo>
                    <a:lnTo>
                      <a:pt x="378619" y="357187"/>
                    </a:lnTo>
                    <a:lnTo>
                      <a:pt x="292894" y="376237"/>
                    </a:lnTo>
                    <a:lnTo>
                      <a:pt x="264319" y="373856"/>
                    </a:lnTo>
                    <a:lnTo>
                      <a:pt x="240507" y="359568"/>
                    </a:lnTo>
                    <a:lnTo>
                      <a:pt x="226219" y="338137"/>
                    </a:lnTo>
                    <a:lnTo>
                      <a:pt x="219075" y="311943"/>
                    </a:lnTo>
                    <a:lnTo>
                      <a:pt x="204788" y="309562"/>
                    </a:lnTo>
                    <a:lnTo>
                      <a:pt x="188119" y="304800"/>
                    </a:lnTo>
                    <a:lnTo>
                      <a:pt x="173832" y="302418"/>
                    </a:lnTo>
                    <a:lnTo>
                      <a:pt x="128588" y="352425"/>
                    </a:lnTo>
                    <a:lnTo>
                      <a:pt x="97632" y="371475"/>
                    </a:lnTo>
                    <a:lnTo>
                      <a:pt x="80963" y="390525"/>
                    </a:lnTo>
                    <a:lnTo>
                      <a:pt x="66675" y="435768"/>
                    </a:lnTo>
                    <a:lnTo>
                      <a:pt x="54769" y="447675"/>
                    </a:lnTo>
                    <a:lnTo>
                      <a:pt x="9525" y="466725"/>
                    </a:lnTo>
                    <a:lnTo>
                      <a:pt x="2382" y="481012"/>
                    </a:lnTo>
                    <a:lnTo>
                      <a:pt x="4763" y="533400"/>
                    </a:lnTo>
                    <a:lnTo>
                      <a:pt x="0" y="545306"/>
                    </a:lnTo>
                    <a:lnTo>
                      <a:pt x="73819" y="588168"/>
                    </a:lnTo>
                    <a:lnTo>
                      <a:pt x="90488" y="628650"/>
                    </a:lnTo>
                    <a:lnTo>
                      <a:pt x="83344" y="654843"/>
                    </a:lnTo>
                    <a:lnTo>
                      <a:pt x="73819" y="697706"/>
                    </a:lnTo>
                    <a:lnTo>
                      <a:pt x="78582" y="726281"/>
                    </a:lnTo>
                    <a:lnTo>
                      <a:pt x="95250" y="738187"/>
                    </a:lnTo>
                    <a:lnTo>
                      <a:pt x="116682" y="735806"/>
                    </a:lnTo>
                    <a:lnTo>
                      <a:pt x="123825" y="762000"/>
                    </a:lnTo>
                    <a:lnTo>
                      <a:pt x="126207" y="783431"/>
                    </a:lnTo>
                    <a:lnTo>
                      <a:pt x="152400" y="812006"/>
                    </a:lnTo>
                    <a:lnTo>
                      <a:pt x="164307" y="823912"/>
                    </a:lnTo>
                    <a:lnTo>
                      <a:pt x="173832" y="850106"/>
                    </a:lnTo>
                    <a:lnTo>
                      <a:pt x="169069" y="878681"/>
                    </a:lnTo>
                    <a:lnTo>
                      <a:pt x="176213" y="897731"/>
                    </a:lnTo>
                    <a:lnTo>
                      <a:pt x="200025" y="916781"/>
                    </a:lnTo>
                    <a:lnTo>
                      <a:pt x="226219" y="916781"/>
                    </a:lnTo>
                    <a:lnTo>
                      <a:pt x="300038" y="921543"/>
                    </a:lnTo>
                    <a:lnTo>
                      <a:pt x="395288" y="952500"/>
                    </a:lnTo>
                    <a:lnTo>
                      <a:pt x="414338" y="988218"/>
                    </a:lnTo>
                    <a:lnTo>
                      <a:pt x="435769" y="992981"/>
                    </a:lnTo>
                    <a:lnTo>
                      <a:pt x="464344" y="995362"/>
                    </a:lnTo>
                    <a:lnTo>
                      <a:pt x="507207" y="1026318"/>
                    </a:lnTo>
                    <a:lnTo>
                      <a:pt x="521494" y="1069181"/>
                    </a:lnTo>
                    <a:lnTo>
                      <a:pt x="545307" y="1107281"/>
                    </a:lnTo>
                    <a:lnTo>
                      <a:pt x="573882" y="1121568"/>
                    </a:lnTo>
                    <a:lnTo>
                      <a:pt x="585788" y="1131093"/>
                    </a:lnTo>
                    <a:lnTo>
                      <a:pt x="597694" y="1181100"/>
                    </a:lnTo>
                    <a:lnTo>
                      <a:pt x="633413" y="1250156"/>
                    </a:lnTo>
                    <a:lnTo>
                      <a:pt x="692944" y="1278730"/>
                    </a:lnTo>
                    <a:lnTo>
                      <a:pt x="728663" y="1288255"/>
                    </a:lnTo>
                    <a:lnTo>
                      <a:pt x="771525" y="1269205"/>
                    </a:lnTo>
                    <a:lnTo>
                      <a:pt x="771525" y="1235868"/>
                    </a:lnTo>
                    <a:lnTo>
                      <a:pt x="795338" y="1209674"/>
                    </a:lnTo>
                    <a:cubicBezTo>
                      <a:pt x="795338" y="1210468"/>
                      <a:pt x="795337" y="1211261"/>
                      <a:pt x="795337" y="1212055"/>
                    </a:cubicBezTo>
                    <a:lnTo>
                      <a:pt x="809625" y="1197768"/>
                    </a:lnTo>
                    <a:lnTo>
                      <a:pt x="823914" y="1147762"/>
                    </a:lnTo>
                    <a:lnTo>
                      <a:pt x="833438" y="1085850"/>
                    </a:lnTo>
                    <a:lnTo>
                      <a:pt x="797719" y="1059656"/>
                    </a:lnTo>
                    <a:lnTo>
                      <a:pt x="790575" y="1038225"/>
                    </a:lnTo>
                    <a:lnTo>
                      <a:pt x="790575" y="1021556"/>
                    </a:lnTo>
                    <a:lnTo>
                      <a:pt x="845344" y="952500"/>
                    </a:lnTo>
                    <a:lnTo>
                      <a:pt x="845344" y="952500"/>
                    </a:lnTo>
                    <a:lnTo>
                      <a:pt x="888207" y="966787"/>
                    </a:lnTo>
                    <a:lnTo>
                      <a:pt x="907257" y="981075"/>
                    </a:lnTo>
                    <a:lnTo>
                      <a:pt x="938213" y="990600"/>
                    </a:lnTo>
                    <a:lnTo>
                      <a:pt x="964407" y="985837"/>
                    </a:lnTo>
                    <a:lnTo>
                      <a:pt x="985838" y="985837"/>
                    </a:lnTo>
                    <a:lnTo>
                      <a:pt x="995363" y="995362"/>
                    </a:lnTo>
                    <a:lnTo>
                      <a:pt x="978694" y="1012031"/>
                    </a:lnTo>
                    <a:lnTo>
                      <a:pt x="969169" y="1031081"/>
                    </a:lnTo>
                    <a:lnTo>
                      <a:pt x="954882" y="1054893"/>
                    </a:lnTo>
                    <a:lnTo>
                      <a:pt x="950119" y="1083468"/>
                    </a:lnTo>
                    <a:lnTo>
                      <a:pt x="962025" y="1107281"/>
                    </a:lnTo>
                    <a:lnTo>
                      <a:pt x="983457" y="1131093"/>
                    </a:lnTo>
                    <a:lnTo>
                      <a:pt x="1002507" y="1133475"/>
                    </a:lnTo>
                    <a:lnTo>
                      <a:pt x="1028700" y="1126331"/>
                    </a:lnTo>
                    <a:lnTo>
                      <a:pt x="1031082" y="1097756"/>
                    </a:lnTo>
                    <a:lnTo>
                      <a:pt x="1057275" y="1085850"/>
                    </a:lnTo>
                    <a:lnTo>
                      <a:pt x="1076325" y="1097756"/>
                    </a:lnTo>
                    <a:lnTo>
                      <a:pt x="1100138" y="1107281"/>
                    </a:lnTo>
                    <a:lnTo>
                      <a:pt x="1123950" y="1121568"/>
                    </a:lnTo>
                    <a:lnTo>
                      <a:pt x="1143000" y="1123950"/>
                    </a:lnTo>
                    <a:lnTo>
                      <a:pt x="1157288" y="1112043"/>
                    </a:lnTo>
                    <a:lnTo>
                      <a:pt x="1159669" y="1085850"/>
                    </a:lnTo>
                    <a:lnTo>
                      <a:pt x="1166813" y="1052512"/>
                    </a:lnTo>
                    <a:lnTo>
                      <a:pt x="1197769" y="1016793"/>
                    </a:lnTo>
                    <a:cubicBezTo>
                      <a:pt x="1196975" y="996156"/>
                      <a:pt x="1196182" y="975518"/>
                      <a:pt x="1195388" y="954881"/>
                    </a:cubicBezTo>
                    <a:lnTo>
                      <a:pt x="1209675" y="945356"/>
                    </a:lnTo>
                    <a:lnTo>
                      <a:pt x="1235869" y="945356"/>
                    </a:lnTo>
                    <a:lnTo>
                      <a:pt x="1235869" y="931068"/>
                    </a:lnTo>
                    <a:lnTo>
                      <a:pt x="1212057" y="912018"/>
                    </a:lnTo>
                    <a:lnTo>
                      <a:pt x="1195388" y="881062"/>
                    </a:lnTo>
                    <a:lnTo>
                      <a:pt x="1157288" y="871537"/>
                    </a:lnTo>
                    <a:lnTo>
                      <a:pt x="1119188" y="859631"/>
                    </a:lnTo>
                    <a:lnTo>
                      <a:pt x="1119188" y="831056"/>
                    </a:lnTo>
                    <a:lnTo>
                      <a:pt x="1135857" y="807243"/>
                    </a:lnTo>
                    <a:lnTo>
                      <a:pt x="1197769" y="759618"/>
                    </a:lnTo>
                    <a:lnTo>
                      <a:pt x="1247775" y="762000"/>
                    </a:lnTo>
                    <a:lnTo>
                      <a:pt x="1278732" y="762000"/>
                    </a:lnTo>
                    <a:lnTo>
                      <a:pt x="1271588" y="735806"/>
                    </a:lnTo>
                    <a:lnTo>
                      <a:pt x="1378744" y="678656"/>
                    </a:lnTo>
                    <a:lnTo>
                      <a:pt x="1331119" y="552450"/>
                    </a:lnTo>
                    <a:lnTo>
                      <a:pt x="1278732" y="514350"/>
                    </a:lnTo>
                    <a:lnTo>
                      <a:pt x="1252538" y="431006"/>
                    </a:lnTo>
                    <a:lnTo>
                      <a:pt x="1181100" y="431006"/>
                    </a:lnTo>
                    <a:lnTo>
                      <a:pt x="1166813" y="395287"/>
                    </a:lnTo>
                    <a:lnTo>
                      <a:pt x="1107282" y="421481"/>
                    </a:lnTo>
                    <a:lnTo>
                      <a:pt x="1054894" y="414337"/>
                    </a:lnTo>
                    <a:lnTo>
                      <a:pt x="1028700" y="371475"/>
                    </a:lnTo>
                    <a:lnTo>
                      <a:pt x="1023938" y="288131"/>
                    </a:lnTo>
                    <a:lnTo>
                      <a:pt x="1012032" y="269081"/>
                    </a:lnTo>
                    <a:lnTo>
                      <a:pt x="1012032" y="211931"/>
                    </a:lnTo>
                    <a:lnTo>
                      <a:pt x="959644" y="190500"/>
                    </a:lnTo>
                    <a:lnTo>
                      <a:pt x="914400" y="111918"/>
                    </a:lnTo>
                    <a:lnTo>
                      <a:pt x="854869" y="76200"/>
                    </a:lnTo>
                    <a:lnTo>
                      <a:pt x="873919" y="16668"/>
                    </a:lnTo>
                    <a:lnTo>
                      <a:pt x="783432" y="0"/>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7" name="Google Shape;847;ga3b6e513f1_0_1360"/>
              <p:cNvSpPr/>
              <p:nvPr/>
            </p:nvSpPr>
            <p:spPr>
              <a:xfrm>
                <a:off x="1536803" y="2303434"/>
                <a:ext cx="1583531" cy="1038225"/>
              </a:xfrm>
              <a:custGeom>
                <a:avLst/>
                <a:gdLst/>
                <a:ahLst/>
                <a:cxnLst/>
                <a:rect l="l" t="t" r="r" b="b"/>
                <a:pathLst>
                  <a:path w="1583531" h="1038225" extrusionOk="0">
                    <a:moveTo>
                      <a:pt x="33338" y="840582"/>
                    </a:moveTo>
                    <a:lnTo>
                      <a:pt x="116681" y="862013"/>
                    </a:lnTo>
                    <a:lnTo>
                      <a:pt x="126206" y="878682"/>
                    </a:lnTo>
                    <a:cubicBezTo>
                      <a:pt x="125412" y="897732"/>
                      <a:pt x="124619" y="916782"/>
                      <a:pt x="123825" y="935832"/>
                    </a:cubicBezTo>
                    <a:lnTo>
                      <a:pt x="130969" y="942975"/>
                    </a:lnTo>
                    <a:lnTo>
                      <a:pt x="188119" y="964407"/>
                    </a:lnTo>
                    <a:lnTo>
                      <a:pt x="204788" y="997744"/>
                    </a:lnTo>
                    <a:lnTo>
                      <a:pt x="228600" y="1002507"/>
                    </a:lnTo>
                    <a:lnTo>
                      <a:pt x="250031" y="990600"/>
                    </a:lnTo>
                    <a:lnTo>
                      <a:pt x="278606" y="973932"/>
                    </a:lnTo>
                    <a:lnTo>
                      <a:pt x="300038" y="981075"/>
                    </a:lnTo>
                    <a:lnTo>
                      <a:pt x="316706" y="1004888"/>
                    </a:lnTo>
                    <a:lnTo>
                      <a:pt x="326231" y="1023938"/>
                    </a:lnTo>
                    <a:lnTo>
                      <a:pt x="347663" y="1035844"/>
                    </a:lnTo>
                    <a:lnTo>
                      <a:pt x="402431" y="1038225"/>
                    </a:lnTo>
                    <a:lnTo>
                      <a:pt x="407194" y="1014413"/>
                    </a:lnTo>
                    <a:lnTo>
                      <a:pt x="411956" y="985838"/>
                    </a:lnTo>
                    <a:lnTo>
                      <a:pt x="428625" y="959644"/>
                    </a:lnTo>
                    <a:lnTo>
                      <a:pt x="535781" y="912019"/>
                    </a:lnTo>
                    <a:lnTo>
                      <a:pt x="557213" y="931069"/>
                    </a:lnTo>
                    <a:lnTo>
                      <a:pt x="566738" y="1004888"/>
                    </a:lnTo>
                    <a:lnTo>
                      <a:pt x="631031" y="1019175"/>
                    </a:lnTo>
                    <a:lnTo>
                      <a:pt x="669131" y="1019175"/>
                    </a:lnTo>
                    <a:lnTo>
                      <a:pt x="700088" y="995363"/>
                    </a:lnTo>
                    <a:lnTo>
                      <a:pt x="750094" y="978694"/>
                    </a:lnTo>
                    <a:lnTo>
                      <a:pt x="771525" y="985838"/>
                    </a:lnTo>
                    <a:lnTo>
                      <a:pt x="812006" y="1028700"/>
                    </a:lnTo>
                    <a:lnTo>
                      <a:pt x="826294" y="1028700"/>
                    </a:lnTo>
                    <a:lnTo>
                      <a:pt x="850106" y="992982"/>
                    </a:lnTo>
                    <a:lnTo>
                      <a:pt x="871538" y="966788"/>
                    </a:lnTo>
                    <a:lnTo>
                      <a:pt x="902494" y="959644"/>
                    </a:lnTo>
                    <a:lnTo>
                      <a:pt x="928688" y="964407"/>
                    </a:lnTo>
                    <a:lnTo>
                      <a:pt x="981075" y="995363"/>
                    </a:lnTo>
                    <a:lnTo>
                      <a:pt x="1047750" y="995363"/>
                    </a:lnTo>
                    <a:lnTo>
                      <a:pt x="1100138" y="1012032"/>
                    </a:lnTo>
                    <a:lnTo>
                      <a:pt x="1202531" y="862013"/>
                    </a:lnTo>
                    <a:lnTo>
                      <a:pt x="1243013" y="876300"/>
                    </a:lnTo>
                    <a:lnTo>
                      <a:pt x="1331119" y="752475"/>
                    </a:lnTo>
                    <a:lnTo>
                      <a:pt x="1269206" y="695325"/>
                    </a:lnTo>
                    <a:lnTo>
                      <a:pt x="1269206" y="685800"/>
                    </a:lnTo>
                    <a:lnTo>
                      <a:pt x="1364456" y="683419"/>
                    </a:lnTo>
                    <a:lnTo>
                      <a:pt x="1407319" y="700088"/>
                    </a:lnTo>
                    <a:lnTo>
                      <a:pt x="1431131" y="657225"/>
                    </a:lnTo>
                    <a:lnTo>
                      <a:pt x="1531144" y="623888"/>
                    </a:lnTo>
                    <a:lnTo>
                      <a:pt x="1578769" y="588169"/>
                    </a:lnTo>
                    <a:lnTo>
                      <a:pt x="1583531" y="564357"/>
                    </a:lnTo>
                    <a:lnTo>
                      <a:pt x="1564481" y="557213"/>
                    </a:lnTo>
                    <a:lnTo>
                      <a:pt x="1547813" y="466725"/>
                    </a:lnTo>
                    <a:lnTo>
                      <a:pt x="1519238" y="433388"/>
                    </a:lnTo>
                    <a:lnTo>
                      <a:pt x="1443038" y="426244"/>
                    </a:lnTo>
                    <a:lnTo>
                      <a:pt x="1431131" y="404813"/>
                    </a:lnTo>
                    <a:lnTo>
                      <a:pt x="1412081" y="388144"/>
                    </a:lnTo>
                    <a:lnTo>
                      <a:pt x="1373981" y="385763"/>
                    </a:lnTo>
                    <a:lnTo>
                      <a:pt x="1323975" y="342900"/>
                    </a:lnTo>
                    <a:lnTo>
                      <a:pt x="1276350" y="383382"/>
                    </a:lnTo>
                    <a:lnTo>
                      <a:pt x="1252538" y="383382"/>
                    </a:lnTo>
                    <a:lnTo>
                      <a:pt x="1219200" y="340519"/>
                    </a:lnTo>
                    <a:lnTo>
                      <a:pt x="1171575" y="340519"/>
                    </a:lnTo>
                    <a:lnTo>
                      <a:pt x="1135856" y="311944"/>
                    </a:lnTo>
                    <a:lnTo>
                      <a:pt x="1095375" y="319088"/>
                    </a:lnTo>
                    <a:lnTo>
                      <a:pt x="992981" y="309563"/>
                    </a:lnTo>
                    <a:lnTo>
                      <a:pt x="940594" y="326232"/>
                    </a:lnTo>
                    <a:lnTo>
                      <a:pt x="919163" y="304800"/>
                    </a:lnTo>
                    <a:lnTo>
                      <a:pt x="904875" y="302419"/>
                    </a:lnTo>
                    <a:lnTo>
                      <a:pt x="900113" y="269082"/>
                    </a:lnTo>
                    <a:lnTo>
                      <a:pt x="895350" y="261938"/>
                    </a:lnTo>
                    <a:lnTo>
                      <a:pt x="845344" y="297657"/>
                    </a:lnTo>
                    <a:lnTo>
                      <a:pt x="833438" y="345282"/>
                    </a:lnTo>
                    <a:lnTo>
                      <a:pt x="850106" y="369094"/>
                    </a:lnTo>
                    <a:lnTo>
                      <a:pt x="850106" y="438150"/>
                    </a:lnTo>
                    <a:lnTo>
                      <a:pt x="876300" y="450057"/>
                    </a:lnTo>
                    <a:lnTo>
                      <a:pt x="881063" y="469107"/>
                    </a:lnTo>
                    <a:lnTo>
                      <a:pt x="864394" y="495300"/>
                    </a:lnTo>
                    <a:lnTo>
                      <a:pt x="842963" y="495300"/>
                    </a:lnTo>
                    <a:lnTo>
                      <a:pt x="821531" y="447675"/>
                    </a:lnTo>
                    <a:lnTo>
                      <a:pt x="778669" y="433388"/>
                    </a:lnTo>
                    <a:lnTo>
                      <a:pt x="771525" y="414338"/>
                    </a:lnTo>
                    <a:lnTo>
                      <a:pt x="807244" y="340519"/>
                    </a:lnTo>
                    <a:lnTo>
                      <a:pt x="826294" y="269082"/>
                    </a:lnTo>
                    <a:lnTo>
                      <a:pt x="842963" y="259557"/>
                    </a:lnTo>
                    <a:lnTo>
                      <a:pt x="883444" y="192882"/>
                    </a:lnTo>
                    <a:lnTo>
                      <a:pt x="931069" y="171450"/>
                    </a:lnTo>
                    <a:lnTo>
                      <a:pt x="935831" y="140494"/>
                    </a:lnTo>
                    <a:lnTo>
                      <a:pt x="950119" y="123825"/>
                    </a:lnTo>
                    <a:lnTo>
                      <a:pt x="945356" y="83344"/>
                    </a:lnTo>
                    <a:lnTo>
                      <a:pt x="890588" y="69057"/>
                    </a:lnTo>
                    <a:lnTo>
                      <a:pt x="864394" y="38100"/>
                    </a:lnTo>
                    <a:lnTo>
                      <a:pt x="792956" y="33338"/>
                    </a:lnTo>
                    <a:lnTo>
                      <a:pt x="759619" y="0"/>
                    </a:lnTo>
                    <a:lnTo>
                      <a:pt x="757238" y="30957"/>
                    </a:lnTo>
                    <a:lnTo>
                      <a:pt x="745331" y="52388"/>
                    </a:lnTo>
                    <a:lnTo>
                      <a:pt x="635794" y="114300"/>
                    </a:lnTo>
                    <a:lnTo>
                      <a:pt x="642938" y="135732"/>
                    </a:lnTo>
                    <a:lnTo>
                      <a:pt x="561975" y="138113"/>
                    </a:lnTo>
                    <a:lnTo>
                      <a:pt x="495300" y="185738"/>
                    </a:lnTo>
                    <a:lnTo>
                      <a:pt x="483394" y="202407"/>
                    </a:lnTo>
                    <a:lnTo>
                      <a:pt x="485775" y="233363"/>
                    </a:lnTo>
                    <a:lnTo>
                      <a:pt x="552450" y="257175"/>
                    </a:lnTo>
                    <a:lnTo>
                      <a:pt x="571500" y="283369"/>
                    </a:lnTo>
                    <a:lnTo>
                      <a:pt x="597694" y="307182"/>
                    </a:lnTo>
                    <a:lnTo>
                      <a:pt x="597694" y="321469"/>
                    </a:lnTo>
                    <a:lnTo>
                      <a:pt x="573881" y="321469"/>
                    </a:lnTo>
                    <a:lnTo>
                      <a:pt x="566738" y="330994"/>
                    </a:lnTo>
                    <a:lnTo>
                      <a:pt x="557213" y="400050"/>
                    </a:lnTo>
                    <a:lnTo>
                      <a:pt x="538163" y="426244"/>
                    </a:lnTo>
                    <a:lnTo>
                      <a:pt x="523875" y="490538"/>
                    </a:lnTo>
                    <a:lnTo>
                      <a:pt x="495300" y="500063"/>
                    </a:lnTo>
                    <a:lnTo>
                      <a:pt x="454819" y="481013"/>
                    </a:lnTo>
                    <a:lnTo>
                      <a:pt x="428625" y="471488"/>
                    </a:lnTo>
                    <a:lnTo>
                      <a:pt x="428625" y="471488"/>
                    </a:lnTo>
                    <a:lnTo>
                      <a:pt x="392906" y="478632"/>
                    </a:lnTo>
                    <a:lnTo>
                      <a:pt x="388144" y="502444"/>
                    </a:lnTo>
                    <a:lnTo>
                      <a:pt x="352425" y="507207"/>
                    </a:lnTo>
                    <a:lnTo>
                      <a:pt x="319088" y="466725"/>
                    </a:lnTo>
                    <a:lnTo>
                      <a:pt x="316706" y="442913"/>
                    </a:lnTo>
                    <a:lnTo>
                      <a:pt x="326231" y="407194"/>
                    </a:lnTo>
                    <a:lnTo>
                      <a:pt x="345281" y="383382"/>
                    </a:lnTo>
                    <a:lnTo>
                      <a:pt x="359569" y="369094"/>
                    </a:lnTo>
                    <a:lnTo>
                      <a:pt x="345281" y="357188"/>
                    </a:lnTo>
                    <a:lnTo>
                      <a:pt x="302419" y="366713"/>
                    </a:lnTo>
                    <a:lnTo>
                      <a:pt x="266700" y="352425"/>
                    </a:lnTo>
                    <a:lnTo>
                      <a:pt x="242888" y="342900"/>
                    </a:lnTo>
                    <a:lnTo>
                      <a:pt x="211931" y="328613"/>
                    </a:lnTo>
                    <a:lnTo>
                      <a:pt x="154781" y="392907"/>
                    </a:lnTo>
                    <a:lnTo>
                      <a:pt x="157163" y="435769"/>
                    </a:lnTo>
                    <a:lnTo>
                      <a:pt x="190500" y="466725"/>
                    </a:lnTo>
                    <a:lnTo>
                      <a:pt x="169069" y="578644"/>
                    </a:lnTo>
                    <a:lnTo>
                      <a:pt x="138113" y="604838"/>
                    </a:lnTo>
                    <a:lnTo>
                      <a:pt x="130969" y="650082"/>
                    </a:lnTo>
                    <a:lnTo>
                      <a:pt x="85725" y="661988"/>
                    </a:lnTo>
                    <a:lnTo>
                      <a:pt x="80963" y="688182"/>
                    </a:lnTo>
                    <a:lnTo>
                      <a:pt x="11906" y="721519"/>
                    </a:lnTo>
                    <a:lnTo>
                      <a:pt x="0" y="738188"/>
                    </a:lnTo>
                    <a:lnTo>
                      <a:pt x="16669" y="771525"/>
                    </a:lnTo>
                    <a:lnTo>
                      <a:pt x="33338" y="840582"/>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8" name="Google Shape;848;ga3b6e513f1_0_1360"/>
              <p:cNvSpPr/>
              <p:nvPr/>
            </p:nvSpPr>
            <p:spPr>
              <a:xfrm>
                <a:off x="644525" y="2598495"/>
                <a:ext cx="973932" cy="864394"/>
              </a:xfrm>
              <a:custGeom>
                <a:avLst/>
                <a:gdLst/>
                <a:ahLst/>
                <a:cxnLst/>
                <a:rect l="l" t="t" r="r" b="b"/>
                <a:pathLst>
                  <a:path w="973932" h="864394" extrusionOk="0">
                    <a:moveTo>
                      <a:pt x="461963" y="0"/>
                    </a:moveTo>
                    <a:lnTo>
                      <a:pt x="454819" y="71438"/>
                    </a:lnTo>
                    <a:lnTo>
                      <a:pt x="411957" y="78582"/>
                    </a:lnTo>
                    <a:lnTo>
                      <a:pt x="395288" y="66675"/>
                    </a:lnTo>
                    <a:lnTo>
                      <a:pt x="359569" y="64294"/>
                    </a:lnTo>
                    <a:lnTo>
                      <a:pt x="333375" y="64294"/>
                    </a:lnTo>
                    <a:lnTo>
                      <a:pt x="304800" y="76200"/>
                    </a:lnTo>
                    <a:lnTo>
                      <a:pt x="271463" y="100013"/>
                    </a:lnTo>
                    <a:lnTo>
                      <a:pt x="214313" y="59532"/>
                    </a:lnTo>
                    <a:lnTo>
                      <a:pt x="142875" y="61913"/>
                    </a:lnTo>
                    <a:lnTo>
                      <a:pt x="92869" y="50007"/>
                    </a:lnTo>
                    <a:lnTo>
                      <a:pt x="33338" y="97632"/>
                    </a:lnTo>
                    <a:lnTo>
                      <a:pt x="4763" y="121444"/>
                    </a:lnTo>
                    <a:lnTo>
                      <a:pt x="0" y="147638"/>
                    </a:lnTo>
                    <a:lnTo>
                      <a:pt x="47625" y="200025"/>
                    </a:lnTo>
                    <a:lnTo>
                      <a:pt x="66675" y="271463"/>
                    </a:lnTo>
                    <a:lnTo>
                      <a:pt x="102394" y="300038"/>
                    </a:lnTo>
                    <a:lnTo>
                      <a:pt x="130969" y="319088"/>
                    </a:lnTo>
                    <a:lnTo>
                      <a:pt x="166688" y="333375"/>
                    </a:lnTo>
                    <a:lnTo>
                      <a:pt x="192882" y="338138"/>
                    </a:lnTo>
                    <a:lnTo>
                      <a:pt x="228600" y="326232"/>
                    </a:lnTo>
                    <a:lnTo>
                      <a:pt x="252413" y="316707"/>
                    </a:lnTo>
                    <a:lnTo>
                      <a:pt x="271463" y="304800"/>
                    </a:lnTo>
                    <a:lnTo>
                      <a:pt x="300038" y="288132"/>
                    </a:lnTo>
                    <a:lnTo>
                      <a:pt x="321469" y="309563"/>
                    </a:lnTo>
                    <a:lnTo>
                      <a:pt x="319088" y="342900"/>
                    </a:lnTo>
                    <a:lnTo>
                      <a:pt x="300038" y="381000"/>
                    </a:lnTo>
                    <a:lnTo>
                      <a:pt x="271463" y="411957"/>
                    </a:lnTo>
                    <a:lnTo>
                      <a:pt x="238125" y="423863"/>
                    </a:lnTo>
                    <a:lnTo>
                      <a:pt x="211932" y="431007"/>
                    </a:lnTo>
                    <a:lnTo>
                      <a:pt x="161925" y="433388"/>
                    </a:lnTo>
                    <a:lnTo>
                      <a:pt x="123825" y="416719"/>
                    </a:lnTo>
                    <a:lnTo>
                      <a:pt x="123825" y="395288"/>
                    </a:lnTo>
                    <a:lnTo>
                      <a:pt x="107157" y="376238"/>
                    </a:lnTo>
                    <a:lnTo>
                      <a:pt x="107157" y="376238"/>
                    </a:lnTo>
                    <a:lnTo>
                      <a:pt x="78582" y="416719"/>
                    </a:lnTo>
                    <a:lnTo>
                      <a:pt x="66675" y="461963"/>
                    </a:lnTo>
                    <a:lnTo>
                      <a:pt x="88107" y="481013"/>
                    </a:lnTo>
                    <a:lnTo>
                      <a:pt x="109538" y="511969"/>
                    </a:lnTo>
                    <a:lnTo>
                      <a:pt x="140494" y="533400"/>
                    </a:lnTo>
                    <a:lnTo>
                      <a:pt x="145257" y="557213"/>
                    </a:lnTo>
                    <a:lnTo>
                      <a:pt x="152400" y="566738"/>
                    </a:lnTo>
                    <a:lnTo>
                      <a:pt x="180975" y="595313"/>
                    </a:lnTo>
                    <a:lnTo>
                      <a:pt x="188119" y="661988"/>
                    </a:lnTo>
                    <a:lnTo>
                      <a:pt x="209550" y="681038"/>
                    </a:lnTo>
                    <a:lnTo>
                      <a:pt x="233363" y="688182"/>
                    </a:lnTo>
                    <a:lnTo>
                      <a:pt x="252413" y="702469"/>
                    </a:lnTo>
                    <a:lnTo>
                      <a:pt x="278607" y="721519"/>
                    </a:lnTo>
                    <a:lnTo>
                      <a:pt x="307182" y="766763"/>
                    </a:lnTo>
                    <a:lnTo>
                      <a:pt x="340519" y="773907"/>
                    </a:lnTo>
                    <a:lnTo>
                      <a:pt x="359569" y="759619"/>
                    </a:lnTo>
                    <a:lnTo>
                      <a:pt x="357188" y="738188"/>
                    </a:lnTo>
                    <a:lnTo>
                      <a:pt x="364332" y="716757"/>
                    </a:lnTo>
                    <a:lnTo>
                      <a:pt x="383382" y="711994"/>
                    </a:lnTo>
                    <a:lnTo>
                      <a:pt x="404813" y="721519"/>
                    </a:lnTo>
                    <a:lnTo>
                      <a:pt x="431007" y="733425"/>
                    </a:lnTo>
                    <a:lnTo>
                      <a:pt x="454819" y="740569"/>
                    </a:lnTo>
                    <a:lnTo>
                      <a:pt x="476250" y="728663"/>
                    </a:lnTo>
                    <a:lnTo>
                      <a:pt x="490538" y="704850"/>
                    </a:lnTo>
                    <a:lnTo>
                      <a:pt x="523875" y="683419"/>
                    </a:lnTo>
                    <a:lnTo>
                      <a:pt x="557213" y="685800"/>
                    </a:lnTo>
                    <a:lnTo>
                      <a:pt x="576263" y="664369"/>
                    </a:lnTo>
                    <a:lnTo>
                      <a:pt x="585788" y="626269"/>
                    </a:lnTo>
                    <a:lnTo>
                      <a:pt x="578644" y="585788"/>
                    </a:lnTo>
                    <a:lnTo>
                      <a:pt x="602457" y="535781"/>
                    </a:lnTo>
                    <a:lnTo>
                      <a:pt x="590550" y="490538"/>
                    </a:lnTo>
                    <a:lnTo>
                      <a:pt x="621507" y="473869"/>
                    </a:lnTo>
                    <a:lnTo>
                      <a:pt x="650082" y="492919"/>
                    </a:lnTo>
                    <a:lnTo>
                      <a:pt x="652463" y="523875"/>
                    </a:lnTo>
                    <a:lnTo>
                      <a:pt x="645319" y="550069"/>
                    </a:lnTo>
                    <a:lnTo>
                      <a:pt x="645319" y="581025"/>
                    </a:lnTo>
                    <a:lnTo>
                      <a:pt x="666750" y="602457"/>
                    </a:lnTo>
                    <a:lnTo>
                      <a:pt x="669132" y="654844"/>
                    </a:lnTo>
                    <a:lnTo>
                      <a:pt x="645319" y="709613"/>
                    </a:lnTo>
                    <a:cubicBezTo>
                      <a:pt x="644525" y="730250"/>
                      <a:pt x="643732" y="750888"/>
                      <a:pt x="642938" y="771525"/>
                    </a:cubicBezTo>
                    <a:lnTo>
                      <a:pt x="640557" y="795338"/>
                    </a:lnTo>
                    <a:lnTo>
                      <a:pt x="640557" y="814388"/>
                    </a:lnTo>
                    <a:lnTo>
                      <a:pt x="621507" y="826294"/>
                    </a:lnTo>
                    <a:lnTo>
                      <a:pt x="623888" y="845344"/>
                    </a:lnTo>
                    <a:lnTo>
                      <a:pt x="640557" y="857250"/>
                    </a:lnTo>
                    <a:lnTo>
                      <a:pt x="659607" y="850107"/>
                    </a:lnTo>
                    <a:lnTo>
                      <a:pt x="678657" y="857250"/>
                    </a:lnTo>
                    <a:lnTo>
                      <a:pt x="702469" y="862013"/>
                    </a:lnTo>
                    <a:lnTo>
                      <a:pt x="726282" y="864394"/>
                    </a:lnTo>
                    <a:lnTo>
                      <a:pt x="752475" y="852488"/>
                    </a:lnTo>
                    <a:lnTo>
                      <a:pt x="766763" y="823913"/>
                    </a:lnTo>
                    <a:lnTo>
                      <a:pt x="773907" y="792957"/>
                    </a:lnTo>
                    <a:lnTo>
                      <a:pt x="766763" y="769144"/>
                    </a:lnTo>
                    <a:lnTo>
                      <a:pt x="795338" y="764382"/>
                    </a:lnTo>
                    <a:lnTo>
                      <a:pt x="831057" y="709613"/>
                    </a:lnTo>
                    <a:lnTo>
                      <a:pt x="890588" y="688182"/>
                    </a:lnTo>
                    <a:lnTo>
                      <a:pt x="902494" y="661988"/>
                    </a:lnTo>
                    <a:lnTo>
                      <a:pt x="902494" y="661988"/>
                    </a:lnTo>
                    <a:lnTo>
                      <a:pt x="864394" y="645319"/>
                    </a:lnTo>
                    <a:lnTo>
                      <a:pt x="845344" y="600075"/>
                    </a:lnTo>
                    <a:lnTo>
                      <a:pt x="881063" y="581025"/>
                    </a:lnTo>
                    <a:lnTo>
                      <a:pt x="921544" y="538163"/>
                    </a:lnTo>
                    <a:lnTo>
                      <a:pt x="912019" y="492919"/>
                    </a:lnTo>
                    <a:lnTo>
                      <a:pt x="907257" y="466725"/>
                    </a:lnTo>
                    <a:lnTo>
                      <a:pt x="892969" y="442913"/>
                    </a:lnTo>
                    <a:lnTo>
                      <a:pt x="907257" y="421482"/>
                    </a:lnTo>
                    <a:lnTo>
                      <a:pt x="935832" y="411957"/>
                    </a:lnTo>
                    <a:lnTo>
                      <a:pt x="962025" y="402432"/>
                    </a:lnTo>
                    <a:lnTo>
                      <a:pt x="973932" y="395288"/>
                    </a:lnTo>
                    <a:lnTo>
                      <a:pt x="973932" y="361950"/>
                    </a:lnTo>
                    <a:lnTo>
                      <a:pt x="892969" y="328613"/>
                    </a:lnTo>
                    <a:lnTo>
                      <a:pt x="854869" y="257175"/>
                    </a:lnTo>
                    <a:lnTo>
                      <a:pt x="840582" y="204788"/>
                    </a:lnTo>
                    <a:lnTo>
                      <a:pt x="804863" y="190500"/>
                    </a:lnTo>
                    <a:lnTo>
                      <a:pt x="785813" y="164307"/>
                    </a:lnTo>
                    <a:lnTo>
                      <a:pt x="769144" y="102394"/>
                    </a:lnTo>
                    <a:lnTo>
                      <a:pt x="726282" y="76200"/>
                    </a:lnTo>
                    <a:lnTo>
                      <a:pt x="669132" y="71438"/>
                    </a:lnTo>
                    <a:lnTo>
                      <a:pt x="650082" y="30957"/>
                    </a:lnTo>
                    <a:lnTo>
                      <a:pt x="559594" y="4763"/>
                    </a:lnTo>
                    <a:lnTo>
                      <a:pt x="461963" y="0"/>
                    </a:lnTo>
                    <a:close/>
                  </a:path>
                </a:pathLst>
              </a:custGeom>
              <a:no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9" name="Google Shape;849;ga3b6e513f1_0_1360"/>
              <p:cNvSpPr txBox="1"/>
              <p:nvPr/>
            </p:nvSpPr>
            <p:spPr>
              <a:xfrm>
                <a:off x="990600" y="2209800"/>
                <a:ext cx="762000" cy="1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Rajasthan</a:t>
                </a:r>
                <a:endParaRPr sz="1400" b="0" i="0" u="none" strike="noStrike" cap="none">
                  <a:solidFill>
                    <a:srgbClr val="000000"/>
                  </a:solidFill>
                  <a:latin typeface="Arial"/>
                  <a:ea typeface="Arial"/>
                  <a:cs typeface="Arial"/>
                  <a:sym typeface="Arial"/>
                </a:endParaRPr>
              </a:p>
            </p:txBody>
          </p:sp>
          <p:sp>
            <p:nvSpPr>
              <p:cNvPr id="850" name="Google Shape;850;ga3b6e513f1_0_1360"/>
              <p:cNvSpPr txBox="1"/>
              <p:nvPr/>
            </p:nvSpPr>
            <p:spPr>
              <a:xfrm>
                <a:off x="1676400" y="2895600"/>
                <a:ext cx="1219200" cy="1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Madhya Pradesh</a:t>
                </a:r>
                <a:endParaRPr sz="1400" b="0" i="0" u="none" strike="noStrike" cap="none">
                  <a:solidFill>
                    <a:srgbClr val="000000"/>
                  </a:solidFill>
                  <a:latin typeface="Arial"/>
                  <a:ea typeface="Arial"/>
                  <a:cs typeface="Arial"/>
                  <a:sym typeface="Arial"/>
                </a:endParaRPr>
              </a:p>
            </p:txBody>
          </p:sp>
          <p:sp>
            <p:nvSpPr>
              <p:cNvPr id="851" name="Google Shape;851;ga3b6e513f1_0_1360"/>
              <p:cNvSpPr txBox="1"/>
              <p:nvPr/>
            </p:nvSpPr>
            <p:spPr>
              <a:xfrm>
                <a:off x="726173" y="2712779"/>
                <a:ext cx="762000" cy="1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Gujarat</a:t>
                </a:r>
                <a:endParaRPr sz="1400" b="0" i="0" u="none" strike="noStrike" cap="none">
                  <a:solidFill>
                    <a:srgbClr val="000000"/>
                  </a:solidFill>
                  <a:latin typeface="Arial"/>
                  <a:ea typeface="Arial"/>
                  <a:cs typeface="Arial"/>
                  <a:sym typeface="Arial"/>
                </a:endParaRPr>
              </a:p>
            </p:txBody>
          </p:sp>
          <p:sp>
            <p:nvSpPr>
              <p:cNvPr id="852" name="Google Shape;852;ga3b6e513f1_0_1360"/>
              <p:cNvSpPr txBox="1"/>
              <p:nvPr/>
            </p:nvSpPr>
            <p:spPr>
              <a:xfrm>
                <a:off x="2514600" y="2209800"/>
                <a:ext cx="762000" cy="1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Uttar Pradesh</a:t>
                </a:r>
                <a:endParaRPr sz="1400" b="0" i="0" u="none" strike="noStrike" cap="none">
                  <a:solidFill>
                    <a:srgbClr val="000000"/>
                  </a:solidFill>
                  <a:latin typeface="Arial"/>
                  <a:ea typeface="Arial"/>
                  <a:cs typeface="Arial"/>
                  <a:sym typeface="Arial"/>
                </a:endParaRPr>
              </a:p>
            </p:txBody>
          </p:sp>
          <p:sp>
            <p:nvSpPr>
              <p:cNvPr id="853" name="Google Shape;853;ga3b6e513f1_0_1360"/>
              <p:cNvSpPr txBox="1"/>
              <p:nvPr/>
            </p:nvSpPr>
            <p:spPr>
              <a:xfrm>
                <a:off x="1642767" y="1448313"/>
                <a:ext cx="609600" cy="1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Punjab</a:t>
                </a:r>
                <a:endParaRPr sz="1400" b="0" i="0" u="none" strike="noStrike" cap="none">
                  <a:solidFill>
                    <a:srgbClr val="000000"/>
                  </a:solidFill>
                  <a:latin typeface="Arial"/>
                  <a:ea typeface="Arial"/>
                  <a:cs typeface="Arial"/>
                  <a:sym typeface="Arial"/>
                </a:endParaRPr>
              </a:p>
            </p:txBody>
          </p:sp>
          <p:sp>
            <p:nvSpPr>
              <p:cNvPr id="854" name="Google Shape;854;ga3b6e513f1_0_1360"/>
              <p:cNvSpPr txBox="1"/>
              <p:nvPr/>
            </p:nvSpPr>
            <p:spPr>
              <a:xfrm>
                <a:off x="2286000" y="1600200"/>
                <a:ext cx="685800" cy="1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Uttarakhand</a:t>
                </a:r>
                <a:endParaRPr sz="1400" b="0" i="0" u="none" strike="noStrike" cap="none">
                  <a:solidFill>
                    <a:srgbClr val="000000"/>
                  </a:solidFill>
                  <a:latin typeface="Arial"/>
                  <a:ea typeface="Arial"/>
                  <a:cs typeface="Arial"/>
                  <a:sym typeface="Arial"/>
                </a:endParaRPr>
              </a:p>
            </p:txBody>
          </p:sp>
          <p:sp>
            <p:nvSpPr>
              <p:cNvPr id="855" name="Google Shape;855;ga3b6e513f1_0_1360"/>
              <p:cNvSpPr txBox="1"/>
              <p:nvPr/>
            </p:nvSpPr>
            <p:spPr>
              <a:xfrm rot="-3718915">
                <a:off x="1735956" y="1699462"/>
                <a:ext cx="761894" cy="1319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Haryana</a:t>
                </a:r>
                <a:endParaRPr sz="1400" b="0" i="0" u="none" strike="noStrike" cap="none">
                  <a:solidFill>
                    <a:srgbClr val="000000"/>
                  </a:solidFill>
                  <a:latin typeface="Arial"/>
                  <a:ea typeface="Arial"/>
                  <a:cs typeface="Arial"/>
                  <a:sym typeface="Arial"/>
                </a:endParaRPr>
              </a:p>
            </p:txBody>
          </p:sp>
          <p:sp>
            <p:nvSpPr>
              <p:cNvPr id="856" name="Google Shape;856;ga3b6e513f1_0_1360"/>
              <p:cNvSpPr txBox="1"/>
              <p:nvPr/>
            </p:nvSpPr>
            <p:spPr>
              <a:xfrm>
                <a:off x="1752600" y="527543"/>
                <a:ext cx="762000" cy="23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Jammu &amp;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Kashmir</a:t>
                </a:r>
                <a:endParaRPr sz="1400" b="0" i="0" u="none" strike="noStrike" cap="none">
                  <a:solidFill>
                    <a:srgbClr val="000000"/>
                  </a:solidFill>
                  <a:latin typeface="Arial"/>
                  <a:ea typeface="Arial"/>
                  <a:cs typeface="Arial"/>
                  <a:sym typeface="Arial"/>
                </a:endParaRPr>
              </a:p>
            </p:txBody>
          </p:sp>
          <p:sp>
            <p:nvSpPr>
              <p:cNvPr id="857" name="Google Shape;857;ga3b6e513f1_0_1360"/>
              <p:cNvSpPr txBox="1"/>
              <p:nvPr/>
            </p:nvSpPr>
            <p:spPr>
              <a:xfrm>
                <a:off x="1981200" y="1143000"/>
                <a:ext cx="838200" cy="1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Himachal Pradesh</a:t>
                </a:r>
                <a:endParaRPr sz="1400" b="0" i="0" u="none" strike="noStrike" cap="none">
                  <a:solidFill>
                    <a:srgbClr val="000000"/>
                  </a:solidFill>
                  <a:latin typeface="Arial"/>
                  <a:ea typeface="Arial"/>
                  <a:cs typeface="Arial"/>
                  <a:sym typeface="Arial"/>
                </a:endParaRPr>
              </a:p>
            </p:txBody>
          </p:sp>
        </p:grpSp>
        <p:sp>
          <p:nvSpPr>
            <p:cNvPr id="858" name="Google Shape;858;ga3b6e513f1_0_1360"/>
            <p:cNvSpPr txBox="1"/>
            <p:nvPr/>
          </p:nvSpPr>
          <p:spPr>
            <a:xfrm>
              <a:off x="3932133" y="14594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59" name="Google Shape;859;ga3b6e513f1_0_1360"/>
            <p:cNvSpPr txBox="1"/>
            <p:nvPr/>
          </p:nvSpPr>
          <p:spPr>
            <a:xfrm>
              <a:off x="3473689" y="17642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60" name="Google Shape;860;ga3b6e513f1_0_1360"/>
            <p:cNvSpPr txBox="1"/>
            <p:nvPr/>
          </p:nvSpPr>
          <p:spPr>
            <a:xfrm>
              <a:off x="3497791" y="1474266"/>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61" name="Google Shape;861;ga3b6e513f1_0_1360"/>
            <p:cNvSpPr txBox="1"/>
            <p:nvPr/>
          </p:nvSpPr>
          <p:spPr>
            <a:xfrm>
              <a:off x="3932133" y="1729643"/>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62" name="Google Shape;862;ga3b6e513f1_0_1360"/>
            <p:cNvSpPr txBox="1"/>
            <p:nvPr/>
          </p:nvSpPr>
          <p:spPr>
            <a:xfrm>
              <a:off x="5319992" y="41264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63" name="Google Shape;863;ga3b6e513f1_0_1360"/>
            <p:cNvSpPr txBox="1"/>
            <p:nvPr/>
          </p:nvSpPr>
          <p:spPr>
            <a:xfrm>
              <a:off x="4861548" y="442508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64" name="Google Shape;864;ga3b6e513f1_0_1360"/>
            <p:cNvSpPr txBox="1"/>
            <p:nvPr/>
          </p:nvSpPr>
          <p:spPr>
            <a:xfrm>
              <a:off x="4885650" y="4135086"/>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65" name="Google Shape;865;ga3b6e513f1_0_1360"/>
            <p:cNvSpPr txBox="1"/>
            <p:nvPr/>
          </p:nvSpPr>
          <p:spPr>
            <a:xfrm>
              <a:off x="5257800" y="44312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66" name="Google Shape;866;ga3b6e513f1_0_1360"/>
            <p:cNvSpPr txBox="1"/>
            <p:nvPr/>
          </p:nvSpPr>
          <p:spPr>
            <a:xfrm>
              <a:off x="2531087" y="38978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67" name="Google Shape;867;ga3b6e513f1_0_1360"/>
            <p:cNvSpPr txBox="1"/>
            <p:nvPr/>
          </p:nvSpPr>
          <p:spPr>
            <a:xfrm>
              <a:off x="2072643" y="4205797"/>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68" name="Google Shape;868;ga3b6e513f1_0_1360"/>
            <p:cNvSpPr txBox="1"/>
            <p:nvPr/>
          </p:nvSpPr>
          <p:spPr>
            <a:xfrm>
              <a:off x="2096745" y="3915795"/>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69" name="Google Shape;869;ga3b6e513f1_0_1360"/>
            <p:cNvSpPr txBox="1"/>
            <p:nvPr/>
          </p:nvSpPr>
          <p:spPr>
            <a:xfrm>
              <a:off x="2531087" y="4171172"/>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70" name="Google Shape;870;ga3b6e513f1_0_1360"/>
            <p:cNvSpPr txBox="1"/>
            <p:nvPr/>
          </p:nvSpPr>
          <p:spPr>
            <a:xfrm>
              <a:off x="4235794" y="50408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71" name="Google Shape;871;ga3b6e513f1_0_1360"/>
            <p:cNvSpPr txBox="1"/>
            <p:nvPr/>
          </p:nvSpPr>
          <p:spPr>
            <a:xfrm>
              <a:off x="3777350" y="5352777"/>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72" name="Google Shape;872;ga3b6e513f1_0_1360"/>
            <p:cNvSpPr txBox="1"/>
            <p:nvPr/>
          </p:nvSpPr>
          <p:spPr>
            <a:xfrm>
              <a:off x="3801452" y="5062775"/>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73" name="Google Shape;873;ga3b6e513f1_0_1360"/>
            <p:cNvSpPr txBox="1"/>
            <p:nvPr/>
          </p:nvSpPr>
          <p:spPr>
            <a:xfrm>
              <a:off x="4235794" y="5318152"/>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74" name="Google Shape;874;ga3b6e513f1_0_1360"/>
            <p:cNvSpPr txBox="1"/>
            <p:nvPr/>
          </p:nvSpPr>
          <p:spPr>
            <a:xfrm>
              <a:off x="1752600" y="50292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75" name="Google Shape;875;ga3b6e513f1_0_1360"/>
            <p:cNvSpPr txBox="1"/>
            <p:nvPr/>
          </p:nvSpPr>
          <p:spPr>
            <a:xfrm>
              <a:off x="1295400" y="53340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76" name="Google Shape;876;ga3b6e513f1_0_1360"/>
            <p:cNvSpPr txBox="1"/>
            <p:nvPr/>
          </p:nvSpPr>
          <p:spPr>
            <a:xfrm>
              <a:off x="1295400" y="50292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77" name="Google Shape;877;ga3b6e513f1_0_1360"/>
            <p:cNvSpPr txBox="1"/>
            <p:nvPr/>
          </p:nvSpPr>
          <p:spPr>
            <a:xfrm>
              <a:off x="1905000" y="53340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78" name="Google Shape;878;ga3b6e513f1_0_1360"/>
            <p:cNvSpPr txBox="1"/>
            <p:nvPr/>
          </p:nvSpPr>
          <p:spPr>
            <a:xfrm>
              <a:off x="2363444" y="21452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79" name="Google Shape;879;ga3b6e513f1_0_1360"/>
            <p:cNvSpPr txBox="1"/>
            <p:nvPr/>
          </p:nvSpPr>
          <p:spPr>
            <a:xfrm>
              <a:off x="1905000" y="24500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80" name="Google Shape;880;ga3b6e513f1_0_1360"/>
            <p:cNvSpPr txBox="1"/>
            <p:nvPr/>
          </p:nvSpPr>
          <p:spPr>
            <a:xfrm>
              <a:off x="1929102" y="2160066"/>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81" name="Google Shape;881;ga3b6e513f1_0_1360"/>
            <p:cNvSpPr txBox="1"/>
            <p:nvPr/>
          </p:nvSpPr>
          <p:spPr>
            <a:xfrm>
              <a:off x="2363444" y="2415443"/>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82" name="Google Shape;882;ga3b6e513f1_0_1360"/>
            <p:cNvSpPr txBox="1"/>
            <p:nvPr/>
          </p:nvSpPr>
          <p:spPr>
            <a:xfrm>
              <a:off x="5077728" y="20690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83" name="Google Shape;883;ga3b6e513f1_0_1360"/>
            <p:cNvSpPr txBox="1"/>
            <p:nvPr/>
          </p:nvSpPr>
          <p:spPr>
            <a:xfrm>
              <a:off x="4619284" y="240882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84" name="Google Shape;884;ga3b6e513f1_0_1360"/>
            <p:cNvSpPr txBox="1"/>
            <p:nvPr/>
          </p:nvSpPr>
          <p:spPr>
            <a:xfrm>
              <a:off x="4643386" y="2118826"/>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85" name="Google Shape;885;ga3b6e513f1_0_1360"/>
            <p:cNvSpPr txBox="1"/>
            <p:nvPr/>
          </p:nvSpPr>
          <p:spPr>
            <a:xfrm>
              <a:off x="5029200" y="23622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86" name="Google Shape;886;ga3b6e513f1_0_1360"/>
            <p:cNvSpPr txBox="1"/>
            <p:nvPr/>
          </p:nvSpPr>
          <p:spPr>
            <a:xfrm>
              <a:off x="5325803" y="31358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87" name="Google Shape;887;ga3b6e513f1_0_1360"/>
            <p:cNvSpPr txBox="1"/>
            <p:nvPr/>
          </p:nvSpPr>
          <p:spPr>
            <a:xfrm>
              <a:off x="4929187" y="33528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88" name="Google Shape;888;ga3b6e513f1_0_1360"/>
            <p:cNvSpPr txBox="1"/>
            <p:nvPr/>
          </p:nvSpPr>
          <p:spPr>
            <a:xfrm>
              <a:off x="4891461" y="31246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89" name="Google Shape;889;ga3b6e513f1_0_1360"/>
            <p:cNvSpPr txBox="1"/>
            <p:nvPr/>
          </p:nvSpPr>
          <p:spPr>
            <a:xfrm>
              <a:off x="5325803" y="3379977"/>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890" name="Google Shape;890;ga3b6e513f1_0_1360"/>
            <p:cNvSpPr txBox="1"/>
            <p:nvPr/>
          </p:nvSpPr>
          <p:spPr>
            <a:xfrm>
              <a:off x="1347787" y="28310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891" name="Google Shape;891;ga3b6e513f1_0_1360"/>
            <p:cNvSpPr txBox="1"/>
            <p:nvPr/>
          </p:nvSpPr>
          <p:spPr>
            <a:xfrm>
              <a:off x="889343" y="31358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892" name="Google Shape;892;ga3b6e513f1_0_1360"/>
            <p:cNvSpPr txBox="1"/>
            <p:nvPr/>
          </p:nvSpPr>
          <p:spPr>
            <a:xfrm>
              <a:off x="913445" y="2845866"/>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893" name="Google Shape;893;ga3b6e513f1_0_1360"/>
            <p:cNvSpPr txBox="1"/>
            <p:nvPr/>
          </p:nvSpPr>
          <p:spPr>
            <a:xfrm>
              <a:off x="1347787" y="3101243"/>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cxnSp>
          <p:nvCxnSpPr>
            <p:cNvPr id="894" name="Google Shape;894;ga3b6e513f1_0_1360"/>
            <p:cNvCxnSpPr/>
            <p:nvPr/>
          </p:nvCxnSpPr>
          <p:spPr>
            <a:xfrm>
              <a:off x="1764506" y="3174453"/>
              <a:ext cx="1435800" cy="178200"/>
            </a:xfrm>
            <a:prstGeom prst="straightConnector1">
              <a:avLst/>
            </a:prstGeom>
            <a:noFill/>
            <a:ln w="9525" cap="flat" cmpd="sng">
              <a:solidFill>
                <a:schemeClr val="dk1"/>
              </a:solidFill>
              <a:prstDash val="solid"/>
              <a:miter lim="800000"/>
              <a:headEnd type="none" w="sm" len="sm"/>
              <a:tailEnd type="stealth" w="med" len="med"/>
            </a:ln>
          </p:spPr>
        </p:cxnSp>
        <p:cxnSp>
          <p:nvCxnSpPr>
            <p:cNvPr id="895" name="Google Shape;895;ga3b6e513f1_0_1360"/>
            <p:cNvCxnSpPr>
              <a:stCxn id="883" idx="1"/>
            </p:cNvCxnSpPr>
            <p:nvPr/>
          </p:nvCxnSpPr>
          <p:spPr>
            <a:xfrm rot="10800000">
              <a:off x="3940684" y="2579078"/>
              <a:ext cx="678600" cy="14400"/>
            </a:xfrm>
            <a:prstGeom prst="straightConnector1">
              <a:avLst/>
            </a:prstGeom>
            <a:noFill/>
            <a:ln w="9525" cap="flat" cmpd="sng">
              <a:solidFill>
                <a:schemeClr val="dk1"/>
              </a:solidFill>
              <a:prstDash val="solid"/>
              <a:miter lim="800000"/>
              <a:headEnd type="none" w="sm" len="sm"/>
              <a:tailEnd type="stealth" w="med" len="med"/>
            </a:ln>
          </p:spPr>
        </p:cxnSp>
        <p:cxnSp>
          <p:nvCxnSpPr>
            <p:cNvPr id="896" name="Google Shape;896;ga3b6e513f1_0_1360"/>
            <p:cNvCxnSpPr/>
            <p:nvPr/>
          </p:nvCxnSpPr>
          <p:spPr>
            <a:xfrm rot="10800000">
              <a:off x="4511178" y="3354918"/>
              <a:ext cx="403200" cy="7200"/>
            </a:xfrm>
            <a:prstGeom prst="straightConnector1">
              <a:avLst/>
            </a:prstGeom>
            <a:noFill/>
            <a:ln w="9525" cap="flat" cmpd="sng">
              <a:solidFill>
                <a:schemeClr val="dk1"/>
              </a:solidFill>
              <a:prstDash val="solid"/>
              <a:miter lim="800000"/>
              <a:headEnd type="none" w="sm" len="sm"/>
              <a:tailEnd type="stealth" w="med" len="med"/>
            </a:ln>
          </p:spPr>
        </p:cxnSp>
        <p:cxnSp>
          <p:nvCxnSpPr>
            <p:cNvPr id="897" name="Google Shape;897;ga3b6e513f1_0_1360"/>
            <p:cNvCxnSpPr/>
            <p:nvPr/>
          </p:nvCxnSpPr>
          <p:spPr>
            <a:xfrm>
              <a:off x="2789896" y="2488158"/>
              <a:ext cx="298200" cy="222600"/>
            </a:xfrm>
            <a:prstGeom prst="straightConnector1">
              <a:avLst/>
            </a:prstGeom>
            <a:noFill/>
            <a:ln w="9525" cap="flat" cmpd="sng">
              <a:solidFill>
                <a:schemeClr val="dk1"/>
              </a:solidFill>
              <a:prstDash val="solid"/>
              <a:miter lim="800000"/>
              <a:headEnd type="none" w="sm" len="sm"/>
              <a:tailEnd type="stealth" w="med" len="med"/>
            </a:ln>
          </p:spPr>
        </p:cxnSp>
      </p:grpSp>
      <p:sp>
        <p:nvSpPr>
          <p:cNvPr id="898" name="Google Shape;898;ga3b6e513f1_0_1360"/>
          <p:cNvSpPr txBox="1"/>
          <p:nvPr/>
        </p:nvSpPr>
        <p:spPr>
          <a:xfrm>
            <a:off x="7467601" y="1338620"/>
            <a:ext cx="3108300" cy="498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Arial"/>
                <a:ea typeface="Arial"/>
                <a:cs typeface="Arial"/>
                <a:sym typeface="Arial"/>
              </a:rPr>
              <a:t>Wheat Channel Legend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PA = PDS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CA = CCM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RA = RFM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RM = RFM Maida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Arial"/>
                <a:ea typeface="Arial"/>
                <a:cs typeface="Arial"/>
                <a:sym typeface="Arial"/>
              </a:rPr>
              <a:t>No reachable pop.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Low ranking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Arial"/>
                <a:ea typeface="Arial"/>
                <a:cs typeface="Arial"/>
                <a:sym typeface="Arial"/>
              </a:rPr>
              <a:t>Low-intermediate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Arial"/>
                <a:ea typeface="Arial"/>
                <a:cs typeface="Arial"/>
                <a:sym typeface="Arial"/>
              </a:rPr>
              <a:t>Intermediate-high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5BE2"/>
                </a:solidFill>
                <a:latin typeface="Arial"/>
                <a:ea typeface="Arial"/>
                <a:cs typeface="Arial"/>
                <a:sym typeface="Arial"/>
              </a:rPr>
              <a:t>High ranking</a:t>
            </a:r>
            <a:endParaRPr sz="1400" b="0" i="0" u="none" strike="noStrike" cap="none">
              <a:solidFill>
                <a:srgbClr val="000000"/>
              </a:solidFill>
              <a:latin typeface="Arial"/>
              <a:ea typeface="Arial"/>
              <a:cs typeface="Arial"/>
              <a:sym typeface="Arial"/>
            </a:endParaRPr>
          </a:p>
        </p:txBody>
      </p:sp>
      <p:graphicFrame>
        <p:nvGraphicFramePr>
          <p:cNvPr id="899" name="Google Shape;899;ga3b6e513f1_0_1360"/>
          <p:cNvGraphicFramePr/>
          <p:nvPr/>
        </p:nvGraphicFramePr>
        <p:xfrm>
          <a:off x="7621270" y="1651000"/>
          <a:ext cx="3000000" cy="3000000"/>
        </p:xfrm>
        <a:graphic>
          <a:graphicData uri="http://schemas.openxmlformats.org/drawingml/2006/table">
            <a:tbl>
              <a:tblPr firstRow="1" bandRow="1">
                <a:noFill/>
                <a:tableStyleId>{16B42526-347D-481A-B199-D12BBE4958BA}</a:tableStyleId>
              </a:tblPr>
              <a:tblGrid>
                <a:gridCol w="208300">
                  <a:extLst>
                    <a:ext uri="{9D8B030D-6E8A-4147-A177-3AD203B41FA5}">
                      <a16:colId xmlns:a16="http://schemas.microsoft.com/office/drawing/2014/main" val="20000"/>
                    </a:ext>
                  </a:extLst>
                </a:gridCol>
                <a:gridCol w="2533650">
                  <a:extLst>
                    <a:ext uri="{9D8B030D-6E8A-4147-A177-3AD203B41FA5}">
                      <a16:colId xmlns:a16="http://schemas.microsoft.com/office/drawing/2014/main" val="20001"/>
                    </a:ext>
                  </a:extLst>
                </a:gridCol>
              </a:tblGrid>
              <a:tr h="370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dk1"/>
                          </a:solidFill>
                        </a:rPr>
                        <a:t>Rice Legend</a:t>
                      </a:r>
                      <a:endParaRPr sz="1400" u="none" strike="noStrike" cap="none"/>
                    </a:p>
                  </a:txBody>
                  <a:tcPr marL="91450" marR="91450" marT="45725" marB="45725">
                    <a:solidFill>
                      <a:schemeClr val="lt1"/>
                    </a:solidFill>
                  </a:tcPr>
                </a:tc>
                <a:tc hMerge="1">
                  <a:txBody>
                    <a:bodyPr/>
                    <a:lstStyle/>
                    <a:p>
                      <a:endParaRPr lang="en-US"/>
                    </a:p>
                  </a:txBody>
                  <a:tcPr/>
                </a:tc>
                <a:extLst>
                  <a:ext uri="{0D108BD9-81ED-4DB2-BD59-A6C34878D82A}">
                    <a16:rowId xmlns:a16="http://schemas.microsoft.com/office/drawing/2014/main" val="10000"/>
                  </a:ext>
                </a:extLst>
              </a:tr>
              <a:tr h="2895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3399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First Priority State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3048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00CC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Second Priority State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FFFF66"/>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Third Priority State</a:t>
                      </a:r>
                      <a:endParaRPr sz="1800" u="none" strike="noStrike" cap="none"/>
                    </a:p>
                  </a:txBody>
                  <a:tcPr marL="91450" marR="91450" marT="45725" marB="45725">
                    <a:solidFill>
                      <a:schemeClr val="lt1"/>
                    </a:solidFill>
                  </a:tcPr>
                </a:tc>
                <a:extLst>
                  <a:ext uri="{0D108BD9-81ED-4DB2-BD59-A6C34878D82A}">
                    <a16:rowId xmlns:a16="http://schemas.microsoft.com/office/drawing/2014/main" val="10003"/>
                  </a:ext>
                </a:extLst>
              </a:tr>
            </a:tbl>
          </a:graphicData>
        </a:graphic>
      </p:graphicFrame>
      <p:sp>
        <p:nvSpPr>
          <p:cNvPr id="900" name="Google Shape;900;ga3b6e513f1_0_1360"/>
          <p:cNvSpPr/>
          <p:nvPr/>
        </p:nvSpPr>
        <p:spPr>
          <a:xfrm>
            <a:off x="0" y="149735"/>
            <a:ext cx="12192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4484"/>
                </a:solidFill>
                <a:latin typeface="Calibri"/>
                <a:ea typeface="Calibri"/>
                <a:cs typeface="Calibri"/>
                <a:sym typeface="Calibri"/>
              </a:rPr>
              <a:t>FFI Strategic Approach: </a:t>
            </a:r>
            <a:r>
              <a:rPr lang="en-US" sz="3600" b="0" i="0" u="none" strike="noStrike" cap="none">
                <a:solidFill>
                  <a:srgbClr val="004484"/>
                </a:solidFill>
                <a:latin typeface="Calibri"/>
                <a:ea typeface="Calibri"/>
                <a:cs typeface="Calibri"/>
                <a:sym typeface="Calibri"/>
              </a:rPr>
              <a:t>Rice &amp; Wheat</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grpSp>
        <p:nvGrpSpPr>
          <p:cNvPr id="906" name="Google Shape;906;ga3b6e513f1_0_1431"/>
          <p:cNvGrpSpPr/>
          <p:nvPr/>
        </p:nvGrpSpPr>
        <p:grpSpPr>
          <a:xfrm>
            <a:off x="990600" y="1219143"/>
            <a:ext cx="6173092" cy="4955234"/>
            <a:chOff x="4" y="1219143"/>
            <a:chExt cx="6173092" cy="4955234"/>
          </a:xfrm>
        </p:grpSpPr>
        <p:sp>
          <p:nvSpPr>
            <p:cNvPr id="907" name="Google Shape;907;ga3b6e513f1_0_1431"/>
            <p:cNvSpPr/>
            <p:nvPr/>
          </p:nvSpPr>
          <p:spPr>
            <a:xfrm>
              <a:off x="4" y="3151196"/>
              <a:ext cx="36513" cy="26987"/>
            </a:xfrm>
            <a:custGeom>
              <a:avLst/>
              <a:gdLst/>
              <a:ahLst/>
              <a:cxnLst/>
              <a:rect l="l" t="t" r="r" b="b"/>
              <a:pathLst>
                <a:path w="9" h="6" extrusionOk="0">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rgbClr val="D8D8D8"/>
            </a:solidFill>
            <a:ln w="9525" cap="rnd" cmpd="sng">
              <a:solidFill>
                <a:srgbClr val="9C926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908" name="Google Shape;908;ga3b6e513f1_0_1431"/>
            <p:cNvGrpSpPr/>
            <p:nvPr/>
          </p:nvGrpSpPr>
          <p:grpSpPr>
            <a:xfrm>
              <a:off x="1828817" y="1219143"/>
              <a:ext cx="4344279" cy="4955234"/>
              <a:chOff x="1104412" y="3146425"/>
              <a:chExt cx="2280581" cy="2636464"/>
            </a:xfrm>
          </p:grpSpPr>
          <p:sp>
            <p:nvSpPr>
              <p:cNvPr id="909" name="Google Shape;909;ga3b6e513f1_0_1431"/>
              <p:cNvSpPr/>
              <p:nvPr/>
            </p:nvSpPr>
            <p:spPr>
              <a:xfrm>
                <a:off x="1808049" y="4727765"/>
                <a:ext cx="708999" cy="1055124"/>
              </a:xfrm>
              <a:custGeom>
                <a:avLst/>
                <a:gdLst/>
                <a:ahLst/>
                <a:cxnLst/>
                <a:rect l="l" t="t" r="r" b="b"/>
                <a:pathLst>
                  <a:path w="707231" h="1055124" extrusionOk="0">
                    <a:moveTo>
                      <a:pt x="71437" y="1031081"/>
                    </a:moveTo>
                    <a:lnTo>
                      <a:pt x="102393" y="1054894"/>
                    </a:lnTo>
                    <a:cubicBezTo>
                      <a:pt x="127794" y="1057275"/>
                      <a:pt x="143668" y="1040606"/>
                      <a:pt x="164306" y="1033462"/>
                    </a:cubicBezTo>
                    <a:lnTo>
                      <a:pt x="200025" y="1012031"/>
                    </a:lnTo>
                    <a:lnTo>
                      <a:pt x="247650" y="969169"/>
                    </a:lnTo>
                    <a:lnTo>
                      <a:pt x="276225" y="912019"/>
                    </a:lnTo>
                    <a:lnTo>
                      <a:pt x="350043" y="871537"/>
                    </a:lnTo>
                    <a:lnTo>
                      <a:pt x="411956" y="823912"/>
                    </a:lnTo>
                    <a:lnTo>
                      <a:pt x="411956" y="781050"/>
                    </a:lnTo>
                    <a:lnTo>
                      <a:pt x="471487" y="671512"/>
                    </a:lnTo>
                    <a:lnTo>
                      <a:pt x="547687" y="642937"/>
                    </a:lnTo>
                    <a:lnTo>
                      <a:pt x="595312" y="592931"/>
                    </a:lnTo>
                    <a:cubicBezTo>
                      <a:pt x="596106" y="541337"/>
                      <a:pt x="596899" y="489744"/>
                      <a:pt x="597693" y="438150"/>
                    </a:cubicBezTo>
                    <a:lnTo>
                      <a:pt x="604837" y="350044"/>
                    </a:lnTo>
                    <a:lnTo>
                      <a:pt x="614362" y="295275"/>
                    </a:lnTo>
                    <a:lnTo>
                      <a:pt x="671512" y="219075"/>
                    </a:lnTo>
                    <a:lnTo>
                      <a:pt x="707231" y="147637"/>
                    </a:lnTo>
                    <a:lnTo>
                      <a:pt x="697706" y="97631"/>
                    </a:lnTo>
                    <a:lnTo>
                      <a:pt x="702468" y="35719"/>
                    </a:lnTo>
                    <a:lnTo>
                      <a:pt x="628650" y="0"/>
                    </a:lnTo>
                    <a:lnTo>
                      <a:pt x="600075" y="28575"/>
                    </a:lnTo>
                    <a:lnTo>
                      <a:pt x="597693" y="69056"/>
                    </a:lnTo>
                    <a:lnTo>
                      <a:pt x="583406" y="88106"/>
                    </a:lnTo>
                    <a:lnTo>
                      <a:pt x="523875" y="95250"/>
                    </a:lnTo>
                    <a:lnTo>
                      <a:pt x="509587" y="135731"/>
                    </a:lnTo>
                    <a:lnTo>
                      <a:pt x="478631" y="128587"/>
                    </a:lnTo>
                    <a:lnTo>
                      <a:pt x="466725" y="154781"/>
                    </a:lnTo>
                    <a:lnTo>
                      <a:pt x="431006" y="147637"/>
                    </a:lnTo>
                    <a:lnTo>
                      <a:pt x="376237" y="169069"/>
                    </a:lnTo>
                    <a:lnTo>
                      <a:pt x="319087" y="166687"/>
                    </a:lnTo>
                    <a:lnTo>
                      <a:pt x="307181" y="135731"/>
                    </a:lnTo>
                    <a:lnTo>
                      <a:pt x="273843" y="147637"/>
                    </a:lnTo>
                    <a:lnTo>
                      <a:pt x="178593" y="173831"/>
                    </a:lnTo>
                    <a:lnTo>
                      <a:pt x="188118" y="202406"/>
                    </a:lnTo>
                    <a:lnTo>
                      <a:pt x="195262" y="233362"/>
                    </a:lnTo>
                    <a:lnTo>
                      <a:pt x="142875" y="338137"/>
                    </a:lnTo>
                    <a:lnTo>
                      <a:pt x="57150" y="323850"/>
                    </a:lnTo>
                    <a:lnTo>
                      <a:pt x="11906" y="347662"/>
                    </a:lnTo>
                    <a:lnTo>
                      <a:pt x="0" y="400050"/>
                    </a:lnTo>
                    <a:lnTo>
                      <a:pt x="14287" y="476250"/>
                    </a:lnTo>
                    <a:lnTo>
                      <a:pt x="11906" y="519112"/>
                    </a:lnTo>
                    <a:lnTo>
                      <a:pt x="0" y="550069"/>
                    </a:lnTo>
                    <a:lnTo>
                      <a:pt x="11906" y="561975"/>
                    </a:lnTo>
                    <a:lnTo>
                      <a:pt x="30956" y="592931"/>
                    </a:lnTo>
                    <a:lnTo>
                      <a:pt x="97631" y="609600"/>
                    </a:lnTo>
                    <a:lnTo>
                      <a:pt x="104775" y="676275"/>
                    </a:lnTo>
                    <a:lnTo>
                      <a:pt x="90487" y="728662"/>
                    </a:lnTo>
                    <a:lnTo>
                      <a:pt x="80962" y="747712"/>
                    </a:lnTo>
                    <a:lnTo>
                      <a:pt x="80962" y="781050"/>
                    </a:lnTo>
                    <a:lnTo>
                      <a:pt x="109537" y="819150"/>
                    </a:lnTo>
                    <a:lnTo>
                      <a:pt x="102393" y="869156"/>
                    </a:lnTo>
                    <a:lnTo>
                      <a:pt x="83343" y="890587"/>
                    </a:lnTo>
                    <a:lnTo>
                      <a:pt x="85725" y="954881"/>
                    </a:lnTo>
                    <a:lnTo>
                      <a:pt x="92868" y="966787"/>
                    </a:lnTo>
                    <a:lnTo>
                      <a:pt x="71437" y="1031081"/>
                    </a:lnTo>
                    <a:close/>
                  </a:path>
                </a:pathLst>
              </a:custGeom>
              <a:solidFill>
                <a:srgbClr val="00CC0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910" name="Google Shape;910;ga3b6e513f1_0_1431"/>
              <p:cNvGrpSpPr/>
              <p:nvPr/>
            </p:nvGrpSpPr>
            <p:grpSpPr>
              <a:xfrm>
                <a:off x="1219200" y="3146425"/>
                <a:ext cx="2165793" cy="2609516"/>
                <a:chOff x="1219200" y="3146425"/>
                <a:chExt cx="2165793" cy="2609516"/>
              </a:xfrm>
            </p:grpSpPr>
            <p:sp>
              <p:nvSpPr>
                <p:cNvPr id="911" name="Google Shape;911;ga3b6e513f1_0_1431"/>
                <p:cNvSpPr/>
                <p:nvPr/>
              </p:nvSpPr>
              <p:spPr>
                <a:xfrm>
                  <a:off x="1317186" y="4313220"/>
                  <a:ext cx="117848" cy="157556"/>
                </a:xfrm>
                <a:custGeom>
                  <a:avLst/>
                  <a:gdLst/>
                  <a:ahLst/>
                  <a:cxnLst/>
                  <a:rect l="l" t="t" r="r" b="b"/>
                  <a:pathLst>
                    <a:path w="116681" h="157163" extrusionOk="0">
                      <a:moveTo>
                        <a:pt x="0" y="0"/>
                      </a:moveTo>
                      <a:lnTo>
                        <a:pt x="38100" y="97632"/>
                      </a:lnTo>
                      <a:lnTo>
                        <a:pt x="90488" y="157163"/>
                      </a:lnTo>
                      <a:lnTo>
                        <a:pt x="109538" y="121444"/>
                      </a:lnTo>
                      <a:lnTo>
                        <a:pt x="116681" y="97632"/>
                      </a:lnTo>
                      <a:lnTo>
                        <a:pt x="111919" y="50007"/>
                      </a:lnTo>
                      <a:lnTo>
                        <a:pt x="0" y="0"/>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2" name="Google Shape;912;ga3b6e513f1_0_1431"/>
                <p:cNvSpPr/>
                <p:nvPr/>
              </p:nvSpPr>
              <p:spPr>
                <a:xfrm>
                  <a:off x="1401305" y="3865475"/>
                  <a:ext cx="783431" cy="1276349"/>
                </a:xfrm>
                <a:custGeom>
                  <a:avLst/>
                  <a:gdLst/>
                  <a:ahLst/>
                  <a:cxnLst/>
                  <a:rect l="l" t="t" r="r" b="b"/>
                  <a:pathLst>
                    <a:path w="783431" h="1276349" extrusionOk="0">
                      <a:moveTo>
                        <a:pt x="0" y="614363"/>
                      </a:moveTo>
                      <a:lnTo>
                        <a:pt x="21431" y="661988"/>
                      </a:lnTo>
                      <a:lnTo>
                        <a:pt x="28575" y="742950"/>
                      </a:lnTo>
                      <a:lnTo>
                        <a:pt x="76200" y="814388"/>
                      </a:lnTo>
                      <a:lnTo>
                        <a:pt x="102394" y="919163"/>
                      </a:lnTo>
                      <a:lnTo>
                        <a:pt x="116681" y="947738"/>
                      </a:lnTo>
                      <a:lnTo>
                        <a:pt x="130969" y="995363"/>
                      </a:lnTo>
                      <a:lnTo>
                        <a:pt x="150019" y="1023938"/>
                      </a:lnTo>
                      <a:lnTo>
                        <a:pt x="159544" y="1042988"/>
                      </a:lnTo>
                      <a:lnTo>
                        <a:pt x="197644" y="1069182"/>
                      </a:lnTo>
                      <a:lnTo>
                        <a:pt x="245269" y="1090613"/>
                      </a:lnTo>
                      <a:lnTo>
                        <a:pt x="264318" y="1131094"/>
                      </a:lnTo>
                      <a:lnTo>
                        <a:pt x="295275" y="1164431"/>
                      </a:lnTo>
                      <a:lnTo>
                        <a:pt x="385762" y="1200149"/>
                      </a:lnTo>
                      <a:lnTo>
                        <a:pt x="404812" y="1276349"/>
                      </a:lnTo>
                      <a:lnTo>
                        <a:pt x="416720" y="1212055"/>
                      </a:lnTo>
                      <a:lnTo>
                        <a:pt x="469106" y="1181100"/>
                      </a:lnTo>
                      <a:lnTo>
                        <a:pt x="554831" y="1202531"/>
                      </a:lnTo>
                      <a:lnTo>
                        <a:pt x="592931" y="1126331"/>
                      </a:lnTo>
                      <a:lnTo>
                        <a:pt x="604837" y="1085850"/>
                      </a:lnTo>
                      <a:lnTo>
                        <a:pt x="585787" y="1035844"/>
                      </a:lnTo>
                      <a:lnTo>
                        <a:pt x="607219" y="1021557"/>
                      </a:lnTo>
                      <a:lnTo>
                        <a:pt x="645319" y="1016794"/>
                      </a:lnTo>
                      <a:lnTo>
                        <a:pt x="685800" y="997744"/>
                      </a:lnTo>
                      <a:lnTo>
                        <a:pt x="716756" y="1002507"/>
                      </a:lnTo>
                      <a:lnTo>
                        <a:pt x="738187" y="969169"/>
                      </a:lnTo>
                      <a:lnTo>
                        <a:pt x="783431" y="933450"/>
                      </a:lnTo>
                      <a:lnTo>
                        <a:pt x="776287" y="907257"/>
                      </a:lnTo>
                      <a:lnTo>
                        <a:pt x="752475" y="888207"/>
                      </a:lnTo>
                      <a:lnTo>
                        <a:pt x="752475" y="864394"/>
                      </a:lnTo>
                      <a:lnTo>
                        <a:pt x="728662" y="852488"/>
                      </a:lnTo>
                      <a:lnTo>
                        <a:pt x="711994" y="802482"/>
                      </a:lnTo>
                      <a:lnTo>
                        <a:pt x="688181" y="814388"/>
                      </a:lnTo>
                      <a:lnTo>
                        <a:pt x="659606" y="814388"/>
                      </a:lnTo>
                      <a:lnTo>
                        <a:pt x="647700" y="847725"/>
                      </a:lnTo>
                      <a:lnTo>
                        <a:pt x="623887" y="847725"/>
                      </a:lnTo>
                      <a:lnTo>
                        <a:pt x="576262" y="828675"/>
                      </a:lnTo>
                      <a:lnTo>
                        <a:pt x="554831" y="816769"/>
                      </a:lnTo>
                      <a:lnTo>
                        <a:pt x="547687" y="783432"/>
                      </a:lnTo>
                      <a:lnTo>
                        <a:pt x="561975" y="754857"/>
                      </a:lnTo>
                      <a:lnTo>
                        <a:pt x="533400" y="733425"/>
                      </a:lnTo>
                      <a:lnTo>
                        <a:pt x="509587" y="711994"/>
                      </a:lnTo>
                      <a:lnTo>
                        <a:pt x="473869" y="711994"/>
                      </a:lnTo>
                      <a:lnTo>
                        <a:pt x="435769" y="711994"/>
                      </a:lnTo>
                      <a:lnTo>
                        <a:pt x="438150" y="669132"/>
                      </a:lnTo>
                      <a:lnTo>
                        <a:pt x="428625" y="642938"/>
                      </a:lnTo>
                      <a:lnTo>
                        <a:pt x="423862" y="607219"/>
                      </a:lnTo>
                      <a:lnTo>
                        <a:pt x="426244" y="578644"/>
                      </a:lnTo>
                      <a:lnTo>
                        <a:pt x="440531" y="566738"/>
                      </a:lnTo>
                      <a:lnTo>
                        <a:pt x="450056" y="535782"/>
                      </a:lnTo>
                      <a:lnTo>
                        <a:pt x="457200" y="519113"/>
                      </a:lnTo>
                      <a:lnTo>
                        <a:pt x="481012" y="526257"/>
                      </a:lnTo>
                      <a:lnTo>
                        <a:pt x="495300" y="576263"/>
                      </a:lnTo>
                      <a:lnTo>
                        <a:pt x="507206" y="581025"/>
                      </a:lnTo>
                      <a:lnTo>
                        <a:pt x="526256" y="583407"/>
                      </a:lnTo>
                      <a:lnTo>
                        <a:pt x="554831" y="583407"/>
                      </a:lnTo>
                      <a:lnTo>
                        <a:pt x="557212" y="547688"/>
                      </a:lnTo>
                      <a:lnTo>
                        <a:pt x="545306" y="502444"/>
                      </a:lnTo>
                      <a:lnTo>
                        <a:pt x="545306" y="476250"/>
                      </a:lnTo>
                      <a:lnTo>
                        <a:pt x="581025" y="454819"/>
                      </a:lnTo>
                      <a:lnTo>
                        <a:pt x="604837" y="435769"/>
                      </a:lnTo>
                      <a:lnTo>
                        <a:pt x="640556" y="414338"/>
                      </a:lnTo>
                      <a:lnTo>
                        <a:pt x="645319" y="395288"/>
                      </a:lnTo>
                      <a:lnTo>
                        <a:pt x="633412" y="371475"/>
                      </a:lnTo>
                      <a:lnTo>
                        <a:pt x="614362" y="369094"/>
                      </a:lnTo>
                      <a:lnTo>
                        <a:pt x="609600" y="366713"/>
                      </a:lnTo>
                      <a:lnTo>
                        <a:pt x="597694" y="357188"/>
                      </a:lnTo>
                      <a:lnTo>
                        <a:pt x="611981" y="345282"/>
                      </a:lnTo>
                      <a:lnTo>
                        <a:pt x="652462" y="316707"/>
                      </a:lnTo>
                      <a:lnTo>
                        <a:pt x="678656" y="264319"/>
                      </a:lnTo>
                      <a:lnTo>
                        <a:pt x="666750" y="242888"/>
                      </a:lnTo>
                      <a:lnTo>
                        <a:pt x="638175" y="219075"/>
                      </a:lnTo>
                      <a:lnTo>
                        <a:pt x="642937" y="180975"/>
                      </a:lnTo>
                      <a:lnTo>
                        <a:pt x="673894" y="171450"/>
                      </a:lnTo>
                      <a:lnTo>
                        <a:pt x="700087" y="142875"/>
                      </a:lnTo>
                      <a:lnTo>
                        <a:pt x="700087" y="111919"/>
                      </a:lnTo>
                      <a:lnTo>
                        <a:pt x="666750" y="107157"/>
                      </a:lnTo>
                      <a:lnTo>
                        <a:pt x="645319" y="102394"/>
                      </a:lnTo>
                      <a:lnTo>
                        <a:pt x="645319" y="102394"/>
                      </a:lnTo>
                      <a:lnTo>
                        <a:pt x="678656" y="69057"/>
                      </a:lnTo>
                      <a:lnTo>
                        <a:pt x="685800" y="40482"/>
                      </a:lnTo>
                      <a:lnTo>
                        <a:pt x="678656" y="21432"/>
                      </a:lnTo>
                      <a:lnTo>
                        <a:pt x="695325" y="2382"/>
                      </a:lnTo>
                      <a:lnTo>
                        <a:pt x="628650" y="0"/>
                      </a:lnTo>
                      <a:lnTo>
                        <a:pt x="552450" y="52388"/>
                      </a:lnTo>
                      <a:lnTo>
                        <a:pt x="538162" y="90488"/>
                      </a:lnTo>
                      <a:lnTo>
                        <a:pt x="445294" y="126207"/>
                      </a:lnTo>
                      <a:lnTo>
                        <a:pt x="397669" y="159544"/>
                      </a:lnTo>
                      <a:lnTo>
                        <a:pt x="376237" y="190500"/>
                      </a:lnTo>
                      <a:lnTo>
                        <a:pt x="350044" y="140494"/>
                      </a:lnTo>
                      <a:lnTo>
                        <a:pt x="316706" y="140494"/>
                      </a:lnTo>
                      <a:lnTo>
                        <a:pt x="304800" y="166688"/>
                      </a:lnTo>
                      <a:lnTo>
                        <a:pt x="280987" y="230982"/>
                      </a:lnTo>
                      <a:lnTo>
                        <a:pt x="154781" y="223838"/>
                      </a:lnTo>
                      <a:lnTo>
                        <a:pt x="140494" y="245269"/>
                      </a:lnTo>
                      <a:lnTo>
                        <a:pt x="138112" y="280988"/>
                      </a:lnTo>
                      <a:lnTo>
                        <a:pt x="66675" y="309563"/>
                      </a:lnTo>
                      <a:lnTo>
                        <a:pt x="54769" y="323850"/>
                      </a:lnTo>
                      <a:lnTo>
                        <a:pt x="66675" y="381000"/>
                      </a:lnTo>
                      <a:lnTo>
                        <a:pt x="19050" y="423863"/>
                      </a:lnTo>
                      <a:lnTo>
                        <a:pt x="26194" y="490538"/>
                      </a:lnTo>
                      <a:lnTo>
                        <a:pt x="33337" y="554832"/>
                      </a:lnTo>
                      <a:lnTo>
                        <a:pt x="0" y="614363"/>
                      </a:lnTo>
                      <a:close/>
                    </a:path>
                  </a:pathLst>
                </a:custGeom>
                <a:solidFill>
                  <a:srgbClr val="FFFF0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3" name="Google Shape;913;ga3b6e513f1_0_1431"/>
                <p:cNvSpPr/>
                <p:nvPr/>
              </p:nvSpPr>
              <p:spPr>
                <a:xfrm>
                  <a:off x="1522041" y="4855828"/>
                  <a:ext cx="396275" cy="900113"/>
                </a:xfrm>
                <a:custGeom>
                  <a:avLst/>
                  <a:gdLst/>
                  <a:ahLst/>
                  <a:cxnLst/>
                  <a:rect l="l" t="t" r="r" b="b"/>
                  <a:pathLst>
                    <a:path w="395287" h="900113" extrusionOk="0">
                      <a:moveTo>
                        <a:pt x="0" y="0"/>
                      </a:moveTo>
                      <a:lnTo>
                        <a:pt x="0" y="107157"/>
                      </a:lnTo>
                      <a:lnTo>
                        <a:pt x="9525" y="135732"/>
                      </a:lnTo>
                      <a:lnTo>
                        <a:pt x="9525" y="171450"/>
                      </a:lnTo>
                      <a:lnTo>
                        <a:pt x="54768" y="226219"/>
                      </a:lnTo>
                      <a:lnTo>
                        <a:pt x="73818" y="247650"/>
                      </a:lnTo>
                      <a:lnTo>
                        <a:pt x="100012" y="302419"/>
                      </a:lnTo>
                      <a:cubicBezTo>
                        <a:pt x="99218" y="320675"/>
                        <a:pt x="98425" y="338932"/>
                        <a:pt x="97631" y="357188"/>
                      </a:cubicBezTo>
                      <a:lnTo>
                        <a:pt x="152400" y="423863"/>
                      </a:lnTo>
                      <a:lnTo>
                        <a:pt x="176212" y="600075"/>
                      </a:lnTo>
                      <a:lnTo>
                        <a:pt x="185737" y="633413"/>
                      </a:lnTo>
                      <a:lnTo>
                        <a:pt x="200025" y="726282"/>
                      </a:lnTo>
                      <a:lnTo>
                        <a:pt x="350043" y="895350"/>
                      </a:lnTo>
                      <a:lnTo>
                        <a:pt x="361950" y="900113"/>
                      </a:lnTo>
                      <a:lnTo>
                        <a:pt x="381000" y="838200"/>
                      </a:lnTo>
                      <a:lnTo>
                        <a:pt x="373856" y="823913"/>
                      </a:lnTo>
                      <a:lnTo>
                        <a:pt x="369093" y="754857"/>
                      </a:lnTo>
                      <a:lnTo>
                        <a:pt x="390525" y="731044"/>
                      </a:lnTo>
                      <a:lnTo>
                        <a:pt x="395287" y="688182"/>
                      </a:lnTo>
                      <a:lnTo>
                        <a:pt x="366712" y="647700"/>
                      </a:lnTo>
                      <a:lnTo>
                        <a:pt x="364331" y="604838"/>
                      </a:lnTo>
                      <a:lnTo>
                        <a:pt x="395287" y="550069"/>
                      </a:lnTo>
                      <a:lnTo>
                        <a:pt x="395287" y="511969"/>
                      </a:lnTo>
                      <a:lnTo>
                        <a:pt x="381000" y="476250"/>
                      </a:lnTo>
                      <a:lnTo>
                        <a:pt x="319087" y="464344"/>
                      </a:lnTo>
                      <a:lnTo>
                        <a:pt x="292893" y="440532"/>
                      </a:lnTo>
                      <a:lnTo>
                        <a:pt x="285750" y="414338"/>
                      </a:lnTo>
                      <a:lnTo>
                        <a:pt x="300037" y="376238"/>
                      </a:lnTo>
                      <a:lnTo>
                        <a:pt x="295275" y="321469"/>
                      </a:lnTo>
                      <a:lnTo>
                        <a:pt x="288131" y="288132"/>
                      </a:lnTo>
                      <a:lnTo>
                        <a:pt x="257175" y="211932"/>
                      </a:lnTo>
                      <a:lnTo>
                        <a:pt x="180975" y="183357"/>
                      </a:lnTo>
                      <a:lnTo>
                        <a:pt x="147637" y="142875"/>
                      </a:lnTo>
                      <a:lnTo>
                        <a:pt x="121443" y="104775"/>
                      </a:lnTo>
                      <a:lnTo>
                        <a:pt x="45243" y="66675"/>
                      </a:lnTo>
                      <a:lnTo>
                        <a:pt x="0" y="0"/>
                      </a:lnTo>
                      <a:close/>
                    </a:path>
                  </a:pathLst>
                </a:custGeom>
                <a:solidFill>
                  <a:srgbClr val="FFFF0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4" name="Google Shape;914;ga3b6e513f1_0_1431"/>
                <p:cNvSpPr/>
                <p:nvPr/>
              </p:nvSpPr>
              <p:spPr>
                <a:xfrm>
                  <a:off x="1230097" y="3146425"/>
                  <a:ext cx="1466850" cy="1209675"/>
                </a:xfrm>
                <a:custGeom>
                  <a:avLst/>
                  <a:gdLst/>
                  <a:ahLst/>
                  <a:cxnLst/>
                  <a:rect l="l" t="t" r="r" b="b"/>
                  <a:pathLst>
                    <a:path w="1466850" h="1209675" extrusionOk="0">
                      <a:moveTo>
                        <a:pt x="30956" y="295274"/>
                      </a:moveTo>
                      <a:lnTo>
                        <a:pt x="19050" y="381000"/>
                      </a:lnTo>
                      <a:lnTo>
                        <a:pt x="19050" y="397669"/>
                      </a:lnTo>
                      <a:lnTo>
                        <a:pt x="0" y="459581"/>
                      </a:lnTo>
                      <a:lnTo>
                        <a:pt x="7144" y="497681"/>
                      </a:lnTo>
                      <a:lnTo>
                        <a:pt x="9525" y="535781"/>
                      </a:lnTo>
                      <a:lnTo>
                        <a:pt x="19050" y="583406"/>
                      </a:lnTo>
                      <a:lnTo>
                        <a:pt x="23812" y="688181"/>
                      </a:lnTo>
                      <a:lnTo>
                        <a:pt x="35719" y="747712"/>
                      </a:lnTo>
                      <a:lnTo>
                        <a:pt x="40481" y="778669"/>
                      </a:lnTo>
                      <a:lnTo>
                        <a:pt x="47625" y="831056"/>
                      </a:lnTo>
                      <a:lnTo>
                        <a:pt x="38100" y="919162"/>
                      </a:lnTo>
                      <a:lnTo>
                        <a:pt x="78581" y="1028700"/>
                      </a:lnTo>
                      <a:lnTo>
                        <a:pt x="71437" y="1095375"/>
                      </a:lnTo>
                      <a:lnTo>
                        <a:pt x="88106" y="1164431"/>
                      </a:lnTo>
                      <a:lnTo>
                        <a:pt x="166687" y="1200149"/>
                      </a:lnTo>
                      <a:lnTo>
                        <a:pt x="202406" y="1209675"/>
                      </a:lnTo>
                      <a:lnTo>
                        <a:pt x="188119" y="1145381"/>
                      </a:lnTo>
                      <a:cubicBezTo>
                        <a:pt x="211137" y="1135063"/>
                        <a:pt x="224631" y="1110456"/>
                        <a:pt x="242887" y="1092994"/>
                      </a:cubicBezTo>
                      <a:lnTo>
                        <a:pt x="238125" y="1045369"/>
                      </a:lnTo>
                      <a:lnTo>
                        <a:pt x="230981" y="1035844"/>
                      </a:lnTo>
                      <a:lnTo>
                        <a:pt x="252412" y="1019175"/>
                      </a:lnTo>
                      <a:lnTo>
                        <a:pt x="314325" y="995362"/>
                      </a:lnTo>
                      <a:lnTo>
                        <a:pt x="311944" y="959644"/>
                      </a:lnTo>
                      <a:lnTo>
                        <a:pt x="326231" y="942975"/>
                      </a:lnTo>
                      <a:lnTo>
                        <a:pt x="452437" y="950119"/>
                      </a:lnTo>
                      <a:lnTo>
                        <a:pt x="464344" y="933450"/>
                      </a:lnTo>
                      <a:lnTo>
                        <a:pt x="476250" y="883444"/>
                      </a:lnTo>
                      <a:lnTo>
                        <a:pt x="488156" y="857250"/>
                      </a:lnTo>
                      <a:lnTo>
                        <a:pt x="526256" y="862012"/>
                      </a:lnTo>
                      <a:lnTo>
                        <a:pt x="545306" y="909637"/>
                      </a:lnTo>
                      <a:lnTo>
                        <a:pt x="566737" y="881062"/>
                      </a:lnTo>
                      <a:lnTo>
                        <a:pt x="621506" y="845344"/>
                      </a:lnTo>
                      <a:lnTo>
                        <a:pt x="709612" y="814387"/>
                      </a:lnTo>
                      <a:lnTo>
                        <a:pt x="716756" y="769144"/>
                      </a:lnTo>
                      <a:lnTo>
                        <a:pt x="742950" y="750094"/>
                      </a:lnTo>
                      <a:lnTo>
                        <a:pt x="785812" y="726281"/>
                      </a:lnTo>
                      <a:lnTo>
                        <a:pt x="800100" y="716756"/>
                      </a:lnTo>
                      <a:lnTo>
                        <a:pt x="862012" y="721519"/>
                      </a:lnTo>
                      <a:lnTo>
                        <a:pt x="883444" y="721519"/>
                      </a:lnTo>
                      <a:lnTo>
                        <a:pt x="892969" y="697706"/>
                      </a:lnTo>
                      <a:lnTo>
                        <a:pt x="892969" y="697706"/>
                      </a:lnTo>
                      <a:lnTo>
                        <a:pt x="921544" y="609600"/>
                      </a:lnTo>
                      <a:lnTo>
                        <a:pt x="909637" y="552450"/>
                      </a:lnTo>
                      <a:lnTo>
                        <a:pt x="928687" y="540544"/>
                      </a:lnTo>
                      <a:lnTo>
                        <a:pt x="973931" y="535781"/>
                      </a:lnTo>
                      <a:lnTo>
                        <a:pt x="1014412" y="447675"/>
                      </a:lnTo>
                      <a:lnTo>
                        <a:pt x="1038225" y="445294"/>
                      </a:lnTo>
                      <a:lnTo>
                        <a:pt x="1073944" y="476250"/>
                      </a:lnTo>
                      <a:lnTo>
                        <a:pt x="1112044" y="514350"/>
                      </a:lnTo>
                      <a:lnTo>
                        <a:pt x="1171575" y="540544"/>
                      </a:lnTo>
                      <a:lnTo>
                        <a:pt x="1219200" y="521494"/>
                      </a:lnTo>
                      <a:lnTo>
                        <a:pt x="1245394" y="502444"/>
                      </a:lnTo>
                      <a:lnTo>
                        <a:pt x="1278731" y="511969"/>
                      </a:lnTo>
                      <a:lnTo>
                        <a:pt x="1295400" y="531019"/>
                      </a:lnTo>
                      <a:lnTo>
                        <a:pt x="1273969" y="573881"/>
                      </a:lnTo>
                      <a:lnTo>
                        <a:pt x="1285875" y="611981"/>
                      </a:lnTo>
                      <a:lnTo>
                        <a:pt x="1300162" y="628650"/>
                      </a:lnTo>
                      <a:lnTo>
                        <a:pt x="1321594" y="666750"/>
                      </a:lnTo>
                      <a:lnTo>
                        <a:pt x="1347787" y="681037"/>
                      </a:lnTo>
                      <a:lnTo>
                        <a:pt x="1371600" y="681037"/>
                      </a:lnTo>
                      <a:lnTo>
                        <a:pt x="1376362" y="628650"/>
                      </a:lnTo>
                      <a:lnTo>
                        <a:pt x="1395412" y="578644"/>
                      </a:lnTo>
                      <a:lnTo>
                        <a:pt x="1426369" y="571500"/>
                      </a:lnTo>
                      <a:lnTo>
                        <a:pt x="1466850" y="552450"/>
                      </a:lnTo>
                      <a:lnTo>
                        <a:pt x="1443037" y="509587"/>
                      </a:lnTo>
                      <a:lnTo>
                        <a:pt x="1414462" y="464344"/>
                      </a:lnTo>
                      <a:lnTo>
                        <a:pt x="1388269" y="438150"/>
                      </a:lnTo>
                      <a:lnTo>
                        <a:pt x="1404937" y="400050"/>
                      </a:lnTo>
                      <a:lnTo>
                        <a:pt x="1404937" y="383381"/>
                      </a:lnTo>
                      <a:lnTo>
                        <a:pt x="1431131" y="338137"/>
                      </a:lnTo>
                      <a:lnTo>
                        <a:pt x="1419225" y="264319"/>
                      </a:lnTo>
                      <a:lnTo>
                        <a:pt x="1438275" y="202406"/>
                      </a:lnTo>
                      <a:lnTo>
                        <a:pt x="1435894" y="173831"/>
                      </a:lnTo>
                      <a:lnTo>
                        <a:pt x="1404937" y="164306"/>
                      </a:lnTo>
                      <a:lnTo>
                        <a:pt x="1364456" y="154781"/>
                      </a:lnTo>
                      <a:lnTo>
                        <a:pt x="1293019" y="154781"/>
                      </a:lnTo>
                      <a:lnTo>
                        <a:pt x="1233487" y="121444"/>
                      </a:lnTo>
                      <a:lnTo>
                        <a:pt x="1207294" y="114300"/>
                      </a:lnTo>
                      <a:lnTo>
                        <a:pt x="1188244" y="126206"/>
                      </a:lnTo>
                      <a:lnTo>
                        <a:pt x="1133475" y="188119"/>
                      </a:lnTo>
                      <a:lnTo>
                        <a:pt x="1116806" y="188119"/>
                      </a:lnTo>
                      <a:lnTo>
                        <a:pt x="1078706" y="142875"/>
                      </a:lnTo>
                      <a:lnTo>
                        <a:pt x="1054894" y="138112"/>
                      </a:lnTo>
                      <a:lnTo>
                        <a:pt x="997744" y="157162"/>
                      </a:lnTo>
                      <a:lnTo>
                        <a:pt x="973931" y="178594"/>
                      </a:lnTo>
                      <a:lnTo>
                        <a:pt x="928687" y="173831"/>
                      </a:lnTo>
                      <a:lnTo>
                        <a:pt x="878681" y="164306"/>
                      </a:lnTo>
                      <a:lnTo>
                        <a:pt x="864394" y="83344"/>
                      </a:lnTo>
                      <a:lnTo>
                        <a:pt x="845344" y="69056"/>
                      </a:lnTo>
                      <a:lnTo>
                        <a:pt x="747712" y="119062"/>
                      </a:lnTo>
                      <a:lnTo>
                        <a:pt x="721519" y="140494"/>
                      </a:lnTo>
                      <a:lnTo>
                        <a:pt x="709612" y="190500"/>
                      </a:lnTo>
                      <a:lnTo>
                        <a:pt x="707231" y="195262"/>
                      </a:lnTo>
                      <a:lnTo>
                        <a:pt x="654844" y="190500"/>
                      </a:lnTo>
                      <a:lnTo>
                        <a:pt x="633412" y="180975"/>
                      </a:lnTo>
                      <a:lnTo>
                        <a:pt x="614362" y="142875"/>
                      </a:lnTo>
                      <a:lnTo>
                        <a:pt x="590550" y="130969"/>
                      </a:lnTo>
                      <a:lnTo>
                        <a:pt x="540544" y="161925"/>
                      </a:lnTo>
                      <a:lnTo>
                        <a:pt x="507206" y="154781"/>
                      </a:lnTo>
                      <a:lnTo>
                        <a:pt x="495300" y="123825"/>
                      </a:lnTo>
                      <a:lnTo>
                        <a:pt x="490537" y="114300"/>
                      </a:lnTo>
                      <a:lnTo>
                        <a:pt x="431006" y="97631"/>
                      </a:lnTo>
                      <a:lnTo>
                        <a:pt x="442912" y="33337"/>
                      </a:lnTo>
                      <a:lnTo>
                        <a:pt x="423862" y="19050"/>
                      </a:lnTo>
                      <a:lnTo>
                        <a:pt x="335756" y="0"/>
                      </a:lnTo>
                      <a:lnTo>
                        <a:pt x="302419" y="35719"/>
                      </a:lnTo>
                      <a:lnTo>
                        <a:pt x="266700" y="50006"/>
                      </a:lnTo>
                      <a:lnTo>
                        <a:pt x="271462" y="95250"/>
                      </a:lnTo>
                      <a:lnTo>
                        <a:pt x="316706" y="121444"/>
                      </a:lnTo>
                      <a:lnTo>
                        <a:pt x="302419" y="145256"/>
                      </a:lnTo>
                      <a:lnTo>
                        <a:pt x="247650" y="159544"/>
                      </a:lnTo>
                      <a:lnTo>
                        <a:pt x="214312" y="216694"/>
                      </a:lnTo>
                      <a:lnTo>
                        <a:pt x="183356" y="221456"/>
                      </a:lnTo>
                      <a:lnTo>
                        <a:pt x="183356" y="254794"/>
                      </a:lnTo>
                      <a:lnTo>
                        <a:pt x="161925" y="304800"/>
                      </a:lnTo>
                      <a:lnTo>
                        <a:pt x="140494" y="323850"/>
                      </a:lnTo>
                      <a:lnTo>
                        <a:pt x="71439" y="300039"/>
                      </a:lnTo>
                      <a:lnTo>
                        <a:pt x="59530" y="302418"/>
                      </a:lnTo>
                      <a:lnTo>
                        <a:pt x="30956" y="295274"/>
                      </a:lnTo>
                      <a:close/>
                    </a:path>
                  </a:pathLst>
                </a:cu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5" name="Google Shape;915;ga3b6e513f1_0_1431"/>
                <p:cNvSpPr/>
                <p:nvPr/>
              </p:nvSpPr>
              <p:spPr>
                <a:xfrm>
                  <a:off x="1822893" y="3581839"/>
                  <a:ext cx="1562100" cy="1309687"/>
                </a:xfrm>
                <a:custGeom>
                  <a:avLst/>
                  <a:gdLst/>
                  <a:ahLst/>
                  <a:cxnLst/>
                  <a:rect l="l" t="t" r="r" b="b"/>
                  <a:pathLst>
                    <a:path w="1562100" h="1309687" extrusionOk="0">
                      <a:moveTo>
                        <a:pt x="688181" y="1183481"/>
                      </a:moveTo>
                      <a:lnTo>
                        <a:pt x="688181" y="1097756"/>
                      </a:lnTo>
                      <a:lnTo>
                        <a:pt x="692944" y="1054893"/>
                      </a:lnTo>
                      <a:lnTo>
                        <a:pt x="692944" y="1009650"/>
                      </a:lnTo>
                      <a:lnTo>
                        <a:pt x="676275" y="985837"/>
                      </a:lnTo>
                      <a:lnTo>
                        <a:pt x="690563" y="933450"/>
                      </a:lnTo>
                      <a:lnTo>
                        <a:pt x="685800" y="907256"/>
                      </a:lnTo>
                      <a:lnTo>
                        <a:pt x="697706" y="862012"/>
                      </a:lnTo>
                      <a:lnTo>
                        <a:pt x="714375" y="838200"/>
                      </a:lnTo>
                      <a:lnTo>
                        <a:pt x="721519" y="804862"/>
                      </a:lnTo>
                      <a:lnTo>
                        <a:pt x="735806" y="785812"/>
                      </a:lnTo>
                      <a:lnTo>
                        <a:pt x="792956" y="776287"/>
                      </a:lnTo>
                      <a:lnTo>
                        <a:pt x="838200" y="759618"/>
                      </a:lnTo>
                      <a:lnTo>
                        <a:pt x="876300" y="719137"/>
                      </a:lnTo>
                      <a:lnTo>
                        <a:pt x="923925" y="704850"/>
                      </a:lnTo>
                      <a:lnTo>
                        <a:pt x="995363" y="700087"/>
                      </a:lnTo>
                      <a:lnTo>
                        <a:pt x="1040606" y="690562"/>
                      </a:lnTo>
                      <a:lnTo>
                        <a:pt x="1119188" y="583406"/>
                      </a:lnTo>
                      <a:lnTo>
                        <a:pt x="1126331" y="550068"/>
                      </a:lnTo>
                      <a:lnTo>
                        <a:pt x="1152525" y="521493"/>
                      </a:lnTo>
                      <a:lnTo>
                        <a:pt x="1197769" y="511968"/>
                      </a:lnTo>
                      <a:lnTo>
                        <a:pt x="1290638" y="435768"/>
                      </a:lnTo>
                      <a:lnTo>
                        <a:pt x="1314450" y="433387"/>
                      </a:lnTo>
                      <a:lnTo>
                        <a:pt x="1409700" y="352425"/>
                      </a:lnTo>
                      <a:lnTo>
                        <a:pt x="1414463" y="333375"/>
                      </a:lnTo>
                      <a:lnTo>
                        <a:pt x="1507331" y="278606"/>
                      </a:lnTo>
                      <a:lnTo>
                        <a:pt x="1543050" y="233362"/>
                      </a:lnTo>
                      <a:lnTo>
                        <a:pt x="1562100" y="195262"/>
                      </a:lnTo>
                      <a:lnTo>
                        <a:pt x="1512094" y="214312"/>
                      </a:lnTo>
                      <a:lnTo>
                        <a:pt x="1478756" y="214312"/>
                      </a:lnTo>
                      <a:lnTo>
                        <a:pt x="1452563" y="252412"/>
                      </a:lnTo>
                      <a:lnTo>
                        <a:pt x="1421606" y="250031"/>
                      </a:lnTo>
                      <a:lnTo>
                        <a:pt x="1366838" y="219075"/>
                      </a:lnTo>
                      <a:lnTo>
                        <a:pt x="1323975" y="207168"/>
                      </a:lnTo>
                      <a:lnTo>
                        <a:pt x="1238250" y="242887"/>
                      </a:lnTo>
                      <a:lnTo>
                        <a:pt x="1223963" y="280987"/>
                      </a:lnTo>
                      <a:lnTo>
                        <a:pt x="1195388" y="338137"/>
                      </a:lnTo>
                      <a:lnTo>
                        <a:pt x="1109663" y="300037"/>
                      </a:lnTo>
                      <a:lnTo>
                        <a:pt x="1097756" y="342900"/>
                      </a:lnTo>
                      <a:lnTo>
                        <a:pt x="1083469" y="376237"/>
                      </a:lnTo>
                      <a:lnTo>
                        <a:pt x="959644" y="407193"/>
                      </a:lnTo>
                      <a:lnTo>
                        <a:pt x="945356" y="402431"/>
                      </a:lnTo>
                      <a:lnTo>
                        <a:pt x="926306" y="423862"/>
                      </a:lnTo>
                      <a:lnTo>
                        <a:pt x="890588" y="431006"/>
                      </a:lnTo>
                      <a:lnTo>
                        <a:pt x="854869" y="381000"/>
                      </a:lnTo>
                      <a:lnTo>
                        <a:pt x="835819" y="369093"/>
                      </a:lnTo>
                      <a:lnTo>
                        <a:pt x="826294" y="323850"/>
                      </a:lnTo>
                      <a:lnTo>
                        <a:pt x="792956" y="307181"/>
                      </a:lnTo>
                      <a:lnTo>
                        <a:pt x="759619" y="300037"/>
                      </a:lnTo>
                      <a:lnTo>
                        <a:pt x="740569" y="295275"/>
                      </a:lnTo>
                      <a:lnTo>
                        <a:pt x="728663" y="285750"/>
                      </a:lnTo>
                      <a:lnTo>
                        <a:pt x="735806" y="259556"/>
                      </a:lnTo>
                      <a:lnTo>
                        <a:pt x="742950" y="235743"/>
                      </a:lnTo>
                      <a:lnTo>
                        <a:pt x="700088" y="185737"/>
                      </a:lnTo>
                      <a:cubicBezTo>
                        <a:pt x="693738" y="161925"/>
                        <a:pt x="711995" y="113109"/>
                        <a:pt x="704851" y="92869"/>
                      </a:cubicBezTo>
                      <a:lnTo>
                        <a:pt x="657225" y="64294"/>
                      </a:lnTo>
                      <a:cubicBezTo>
                        <a:pt x="653256" y="63500"/>
                        <a:pt x="632619" y="88901"/>
                        <a:pt x="628650" y="88107"/>
                      </a:cubicBezTo>
                      <a:lnTo>
                        <a:pt x="500062" y="66676"/>
                      </a:lnTo>
                      <a:lnTo>
                        <a:pt x="450056" y="2382"/>
                      </a:lnTo>
                      <a:lnTo>
                        <a:pt x="428625" y="0"/>
                      </a:lnTo>
                      <a:lnTo>
                        <a:pt x="376238" y="104775"/>
                      </a:lnTo>
                      <a:cubicBezTo>
                        <a:pt x="361951" y="76994"/>
                        <a:pt x="340519" y="111124"/>
                        <a:pt x="314326" y="104774"/>
                      </a:cubicBezTo>
                      <a:lnTo>
                        <a:pt x="328613" y="183356"/>
                      </a:lnTo>
                      <a:lnTo>
                        <a:pt x="292894" y="285750"/>
                      </a:lnTo>
                      <a:lnTo>
                        <a:pt x="264319" y="292893"/>
                      </a:lnTo>
                      <a:lnTo>
                        <a:pt x="261938" y="307181"/>
                      </a:lnTo>
                      <a:lnTo>
                        <a:pt x="261938" y="340518"/>
                      </a:lnTo>
                      <a:lnTo>
                        <a:pt x="228600" y="383381"/>
                      </a:lnTo>
                      <a:lnTo>
                        <a:pt x="271463" y="400050"/>
                      </a:lnTo>
                      <a:lnTo>
                        <a:pt x="278606" y="419100"/>
                      </a:lnTo>
                      <a:lnTo>
                        <a:pt x="257175" y="454818"/>
                      </a:lnTo>
                      <a:lnTo>
                        <a:pt x="221456" y="464343"/>
                      </a:lnTo>
                      <a:lnTo>
                        <a:pt x="221456" y="504825"/>
                      </a:lnTo>
                      <a:lnTo>
                        <a:pt x="254794" y="542925"/>
                      </a:lnTo>
                      <a:lnTo>
                        <a:pt x="226219" y="607218"/>
                      </a:lnTo>
                      <a:lnTo>
                        <a:pt x="180975" y="635793"/>
                      </a:lnTo>
                      <a:lnTo>
                        <a:pt x="183356" y="652462"/>
                      </a:lnTo>
                      <a:lnTo>
                        <a:pt x="204788" y="661987"/>
                      </a:lnTo>
                      <a:lnTo>
                        <a:pt x="219075" y="671512"/>
                      </a:lnTo>
                      <a:lnTo>
                        <a:pt x="223838" y="690562"/>
                      </a:lnTo>
                      <a:lnTo>
                        <a:pt x="195263" y="716756"/>
                      </a:lnTo>
                      <a:lnTo>
                        <a:pt x="123825" y="762000"/>
                      </a:lnTo>
                      <a:lnTo>
                        <a:pt x="123825" y="797718"/>
                      </a:lnTo>
                      <a:lnTo>
                        <a:pt x="135731" y="828675"/>
                      </a:lnTo>
                      <a:lnTo>
                        <a:pt x="123825" y="869156"/>
                      </a:lnTo>
                      <a:lnTo>
                        <a:pt x="76200" y="864393"/>
                      </a:lnTo>
                      <a:lnTo>
                        <a:pt x="52388" y="809625"/>
                      </a:lnTo>
                      <a:lnTo>
                        <a:pt x="33338" y="802481"/>
                      </a:lnTo>
                      <a:lnTo>
                        <a:pt x="23813" y="840581"/>
                      </a:lnTo>
                      <a:lnTo>
                        <a:pt x="21431" y="850106"/>
                      </a:lnTo>
                      <a:lnTo>
                        <a:pt x="7144" y="866775"/>
                      </a:lnTo>
                      <a:lnTo>
                        <a:pt x="0" y="923925"/>
                      </a:lnTo>
                      <a:lnTo>
                        <a:pt x="23813" y="952500"/>
                      </a:lnTo>
                      <a:lnTo>
                        <a:pt x="16669" y="992981"/>
                      </a:lnTo>
                      <a:lnTo>
                        <a:pt x="35719" y="997743"/>
                      </a:lnTo>
                      <a:lnTo>
                        <a:pt x="69056" y="997743"/>
                      </a:lnTo>
                      <a:lnTo>
                        <a:pt x="85725" y="988218"/>
                      </a:lnTo>
                      <a:lnTo>
                        <a:pt x="135731" y="1045368"/>
                      </a:lnTo>
                      <a:lnTo>
                        <a:pt x="123825" y="1064418"/>
                      </a:lnTo>
                      <a:lnTo>
                        <a:pt x="133350" y="1092993"/>
                      </a:lnTo>
                      <a:lnTo>
                        <a:pt x="164306" y="1112043"/>
                      </a:lnTo>
                      <a:lnTo>
                        <a:pt x="190500" y="1121568"/>
                      </a:lnTo>
                      <a:lnTo>
                        <a:pt x="216694" y="1128712"/>
                      </a:lnTo>
                      <a:lnTo>
                        <a:pt x="228600" y="1131093"/>
                      </a:lnTo>
                      <a:lnTo>
                        <a:pt x="240506" y="1092993"/>
                      </a:lnTo>
                      <a:lnTo>
                        <a:pt x="269081" y="1097756"/>
                      </a:lnTo>
                      <a:lnTo>
                        <a:pt x="288131" y="1085850"/>
                      </a:lnTo>
                      <a:lnTo>
                        <a:pt x="307181" y="1135856"/>
                      </a:lnTo>
                      <a:lnTo>
                        <a:pt x="330994" y="1150143"/>
                      </a:lnTo>
                      <a:lnTo>
                        <a:pt x="340519" y="1178718"/>
                      </a:lnTo>
                      <a:lnTo>
                        <a:pt x="357188" y="1188243"/>
                      </a:lnTo>
                      <a:lnTo>
                        <a:pt x="364331" y="1219200"/>
                      </a:lnTo>
                      <a:lnTo>
                        <a:pt x="335756" y="1245393"/>
                      </a:lnTo>
                      <a:lnTo>
                        <a:pt x="309563" y="1262062"/>
                      </a:lnTo>
                      <a:lnTo>
                        <a:pt x="297656" y="1285875"/>
                      </a:lnTo>
                      <a:lnTo>
                        <a:pt x="302419" y="1309687"/>
                      </a:lnTo>
                      <a:lnTo>
                        <a:pt x="342900" y="1309687"/>
                      </a:lnTo>
                      <a:lnTo>
                        <a:pt x="390525" y="1304925"/>
                      </a:lnTo>
                      <a:lnTo>
                        <a:pt x="428625" y="1295400"/>
                      </a:lnTo>
                      <a:lnTo>
                        <a:pt x="454819" y="1302543"/>
                      </a:lnTo>
                      <a:lnTo>
                        <a:pt x="473869" y="1281112"/>
                      </a:lnTo>
                      <a:lnTo>
                        <a:pt x="492919" y="1281112"/>
                      </a:lnTo>
                      <a:lnTo>
                        <a:pt x="507206" y="1250156"/>
                      </a:lnTo>
                      <a:lnTo>
                        <a:pt x="557213" y="1235868"/>
                      </a:lnTo>
                      <a:lnTo>
                        <a:pt x="583406" y="1216818"/>
                      </a:lnTo>
                      <a:lnTo>
                        <a:pt x="590550" y="1178718"/>
                      </a:lnTo>
                      <a:lnTo>
                        <a:pt x="607219" y="1152525"/>
                      </a:lnTo>
                      <a:lnTo>
                        <a:pt x="688181" y="1183481"/>
                      </a:lnTo>
                      <a:close/>
                    </a:path>
                  </a:pathLst>
                </a:custGeom>
                <a:solidFill>
                  <a:srgbClr val="3399FF"/>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6" name="Google Shape;916;ga3b6e513f1_0_1431"/>
                <p:cNvSpPr txBox="1"/>
                <p:nvPr/>
              </p:nvSpPr>
              <p:spPr>
                <a:xfrm rot="3337297">
                  <a:off x="1383475" y="5196227"/>
                  <a:ext cx="761880" cy="1293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Kerala</a:t>
                  </a:r>
                  <a:endParaRPr sz="1400" b="0" i="0" u="none" strike="noStrike" cap="none">
                    <a:solidFill>
                      <a:srgbClr val="000000"/>
                    </a:solidFill>
                    <a:latin typeface="Arial"/>
                    <a:ea typeface="Arial"/>
                    <a:cs typeface="Arial"/>
                    <a:sym typeface="Arial"/>
                  </a:endParaRPr>
                </a:p>
              </p:txBody>
            </p:sp>
            <p:sp>
              <p:nvSpPr>
                <p:cNvPr id="917" name="Google Shape;917;ga3b6e513f1_0_1431"/>
                <p:cNvSpPr txBox="1"/>
                <p:nvPr/>
              </p:nvSpPr>
              <p:spPr>
                <a:xfrm>
                  <a:off x="1981200" y="4953000"/>
                  <a:ext cx="762000" cy="1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Tamil Nadu</a:t>
                  </a:r>
                  <a:endParaRPr sz="1400" b="0" i="0" u="none" strike="noStrike" cap="none">
                    <a:solidFill>
                      <a:srgbClr val="000000"/>
                    </a:solidFill>
                    <a:latin typeface="Arial"/>
                    <a:ea typeface="Arial"/>
                    <a:cs typeface="Arial"/>
                    <a:sym typeface="Arial"/>
                  </a:endParaRPr>
                </a:p>
              </p:txBody>
            </p:sp>
            <p:sp>
              <p:nvSpPr>
                <p:cNvPr id="918" name="Google Shape;918;ga3b6e513f1_0_1431"/>
                <p:cNvSpPr txBox="1"/>
                <p:nvPr/>
              </p:nvSpPr>
              <p:spPr>
                <a:xfrm rot="-1651795">
                  <a:off x="1358900" y="4193669"/>
                  <a:ext cx="868433" cy="1309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Karnataka</a:t>
                  </a:r>
                  <a:endParaRPr sz="1400" b="0" i="0" u="none" strike="noStrike" cap="none">
                    <a:solidFill>
                      <a:srgbClr val="000000"/>
                    </a:solidFill>
                    <a:latin typeface="Arial"/>
                    <a:ea typeface="Arial"/>
                    <a:cs typeface="Arial"/>
                    <a:sym typeface="Arial"/>
                  </a:endParaRPr>
                </a:p>
              </p:txBody>
            </p:sp>
            <p:sp>
              <p:nvSpPr>
                <p:cNvPr id="919" name="Google Shape;919;ga3b6e513f1_0_1431"/>
                <p:cNvSpPr txBox="1"/>
                <p:nvPr/>
              </p:nvSpPr>
              <p:spPr>
                <a:xfrm>
                  <a:off x="1219200" y="3581400"/>
                  <a:ext cx="914400" cy="1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Maharashtra</a:t>
                  </a:r>
                  <a:endParaRPr sz="1400" b="0" i="0" u="none" strike="noStrike" cap="none">
                    <a:solidFill>
                      <a:srgbClr val="000000"/>
                    </a:solidFill>
                    <a:latin typeface="Arial"/>
                    <a:ea typeface="Arial"/>
                    <a:cs typeface="Arial"/>
                    <a:sym typeface="Arial"/>
                  </a:endParaRPr>
                </a:p>
              </p:txBody>
            </p:sp>
            <p:sp>
              <p:nvSpPr>
                <p:cNvPr id="920" name="Google Shape;920;ga3b6e513f1_0_1431"/>
                <p:cNvSpPr txBox="1"/>
                <p:nvPr/>
              </p:nvSpPr>
              <p:spPr>
                <a:xfrm>
                  <a:off x="2057400" y="3962400"/>
                  <a:ext cx="914400" cy="1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Andhra Pradesh</a:t>
                  </a:r>
                  <a:endParaRPr sz="1400" b="0" i="0" u="none" strike="noStrike" cap="none">
                    <a:solidFill>
                      <a:srgbClr val="000000"/>
                    </a:solidFill>
                    <a:latin typeface="Arial"/>
                    <a:ea typeface="Arial"/>
                    <a:cs typeface="Arial"/>
                    <a:sym typeface="Arial"/>
                  </a:endParaRPr>
                </a:p>
              </p:txBody>
            </p:sp>
          </p:grpSp>
          <p:sp>
            <p:nvSpPr>
              <p:cNvPr id="921" name="Google Shape;921;ga3b6e513f1_0_1431"/>
              <p:cNvSpPr txBox="1"/>
              <p:nvPr/>
            </p:nvSpPr>
            <p:spPr>
              <a:xfrm>
                <a:off x="1104412" y="4330295"/>
                <a:ext cx="914400" cy="1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Goa</a:t>
                </a:r>
                <a:endParaRPr sz="1400" b="0" i="0" u="none" strike="noStrike" cap="none">
                  <a:solidFill>
                    <a:srgbClr val="000000"/>
                  </a:solidFill>
                  <a:latin typeface="Arial"/>
                  <a:ea typeface="Arial"/>
                  <a:cs typeface="Arial"/>
                  <a:sym typeface="Arial"/>
                </a:endParaRPr>
              </a:p>
            </p:txBody>
          </p:sp>
        </p:grpSp>
        <p:sp>
          <p:nvSpPr>
            <p:cNvPr id="922" name="Google Shape;922;ga3b6e513f1_0_1431"/>
            <p:cNvSpPr txBox="1"/>
            <p:nvPr/>
          </p:nvSpPr>
          <p:spPr>
            <a:xfrm>
              <a:off x="4039845" y="31242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923" name="Google Shape;923;ga3b6e513f1_0_1431"/>
            <p:cNvSpPr txBox="1"/>
            <p:nvPr/>
          </p:nvSpPr>
          <p:spPr>
            <a:xfrm>
              <a:off x="3581401" y="344066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924" name="Google Shape;924;ga3b6e513f1_0_1431"/>
            <p:cNvSpPr txBox="1"/>
            <p:nvPr/>
          </p:nvSpPr>
          <p:spPr>
            <a:xfrm>
              <a:off x="3581400" y="31242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925" name="Google Shape;925;ga3b6e513f1_0_1431"/>
            <p:cNvSpPr txBox="1"/>
            <p:nvPr/>
          </p:nvSpPr>
          <p:spPr>
            <a:xfrm>
              <a:off x="4039845" y="3437396"/>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926" name="Google Shape;926;ga3b6e513f1_0_1431"/>
            <p:cNvSpPr txBox="1"/>
            <p:nvPr/>
          </p:nvSpPr>
          <p:spPr>
            <a:xfrm>
              <a:off x="3328987" y="1608072"/>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927" name="Google Shape;927;ga3b6e513f1_0_1431"/>
            <p:cNvSpPr txBox="1"/>
            <p:nvPr/>
          </p:nvSpPr>
          <p:spPr>
            <a:xfrm>
              <a:off x="2870543" y="1924082"/>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928" name="Google Shape;928;ga3b6e513f1_0_1431"/>
            <p:cNvSpPr txBox="1"/>
            <p:nvPr/>
          </p:nvSpPr>
          <p:spPr>
            <a:xfrm>
              <a:off x="2870542" y="158800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929" name="Google Shape;929;ga3b6e513f1_0_1431"/>
            <p:cNvSpPr txBox="1"/>
            <p:nvPr/>
          </p:nvSpPr>
          <p:spPr>
            <a:xfrm>
              <a:off x="3328987" y="1901204"/>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930" name="Google Shape;930;ga3b6e513f1_0_1431"/>
            <p:cNvSpPr txBox="1"/>
            <p:nvPr/>
          </p:nvSpPr>
          <p:spPr>
            <a:xfrm>
              <a:off x="3657600" y="48768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931" name="Google Shape;931;ga3b6e513f1_0_1431"/>
            <p:cNvSpPr txBox="1"/>
            <p:nvPr/>
          </p:nvSpPr>
          <p:spPr>
            <a:xfrm>
              <a:off x="3328987" y="51054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932" name="Google Shape;932;ga3b6e513f1_0_1431"/>
            <p:cNvSpPr txBox="1"/>
            <p:nvPr/>
          </p:nvSpPr>
          <p:spPr>
            <a:xfrm>
              <a:off x="3252787" y="4871161"/>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933" name="Google Shape;933;ga3b6e513f1_0_1431"/>
            <p:cNvSpPr txBox="1"/>
            <p:nvPr/>
          </p:nvSpPr>
          <p:spPr>
            <a:xfrm>
              <a:off x="3709987" y="51054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2"/>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934" name="Google Shape;934;ga3b6e513f1_0_1431"/>
            <p:cNvSpPr txBox="1"/>
            <p:nvPr/>
          </p:nvSpPr>
          <p:spPr>
            <a:xfrm>
              <a:off x="2487811" y="521448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7F7F"/>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935" name="Google Shape;935;ga3b6e513f1_0_1431"/>
            <p:cNvSpPr txBox="1"/>
            <p:nvPr/>
          </p:nvSpPr>
          <p:spPr>
            <a:xfrm>
              <a:off x="2029367" y="5530498"/>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7F7F"/>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936" name="Google Shape;936;ga3b6e513f1_0_1431"/>
            <p:cNvSpPr txBox="1"/>
            <p:nvPr/>
          </p:nvSpPr>
          <p:spPr>
            <a:xfrm>
              <a:off x="2029366" y="5194424"/>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937" name="Google Shape;937;ga3b6e513f1_0_1431"/>
            <p:cNvSpPr txBox="1"/>
            <p:nvPr/>
          </p:nvSpPr>
          <p:spPr>
            <a:xfrm>
              <a:off x="2487811" y="550762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7F7F"/>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sp>
          <p:nvSpPr>
            <p:cNvPr id="938" name="Google Shape;938;ga3b6e513f1_0_1431"/>
            <p:cNvSpPr txBox="1"/>
            <p:nvPr/>
          </p:nvSpPr>
          <p:spPr>
            <a:xfrm>
              <a:off x="2514600" y="39624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CA</a:t>
              </a:r>
              <a:endParaRPr sz="1400" b="0" i="0" u="none" strike="noStrike" cap="none">
                <a:solidFill>
                  <a:srgbClr val="000000"/>
                </a:solidFill>
                <a:latin typeface="Arial"/>
                <a:ea typeface="Arial"/>
                <a:cs typeface="Arial"/>
                <a:sym typeface="Arial"/>
              </a:endParaRPr>
            </a:p>
          </p:txBody>
        </p:sp>
        <p:sp>
          <p:nvSpPr>
            <p:cNvPr id="939" name="Google Shape;939;ga3b6e513f1_0_1431"/>
            <p:cNvSpPr txBox="1"/>
            <p:nvPr/>
          </p:nvSpPr>
          <p:spPr>
            <a:xfrm>
              <a:off x="2895600" y="39624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F0"/>
                  </a:solidFill>
                  <a:latin typeface="Calibri"/>
                  <a:ea typeface="Calibri"/>
                  <a:cs typeface="Calibri"/>
                  <a:sym typeface="Calibri"/>
                </a:rPr>
                <a:t>RA</a:t>
              </a:r>
              <a:endParaRPr sz="1400" b="0" i="0" u="none" strike="noStrike" cap="none">
                <a:solidFill>
                  <a:srgbClr val="000000"/>
                </a:solidFill>
                <a:latin typeface="Arial"/>
                <a:ea typeface="Arial"/>
                <a:cs typeface="Arial"/>
                <a:sym typeface="Arial"/>
              </a:endParaRPr>
            </a:p>
          </p:txBody>
        </p:sp>
        <p:sp>
          <p:nvSpPr>
            <p:cNvPr id="940" name="Google Shape;940;ga3b6e513f1_0_1431"/>
            <p:cNvSpPr txBox="1"/>
            <p:nvPr/>
          </p:nvSpPr>
          <p:spPr>
            <a:xfrm>
              <a:off x="2438400" y="37338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RM</a:t>
              </a:r>
              <a:endParaRPr sz="1400" b="0" i="0" u="none" strike="noStrike" cap="none">
                <a:solidFill>
                  <a:srgbClr val="000000"/>
                </a:solidFill>
                <a:latin typeface="Arial"/>
                <a:ea typeface="Arial"/>
                <a:cs typeface="Arial"/>
                <a:sym typeface="Arial"/>
              </a:endParaRPr>
            </a:p>
          </p:txBody>
        </p:sp>
        <p:sp>
          <p:nvSpPr>
            <p:cNvPr id="941" name="Google Shape;941;ga3b6e513f1_0_1431"/>
            <p:cNvSpPr txBox="1"/>
            <p:nvPr/>
          </p:nvSpPr>
          <p:spPr>
            <a:xfrm>
              <a:off x="2871787" y="3733800"/>
              <a:ext cx="70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Calibri"/>
                  <a:ea typeface="Calibri"/>
                  <a:cs typeface="Calibri"/>
                  <a:sym typeface="Calibri"/>
                </a:rPr>
                <a:t>PA</a:t>
              </a:r>
              <a:endParaRPr sz="1400" b="0" i="0" u="none" strike="noStrike" cap="none">
                <a:solidFill>
                  <a:srgbClr val="000000"/>
                </a:solidFill>
                <a:latin typeface="Arial"/>
                <a:ea typeface="Arial"/>
                <a:cs typeface="Arial"/>
                <a:sym typeface="Arial"/>
              </a:endParaRPr>
            </a:p>
          </p:txBody>
        </p:sp>
      </p:grpSp>
      <p:sp>
        <p:nvSpPr>
          <p:cNvPr id="942" name="Google Shape;942;ga3b6e513f1_0_1431"/>
          <p:cNvSpPr txBox="1"/>
          <p:nvPr/>
        </p:nvSpPr>
        <p:spPr>
          <a:xfrm>
            <a:off x="1524001" y="990600"/>
            <a:ext cx="4321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*Goa not assessed</a:t>
            </a:r>
            <a:endParaRPr sz="1400" b="0" i="0" u="none" strike="noStrike" cap="none">
              <a:solidFill>
                <a:srgbClr val="000000"/>
              </a:solidFill>
              <a:latin typeface="Arial"/>
              <a:ea typeface="Arial"/>
              <a:cs typeface="Arial"/>
              <a:sym typeface="Arial"/>
            </a:endParaRPr>
          </a:p>
        </p:txBody>
      </p:sp>
      <p:sp>
        <p:nvSpPr>
          <p:cNvPr id="943" name="Google Shape;943;ga3b6e513f1_0_1431"/>
          <p:cNvSpPr txBox="1"/>
          <p:nvPr/>
        </p:nvSpPr>
        <p:spPr>
          <a:xfrm>
            <a:off x="7467601" y="1219200"/>
            <a:ext cx="3108300" cy="498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Arial"/>
                <a:ea typeface="Arial"/>
                <a:cs typeface="Arial"/>
                <a:sym typeface="Arial"/>
              </a:rPr>
              <a:t>Wheat Channel Legend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PA = PDS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CA = CCM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RA = RFM 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RM = RFM Maida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Arial"/>
                <a:ea typeface="Arial"/>
                <a:cs typeface="Arial"/>
                <a:sym typeface="Arial"/>
              </a:rPr>
              <a:t>No reachable pop.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Low ranking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C000"/>
                </a:solidFill>
                <a:latin typeface="Arial"/>
                <a:ea typeface="Arial"/>
                <a:cs typeface="Arial"/>
                <a:sym typeface="Arial"/>
              </a:rPr>
              <a:t>Low-intermediate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B050"/>
                </a:solidFill>
                <a:latin typeface="Arial"/>
                <a:ea typeface="Arial"/>
                <a:cs typeface="Arial"/>
                <a:sym typeface="Arial"/>
              </a:rPr>
              <a:t>Intermediate-high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5BE2"/>
                </a:solidFill>
                <a:latin typeface="Arial"/>
                <a:ea typeface="Arial"/>
                <a:cs typeface="Arial"/>
                <a:sym typeface="Arial"/>
              </a:rPr>
              <a:t>High ranking</a:t>
            </a:r>
            <a:endParaRPr sz="1400" b="0" i="0" u="none" strike="noStrike" cap="none">
              <a:solidFill>
                <a:srgbClr val="000000"/>
              </a:solidFill>
              <a:latin typeface="Arial"/>
              <a:ea typeface="Arial"/>
              <a:cs typeface="Arial"/>
              <a:sym typeface="Arial"/>
            </a:endParaRPr>
          </a:p>
        </p:txBody>
      </p:sp>
      <p:graphicFrame>
        <p:nvGraphicFramePr>
          <p:cNvPr id="944" name="Google Shape;944;ga3b6e513f1_0_1431"/>
          <p:cNvGraphicFramePr/>
          <p:nvPr/>
        </p:nvGraphicFramePr>
        <p:xfrm>
          <a:off x="7621270" y="1498600"/>
          <a:ext cx="3000000" cy="3000000"/>
        </p:xfrm>
        <a:graphic>
          <a:graphicData uri="http://schemas.openxmlformats.org/drawingml/2006/table">
            <a:tbl>
              <a:tblPr firstRow="1" bandRow="1">
                <a:noFill/>
                <a:tableStyleId>{16B42526-347D-481A-B199-D12BBE4958BA}</a:tableStyleId>
              </a:tblPr>
              <a:tblGrid>
                <a:gridCol w="208300">
                  <a:extLst>
                    <a:ext uri="{9D8B030D-6E8A-4147-A177-3AD203B41FA5}">
                      <a16:colId xmlns:a16="http://schemas.microsoft.com/office/drawing/2014/main" val="20000"/>
                    </a:ext>
                  </a:extLst>
                </a:gridCol>
                <a:gridCol w="2533650">
                  <a:extLst>
                    <a:ext uri="{9D8B030D-6E8A-4147-A177-3AD203B41FA5}">
                      <a16:colId xmlns:a16="http://schemas.microsoft.com/office/drawing/2014/main" val="20001"/>
                    </a:ext>
                  </a:extLst>
                </a:gridCol>
              </a:tblGrid>
              <a:tr h="370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dk1"/>
                          </a:solidFill>
                        </a:rPr>
                        <a:t>Rice Legend</a:t>
                      </a:r>
                      <a:endParaRPr sz="1400" u="none" strike="noStrike" cap="none"/>
                    </a:p>
                  </a:txBody>
                  <a:tcPr marL="91450" marR="91450" marT="45725" marB="45725">
                    <a:solidFill>
                      <a:schemeClr val="lt1"/>
                    </a:solidFill>
                  </a:tcPr>
                </a:tc>
                <a:tc hMerge="1">
                  <a:txBody>
                    <a:bodyPr/>
                    <a:lstStyle/>
                    <a:p>
                      <a:endParaRPr lang="en-US"/>
                    </a:p>
                  </a:txBody>
                  <a:tcPr/>
                </a:tc>
                <a:extLst>
                  <a:ext uri="{0D108BD9-81ED-4DB2-BD59-A6C34878D82A}">
                    <a16:rowId xmlns:a16="http://schemas.microsoft.com/office/drawing/2014/main" val="10000"/>
                  </a:ext>
                </a:extLst>
              </a:tr>
              <a:tr h="2895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3399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First Priority State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3048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00CC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Second Priority State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FFFF66"/>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Third Priority State</a:t>
                      </a:r>
                      <a:endParaRPr sz="1800" u="none" strike="noStrike" cap="none"/>
                    </a:p>
                  </a:txBody>
                  <a:tcPr marL="91450" marR="91450" marT="45725" marB="45725">
                    <a:solidFill>
                      <a:schemeClr val="lt1"/>
                    </a:solidFill>
                  </a:tcPr>
                </a:tc>
                <a:extLst>
                  <a:ext uri="{0D108BD9-81ED-4DB2-BD59-A6C34878D82A}">
                    <a16:rowId xmlns:a16="http://schemas.microsoft.com/office/drawing/2014/main" val="10003"/>
                  </a:ext>
                </a:extLst>
              </a:tr>
            </a:tbl>
          </a:graphicData>
        </a:graphic>
      </p:graphicFrame>
      <p:sp>
        <p:nvSpPr>
          <p:cNvPr id="945" name="Google Shape;945;ga3b6e513f1_0_1431"/>
          <p:cNvSpPr/>
          <p:nvPr/>
        </p:nvSpPr>
        <p:spPr>
          <a:xfrm>
            <a:off x="0" y="149735"/>
            <a:ext cx="12192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4484"/>
                </a:solidFill>
                <a:latin typeface="Calibri"/>
                <a:ea typeface="Calibri"/>
                <a:cs typeface="Calibri"/>
                <a:sym typeface="Calibri"/>
              </a:rPr>
              <a:t>FFI Strategic Approach: </a:t>
            </a:r>
            <a:r>
              <a:rPr lang="en-US" sz="3600" b="0" i="0" u="none" strike="noStrike" cap="none">
                <a:solidFill>
                  <a:srgbClr val="004484"/>
                </a:solidFill>
                <a:latin typeface="Calibri"/>
                <a:ea typeface="Calibri"/>
                <a:cs typeface="Calibri"/>
                <a:sym typeface="Calibri"/>
              </a:rPr>
              <a:t>Rice &amp; Wheat</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0"/>
        <p:cNvGrpSpPr/>
        <p:nvPr/>
      </p:nvGrpSpPr>
      <p:grpSpPr>
        <a:xfrm>
          <a:off x="0" y="0"/>
          <a:ext cx="0" cy="0"/>
          <a:chOff x="0" y="0"/>
          <a:chExt cx="0" cy="0"/>
        </a:xfrm>
      </p:grpSpPr>
      <p:pic>
        <p:nvPicPr>
          <p:cNvPr id="8" name="Picture 7">
            <a:extLst>
              <a:ext uri="{FF2B5EF4-FFF2-40B4-BE49-F238E27FC236}">
                <a16:creationId xmlns:a16="http://schemas.microsoft.com/office/drawing/2014/main" id="{4E596D1F-2521-4168-B411-5B122E8D79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Google Shape;757;ga3b6e513f1_0_1287">
            <a:extLst>
              <a:ext uri="{FF2B5EF4-FFF2-40B4-BE49-F238E27FC236}">
                <a16:creationId xmlns:a16="http://schemas.microsoft.com/office/drawing/2014/main" id="{C443FF3B-9D2E-46B5-938D-8644F748EA04}"/>
              </a:ext>
            </a:extLst>
          </p:cNvPr>
          <p:cNvSpPr/>
          <p:nvPr/>
        </p:nvSpPr>
        <p:spPr>
          <a:xfrm>
            <a:off x="-1" y="0"/>
            <a:ext cx="12191999" cy="6858000"/>
          </a:xfrm>
          <a:prstGeom prst="rect">
            <a:avLst/>
          </a:prstGeom>
          <a:solidFill>
            <a:srgbClr val="FFFFFF">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2" name="Google Shape;952;ga3b6e513f1_0_1475"/>
          <p:cNvSpPr txBox="1"/>
          <p:nvPr/>
        </p:nvSpPr>
        <p:spPr>
          <a:xfrm>
            <a:off x="433562" y="1481801"/>
            <a:ext cx="11758438" cy="4407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E4E79"/>
              </a:buClr>
              <a:buSzPts val="2400"/>
              <a:buFont typeface="Arial"/>
              <a:buNone/>
            </a:pPr>
            <a:r>
              <a:rPr lang="en-US" sz="2400" b="0" i="0" u="none" strike="noStrike" cap="none" dirty="0">
                <a:solidFill>
                  <a:srgbClr val="3F3F3F"/>
                </a:solidFill>
                <a:latin typeface="Calibri"/>
                <a:ea typeface="Calibri"/>
                <a:cs typeface="Calibri"/>
                <a:sym typeface="Calibri"/>
              </a:rPr>
              <a:t>FFI is targeting 18 states in India, including the scale-up of fortified </a:t>
            </a:r>
            <a:r>
              <a:rPr lang="en-US" sz="2400" b="0" i="0" u="none" strike="noStrike" cap="none" dirty="0" err="1">
                <a:solidFill>
                  <a:srgbClr val="3F3F3F"/>
                </a:solidFill>
                <a:latin typeface="Calibri"/>
                <a:ea typeface="Calibri"/>
                <a:cs typeface="Calibri"/>
                <a:sym typeface="Calibri"/>
              </a:rPr>
              <a:t>atta</a:t>
            </a:r>
            <a:r>
              <a:rPr lang="en-US" sz="2400" b="0" i="0" u="none" strike="noStrike" cap="none" dirty="0">
                <a:solidFill>
                  <a:srgbClr val="3F3F3F"/>
                </a:solidFill>
                <a:latin typeface="Calibri"/>
                <a:ea typeface="Calibri"/>
                <a:cs typeface="Calibri"/>
                <a:sym typeface="Calibri"/>
              </a:rPr>
              <a:t> in all social safety net programs in Haryana. Pending additional funding, FFI will prioritize support for 17 additional states.</a:t>
            </a:r>
            <a:endParaRPr sz="1400" b="0" i="0" u="none" strike="noStrike" cap="none" dirty="0">
              <a:solidFill>
                <a:srgbClr val="000000"/>
              </a:solidFill>
              <a:latin typeface="Arial"/>
              <a:ea typeface="Arial"/>
              <a:cs typeface="Arial"/>
              <a:sym typeface="Arial"/>
            </a:endParaRPr>
          </a:p>
          <a:p>
            <a:pPr marL="457177" marR="0" lvl="1" indent="0" algn="l" rtl="0">
              <a:lnSpc>
                <a:spcPct val="90000"/>
              </a:lnSpc>
              <a:spcBef>
                <a:spcPts val="480"/>
              </a:spcBef>
              <a:spcAft>
                <a:spcPts val="0"/>
              </a:spcAft>
              <a:buClr>
                <a:srgbClr val="1E4E79"/>
              </a:buClr>
              <a:buSzPts val="2400"/>
              <a:buFont typeface="Arial"/>
              <a:buNone/>
            </a:pPr>
            <a:endParaRPr sz="2400" b="0" i="0" u="none" strike="noStrike" cap="none" dirty="0">
              <a:solidFill>
                <a:srgbClr val="3F3F3F"/>
              </a:solidFill>
              <a:latin typeface="Calibri"/>
              <a:ea typeface="Calibri"/>
              <a:cs typeface="Calibri"/>
              <a:sym typeface="Calibri"/>
            </a:endParaRPr>
          </a:p>
          <a:p>
            <a:pPr marL="457177" marR="0" lvl="1" indent="0" algn="l" rtl="0">
              <a:lnSpc>
                <a:spcPct val="90000"/>
              </a:lnSpc>
              <a:spcBef>
                <a:spcPts val="480"/>
              </a:spcBef>
              <a:spcAft>
                <a:spcPts val="0"/>
              </a:spcAft>
              <a:buClr>
                <a:srgbClr val="1E4E79"/>
              </a:buClr>
              <a:buSzPts val="2400"/>
              <a:buFont typeface="Arial"/>
              <a:buNone/>
            </a:pPr>
            <a:endParaRPr sz="2400" b="0" i="0" u="none" strike="noStrike" cap="none" dirty="0">
              <a:solidFill>
                <a:srgbClr val="3F3F3F"/>
              </a:solidFill>
              <a:latin typeface="Calibri"/>
              <a:ea typeface="Calibri"/>
              <a:cs typeface="Calibri"/>
              <a:sym typeface="Calibri"/>
            </a:endParaRPr>
          </a:p>
          <a:p>
            <a:pPr marL="685765" marR="0" lvl="1" indent="-76188" algn="l" rtl="0">
              <a:lnSpc>
                <a:spcPct val="90000"/>
              </a:lnSpc>
              <a:spcBef>
                <a:spcPts val="480"/>
              </a:spcBef>
              <a:spcAft>
                <a:spcPts val="0"/>
              </a:spcAft>
              <a:buClr>
                <a:srgbClr val="1E4E79"/>
              </a:buClr>
              <a:buSzPts val="2400"/>
              <a:buFont typeface="Arial"/>
              <a:buNone/>
            </a:pPr>
            <a:endParaRPr sz="2400" b="0" i="0" u="none" strike="noStrike" cap="none" dirty="0">
              <a:solidFill>
                <a:srgbClr val="3F3F3F"/>
              </a:solidFill>
              <a:latin typeface="Calibri"/>
              <a:ea typeface="Calibri"/>
              <a:cs typeface="Calibri"/>
              <a:sym typeface="Calibri"/>
            </a:endParaRPr>
          </a:p>
          <a:p>
            <a:pPr marL="685765" marR="0" lvl="1" indent="-76188" algn="l" rtl="0">
              <a:lnSpc>
                <a:spcPct val="90000"/>
              </a:lnSpc>
              <a:spcBef>
                <a:spcPts val="480"/>
              </a:spcBef>
              <a:spcAft>
                <a:spcPts val="0"/>
              </a:spcAft>
              <a:buClr>
                <a:srgbClr val="1E4E79"/>
              </a:buClr>
              <a:buSzPts val="2400"/>
              <a:buFont typeface="Arial"/>
              <a:buNone/>
            </a:pPr>
            <a:endParaRPr sz="2400" b="0" i="0" u="none" strike="noStrike" cap="none" dirty="0">
              <a:solidFill>
                <a:srgbClr val="3F3F3F"/>
              </a:solidFill>
              <a:latin typeface="Calibri"/>
              <a:ea typeface="Calibri"/>
              <a:cs typeface="Calibri"/>
              <a:sym typeface="Calibri"/>
            </a:endParaRPr>
          </a:p>
          <a:p>
            <a:pPr marL="685765" marR="0" lvl="1" indent="-76188" algn="l" rtl="0">
              <a:lnSpc>
                <a:spcPct val="90000"/>
              </a:lnSpc>
              <a:spcBef>
                <a:spcPts val="480"/>
              </a:spcBef>
              <a:spcAft>
                <a:spcPts val="0"/>
              </a:spcAft>
              <a:buClr>
                <a:srgbClr val="1E4E79"/>
              </a:buClr>
              <a:buSzPts val="2400"/>
              <a:buFont typeface="Arial"/>
              <a:buNone/>
            </a:pPr>
            <a:endParaRPr sz="2400" b="0" i="0" u="none" strike="noStrike" cap="none" dirty="0">
              <a:solidFill>
                <a:srgbClr val="3F3F3F"/>
              </a:solidFill>
              <a:latin typeface="Calibri"/>
              <a:ea typeface="Calibri"/>
              <a:cs typeface="Calibri"/>
              <a:sym typeface="Calibri"/>
            </a:endParaRPr>
          </a:p>
        </p:txBody>
      </p:sp>
      <p:sp>
        <p:nvSpPr>
          <p:cNvPr id="953" name="Google Shape;953;ga3b6e513f1_0_1475"/>
          <p:cNvSpPr/>
          <p:nvPr/>
        </p:nvSpPr>
        <p:spPr>
          <a:xfrm>
            <a:off x="-1050" y="0"/>
            <a:ext cx="12193050" cy="1223700"/>
          </a:xfrm>
          <a:prstGeom prst="rect">
            <a:avLst/>
          </a:prstGeom>
          <a:solidFill>
            <a:schemeClr val="dk1">
              <a:alpha val="57254"/>
            </a:schemeClr>
          </a:solidFill>
          <a:ln>
            <a:noFill/>
          </a:ln>
        </p:spPr>
        <p:txBody>
          <a:bodyPr spcFirstLastPara="1" wrap="square" lIns="91425" tIns="45700" rIns="91425" bIns="45700" anchor="ctr" anchorCtr="0">
            <a:noAutofit/>
          </a:bodyPr>
          <a:lstStyle/>
          <a:p>
            <a:pPr marL="28575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INDIA</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Strategic targets</a:t>
            </a:r>
            <a:endParaRPr sz="1400" b="0" i="0" u="none" strike="noStrike" cap="none">
              <a:solidFill>
                <a:srgbClr val="000000"/>
              </a:solidFill>
              <a:latin typeface="Arial"/>
              <a:ea typeface="Arial"/>
              <a:cs typeface="Arial"/>
              <a:sym typeface="Arial"/>
            </a:endParaRPr>
          </a:p>
        </p:txBody>
      </p:sp>
      <p:graphicFrame>
        <p:nvGraphicFramePr>
          <p:cNvPr id="954" name="Google Shape;954;ga3b6e513f1_0_1475"/>
          <p:cNvGraphicFramePr/>
          <p:nvPr>
            <p:extLst>
              <p:ext uri="{D42A27DB-BD31-4B8C-83A1-F6EECF244321}">
                <p14:modId xmlns:p14="http://schemas.microsoft.com/office/powerpoint/2010/main" val="3144095499"/>
              </p:ext>
            </p:extLst>
          </p:nvPr>
        </p:nvGraphicFramePr>
        <p:xfrm>
          <a:off x="414110" y="2644535"/>
          <a:ext cx="9349243" cy="3200510"/>
        </p:xfrm>
        <a:graphic>
          <a:graphicData uri="http://schemas.openxmlformats.org/drawingml/2006/table">
            <a:tbl>
              <a:tblPr firstRow="1" bandRow="1">
                <a:noFill/>
                <a:tableStyleId>{003827FC-79D9-4FC7-9087-D006CE65BCC5}</a:tableStyleId>
              </a:tblPr>
              <a:tblGrid>
                <a:gridCol w="1951403">
                  <a:extLst>
                    <a:ext uri="{9D8B030D-6E8A-4147-A177-3AD203B41FA5}">
                      <a16:colId xmlns:a16="http://schemas.microsoft.com/office/drawing/2014/main" val="20000"/>
                    </a:ext>
                  </a:extLst>
                </a:gridCol>
                <a:gridCol w="2069412">
                  <a:extLst>
                    <a:ext uri="{9D8B030D-6E8A-4147-A177-3AD203B41FA5}">
                      <a16:colId xmlns:a16="http://schemas.microsoft.com/office/drawing/2014/main" val="20001"/>
                    </a:ext>
                  </a:extLst>
                </a:gridCol>
                <a:gridCol w="1818601">
                  <a:extLst>
                    <a:ext uri="{9D8B030D-6E8A-4147-A177-3AD203B41FA5}">
                      <a16:colId xmlns:a16="http://schemas.microsoft.com/office/drawing/2014/main" val="20002"/>
                    </a:ext>
                  </a:extLst>
                </a:gridCol>
                <a:gridCol w="1630464">
                  <a:extLst>
                    <a:ext uri="{9D8B030D-6E8A-4147-A177-3AD203B41FA5}">
                      <a16:colId xmlns:a16="http://schemas.microsoft.com/office/drawing/2014/main" val="20003"/>
                    </a:ext>
                  </a:extLst>
                </a:gridCol>
                <a:gridCol w="1879363">
                  <a:extLst>
                    <a:ext uri="{9D8B030D-6E8A-4147-A177-3AD203B41FA5}">
                      <a16:colId xmlns:a16="http://schemas.microsoft.com/office/drawing/2014/main" val="20004"/>
                    </a:ext>
                  </a:extLst>
                </a:gridCol>
              </a:tblGrid>
              <a:tr h="1839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rPr>
                        <a:t>EXPLORE &amp; ENGAGE</a:t>
                      </a:r>
                      <a:endParaRPr sz="1400" u="none" strike="noStrike" cap="none" dirty="0"/>
                    </a:p>
                  </a:txBody>
                  <a:tcPr marL="91450" marR="91450" marT="45725" marB="45725">
                    <a:solidFill>
                      <a:srgbClr val="BBD6EE"/>
                    </a:solidFill>
                  </a:tcPr>
                </a:tc>
                <a:tc hMerge="1">
                  <a:txBody>
                    <a:bodyPr/>
                    <a:lstStyle/>
                    <a:p>
                      <a:endParaRPr lang="en-US" dirty="0"/>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rPr>
                        <a:t>MAP THE CONTEXT</a:t>
                      </a:r>
                      <a:endParaRPr sz="1400" u="none" strike="noStrike" cap="none" dirty="0"/>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rPr>
                        <a:t>DESIGN &amp; DEVELOP</a:t>
                      </a:r>
                      <a:endParaRPr sz="1400" u="none" strike="noStrike" cap="none" dirty="0"/>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MONITOR</a:t>
                      </a:r>
                      <a:endParaRPr sz="1400" u="none" strike="noStrike" cap="none" dirty="0"/>
                    </a:p>
                  </a:txBody>
                  <a:tcPr marL="91450" marR="91450" marT="45725" marB="45725">
                    <a:solidFill>
                      <a:srgbClr val="1E4E79"/>
                    </a:solidFill>
                  </a:tcPr>
                </a:tc>
                <a:extLst>
                  <a:ext uri="{0D108BD9-81ED-4DB2-BD59-A6C34878D82A}">
                    <a16:rowId xmlns:a16="http://schemas.microsoft.com/office/drawing/2014/main" val="10000"/>
                  </a:ext>
                </a:extLst>
              </a:tr>
              <a:tr h="183950">
                <a:tc>
                  <a:txBody>
                    <a:bodyPr/>
                    <a:lstStyle/>
                    <a:p>
                      <a:pPr marL="0" marR="0" lvl="1" indent="0" algn="l" rtl="0">
                        <a:lnSpc>
                          <a:spcPct val="100000"/>
                        </a:lnSpc>
                        <a:spcBef>
                          <a:spcPts val="0"/>
                        </a:spcBef>
                        <a:spcAft>
                          <a:spcPts val="0"/>
                        </a:spcAft>
                        <a:buClr>
                          <a:srgbClr val="1E4E79"/>
                        </a:buClr>
                        <a:buSzPts val="1400"/>
                        <a:buFont typeface="Calibri"/>
                        <a:buNone/>
                      </a:pPr>
                      <a:r>
                        <a:rPr lang="en-US" sz="1800" i="0" u="none" strike="noStrike" cap="none">
                          <a:solidFill>
                            <a:schemeClr val="lt1"/>
                          </a:solidFill>
                        </a:rPr>
                        <a:t>Andhra Pradesh</a:t>
                      </a:r>
                      <a:endParaRPr sz="1800" u="none" strike="noStrike" cap="none"/>
                    </a:p>
                  </a:txBody>
                  <a:tcPr marL="91450" marR="91450" marT="45725" marB="45725">
                    <a:solidFill>
                      <a:srgbClr val="BBD6EE"/>
                    </a:solidFill>
                  </a:tcPr>
                </a:tc>
                <a:tc>
                  <a:txBody>
                    <a:bodyPr/>
                    <a:lstStyle/>
                    <a:p>
                      <a:r>
                        <a:rPr kumimoji="0" lang="en-US" sz="1800" b="0" i="0" u="none" strike="noStrike" kern="0" cap="none" spc="0" normalizeH="0" baseline="0" noProof="0" dirty="0">
                          <a:ln>
                            <a:noFill/>
                          </a:ln>
                          <a:solidFill>
                            <a:srgbClr val="FFFFFF"/>
                          </a:solidFill>
                          <a:effectLst/>
                          <a:uLnTx/>
                          <a:uFillTx/>
                          <a:latin typeface="Calibri"/>
                          <a:cs typeface="Calibri"/>
                          <a:sym typeface="Arial"/>
                        </a:rPr>
                        <a:t>Karnataka</a:t>
                      </a:r>
                      <a:endParaRPr lang="en-US" dirty="0"/>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800"/>
                        <a:buFont typeface="Calibri"/>
                        <a:buNone/>
                      </a:pPr>
                      <a:r>
                        <a:rPr lang="en-US" sz="1800" u="none" strike="noStrike" cap="none">
                          <a:solidFill>
                            <a:schemeClr val="lt1"/>
                          </a:solidFill>
                        </a:rPr>
                        <a:t>Maharashtra</a:t>
                      </a: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Haryana</a:t>
                      </a: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chemeClr val="lt1"/>
                        </a:buClr>
                        <a:buSzPts val="1800"/>
                        <a:buFont typeface="Calibri"/>
                        <a:buNone/>
                      </a:pPr>
                      <a:endParaRPr sz="1400" u="none" strike="noStrike" cap="none" dirty="0"/>
                    </a:p>
                  </a:txBody>
                  <a:tcPr marL="91450" marR="91450" marT="45725" marB="45725">
                    <a:solidFill>
                      <a:srgbClr val="1E4E79"/>
                    </a:solidFill>
                  </a:tcPr>
                </a:tc>
                <a:extLst>
                  <a:ext uri="{0D108BD9-81ED-4DB2-BD59-A6C34878D82A}">
                    <a16:rowId xmlns:a16="http://schemas.microsoft.com/office/drawing/2014/main" val="10001"/>
                  </a:ext>
                </a:extLst>
              </a:tr>
              <a:tr h="365775">
                <a:tc>
                  <a:txBody>
                    <a:bodyPr/>
                    <a:lstStyle/>
                    <a:p>
                      <a:pPr marL="0" marR="0" lvl="1" indent="0" algn="l" rtl="0">
                        <a:lnSpc>
                          <a:spcPct val="100000"/>
                        </a:lnSpc>
                        <a:spcBef>
                          <a:spcPts val="0"/>
                        </a:spcBef>
                        <a:spcAft>
                          <a:spcPts val="0"/>
                        </a:spcAft>
                        <a:buClr>
                          <a:srgbClr val="1E4E79"/>
                        </a:buClr>
                        <a:buSzPts val="1400"/>
                        <a:buFont typeface="Calibri"/>
                        <a:buNone/>
                      </a:pPr>
                      <a:r>
                        <a:rPr lang="en-US" sz="1800" i="0" u="none" strike="noStrike" cap="none">
                          <a:solidFill>
                            <a:schemeClr val="lt1"/>
                          </a:solidFill>
                        </a:rPr>
                        <a:t>Bihar</a:t>
                      </a:r>
                      <a:endParaRPr sz="1800" u="none" strike="noStrike" cap="none"/>
                    </a:p>
                  </a:txBody>
                  <a:tcPr marL="91450" marR="91450" marT="45725" marB="45725">
                    <a:solidFill>
                      <a:srgbClr val="BBD6EE"/>
                    </a:solidFill>
                  </a:tcPr>
                </a:tc>
                <a:tc>
                  <a:txBody>
                    <a:bodyPr/>
                    <a:lstStyle/>
                    <a:p>
                      <a:pPr marL="0" marR="0" lvl="1" indent="0" algn="l" rtl="0">
                        <a:lnSpc>
                          <a:spcPct val="100000"/>
                        </a:lnSpc>
                        <a:spcBef>
                          <a:spcPts val="0"/>
                        </a:spcBef>
                        <a:spcAft>
                          <a:spcPts val="0"/>
                        </a:spcAft>
                        <a:buClr>
                          <a:srgbClr val="1E4E79"/>
                        </a:buClr>
                        <a:buSzPts val="1400"/>
                        <a:buFont typeface="Calibri"/>
                        <a:buNone/>
                      </a:pPr>
                      <a:r>
                        <a:rPr lang="en-US" sz="1800" i="0" u="none" strike="noStrike" cap="none" dirty="0">
                          <a:solidFill>
                            <a:schemeClr val="lt1"/>
                          </a:solidFill>
                        </a:rPr>
                        <a:t>Kerala</a:t>
                      </a:r>
                      <a:endParaRPr sz="1800" u="none" strike="noStrike" cap="none" dirty="0"/>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Rajasthan</a:t>
                      </a: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1E4E79"/>
                    </a:solidFill>
                  </a:tcPr>
                </a:tc>
                <a:extLst>
                  <a:ext uri="{0D108BD9-81ED-4DB2-BD59-A6C34878D82A}">
                    <a16:rowId xmlns:a16="http://schemas.microsoft.com/office/drawing/2014/main" val="10002"/>
                  </a:ext>
                </a:extLst>
              </a:tr>
              <a:tr h="365775">
                <a:tc>
                  <a:txBody>
                    <a:bodyPr/>
                    <a:lstStyle/>
                    <a:p>
                      <a:pPr marL="0" marR="0" lvl="1" indent="0" algn="l" rtl="0">
                        <a:lnSpc>
                          <a:spcPct val="100000"/>
                        </a:lnSpc>
                        <a:spcBef>
                          <a:spcPts val="0"/>
                        </a:spcBef>
                        <a:spcAft>
                          <a:spcPts val="0"/>
                        </a:spcAft>
                        <a:buClr>
                          <a:srgbClr val="1E4E79"/>
                        </a:buClr>
                        <a:buSzPts val="1400"/>
                        <a:buFont typeface="Calibri"/>
                        <a:buNone/>
                      </a:pPr>
                      <a:r>
                        <a:rPr lang="en-US" sz="1800" i="0" u="none" strike="noStrike" cap="none" dirty="0">
                          <a:solidFill>
                            <a:schemeClr val="lt1"/>
                          </a:solidFill>
                        </a:rPr>
                        <a:t>Chhattisgarh</a:t>
                      </a:r>
                      <a:endParaRPr sz="1800" u="none" strike="noStrike" cap="none" dirty="0"/>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400"/>
                        <a:buFont typeface="Calibri"/>
                        <a:buNone/>
                      </a:pPr>
                      <a:r>
                        <a:rPr lang="en-US" sz="1800" i="0" u="none" strike="noStrike" cap="none" dirty="0">
                          <a:solidFill>
                            <a:schemeClr val="lt1"/>
                          </a:solidFill>
                        </a:rPr>
                        <a:t>Madhya Pradesh </a:t>
                      </a:r>
                      <a:endParaRPr sz="1800" u="none" strike="noStrike" cap="none" dirty="0">
                        <a:solidFill>
                          <a:schemeClr val="lt1"/>
                        </a:solidFill>
                      </a:endParaRPr>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rPr>
                        <a:t>West Bengal</a:t>
                      </a: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1E4E79"/>
                    </a:solidFill>
                  </a:tcPr>
                </a:tc>
                <a:extLst>
                  <a:ext uri="{0D108BD9-81ED-4DB2-BD59-A6C34878D82A}">
                    <a16:rowId xmlns:a16="http://schemas.microsoft.com/office/drawing/2014/main" val="10003"/>
                  </a:ext>
                </a:extLst>
              </a:tr>
              <a:tr h="365775">
                <a:tc>
                  <a:txBody>
                    <a:bodyPr/>
                    <a:lstStyle/>
                    <a:p>
                      <a:pPr marL="0" marR="0" lvl="1" indent="0" algn="l" rtl="0">
                        <a:lnSpc>
                          <a:spcPct val="100000"/>
                        </a:lnSpc>
                        <a:spcBef>
                          <a:spcPts val="0"/>
                        </a:spcBef>
                        <a:spcAft>
                          <a:spcPts val="0"/>
                        </a:spcAft>
                        <a:buClr>
                          <a:srgbClr val="1E4E79"/>
                        </a:buClr>
                        <a:buSzPts val="1400"/>
                        <a:buFont typeface="Calibri"/>
                        <a:buNone/>
                      </a:pPr>
                      <a:r>
                        <a:rPr lang="en-US" sz="1800" i="0" u="none" strike="noStrike" cap="none" dirty="0">
                          <a:solidFill>
                            <a:schemeClr val="lt1"/>
                          </a:solidFill>
                        </a:rPr>
                        <a:t>Gujarat</a:t>
                      </a:r>
                      <a:endParaRPr sz="1800" u="none" strike="noStrike" cap="none" dirty="0"/>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400"/>
                        <a:buFont typeface="Calibri"/>
                        <a:buNone/>
                      </a:pPr>
                      <a:r>
                        <a:rPr lang="en-US" sz="1800" u="none" strike="noStrike" cap="none" dirty="0">
                          <a:solidFill>
                            <a:schemeClr val="lt1"/>
                          </a:solidFill>
                        </a:rPr>
                        <a:t>Odisha</a:t>
                      </a:r>
                      <a:endParaRPr sz="1800" u="none" strike="noStrike" cap="none" dirty="0"/>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1E4E79"/>
                    </a:solidFill>
                  </a:tcPr>
                </a:tc>
                <a:extLst>
                  <a:ext uri="{0D108BD9-81ED-4DB2-BD59-A6C34878D82A}">
                    <a16:rowId xmlns:a16="http://schemas.microsoft.com/office/drawing/2014/main" val="10004"/>
                  </a:ext>
                </a:extLst>
              </a:tr>
              <a:tr h="365775">
                <a:tc>
                  <a:txBody>
                    <a:bodyPr/>
                    <a:lstStyle/>
                    <a:p>
                      <a:pPr marL="0" marR="0" lvl="1" indent="0" algn="l" rtl="0">
                        <a:lnSpc>
                          <a:spcPct val="100000"/>
                        </a:lnSpc>
                        <a:spcBef>
                          <a:spcPts val="0"/>
                        </a:spcBef>
                        <a:spcAft>
                          <a:spcPts val="0"/>
                        </a:spcAft>
                        <a:buClr>
                          <a:srgbClr val="1E4E79"/>
                        </a:buClr>
                        <a:buSzPts val="1400"/>
                        <a:buFont typeface="Calibri"/>
                        <a:buNone/>
                      </a:pPr>
                      <a:r>
                        <a:rPr lang="en-US" sz="1800" i="0" u="none" strike="noStrike" cap="none">
                          <a:solidFill>
                            <a:schemeClr val="lt1"/>
                          </a:solidFill>
                        </a:rPr>
                        <a:t>Himachal Pradesh</a:t>
                      </a:r>
                      <a:endParaRPr sz="18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400"/>
                        <a:buFont typeface="Calibri"/>
                        <a:buNone/>
                      </a:pPr>
                      <a:r>
                        <a:rPr lang="en-US" sz="1800" i="0" u="none" strike="noStrike" cap="none" dirty="0">
                          <a:solidFill>
                            <a:schemeClr val="lt1"/>
                          </a:solidFill>
                        </a:rPr>
                        <a:t>Punjab</a:t>
                      </a:r>
                      <a:endParaRPr sz="1800" u="none" strike="noStrike" cap="none" dirty="0"/>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1E4E79"/>
                    </a:solidFill>
                  </a:tcPr>
                </a:tc>
                <a:extLst>
                  <a:ext uri="{0D108BD9-81ED-4DB2-BD59-A6C34878D82A}">
                    <a16:rowId xmlns:a16="http://schemas.microsoft.com/office/drawing/2014/main" val="10005"/>
                  </a:ext>
                </a:extLst>
              </a:tr>
              <a:tr h="365775">
                <a:tc>
                  <a:txBody>
                    <a:bodyPr/>
                    <a:lstStyle/>
                    <a:p>
                      <a:pPr marL="0" marR="0" lvl="1" indent="0" algn="l" rtl="0">
                        <a:lnSpc>
                          <a:spcPct val="100000"/>
                        </a:lnSpc>
                        <a:spcBef>
                          <a:spcPts val="0"/>
                        </a:spcBef>
                        <a:spcAft>
                          <a:spcPts val="0"/>
                        </a:spcAft>
                        <a:buClr>
                          <a:srgbClr val="1E4E79"/>
                        </a:buClr>
                        <a:buSzPts val="1400"/>
                        <a:buFont typeface="Calibri"/>
                        <a:buNone/>
                      </a:pPr>
                      <a:r>
                        <a:rPr lang="en-US" sz="1800" i="0" u="none" strike="noStrike" cap="none">
                          <a:solidFill>
                            <a:schemeClr val="lt1"/>
                          </a:solidFill>
                        </a:rPr>
                        <a:t>Jammu &amp; Kashmir</a:t>
                      </a:r>
                      <a:endParaRPr sz="18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400"/>
                        <a:buFont typeface="Calibri"/>
                        <a:buNone/>
                      </a:pPr>
                      <a:r>
                        <a:rPr lang="en-US" sz="1800" i="0" u="none" strike="noStrike" cap="none" dirty="0">
                          <a:solidFill>
                            <a:schemeClr val="lt1"/>
                          </a:solidFill>
                        </a:rPr>
                        <a:t>Tamil Nadu</a:t>
                      </a:r>
                      <a:endParaRPr sz="1800" u="none" strike="noStrike" cap="none" dirty="0"/>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1E4E79"/>
                    </a:solidFill>
                  </a:tcPr>
                </a:tc>
                <a:extLst>
                  <a:ext uri="{0D108BD9-81ED-4DB2-BD59-A6C34878D82A}">
                    <a16:rowId xmlns:a16="http://schemas.microsoft.com/office/drawing/2014/main" val="10006"/>
                  </a:ext>
                </a:extLst>
              </a:tr>
              <a:tr h="365775">
                <a:tc>
                  <a:txBody>
                    <a:bodyPr/>
                    <a:lstStyle/>
                    <a:p>
                      <a:pPr marL="0" marR="0" lvl="1" indent="0" algn="l" rtl="0">
                        <a:lnSpc>
                          <a:spcPct val="100000"/>
                        </a:lnSpc>
                        <a:spcBef>
                          <a:spcPts val="0"/>
                        </a:spcBef>
                        <a:spcAft>
                          <a:spcPts val="0"/>
                        </a:spcAft>
                        <a:buClr>
                          <a:srgbClr val="1E4E79"/>
                        </a:buClr>
                        <a:buSzPts val="1400"/>
                        <a:buFont typeface="Calibri"/>
                        <a:buNone/>
                      </a:pPr>
                      <a:r>
                        <a:rPr lang="en-US" sz="1800" i="0" u="none" strike="noStrike" cap="none">
                          <a:solidFill>
                            <a:schemeClr val="lt1"/>
                          </a:solidFill>
                        </a:rPr>
                        <a:t>Jharkhand</a:t>
                      </a:r>
                      <a:endParaRPr sz="1800" u="none" strike="noStrike" cap="none"/>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chemeClr val="lt1"/>
                        </a:buClr>
                        <a:buSzPts val="1400"/>
                        <a:buFont typeface="Calibri"/>
                        <a:buNone/>
                      </a:pPr>
                      <a:r>
                        <a:rPr lang="en-US" sz="1800" i="0" u="none" strike="noStrike" cap="none" dirty="0">
                          <a:solidFill>
                            <a:schemeClr val="lt1"/>
                          </a:solidFill>
                        </a:rPr>
                        <a:t>Uttar Pradesh</a:t>
                      </a:r>
                      <a:endParaRPr sz="1800" u="none" strike="noStrike" cap="none" dirty="0"/>
                    </a:p>
                  </a:txBody>
                  <a:tcPr marL="91450" marR="91450" marT="45725" marB="45725">
                    <a:solidFill>
                      <a:srgbClr val="BBD6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9CC2E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2E75B5"/>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lt1"/>
                        </a:solidFill>
                      </a:endParaRPr>
                    </a:p>
                  </a:txBody>
                  <a:tcPr marL="91450" marR="91450" marT="45725" marB="45725">
                    <a:solidFill>
                      <a:srgbClr val="1E4E79"/>
                    </a:solidFill>
                  </a:tcPr>
                </a:tc>
                <a:extLst>
                  <a:ext uri="{0D108BD9-81ED-4DB2-BD59-A6C34878D82A}">
                    <a16:rowId xmlns:a16="http://schemas.microsoft.com/office/drawing/2014/main" val="10007"/>
                  </a:ext>
                </a:extLst>
              </a:tr>
            </a:tbl>
          </a:graphicData>
        </a:graphic>
      </p:graphicFrame>
      <p:sp>
        <p:nvSpPr>
          <p:cNvPr id="955" name="Google Shape;955;ga3b6e513f1_0_1475"/>
          <p:cNvSpPr txBox="1">
            <a:spLocks noGrp="1"/>
          </p:cNvSpPr>
          <p:nvPr>
            <p:ph type="sldNum" idx="12"/>
          </p:nvPr>
        </p:nvSpPr>
        <p:spPr>
          <a:xfrm>
            <a:off x="8530658" y="6356358"/>
            <a:ext cx="2720241"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36</a:t>
            </a:fld>
            <a:endParaRPr dirty="0">
              <a:solidFill>
                <a:schemeClr val="lt1"/>
              </a:solidFill>
            </a:endParaRPr>
          </a:p>
        </p:txBody>
      </p:sp>
      <p:sp>
        <p:nvSpPr>
          <p:cNvPr id="956" name="Google Shape;956;ga3b6e513f1_0_1475"/>
          <p:cNvSpPr/>
          <p:nvPr/>
        </p:nvSpPr>
        <p:spPr>
          <a:xfrm>
            <a:off x="74279" y="6506039"/>
            <a:ext cx="102723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3F3F3F"/>
                </a:solidFill>
                <a:latin typeface="Proxima Nova"/>
                <a:ea typeface="Proxima Nova"/>
                <a:cs typeface="Proxima Nova"/>
                <a:sym typeface="Proxima Nova"/>
              </a:rPr>
              <a:t>Photo: Adam Cohn</a:t>
            </a:r>
            <a:endParaRPr sz="800" b="0" i="0" u="none" strike="noStrike" cap="none">
              <a:solidFill>
                <a:srgbClr val="3F3F3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ga3b6e513f1_0_14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64727" y="1324285"/>
            <a:ext cx="5462547" cy="3318495"/>
          </a:xfrm>
          <a:prstGeom prst="rect">
            <a:avLst/>
          </a:prstGeom>
          <a:noFill/>
          <a:ln>
            <a:noFill/>
          </a:ln>
        </p:spPr>
      </p:pic>
      <p:pic>
        <p:nvPicPr>
          <p:cNvPr id="963" name="Google Shape;963;ga3b6e513f1_0_1485" descr="A close up of a plant&#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a3b6e513f1_0_911"/>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56" name="Google Shape;356;ga3b6e513f1_0_9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588" lvl="0" indent="-50788" algn="l" rtl="0">
              <a:lnSpc>
                <a:spcPct val="90000"/>
              </a:lnSpc>
              <a:spcBef>
                <a:spcPts val="0"/>
              </a:spcBef>
              <a:spcAft>
                <a:spcPts val="0"/>
              </a:spcAft>
              <a:buClr>
                <a:schemeClr val="dk1"/>
              </a:buClr>
              <a:buSzPts val="2800"/>
              <a:buNone/>
            </a:pPr>
            <a:endParaRPr/>
          </a:p>
        </p:txBody>
      </p:sp>
      <p:pic>
        <p:nvPicPr>
          <p:cNvPr id="357" name="Google Shape;357;ga3b6e513f1_0_911" descr="A person holding a baby&#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1" cy="6857999"/>
          </a:xfrm>
          <a:prstGeom prst="rect">
            <a:avLst/>
          </a:prstGeom>
          <a:noFill/>
          <a:ln>
            <a:noFill/>
          </a:ln>
        </p:spPr>
      </p:pic>
      <p:sp>
        <p:nvSpPr>
          <p:cNvPr id="358" name="Google Shape;358;ga3b6e513f1_0_911"/>
          <p:cNvSpPr txBox="1"/>
          <p:nvPr/>
        </p:nvSpPr>
        <p:spPr>
          <a:xfrm>
            <a:off x="383792" y="0"/>
            <a:ext cx="4483800" cy="6858000"/>
          </a:xfrm>
          <a:prstGeom prst="rect">
            <a:avLst/>
          </a:prstGeom>
          <a:solidFill>
            <a:srgbClr val="FFFFFF">
              <a:alpha val="28235"/>
            </a:srgbClr>
          </a:solidFill>
          <a:ln>
            <a:noFill/>
          </a:ln>
        </p:spPr>
        <p:txBody>
          <a:bodyPr spcFirstLastPara="1" wrap="square" lIns="91425" tIns="45700" rIns="91425" bIns="45700" anchor="ctr" anchorCtr="0">
            <a:noAutofit/>
          </a:bodyPr>
          <a:lstStyle/>
          <a:p>
            <a:pPr marL="228600" marR="0" lvl="0" indent="0" algn="l" rtl="0">
              <a:lnSpc>
                <a:spcPct val="90000"/>
              </a:lnSpc>
              <a:spcBef>
                <a:spcPts val="0"/>
              </a:spcBef>
              <a:spcAft>
                <a:spcPts val="0"/>
              </a:spcAft>
              <a:buClr>
                <a:schemeClr val="dk1"/>
              </a:buClr>
              <a:buSzPts val="3600"/>
              <a:buFont typeface="Calibri"/>
              <a:buNone/>
            </a:pPr>
            <a:endParaRPr sz="3600" b="0" i="0" u="none" strike="noStrike" cap="none">
              <a:solidFill>
                <a:srgbClr val="3F3F3F"/>
              </a:solidFill>
              <a:latin typeface="Calibri"/>
              <a:ea typeface="Calibri"/>
              <a:cs typeface="Calibri"/>
              <a:sym typeface="Calibri"/>
            </a:endParaRPr>
          </a:p>
          <a:p>
            <a:pPr marL="228600" marR="0" lvl="0" indent="0" algn="l" rtl="0">
              <a:lnSpc>
                <a:spcPct val="90000"/>
              </a:lnSpc>
              <a:spcBef>
                <a:spcPts val="0"/>
              </a:spcBef>
              <a:spcAft>
                <a:spcPts val="0"/>
              </a:spcAft>
              <a:buClr>
                <a:schemeClr val="dk1"/>
              </a:buClr>
              <a:buSzPts val="2800"/>
              <a:buFont typeface="Calibri"/>
              <a:buNone/>
            </a:pPr>
            <a:endParaRPr sz="2800" b="0" i="0" u="none" strike="noStrike" cap="none">
              <a:solidFill>
                <a:srgbClr val="3F3F3F"/>
              </a:solidFill>
              <a:latin typeface="Calibri"/>
              <a:ea typeface="Calibri"/>
              <a:cs typeface="Calibri"/>
              <a:sym typeface="Calibri"/>
            </a:endParaRPr>
          </a:p>
          <a:p>
            <a:pPr marL="228600" marR="0" lvl="0" indent="0" algn="l" rtl="0">
              <a:lnSpc>
                <a:spcPct val="90000"/>
              </a:lnSpc>
              <a:spcBef>
                <a:spcPts val="0"/>
              </a:spcBef>
              <a:spcAft>
                <a:spcPts val="0"/>
              </a:spcAft>
              <a:buClr>
                <a:srgbClr val="3F3F3F"/>
              </a:buClr>
              <a:buSzPts val="2800"/>
              <a:buFont typeface="Calibri"/>
              <a:buNone/>
            </a:pPr>
            <a:r>
              <a:rPr lang="en-US" sz="2800" b="0" i="0" u="none" strike="noStrike" cap="none">
                <a:solidFill>
                  <a:srgbClr val="3F3F3F"/>
                </a:solidFill>
                <a:latin typeface="Calibri"/>
                <a:ea typeface="Calibri"/>
                <a:cs typeface="Calibri"/>
                <a:sym typeface="Calibri"/>
              </a:rPr>
              <a:t>An additional 82% of</a:t>
            </a:r>
            <a:endParaRPr sz="1400" b="0" i="0" u="none" strike="noStrike" cap="none">
              <a:solidFill>
                <a:srgbClr val="000000"/>
              </a:solidFill>
              <a:latin typeface="Arial"/>
              <a:ea typeface="Arial"/>
              <a:cs typeface="Arial"/>
              <a:sym typeface="Arial"/>
            </a:endParaRPr>
          </a:p>
          <a:p>
            <a:pPr marL="228600" marR="0" lvl="0" indent="0" algn="l" rtl="0">
              <a:lnSpc>
                <a:spcPct val="90000"/>
              </a:lnSpc>
              <a:spcBef>
                <a:spcPts val="0"/>
              </a:spcBef>
              <a:spcAft>
                <a:spcPts val="0"/>
              </a:spcAft>
              <a:buClr>
                <a:srgbClr val="3F3F3F"/>
              </a:buClr>
              <a:buSzPts val="2800"/>
              <a:buFont typeface="Calibri"/>
              <a:buNone/>
            </a:pPr>
            <a:r>
              <a:rPr lang="en-US" sz="2800" b="0" i="0" u="none" strike="noStrike" cap="none">
                <a:solidFill>
                  <a:srgbClr val="3F3F3F"/>
                </a:solidFill>
                <a:latin typeface="Calibri"/>
                <a:ea typeface="Calibri"/>
                <a:cs typeface="Calibri"/>
                <a:sym typeface="Calibri"/>
              </a:rPr>
              <a:t>birth defects of the</a:t>
            </a:r>
            <a:endParaRPr sz="1400" b="0" i="0" u="none" strike="noStrike" cap="none">
              <a:solidFill>
                <a:srgbClr val="000000"/>
              </a:solidFill>
              <a:latin typeface="Arial"/>
              <a:ea typeface="Arial"/>
              <a:cs typeface="Arial"/>
              <a:sym typeface="Arial"/>
            </a:endParaRPr>
          </a:p>
          <a:p>
            <a:pPr marL="228600" marR="0" lvl="0" indent="0" algn="l" rtl="0">
              <a:lnSpc>
                <a:spcPct val="90000"/>
              </a:lnSpc>
              <a:spcBef>
                <a:spcPts val="0"/>
              </a:spcBef>
              <a:spcAft>
                <a:spcPts val="0"/>
              </a:spcAft>
              <a:buClr>
                <a:srgbClr val="3F3F3F"/>
              </a:buClr>
              <a:buSzPts val="2800"/>
              <a:buFont typeface="Calibri"/>
              <a:buNone/>
            </a:pPr>
            <a:r>
              <a:rPr lang="en-US" sz="2800" b="0" i="0" u="none" strike="noStrike" cap="none">
                <a:solidFill>
                  <a:srgbClr val="3F3F3F"/>
                </a:solidFill>
                <a:latin typeface="Calibri"/>
                <a:ea typeface="Calibri"/>
                <a:cs typeface="Calibri"/>
                <a:sym typeface="Calibri"/>
              </a:rPr>
              <a:t>brain and spine</a:t>
            </a:r>
            <a:r>
              <a:rPr lang="en-US" sz="2800" b="0" i="0" u="none" strike="noStrike" cap="none" baseline="30000">
                <a:solidFill>
                  <a:srgbClr val="3F3F3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a:p>
            <a:pPr marL="228600" marR="0" lvl="0" indent="0" algn="l" rtl="0">
              <a:lnSpc>
                <a:spcPct val="90000"/>
              </a:lnSpc>
              <a:spcBef>
                <a:spcPts val="0"/>
              </a:spcBef>
              <a:spcAft>
                <a:spcPts val="0"/>
              </a:spcAft>
              <a:buClr>
                <a:srgbClr val="3F3F3F"/>
              </a:buClr>
              <a:buSzPts val="2800"/>
              <a:buFont typeface="Calibri"/>
              <a:buNone/>
            </a:pPr>
            <a:r>
              <a:rPr lang="en-US" sz="2800" b="0" i="0" u="none" strike="noStrike" cap="none">
                <a:solidFill>
                  <a:srgbClr val="3F3F3F"/>
                </a:solidFill>
                <a:latin typeface="Calibri"/>
                <a:ea typeface="Calibri"/>
                <a:cs typeface="Calibri"/>
                <a:sym typeface="Calibri"/>
              </a:rPr>
              <a:t>and 34% of global</a:t>
            </a:r>
            <a:endParaRPr sz="1400" b="0" i="0" u="none" strike="noStrike" cap="none">
              <a:solidFill>
                <a:srgbClr val="000000"/>
              </a:solidFill>
              <a:latin typeface="Arial"/>
              <a:ea typeface="Arial"/>
              <a:cs typeface="Arial"/>
              <a:sym typeface="Arial"/>
            </a:endParaRPr>
          </a:p>
          <a:p>
            <a:pPr marL="228600" marR="0" lvl="0" indent="0" algn="l" rtl="0">
              <a:lnSpc>
                <a:spcPct val="90000"/>
              </a:lnSpc>
              <a:spcBef>
                <a:spcPts val="0"/>
              </a:spcBef>
              <a:spcAft>
                <a:spcPts val="0"/>
              </a:spcAft>
              <a:buClr>
                <a:srgbClr val="3F3F3F"/>
              </a:buClr>
              <a:buSzPts val="2800"/>
              <a:buFont typeface="Calibri"/>
              <a:buNone/>
            </a:pPr>
            <a:r>
              <a:rPr lang="en-US" sz="2800" b="0" i="0" u="none" strike="noStrike" cap="none">
                <a:solidFill>
                  <a:srgbClr val="3F3F3F"/>
                </a:solidFill>
                <a:latin typeface="Calibri"/>
                <a:ea typeface="Calibri"/>
                <a:cs typeface="Calibri"/>
                <a:sym typeface="Calibri"/>
              </a:rPr>
              <a:t>anemia cases</a:t>
            </a:r>
            <a:r>
              <a:rPr lang="en-US" sz="2800" b="0" i="0" u="none" strike="noStrike" cap="none" baseline="30000">
                <a:solidFill>
                  <a:srgbClr val="3F3F3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a:p>
            <a:pPr marL="228600" marR="0" lvl="0" indent="0" algn="l" rtl="0">
              <a:lnSpc>
                <a:spcPct val="90000"/>
              </a:lnSpc>
              <a:spcBef>
                <a:spcPts val="0"/>
              </a:spcBef>
              <a:spcAft>
                <a:spcPts val="0"/>
              </a:spcAft>
              <a:buClr>
                <a:srgbClr val="3F3F3F"/>
              </a:buClr>
              <a:buSzPts val="2800"/>
              <a:buFont typeface="Calibri"/>
              <a:buNone/>
            </a:pPr>
            <a:r>
              <a:rPr lang="en-US" sz="2800" b="0" i="0" u="none" strike="noStrike" cap="none">
                <a:solidFill>
                  <a:srgbClr val="3F3F3F"/>
                </a:solidFill>
                <a:latin typeface="Calibri"/>
                <a:ea typeface="Calibri"/>
                <a:cs typeface="Calibri"/>
                <a:sym typeface="Calibri"/>
              </a:rPr>
              <a:t>could still be </a:t>
            </a:r>
            <a:r>
              <a:rPr lang="en-US" sz="2800" b="0" i="0" u="none" strike="noStrike" cap="none">
                <a:solidFill>
                  <a:schemeClr val="lt1"/>
                </a:solidFill>
                <a:highlight>
                  <a:srgbClr val="808080"/>
                </a:highlight>
                <a:latin typeface="Calibri"/>
                <a:ea typeface="Calibri"/>
                <a:cs typeface="Calibri"/>
                <a:sym typeface="Calibri"/>
              </a:rPr>
              <a:t>prevented</a:t>
            </a:r>
            <a:r>
              <a:rPr lang="en-US" sz="2800" b="0" i="0" u="none" strike="noStrike" cap="none">
                <a:solidFill>
                  <a:srgbClr val="3F3F3F"/>
                </a:solidFill>
                <a:latin typeface="Calibri"/>
                <a:ea typeface="Calibri"/>
                <a:cs typeface="Calibri"/>
                <a:sym typeface="Calibri"/>
              </a:rPr>
              <a:t> through adequate</a:t>
            </a:r>
            <a:endParaRPr sz="1400" b="0" i="0" u="none" strike="noStrike" cap="none">
              <a:solidFill>
                <a:srgbClr val="000000"/>
              </a:solidFill>
              <a:latin typeface="Arial"/>
              <a:ea typeface="Arial"/>
              <a:cs typeface="Arial"/>
              <a:sym typeface="Arial"/>
            </a:endParaRPr>
          </a:p>
          <a:p>
            <a:pPr marL="228600" marR="0" lvl="0" indent="0" algn="l" rtl="0">
              <a:lnSpc>
                <a:spcPct val="90000"/>
              </a:lnSpc>
              <a:spcBef>
                <a:spcPts val="0"/>
              </a:spcBef>
              <a:spcAft>
                <a:spcPts val="0"/>
              </a:spcAft>
              <a:buClr>
                <a:srgbClr val="3F3F3F"/>
              </a:buClr>
              <a:buSzPts val="2800"/>
              <a:buFont typeface="Calibri"/>
              <a:buNone/>
            </a:pPr>
            <a:r>
              <a:rPr lang="en-US" sz="2800" b="0" i="0" u="none" strike="noStrike" cap="none">
                <a:solidFill>
                  <a:srgbClr val="3F3F3F"/>
                </a:solidFill>
                <a:latin typeface="Calibri"/>
                <a:ea typeface="Calibri"/>
                <a:cs typeface="Calibri"/>
                <a:sym typeface="Calibri"/>
              </a:rPr>
              <a:t>intake of iron and</a:t>
            </a:r>
            <a:endParaRPr sz="1400" b="0" i="0" u="none" strike="noStrike" cap="none">
              <a:solidFill>
                <a:srgbClr val="000000"/>
              </a:solidFill>
              <a:latin typeface="Arial"/>
              <a:ea typeface="Arial"/>
              <a:cs typeface="Arial"/>
              <a:sym typeface="Arial"/>
            </a:endParaRPr>
          </a:p>
          <a:p>
            <a:pPr marL="228600" marR="0" lvl="0" indent="0" algn="l" rtl="0">
              <a:lnSpc>
                <a:spcPct val="90000"/>
              </a:lnSpc>
              <a:spcBef>
                <a:spcPts val="0"/>
              </a:spcBef>
              <a:spcAft>
                <a:spcPts val="0"/>
              </a:spcAft>
              <a:buClr>
                <a:srgbClr val="3F3F3F"/>
              </a:buClr>
              <a:buSzPts val="2800"/>
              <a:buFont typeface="Calibri"/>
              <a:buNone/>
            </a:pPr>
            <a:r>
              <a:rPr lang="en-US" sz="2800" b="0" i="0" u="none" strike="noStrike" cap="none">
                <a:solidFill>
                  <a:srgbClr val="3F3F3F"/>
                </a:solidFill>
                <a:latin typeface="Calibri"/>
                <a:ea typeface="Calibri"/>
                <a:cs typeface="Calibri"/>
                <a:sym typeface="Calibri"/>
              </a:rPr>
              <a:t>folic acid.</a:t>
            </a:r>
            <a:endParaRPr sz="1400" b="0" i="0" u="none" strike="noStrike" cap="none">
              <a:solidFill>
                <a:srgbClr val="000000"/>
              </a:solidFill>
              <a:latin typeface="Arial"/>
              <a:ea typeface="Arial"/>
              <a:cs typeface="Arial"/>
              <a:sym typeface="Arial"/>
            </a:endParaRPr>
          </a:p>
          <a:p>
            <a:pPr marL="228600" marR="0" lvl="0" indent="0" algn="l" rtl="0">
              <a:lnSpc>
                <a:spcPct val="90000"/>
              </a:lnSpc>
              <a:spcBef>
                <a:spcPts val="0"/>
              </a:spcBef>
              <a:spcAft>
                <a:spcPts val="0"/>
              </a:spcAft>
              <a:buClr>
                <a:schemeClr val="dk1"/>
              </a:buClr>
              <a:buSzPts val="3600"/>
              <a:buFont typeface="Calibri"/>
              <a:buNone/>
            </a:pPr>
            <a:endParaRPr sz="3600" b="0" i="0" u="none" strike="noStrike" cap="none">
              <a:solidFill>
                <a:srgbClr val="3F3F3F"/>
              </a:solidFill>
              <a:latin typeface="Calibri"/>
              <a:ea typeface="Calibri"/>
              <a:cs typeface="Calibri"/>
              <a:sym typeface="Calibri"/>
            </a:endParaRPr>
          </a:p>
        </p:txBody>
      </p:sp>
      <p:sp>
        <p:nvSpPr>
          <p:cNvPr id="359" name="Google Shape;359;ga3b6e513f1_0_911"/>
          <p:cNvSpPr/>
          <p:nvPr/>
        </p:nvSpPr>
        <p:spPr>
          <a:xfrm>
            <a:off x="622515" y="6033192"/>
            <a:ext cx="3414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baseline="30000">
                <a:solidFill>
                  <a:schemeClr val="lt1"/>
                </a:solidFill>
                <a:latin typeface="Calibri"/>
                <a:ea typeface="Calibri"/>
                <a:cs typeface="Calibri"/>
                <a:sym typeface="Calibri"/>
              </a:rPr>
              <a:t>1</a:t>
            </a:r>
            <a:r>
              <a:rPr lang="en-US" sz="1200" b="0" i="0" u="none" strike="noStrike" cap="none">
                <a:solidFill>
                  <a:schemeClr val="lt1"/>
                </a:solidFill>
                <a:latin typeface="Calibri"/>
                <a:ea typeface="Calibri"/>
                <a:cs typeface="Calibri"/>
                <a:sym typeface="Calibri"/>
              </a:rPr>
              <a:t> </a:t>
            </a:r>
            <a:r>
              <a:rPr lang="en-US" sz="12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https://www.ncbi.nlm.nih.gov/pubmed/30070772</a:t>
            </a: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baseline="30000">
                <a:solidFill>
                  <a:schemeClr val="lt1"/>
                </a:solidFill>
                <a:latin typeface="Calibri"/>
                <a:ea typeface="Calibri"/>
                <a:cs typeface="Calibri"/>
                <a:sym typeface="Calibri"/>
              </a:rPr>
              <a:t>2</a:t>
            </a:r>
            <a:r>
              <a:rPr lang="en-US" sz="1200" b="0" i="0" u="none" strike="noStrike" cap="none">
                <a:solidFill>
                  <a:schemeClr val="lt1"/>
                </a:solidFill>
                <a:latin typeface="Calibri"/>
                <a:ea typeface="Calibri"/>
                <a:cs typeface="Calibri"/>
                <a:sym typeface="Calibri"/>
              </a:rPr>
              <a:t> </a:t>
            </a:r>
            <a:r>
              <a:rPr lang="en-US" sz="12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https://www.ncbi.nlm.nih.gov/pubmed/30997493</a:t>
            </a: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   Photo: Benedicte Kurzen</a:t>
            </a:r>
            <a:endParaRPr sz="1200" b="0" i="0" u="none" strike="noStrike" cap="none">
              <a:solidFill>
                <a:schemeClr val="lt1"/>
              </a:solidFill>
              <a:latin typeface="Calibri"/>
              <a:ea typeface="Calibri"/>
              <a:cs typeface="Calibri"/>
              <a:sym typeface="Calibri"/>
            </a:endParaRPr>
          </a:p>
        </p:txBody>
      </p:sp>
      <p:sp>
        <p:nvSpPr>
          <p:cNvPr id="360" name="Google Shape;360;ga3b6e513f1_0_911"/>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4</a:t>
            </a:fld>
            <a:endParaRPr>
              <a:solidFill>
                <a:schemeClr val="lt1"/>
              </a:solidFill>
            </a:endParaRPr>
          </a:p>
        </p:txBody>
      </p:sp>
      <p:sp>
        <p:nvSpPr>
          <p:cNvPr id="361" name="Google Shape;361;ga3b6e513f1_0_911"/>
          <p:cNvSpPr txBox="1"/>
          <p:nvPr/>
        </p:nvSpPr>
        <p:spPr>
          <a:xfrm>
            <a:off x="622515" y="730258"/>
            <a:ext cx="4029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4400"/>
              <a:buFont typeface="Calibri"/>
              <a:buNone/>
            </a:pPr>
            <a:r>
              <a:rPr lang="en-US" sz="4400" b="0" i="0" u="none" strike="noStrike" cap="none">
                <a:solidFill>
                  <a:srgbClr val="3F3F3F"/>
                </a:solidFill>
                <a:latin typeface="Calibri"/>
                <a:ea typeface="Calibri"/>
                <a:cs typeface="Calibri"/>
                <a:sym typeface="Calibri"/>
              </a:rPr>
              <a:t>The global gap</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ga3b6e513f1_0_922" descr="A picture containing outdoor, water, man, woman&#10;&#10;Description automatically generated"/>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397126"/>
            <a:ext cx="12192001" cy="7258116"/>
          </a:xfrm>
          <a:prstGeom prst="rect">
            <a:avLst/>
          </a:prstGeom>
          <a:noFill/>
          <a:ln>
            <a:noFill/>
          </a:ln>
        </p:spPr>
      </p:pic>
      <p:sp>
        <p:nvSpPr>
          <p:cNvPr id="368" name="Google Shape;368;ga3b6e513f1_0_922"/>
          <p:cNvSpPr/>
          <p:nvPr/>
        </p:nvSpPr>
        <p:spPr>
          <a:xfrm>
            <a:off x="5216744" y="-400115"/>
            <a:ext cx="6975300" cy="6724800"/>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ga3b6e513f1_0_922"/>
          <p:cNvSpPr txBox="1"/>
          <p:nvPr/>
        </p:nvSpPr>
        <p:spPr>
          <a:xfrm>
            <a:off x="5366188" y="1338838"/>
            <a:ext cx="6752400" cy="19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3F3F3F"/>
                </a:solidFill>
                <a:latin typeface="Calibri"/>
                <a:ea typeface="Calibri"/>
                <a:cs typeface="Calibri"/>
                <a:sym typeface="Calibri"/>
              </a:rPr>
              <a:t>Most of the world’s industrially milled grains are not yet fortified.</a:t>
            </a:r>
            <a:endParaRPr sz="1400" b="0" i="0" u="none" strike="noStrike" cap="none">
              <a:solidFill>
                <a:srgbClr val="000000"/>
              </a:solidFill>
              <a:latin typeface="Arial"/>
              <a:ea typeface="Arial"/>
              <a:cs typeface="Arial"/>
              <a:sym typeface="Arial"/>
            </a:endParaRPr>
          </a:p>
        </p:txBody>
      </p:sp>
      <p:sp>
        <p:nvSpPr>
          <p:cNvPr id="370" name="Google Shape;370;ga3b6e513f1_0_922"/>
          <p:cNvSpPr txBox="1"/>
          <p:nvPr/>
        </p:nvSpPr>
        <p:spPr>
          <a:xfrm>
            <a:off x="5366188" y="648589"/>
            <a:ext cx="6806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3F3F3F"/>
                </a:solidFill>
                <a:latin typeface="Calibri"/>
                <a:ea typeface="Calibri"/>
                <a:cs typeface="Calibri"/>
                <a:sym typeface="Calibri"/>
              </a:rPr>
              <a:t>UNMET POTENTIAL</a:t>
            </a:r>
            <a:endParaRPr sz="1400" b="0" i="0" u="none" strike="noStrike" cap="none">
              <a:solidFill>
                <a:srgbClr val="000000"/>
              </a:solidFill>
              <a:latin typeface="Arial"/>
              <a:ea typeface="Arial"/>
              <a:cs typeface="Arial"/>
              <a:sym typeface="Arial"/>
            </a:endParaRPr>
          </a:p>
        </p:txBody>
      </p:sp>
      <p:cxnSp>
        <p:nvCxnSpPr>
          <p:cNvPr id="371" name="Google Shape;371;ga3b6e513f1_0_922"/>
          <p:cNvCxnSpPr/>
          <p:nvPr/>
        </p:nvCxnSpPr>
        <p:spPr>
          <a:xfrm>
            <a:off x="5472135" y="1255323"/>
            <a:ext cx="3372000" cy="0"/>
          </a:xfrm>
          <a:prstGeom prst="straightConnector1">
            <a:avLst/>
          </a:prstGeom>
          <a:noFill/>
          <a:ln w="9525" cap="flat" cmpd="sng">
            <a:solidFill>
              <a:srgbClr val="AEABAB"/>
            </a:solidFill>
            <a:prstDash val="solid"/>
            <a:miter lim="800000"/>
            <a:headEnd type="none" w="sm" len="sm"/>
            <a:tailEnd type="none" w="sm" len="sm"/>
          </a:ln>
        </p:spPr>
      </p:cxnSp>
      <p:graphicFrame>
        <p:nvGraphicFramePr>
          <p:cNvPr id="372" name="Google Shape;372;ga3b6e513f1_0_922"/>
          <p:cNvGraphicFramePr/>
          <p:nvPr>
            <p:extLst>
              <p:ext uri="{D42A27DB-BD31-4B8C-83A1-F6EECF244321}">
                <p14:modId xmlns:p14="http://schemas.microsoft.com/office/powerpoint/2010/main" val="1575001627"/>
              </p:ext>
            </p:extLst>
          </p:nvPr>
        </p:nvGraphicFramePr>
        <p:xfrm>
          <a:off x="5434072" y="3444859"/>
          <a:ext cx="6540600" cy="2319180"/>
        </p:xfrm>
        <a:graphic>
          <a:graphicData uri="http://schemas.openxmlformats.org/drawingml/2006/table">
            <a:tbl>
              <a:tblPr>
                <a:noFill/>
                <a:tableStyleId>{C9CDBEC9-4E10-4509-BF0A-F3A403EC96DB}</a:tableStyleId>
              </a:tblPr>
              <a:tblGrid>
                <a:gridCol w="3304975">
                  <a:extLst>
                    <a:ext uri="{9D8B030D-6E8A-4147-A177-3AD203B41FA5}">
                      <a16:colId xmlns:a16="http://schemas.microsoft.com/office/drawing/2014/main" val="20000"/>
                    </a:ext>
                  </a:extLst>
                </a:gridCol>
                <a:gridCol w="1101900">
                  <a:extLst>
                    <a:ext uri="{9D8B030D-6E8A-4147-A177-3AD203B41FA5}">
                      <a16:colId xmlns:a16="http://schemas.microsoft.com/office/drawing/2014/main" val="20001"/>
                    </a:ext>
                  </a:extLst>
                </a:gridCol>
                <a:gridCol w="1072900">
                  <a:extLst>
                    <a:ext uri="{9D8B030D-6E8A-4147-A177-3AD203B41FA5}">
                      <a16:colId xmlns:a16="http://schemas.microsoft.com/office/drawing/2014/main" val="20002"/>
                    </a:ext>
                  </a:extLst>
                </a:gridCol>
                <a:gridCol w="1060825">
                  <a:extLst>
                    <a:ext uri="{9D8B030D-6E8A-4147-A177-3AD203B41FA5}">
                      <a16:colId xmlns:a16="http://schemas.microsoft.com/office/drawing/2014/main" val="20003"/>
                    </a:ext>
                  </a:extLst>
                </a:gridCol>
              </a:tblGrid>
              <a:tr h="577900">
                <a:tc>
                  <a:txBody>
                    <a:bodyPr/>
                    <a:lstStyle/>
                    <a:p>
                      <a:pPr marL="0" marR="0" lvl="0" indent="0" algn="l" rtl="0">
                        <a:lnSpc>
                          <a:spcPct val="100000"/>
                        </a:lnSpc>
                        <a:spcBef>
                          <a:spcPts val="0"/>
                        </a:spcBef>
                        <a:spcAft>
                          <a:spcPts val="0"/>
                        </a:spcAft>
                        <a:buClr>
                          <a:schemeClr val="dk1"/>
                        </a:buClr>
                        <a:buSzPts val="1400"/>
                        <a:buFont typeface="Calibri"/>
                        <a:buNone/>
                      </a:pPr>
                      <a:endParaRPr sz="1400" b="1" i="0" u="none" strike="noStrike" cap="none" dirty="0">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0" i="0" u="none" strike="noStrike" cap="none" dirty="0">
                          <a:solidFill>
                            <a:srgbClr val="3F3F3F"/>
                          </a:solidFill>
                          <a:latin typeface="Calibri"/>
                          <a:ea typeface="Calibri"/>
                          <a:cs typeface="Calibri"/>
                          <a:sym typeface="Calibri"/>
                        </a:rPr>
                        <a:t>WHEAT FLOUR</a:t>
                      </a:r>
                      <a:endParaRPr sz="1400" u="none" strike="noStrike" cap="none" dirty="0"/>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MAIZE FLOUR</a:t>
                      </a:r>
                      <a:endParaRPr sz="1400" u="none" strike="noStrike" cap="none"/>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RICE</a:t>
                      </a:r>
                      <a:endParaRPr sz="1400" u="none" strike="noStrike" cap="none"/>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241350">
                <a:tc>
                  <a:txBody>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100" b="0" i="0" u="none" strike="noStrike" cap="none">
                          <a:solidFill>
                            <a:srgbClr val="3F3F3F"/>
                          </a:solidFill>
                          <a:latin typeface="Calibri"/>
                          <a:ea typeface="Calibri"/>
                          <a:cs typeface="Calibri"/>
                          <a:sym typeface="Calibri"/>
                        </a:rPr>
                        <a:t>million metric tons</a:t>
                      </a:r>
                      <a:endParaRPr sz="1100" b="1"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100" b="0" i="0" u="none" strike="noStrike" cap="none">
                          <a:solidFill>
                            <a:srgbClr val="3F3F3F"/>
                          </a:solidFill>
                          <a:latin typeface="Calibri"/>
                          <a:ea typeface="Calibri"/>
                          <a:cs typeface="Calibri"/>
                          <a:sym typeface="Calibri"/>
                        </a:rPr>
                        <a:t>million metric tons</a:t>
                      </a:r>
                      <a:endParaRPr sz="1100" b="1"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100" b="0" i="0" u="none" strike="noStrike" cap="none">
                          <a:solidFill>
                            <a:srgbClr val="3F3F3F"/>
                          </a:solidFill>
                          <a:latin typeface="Calibri"/>
                          <a:ea typeface="Calibri"/>
                          <a:cs typeface="Calibri"/>
                          <a:sym typeface="Calibri"/>
                        </a:rPr>
                        <a:t>million metric tons</a:t>
                      </a:r>
                      <a:endParaRPr sz="1100" b="1"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val="10001"/>
                  </a:ext>
                </a:extLst>
              </a:tr>
              <a:tr h="347625">
                <a:tc>
                  <a:txBody>
                    <a:bodyPr/>
                    <a:lstStyle/>
                    <a:p>
                      <a:pPr marL="0" marR="0" lvl="0" indent="0" algn="l"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Available for human consumption</a:t>
                      </a:r>
                      <a:endParaRPr sz="1600" b="1" i="0" u="none" strike="noStrike" cap="none" baseline="30000">
                        <a:solidFill>
                          <a:srgbClr val="3F3F3F"/>
                        </a:solidFill>
                        <a:latin typeface="Calibri"/>
                        <a:ea typeface="Calibri"/>
                        <a:cs typeface="Calibri"/>
                        <a:sym typeface="Calibri"/>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355</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90</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377</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318175">
                <a:tc>
                  <a:txBody>
                    <a:bodyPr/>
                    <a:lstStyle/>
                    <a:p>
                      <a:pPr marL="0" marR="0" lvl="0" indent="0" algn="l"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Industrially milled</a:t>
                      </a:r>
                      <a:endParaRPr sz="1600" b="1" i="0" u="none" strike="noStrike" cap="none" baseline="30000">
                        <a:solidFill>
                          <a:srgbClr val="3F3F3F"/>
                        </a:solidFill>
                        <a:latin typeface="Calibri"/>
                        <a:ea typeface="Calibri"/>
                        <a:cs typeface="Calibri"/>
                        <a:sym typeface="Calibri"/>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282</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32</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210</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val="10003"/>
                  </a:ext>
                </a:extLst>
              </a:tr>
              <a:tr h="340875">
                <a:tc>
                  <a:txBody>
                    <a:bodyPr/>
                    <a:lstStyle/>
                    <a:p>
                      <a:pPr marL="0" marR="0" lvl="0" indent="0" algn="l"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Industrially milled and fortified</a:t>
                      </a:r>
                      <a:endParaRPr sz="1600" b="1" i="0" u="none" strike="noStrike" cap="none" baseline="30000">
                        <a:solidFill>
                          <a:srgbClr val="3F3F3F"/>
                        </a:solidFill>
                        <a:latin typeface="Calibri"/>
                        <a:ea typeface="Calibri"/>
                        <a:cs typeface="Calibri"/>
                        <a:sym typeface="Calibri"/>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90</a:t>
                      </a:r>
                      <a:endParaRPr sz="1600" b="1" i="0" u="none" strike="noStrike" cap="none">
                        <a:solidFill>
                          <a:srgbClr val="3F3F3F"/>
                        </a:solidFill>
                        <a:latin typeface="Calibri"/>
                        <a:ea typeface="Calibri"/>
                        <a:cs typeface="Calibri"/>
                        <a:sym typeface="Calibri"/>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17</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2</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340875">
                <a:tc>
                  <a:txBody>
                    <a:bodyPr/>
                    <a:lstStyle/>
                    <a:p>
                      <a:pPr marL="0" marR="0" lvl="0" indent="0" algn="l" rtl="0">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 industrially milled and fortified</a:t>
                      </a:r>
                      <a:endParaRPr sz="1600" b="1" i="0" u="none" strike="noStrike" cap="none" baseline="30000">
                        <a:solidFill>
                          <a:schemeClr val="lt1"/>
                        </a:solidFill>
                        <a:latin typeface="Calibri"/>
                        <a:ea typeface="Calibri"/>
                        <a:cs typeface="Calibri"/>
                        <a:sym typeface="Calibri"/>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30%</a:t>
                      </a:r>
                      <a:endParaRPr sz="1400" u="none" strike="noStrike" cap="none"/>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30%</a:t>
                      </a:r>
                      <a:endParaRPr sz="1400" u="none" strike="noStrike" cap="none" dirty="0"/>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1%</a:t>
                      </a:r>
                      <a:endParaRPr sz="1400" u="none" strike="noStrike" cap="none" dirty="0"/>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extLst>
                  <a:ext uri="{0D108BD9-81ED-4DB2-BD59-A6C34878D82A}">
                    <a16:rowId xmlns:a16="http://schemas.microsoft.com/office/drawing/2014/main" val="10005"/>
                  </a:ext>
                </a:extLst>
              </a:tr>
            </a:tbl>
          </a:graphicData>
        </a:graphic>
      </p:graphicFrame>
      <p:sp>
        <p:nvSpPr>
          <p:cNvPr id="373" name="Google Shape;373;ga3b6e513f1_0_922"/>
          <p:cNvSpPr txBox="1"/>
          <p:nvPr/>
        </p:nvSpPr>
        <p:spPr>
          <a:xfrm>
            <a:off x="118607" y="6588087"/>
            <a:ext cx="13806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Photo: Ray Witlin</a:t>
            </a:r>
            <a:endParaRPr sz="800" b="0" i="0" u="none" strike="noStrike" cap="none">
              <a:solidFill>
                <a:schemeClr val="lt1"/>
              </a:solidFill>
              <a:latin typeface="Calibri"/>
              <a:ea typeface="Calibri"/>
              <a:cs typeface="Calibri"/>
              <a:sym typeface="Calibri"/>
            </a:endParaRPr>
          </a:p>
        </p:txBody>
      </p:sp>
      <p:graphicFrame>
        <p:nvGraphicFramePr>
          <p:cNvPr id="11" name="Google Shape;372;ga3b6e513f1_0_922">
            <a:extLst>
              <a:ext uri="{FF2B5EF4-FFF2-40B4-BE49-F238E27FC236}">
                <a16:creationId xmlns:a16="http://schemas.microsoft.com/office/drawing/2014/main" id="{EDA9E0FD-2439-4B91-8DBE-71E68B803BCF}"/>
              </a:ext>
            </a:extLst>
          </p:cNvPr>
          <p:cNvGraphicFramePr/>
          <p:nvPr>
            <p:extLst>
              <p:ext uri="{D42A27DB-BD31-4B8C-83A1-F6EECF244321}">
                <p14:modId xmlns:p14="http://schemas.microsoft.com/office/powerpoint/2010/main" val="1942455901"/>
              </p:ext>
            </p:extLst>
          </p:nvPr>
        </p:nvGraphicFramePr>
        <p:xfrm>
          <a:off x="5434029" y="3446963"/>
          <a:ext cx="6540600" cy="2332449"/>
        </p:xfrm>
        <a:graphic>
          <a:graphicData uri="http://schemas.openxmlformats.org/drawingml/2006/table">
            <a:tbl>
              <a:tblPr>
                <a:noFill/>
                <a:tableStyleId>{C9CDBEC9-4E10-4509-BF0A-F3A403EC96DB}</a:tableStyleId>
              </a:tblPr>
              <a:tblGrid>
                <a:gridCol w="3304975">
                  <a:extLst>
                    <a:ext uri="{9D8B030D-6E8A-4147-A177-3AD203B41FA5}">
                      <a16:colId xmlns:a16="http://schemas.microsoft.com/office/drawing/2014/main" val="20000"/>
                    </a:ext>
                  </a:extLst>
                </a:gridCol>
                <a:gridCol w="1101900">
                  <a:extLst>
                    <a:ext uri="{9D8B030D-6E8A-4147-A177-3AD203B41FA5}">
                      <a16:colId xmlns:a16="http://schemas.microsoft.com/office/drawing/2014/main" val="20001"/>
                    </a:ext>
                  </a:extLst>
                </a:gridCol>
                <a:gridCol w="1072900">
                  <a:extLst>
                    <a:ext uri="{9D8B030D-6E8A-4147-A177-3AD203B41FA5}">
                      <a16:colId xmlns:a16="http://schemas.microsoft.com/office/drawing/2014/main" val="20002"/>
                    </a:ext>
                  </a:extLst>
                </a:gridCol>
                <a:gridCol w="1060825">
                  <a:extLst>
                    <a:ext uri="{9D8B030D-6E8A-4147-A177-3AD203B41FA5}">
                      <a16:colId xmlns:a16="http://schemas.microsoft.com/office/drawing/2014/main" val="20003"/>
                    </a:ext>
                  </a:extLst>
                </a:gridCol>
              </a:tblGrid>
              <a:tr h="577376">
                <a:tc>
                  <a:txBody>
                    <a:bodyPr/>
                    <a:lstStyle/>
                    <a:p>
                      <a:pPr marL="0" marR="0" lvl="0" indent="0" algn="l" rtl="0">
                        <a:lnSpc>
                          <a:spcPct val="100000"/>
                        </a:lnSpc>
                        <a:spcBef>
                          <a:spcPts val="0"/>
                        </a:spcBef>
                        <a:spcAft>
                          <a:spcPts val="0"/>
                        </a:spcAft>
                        <a:buClr>
                          <a:schemeClr val="dk1"/>
                        </a:buClr>
                        <a:buSzPts val="1400"/>
                        <a:buFont typeface="Calibri"/>
                        <a:buNone/>
                      </a:pPr>
                      <a:endParaRPr sz="1200" b="1" i="0" u="none" strike="noStrike" cap="none" dirty="0">
                        <a:solidFill>
                          <a:srgbClr val="3F3F3F"/>
                        </a:solidFill>
                        <a:latin typeface="Calibri"/>
                        <a:ea typeface="Calibri"/>
                        <a:cs typeface="Calibri"/>
                        <a:sym typeface="Calibri"/>
                      </a:endParaRPr>
                    </a:p>
                  </a:txBody>
                  <a:tcPr marL="43838" marR="43838" marT="21919" marB="219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ea typeface="Calibri"/>
                          <a:cs typeface="Calibri"/>
                          <a:sym typeface="Calibri"/>
                        </a:rPr>
                        <a:t>WHEAT FLOUR</a:t>
                      </a:r>
                      <a:endParaRPr sz="1600" u="none" strike="noStrike" cap="none" dirty="0"/>
                    </a:p>
                  </a:txBody>
                  <a:tcPr marL="43838" marR="43838" marT="21919" marB="2191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800" b="0" i="0" u="none" strike="noStrike" cap="none">
                          <a:solidFill>
                            <a:srgbClr val="3F3F3F"/>
                          </a:solidFill>
                          <a:latin typeface="Calibri"/>
                          <a:ea typeface="Calibri"/>
                          <a:cs typeface="Calibri"/>
                          <a:sym typeface="Calibri"/>
                        </a:rPr>
                        <a:t>MAIZE FLOUR</a:t>
                      </a:r>
                      <a:endParaRPr sz="1600" u="none" strike="noStrike" cap="none"/>
                    </a:p>
                  </a:txBody>
                  <a:tcPr marL="43838" marR="43838" marT="21919" marB="2191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800" b="0" i="0" u="none" strike="noStrike" cap="none">
                          <a:solidFill>
                            <a:srgbClr val="3F3F3F"/>
                          </a:solidFill>
                          <a:latin typeface="Calibri"/>
                          <a:ea typeface="Calibri"/>
                          <a:cs typeface="Calibri"/>
                          <a:sym typeface="Calibri"/>
                        </a:rPr>
                        <a:t>RICE</a:t>
                      </a:r>
                      <a:endParaRPr sz="1600" u="none" strike="noStrike" cap="none"/>
                    </a:p>
                  </a:txBody>
                  <a:tcPr marL="43838" marR="43838" marT="21919" marB="2191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393373">
                <a:tc>
                  <a:txBody>
                    <a:bodyPr/>
                    <a:lstStyle/>
                    <a:p>
                      <a:pPr marL="0" marR="0" lvl="0" indent="0" algn="l" rtl="0">
                        <a:lnSpc>
                          <a:spcPct val="100000"/>
                        </a:lnSpc>
                        <a:spcBef>
                          <a:spcPts val="0"/>
                        </a:spcBef>
                        <a:spcAft>
                          <a:spcPts val="0"/>
                        </a:spcAft>
                        <a:buClr>
                          <a:schemeClr val="dk1"/>
                        </a:buClr>
                        <a:buSzPts val="1200"/>
                        <a:buFont typeface="Calibri"/>
                        <a:buNone/>
                      </a:pPr>
                      <a:endParaRPr sz="1100" b="0" i="0" u="none" strike="noStrike" cap="none" dirty="0">
                        <a:solidFill>
                          <a:srgbClr val="3F3F3F"/>
                        </a:solidFill>
                        <a:latin typeface="Calibri"/>
                        <a:ea typeface="Calibri"/>
                        <a:cs typeface="Calibri"/>
                        <a:sym typeface="Calibri"/>
                      </a:endParaRPr>
                    </a:p>
                  </a:txBody>
                  <a:tcPr marL="43838" marR="43838" marT="21919" marB="219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050" b="0" i="0" u="none" strike="noStrike" cap="none">
                          <a:solidFill>
                            <a:srgbClr val="3F3F3F"/>
                          </a:solidFill>
                          <a:latin typeface="Calibri"/>
                          <a:ea typeface="Calibri"/>
                          <a:cs typeface="Calibri"/>
                          <a:sym typeface="Calibri"/>
                        </a:rPr>
                        <a:t>million metric tons</a:t>
                      </a:r>
                      <a:endParaRPr sz="1050" b="1" i="0" u="none" strike="noStrike" cap="none">
                        <a:solidFill>
                          <a:srgbClr val="3F3F3F"/>
                        </a:solidFill>
                        <a:latin typeface="Calibri"/>
                        <a:ea typeface="Calibri"/>
                        <a:cs typeface="Calibri"/>
                        <a:sym typeface="Calibri"/>
                      </a:endParaRPr>
                    </a:p>
                  </a:txBody>
                  <a:tcPr marL="43838" marR="43838" marT="21919" marB="219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050" b="0" i="0" u="none" strike="noStrike" cap="none" dirty="0">
                          <a:solidFill>
                            <a:srgbClr val="3F3F3F"/>
                          </a:solidFill>
                          <a:latin typeface="Calibri"/>
                          <a:ea typeface="Calibri"/>
                          <a:cs typeface="Calibri"/>
                          <a:sym typeface="Calibri"/>
                        </a:rPr>
                        <a:t>million metric tons</a:t>
                      </a:r>
                      <a:endParaRPr sz="1050" b="1" i="0" u="none" strike="noStrike" cap="none" dirty="0">
                        <a:solidFill>
                          <a:srgbClr val="3F3F3F"/>
                        </a:solidFill>
                        <a:latin typeface="Calibri"/>
                        <a:ea typeface="Calibri"/>
                        <a:cs typeface="Calibri"/>
                        <a:sym typeface="Calibri"/>
                      </a:endParaRPr>
                    </a:p>
                  </a:txBody>
                  <a:tcPr marL="43838" marR="43838" marT="21919" marB="219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050" b="0" i="0" u="none" strike="noStrike" cap="none" dirty="0">
                          <a:solidFill>
                            <a:srgbClr val="3F3F3F"/>
                          </a:solidFill>
                          <a:latin typeface="Calibri"/>
                          <a:ea typeface="Calibri"/>
                          <a:cs typeface="Calibri"/>
                          <a:sym typeface="Calibri"/>
                        </a:rPr>
                        <a:t>million metric tons</a:t>
                      </a:r>
                      <a:endParaRPr sz="1050" b="1" i="0" u="none" strike="noStrike" cap="none" dirty="0">
                        <a:solidFill>
                          <a:srgbClr val="3F3F3F"/>
                        </a:solidFill>
                        <a:latin typeface="Calibri"/>
                        <a:ea typeface="Calibri"/>
                        <a:cs typeface="Calibri"/>
                        <a:sym typeface="Calibri"/>
                      </a:endParaRPr>
                    </a:p>
                  </a:txBody>
                  <a:tcPr marL="43838" marR="43838" marT="21919" marB="219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val="10001"/>
                  </a:ext>
                </a:extLst>
              </a:tr>
              <a:tr h="347310">
                <a:tc>
                  <a:txBody>
                    <a:bodyPr/>
                    <a:lstStyle/>
                    <a:p>
                      <a:pPr marL="0" marR="0" lvl="0" indent="0" algn="l" rtl="0">
                        <a:lnSpc>
                          <a:spcPct val="100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ea typeface="Calibri"/>
                          <a:cs typeface="Calibri"/>
                          <a:sym typeface="Calibri"/>
                        </a:rPr>
                        <a:t>Available for human consumption</a:t>
                      </a:r>
                      <a:endParaRPr sz="1800" b="1" i="0" u="none" strike="noStrike" cap="none" baseline="30000" dirty="0">
                        <a:solidFill>
                          <a:srgbClr val="3F3F3F"/>
                        </a:solidFill>
                        <a:latin typeface="Calibri"/>
                        <a:ea typeface="Calibri"/>
                        <a:cs typeface="Calibri"/>
                        <a:sym typeface="Calibri"/>
                      </a:endParaRPr>
                    </a:p>
                  </a:txBody>
                  <a:tcPr marL="43838" marR="43838" marT="21919" marB="2191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ea typeface="Calibri"/>
                          <a:cs typeface="Calibri"/>
                          <a:sym typeface="Calibri"/>
                        </a:rPr>
                        <a:t>391</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cs typeface="Calibri"/>
                          <a:sym typeface="Calibri"/>
                        </a:rPr>
                        <a:t>101</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cs typeface="Calibri"/>
                          <a:sym typeface="Calibri"/>
                        </a:rPr>
                        <a:t>391</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317886">
                <a:tc>
                  <a:txBody>
                    <a:bodyPr/>
                    <a:lstStyle/>
                    <a:p>
                      <a:pPr marL="0" marR="0" lvl="0" indent="0" algn="l" rtl="0">
                        <a:lnSpc>
                          <a:spcPct val="100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ea typeface="Calibri"/>
                          <a:cs typeface="Calibri"/>
                          <a:sym typeface="Calibri"/>
                        </a:rPr>
                        <a:t>Industrially milled</a:t>
                      </a:r>
                      <a:endParaRPr sz="1800" b="1" i="0" u="none" strike="noStrike" cap="none" baseline="30000" dirty="0">
                        <a:solidFill>
                          <a:srgbClr val="3F3F3F"/>
                        </a:solidFill>
                        <a:latin typeface="Calibri"/>
                        <a:ea typeface="Calibri"/>
                        <a:cs typeface="Calibri"/>
                        <a:sym typeface="Calibri"/>
                      </a:endParaRPr>
                    </a:p>
                  </a:txBody>
                  <a:tcPr marL="43838" marR="43838" marT="21919" marB="2191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cs typeface="Calibri"/>
                          <a:sym typeface="Calibri"/>
                        </a:rPr>
                        <a:t>316</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cs typeface="Calibri"/>
                          <a:sym typeface="Calibri"/>
                        </a:rPr>
                        <a:t>26</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ea typeface="Calibri"/>
                          <a:cs typeface="Calibri"/>
                          <a:sym typeface="Calibri"/>
                        </a:rPr>
                        <a:t>226</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val="10003"/>
                  </a:ext>
                </a:extLst>
              </a:tr>
              <a:tr h="340565">
                <a:tc>
                  <a:txBody>
                    <a:bodyPr/>
                    <a:lstStyle/>
                    <a:p>
                      <a:pPr marL="0" marR="0" lvl="0" indent="0" algn="l" rtl="0">
                        <a:lnSpc>
                          <a:spcPct val="100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ea typeface="Calibri"/>
                          <a:cs typeface="Calibri"/>
                          <a:sym typeface="Calibri"/>
                        </a:rPr>
                        <a:t>Industrially milled and fortified</a:t>
                      </a:r>
                      <a:endParaRPr sz="1800" b="1" i="0" u="none" strike="noStrike" cap="none" baseline="30000" dirty="0">
                        <a:solidFill>
                          <a:srgbClr val="3F3F3F"/>
                        </a:solidFill>
                        <a:latin typeface="Calibri"/>
                        <a:ea typeface="Calibri"/>
                        <a:cs typeface="Calibri"/>
                        <a:sym typeface="Calibri"/>
                      </a:endParaRPr>
                    </a:p>
                  </a:txBody>
                  <a:tcPr marL="43838" marR="43838" marT="21919" marB="2191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ea typeface="Calibri"/>
                          <a:cs typeface="Calibri"/>
                          <a:sym typeface="Calibri"/>
                        </a:rPr>
                        <a:t>100</a:t>
                      </a:r>
                      <a:endParaRPr sz="1800" b="1" i="0" u="none" strike="noStrike" cap="none" dirty="0">
                        <a:solidFill>
                          <a:srgbClr val="3F3F3F"/>
                        </a:solidFill>
                        <a:latin typeface="Calibri"/>
                        <a:ea typeface="Calibri"/>
                        <a:cs typeface="Calibri"/>
                        <a:sym typeface="Calibri"/>
                      </a:endParaRPr>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cs typeface="Calibri"/>
                          <a:sym typeface="Calibri"/>
                        </a:rPr>
                        <a:t>9</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800" b="0" i="0" u="none" strike="noStrike" cap="none" dirty="0">
                          <a:solidFill>
                            <a:srgbClr val="3F3F3F"/>
                          </a:solidFill>
                          <a:latin typeface="Calibri"/>
                          <a:cs typeface="Calibri"/>
                          <a:sym typeface="Calibri"/>
                        </a:rPr>
                        <a:t>3</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340565">
                <a:tc>
                  <a:txBody>
                    <a:bodyPr/>
                    <a:lstStyle/>
                    <a:p>
                      <a:pPr marL="0" marR="0" lvl="0" indent="0" algn="l" rtl="0">
                        <a:lnSpc>
                          <a:spcPct val="100000"/>
                        </a:lnSpc>
                        <a:spcBef>
                          <a:spcPts val="0"/>
                        </a:spcBef>
                        <a:spcAft>
                          <a:spcPts val="0"/>
                        </a:spcAft>
                        <a:buClr>
                          <a:schemeClr val="lt1"/>
                        </a:buClr>
                        <a:buSzPts val="1600"/>
                        <a:buFont typeface="Calibri"/>
                        <a:buNone/>
                      </a:pPr>
                      <a:r>
                        <a:rPr lang="en-US" sz="1800" b="1" i="0" u="none" strike="noStrike" cap="none" dirty="0">
                          <a:solidFill>
                            <a:schemeClr val="lt1"/>
                          </a:solidFill>
                          <a:latin typeface="Calibri"/>
                          <a:ea typeface="Calibri"/>
                          <a:cs typeface="Calibri"/>
                          <a:sym typeface="Calibri"/>
                        </a:rPr>
                        <a:t>% industrially milled and fortified</a:t>
                      </a:r>
                      <a:endParaRPr sz="1800" b="1" i="0" u="none" strike="noStrike" cap="none" baseline="30000" dirty="0">
                        <a:solidFill>
                          <a:schemeClr val="lt1"/>
                        </a:solidFill>
                        <a:latin typeface="Calibri"/>
                        <a:ea typeface="Calibri"/>
                        <a:cs typeface="Calibri"/>
                        <a:sym typeface="Calibri"/>
                      </a:endParaRPr>
                    </a:p>
                  </a:txBody>
                  <a:tcPr marL="43838" marR="43838" marT="21919" marB="2191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800" b="1" i="0" u="none" strike="noStrike" cap="none" dirty="0">
                          <a:solidFill>
                            <a:schemeClr val="lt1"/>
                          </a:solidFill>
                          <a:latin typeface="Calibri"/>
                          <a:ea typeface="Calibri"/>
                          <a:cs typeface="Calibri"/>
                          <a:sym typeface="Calibri"/>
                        </a:rPr>
                        <a:t>32%</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800" b="1" i="0" u="none" strike="noStrike" cap="none" dirty="0">
                          <a:solidFill>
                            <a:schemeClr val="lt1"/>
                          </a:solidFill>
                          <a:latin typeface="Calibri"/>
                          <a:ea typeface="Calibri"/>
                          <a:cs typeface="Calibri"/>
                          <a:sym typeface="Calibri"/>
                        </a:rPr>
                        <a:t>34%</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800" b="1" i="0" u="none" strike="noStrike" cap="none" dirty="0">
                          <a:solidFill>
                            <a:schemeClr val="lt1"/>
                          </a:solidFill>
                          <a:latin typeface="Calibri"/>
                          <a:ea typeface="Calibri"/>
                          <a:cs typeface="Calibri"/>
                          <a:sym typeface="Calibri"/>
                        </a:rPr>
                        <a:t>1%</a:t>
                      </a:r>
                      <a:endParaRPr sz="1600" u="none" strike="noStrike" cap="none" dirty="0"/>
                    </a:p>
                  </a:txBody>
                  <a:tcPr marL="32869" marR="32869"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378"/>
        <p:cNvGrpSpPr/>
        <p:nvPr/>
      </p:nvGrpSpPr>
      <p:grpSpPr>
        <a:xfrm>
          <a:off x="0" y="0"/>
          <a:ext cx="0" cy="0"/>
          <a:chOff x="0" y="0"/>
          <a:chExt cx="0" cy="0"/>
        </a:xfrm>
      </p:grpSpPr>
      <p:sp>
        <p:nvSpPr>
          <p:cNvPr id="379" name="Google Shape;379;ga3b6e513f1_0_933"/>
          <p:cNvSpPr/>
          <p:nvPr/>
        </p:nvSpPr>
        <p:spPr>
          <a:xfrm>
            <a:off x="0" y="0"/>
            <a:ext cx="12192000" cy="6858000"/>
          </a:xfrm>
          <a:prstGeom prst="rect">
            <a:avLst/>
          </a:prstGeom>
          <a:solidFill>
            <a:srgbClr val="000000">
              <a:alpha val="36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1" name="Google Shape;381;ga3b6e513f1_0_933"/>
          <p:cNvSpPr txBox="1">
            <a:spLocks noGrp="1"/>
          </p:cNvSpPr>
          <p:nvPr>
            <p:ph type="title"/>
          </p:nvPr>
        </p:nvSpPr>
        <p:spPr>
          <a:xfrm>
            <a:off x="4387352" y="1200152"/>
            <a:ext cx="6897300" cy="445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3200"/>
              <a:buNone/>
            </a:pPr>
            <a:r>
              <a:rPr lang="en-US" sz="3200" b="1">
                <a:solidFill>
                  <a:srgbClr val="FFFFFF"/>
                </a:solidFill>
              </a:rPr>
              <a:t>Three key steps</a:t>
            </a:r>
            <a:br>
              <a:rPr lang="en-US" sz="3200"/>
            </a:br>
            <a:br>
              <a:rPr lang="en-US" sz="1400"/>
            </a:br>
            <a:r>
              <a:rPr lang="en-US" sz="2800">
                <a:solidFill>
                  <a:srgbClr val="FFFFFF"/>
                </a:solidFill>
              </a:rPr>
              <a:t>1.  Data-driven assessment</a:t>
            </a:r>
            <a:br>
              <a:rPr lang="en-US" sz="2800"/>
            </a:br>
            <a:r>
              <a:rPr lang="en-US" sz="2800">
                <a:solidFill>
                  <a:srgbClr val="FFFFFF"/>
                </a:solidFill>
              </a:rPr>
              <a:t>2.  Four-stage phased approach</a:t>
            </a:r>
            <a:br>
              <a:rPr lang="en-US" sz="2800"/>
            </a:br>
            <a:r>
              <a:rPr lang="en-US" sz="2800">
                <a:solidFill>
                  <a:srgbClr val="FFFFFF"/>
                </a:solidFill>
              </a:rPr>
              <a:t>	-  Explore and engage</a:t>
            </a:r>
            <a:br>
              <a:rPr lang="en-US" sz="2800"/>
            </a:br>
            <a:r>
              <a:rPr lang="en-US" sz="2800">
                <a:solidFill>
                  <a:srgbClr val="FFFFFF"/>
                </a:solidFill>
              </a:rPr>
              <a:t>	-  Map the context</a:t>
            </a:r>
            <a:br>
              <a:rPr lang="en-US" sz="2800"/>
            </a:br>
            <a:r>
              <a:rPr lang="en-US" sz="2800">
                <a:solidFill>
                  <a:srgbClr val="FFFFFF"/>
                </a:solidFill>
              </a:rPr>
              <a:t>	-  Design and develop</a:t>
            </a:r>
            <a:br>
              <a:rPr lang="en-US" sz="2800"/>
            </a:br>
            <a:r>
              <a:rPr lang="en-US" sz="2800">
                <a:solidFill>
                  <a:srgbClr val="FFFFFF"/>
                </a:solidFill>
              </a:rPr>
              <a:t>	-  Monitor for compliance and impact</a:t>
            </a:r>
            <a:br>
              <a:rPr lang="en-US" sz="2800"/>
            </a:br>
            <a:r>
              <a:rPr lang="en-US" sz="2800">
                <a:solidFill>
                  <a:srgbClr val="FFFFFF"/>
                </a:solidFill>
              </a:rPr>
              <a:t>3.  Strategy in action</a:t>
            </a:r>
            <a:endParaRPr/>
          </a:p>
        </p:txBody>
      </p:sp>
      <p:cxnSp>
        <p:nvCxnSpPr>
          <p:cNvPr id="382" name="Google Shape;382;ga3b6e513f1_0_933"/>
          <p:cNvCxnSpPr/>
          <p:nvPr/>
        </p:nvCxnSpPr>
        <p:spPr>
          <a:xfrm>
            <a:off x="4055891" y="2286000"/>
            <a:ext cx="0" cy="2286000"/>
          </a:xfrm>
          <a:prstGeom prst="straightConnector1">
            <a:avLst/>
          </a:prstGeom>
          <a:noFill/>
          <a:ln w="19050" cap="flat" cmpd="sng">
            <a:solidFill>
              <a:srgbClr val="FFFFFF"/>
            </a:solidFill>
            <a:prstDash val="solid"/>
            <a:miter lim="800000"/>
            <a:headEnd type="none" w="sm" len="sm"/>
            <a:tailEnd type="none" w="sm" len="sm"/>
          </a:ln>
        </p:spPr>
      </p:cxnSp>
      <p:sp>
        <p:nvSpPr>
          <p:cNvPr id="383" name="Google Shape;383;ga3b6e513f1_0_933"/>
          <p:cNvSpPr/>
          <p:nvPr/>
        </p:nvSpPr>
        <p:spPr>
          <a:xfrm>
            <a:off x="162097" y="6506039"/>
            <a:ext cx="10422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chemeClr val="lt1"/>
                </a:solidFill>
                <a:latin typeface="Proxima Nova"/>
                <a:ea typeface="Proxima Nova"/>
                <a:cs typeface="Proxima Nova"/>
                <a:sym typeface="Proxima Nova"/>
              </a:rPr>
              <a:t>Photo: Bernd </a:t>
            </a:r>
            <a:r>
              <a:rPr lang="en-US" sz="800" b="0" i="0" u="none" strike="noStrike" cap="none" dirty="0" err="1">
                <a:solidFill>
                  <a:schemeClr val="lt1"/>
                </a:solidFill>
                <a:latin typeface="Proxima Nova"/>
                <a:ea typeface="Proxima Nova"/>
                <a:cs typeface="Proxima Nova"/>
                <a:sym typeface="Proxima Nova"/>
              </a:rPr>
              <a:t>Flink</a:t>
            </a:r>
            <a:endParaRPr sz="800" b="0" i="0" u="none" strike="noStrike" cap="none" dirty="0">
              <a:solidFill>
                <a:schemeClr val="lt1"/>
              </a:solidFill>
              <a:latin typeface="Calibri"/>
              <a:ea typeface="Calibri"/>
              <a:cs typeface="Calibri"/>
              <a:sym typeface="Calibri"/>
            </a:endParaRPr>
          </a:p>
        </p:txBody>
      </p:sp>
      <p:sp>
        <p:nvSpPr>
          <p:cNvPr id="384" name="Google Shape;384;ga3b6e513f1_0_933"/>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a3b6e513f1_0_9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462" y="11289"/>
            <a:ext cx="12263329" cy="6841068"/>
          </a:xfrm>
          <a:prstGeom prst="rect">
            <a:avLst/>
          </a:prstGeom>
          <a:noFill/>
          <a:ln>
            <a:noFill/>
          </a:ln>
        </p:spPr>
      </p:pic>
      <p:sp>
        <p:nvSpPr>
          <p:cNvPr id="390" name="Google Shape;390;ga3b6e513f1_0_943"/>
          <p:cNvSpPr/>
          <p:nvPr/>
        </p:nvSpPr>
        <p:spPr>
          <a:xfrm>
            <a:off x="-37462" y="513522"/>
            <a:ext cx="6676800" cy="6344400"/>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1" name="Google Shape;391;ga3b6e513f1_0_943"/>
          <p:cNvSpPr txBox="1"/>
          <p:nvPr/>
        </p:nvSpPr>
        <p:spPr>
          <a:xfrm>
            <a:off x="0" y="1688593"/>
            <a:ext cx="6109200" cy="4062300"/>
          </a:xfrm>
          <a:prstGeom prst="rect">
            <a:avLst/>
          </a:prstGeom>
          <a:noFill/>
          <a:ln>
            <a:noFill/>
          </a:ln>
        </p:spPr>
        <p:txBody>
          <a:bodyPr spcFirstLastPara="1" wrap="square" lIns="91425" tIns="45700" rIns="91425" bIns="45700" anchor="t" anchorCtr="0">
            <a:noAutofit/>
          </a:bodyPr>
          <a:lstStyle/>
          <a:p>
            <a:pPr marL="685765" marR="0" lvl="1" indent="-228588" algn="l" rtl="0">
              <a:lnSpc>
                <a:spcPct val="90000"/>
              </a:lnSpc>
              <a:spcBef>
                <a:spcPts val="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Our work starts with data and understanding the country context</a:t>
            </a:r>
            <a:endParaRPr sz="1400" b="0" i="0" u="none" strike="noStrike" cap="none">
              <a:solidFill>
                <a:srgbClr val="000000"/>
              </a:solidFill>
              <a:latin typeface="Arial"/>
              <a:ea typeface="Arial"/>
              <a:cs typeface="Arial"/>
              <a:sym typeface="Arial"/>
            </a:endParaRPr>
          </a:p>
          <a:p>
            <a:pPr marL="685765" marR="0" lvl="1" indent="-228588"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First, we determine if a country or state has </a:t>
            </a:r>
            <a:r>
              <a:rPr lang="en-US" sz="2400" b="0" i="0" u="sng" strike="noStrike" cap="none">
                <a:solidFill>
                  <a:srgbClr val="3F3F3F"/>
                </a:solidFill>
                <a:latin typeface="Calibri"/>
                <a:ea typeface="Calibri"/>
                <a:cs typeface="Calibri"/>
                <a:sym typeface="Calibri"/>
              </a:rPr>
              <a:t>potential</a:t>
            </a:r>
            <a:r>
              <a:rPr lang="en-US" sz="2400" b="0" i="0" u="none" strike="noStrike" cap="none">
                <a:solidFill>
                  <a:srgbClr val="3F3F3F"/>
                </a:solidFill>
                <a:latin typeface="Calibri"/>
                <a:ea typeface="Calibri"/>
                <a:cs typeface="Calibri"/>
                <a:sym typeface="Calibri"/>
              </a:rPr>
              <a:t> and </a:t>
            </a:r>
            <a:r>
              <a:rPr lang="en-US" sz="2400" b="0" i="0" u="sng" strike="noStrike" cap="none">
                <a:solidFill>
                  <a:srgbClr val="3F3F3F"/>
                </a:solidFill>
                <a:latin typeface="Calibri"/>
                <a:ea typeface="Calibri"/>
                <a:cs typeface="Calibri"/>
                <a:sym typeface="Calibri"/>
              </a:rPr>
              <a:t>demonstrated need</a:t>
            </a:r>
            <a:r>
              <a:rPr lang="en-US" sz="2400" b="0" i="0" u="none" strike="noStrike" cap="none">
                <a:solidFill>
                  <a:srgbClr val="3F3F3F"/>
                </a:solidFill>
                <a:latin typeface="Calibri"/>
                <a:ea typeface="Calibri"/>
                <a:cs typeface="Calibri"/>
                <a:sym typeface="Calibri"/>
              </a:rPr>
              <a:t> for fortification using:</a:t>
            </a:r>
            <a:endParaRPr sz="1400" b="0" i="0" u="none" strike="noStrike" cap="none">
              <a:solidFill>
                <a:srgbClr val="000000"/>
              </a:solidFill>
              <a:latin typeface="Arial"/>
              <a:ea typeface="Arial"/>
              <a:cs typeface="Arial"/>
              <a:sym typeface="Arial"/>
            </a:endParaRPr>
          </a:p>
          <a:p>
            <a:pPr marL="1142941" marR="0" lvl="2" indent="-228584"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Consumption and milling analyses </a:t>
            </a:r>
            <a:endParaRPr sz="1400" b="0" i="0" u="none" strike="noStrike" cap="none">
              <a:solidFill>
                <a:srgbClr val="000000"/>
              </a:solidFill>
              <a:latin typeface="Arial"/>
              <a:ea typeface="Arial"/>
              <a:cs typeface="Arial"/>
              <a:sym typeface="Arial"/>
            </a:endParaRPr>
          </a:p>
          <a:p>
            <a:pPr marL="1142941" marR="0" lvl="2" indent="-228584"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Nutritional need assessments/analysis of existing standards </a:t>
            </a:r>
            <a:endParaRPr sz="1400" b="0" i="0" u="none" strike="noStrike" cap="none">
              <a:solidFill>
                <a:srgbClr val="000000"/>
              </a:solidFill>
              <a:latin typeface="Arial"/>
              <a:ea typeface="Arial"/>
              <a:cs typeface="Arial"/>
              <a:sym typeface="Arial"/>
            </a:endParaRPr>
          </a:p>
          <a:p>
            <a:pPr marL="1142941" marR="0" lvl="2" indent="-228584"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Market analyses</a:t>
            </a:r>
            <a:endParaRPr sz="1400" b="0" i="0" u="none" strike="noStrike" cap="none">
              <a:solidFill>
                <a:srgbClr val="000000"/>
              </a:solidFill>
              <a:latin typeface="Arial"/>
              <a:ea typeface="Arial"/>
              <a:cs typeface="Arial"/>
              <a:sym typeface="Arial"/>
            </a:endParaRPr>
          </a:p>
          <a:p>
            <a:pPr marL="1142941" marR="0" lvl="2" indent="-228584"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Political readiness assessments</a:t>
            </a:r>
            <a:endParaRPr sz="1400" b="0" i="0" u="none" strike="noStrike" cap="none">
              <a:solidFill>
                <a:srgbClr val="000000"/>
              </a:solidFill>
              <a:latin typeface="Arial"/>
              <a:ea typeface="Arial"/>
              <a:cs typeface="Arial"/>
              <a:sym typeface="Arial"/>
            </a:endParaRPr>
          </a:p>
          <a:p>
            <a:pPr marL="1142941" marR="0" lvl="2" indent="-228584"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Current fortification reviews </a:t>
            </a:r>
            <a:endParaRPr sz="1400" b="0" i="0" u="none" strike="noStrike" cap="none">
              <a:solidFill>
                <a:srgbClr val="000000"/>
              </a:solidFill>
              <a:latin typeface="Arial"/>
              <a:ea typeface="Arial"/>
              <a:cs typeface="Arial"/>
              <a:sym typeface="Arial"/>
            </a:endParaRPr>
          </a:p>
          <a:p>
            <a:pPr marL="1142941" marR="0" lvl="2" indent="-228584" algn="l" rtl="0">
              <a:lnSpc>
                <a:spcPct val="90000"/>
              </a:lnSpc>
              <a:spcBef>
                <a:spcPts val="480"/>
              </a:spcBef>
              <a:spcAft>
                <a:spcPts val="0"/>
              </a:spcAft>
              <a:buClr>
                <a:srgbClr val="1E4E79"/>
              </a:buClr>
              <a:buSzPts val="2400"/>
              <a:buFont typeface="Arial"/>
              <a:buChar char="•"/>
            </a:pPr>
            <a:r>
              <a:rPr lang="en-US" sz="2400" b="0" i="0" u="none" strike="noStrike" cap="none">
                <a:solidFill>
                  <a:srgbClr val="3F3F3F"/>
                </a:solidFill>
                <a:latin typeface="Calibri"/>
                <a:ea typeface="Calibri"/>
                <a:cs typeface="Calibri"/>
                <a:sym typeface="Calibri"/>
              </a:rPr>
              <a:t>Partner interviews</a:t>
            </a:r>
            <a:endParaRPr sz="1400" b="0" i="0" u="none" strike="noStrike" cap="none">
              <a:solidFill>
                <a:srgbClr val="000000"/>
              </a:solidFill>
              <a:latin typeface="Arial"/>
              <a:ea typeface="Arial"/>
              <a:cs typeface="Arial"/>
              <a:sym typeface="Arial"/>
            </a:endParaRPr>
          </a:p>
          <a:p>
            <a:pPr marL="457177" marR="0" lvl="1" indent="0" algn="l" rtl="0">
              <a:lnSpc>
                <a:spcPct val="90000"/>
              </a:lnSpc>
              <a:spcBef>
                <a:spcPts val="360"/>
              </a:spcBef>
              <a:spcAft>
                <a:spcPts val="0"/>
              </a:spcAft>
              <a:buClr>
                <a:srgbClr val="1E4E79"/>
              </a:buClr>
              <a:buSzPts val="1800"/>
              <a:buFont typeface="Arial"/>
              <a:buNone/>
            </a:pPr>
            <a:endParaRPr sz="1800" b="0" i="0" u="none" strike="noStrike" cap="none">
              <a:solidFill>
                <a:srgbClr val="3F3F3F"/>
              </a:solidFill>
              <a:latin typeface="Calibri"/>
              <a:ea typeface="Calibri"/>
              <a:cs typeface="Calibri"/>
              <a:sym typeface="Calibri"/>
            </a:endParaRPr>
          </a:p>
        </p:txBody>
      </p:sp>
      <p:sp>
        <p:nvSpPr>
          <p:cNvPr id="392" name="Google Shape;392;ga3b6e513f1_0_943"/>
          <p:cNvSpPr txBox="1"/>
          <p:nvPr/>
        </p:nvSpPr>
        <p:spPr>
          <a:xfrm>
            <a:off x="265021" y="665922"/>
            <a:ext cx="7280100" cy="1223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4000"/>
              <a:buFont typeface="Calibri"/>
              <a:buNone/>
            </a:pPr>
            <a:r>
              <a:rPr lang="en-US" sz="4000" b="0" i="0" u="none" strike="noStrike" cap="none">
                <a:solidFill>
                  <a:srgbClr val="3F3F3F"/>
                </a:solidFill>
                <a:latin typeface="Calibri"/>
                <a:ea typeface="Calibri"/>
                <a:cs typeface="Calibri"/>
                <a:sym typeface="Calibri"/>
              </a:rPr>
              <a:t>Data-driven assessment</a:t>
            </a:r>
            <a:endParaRPr sz="1400" b="0" i="0" u="none" strike="noStrike" cap="none">
              <a:solidFill>
                <a:srgbClr val="000000"/>
              </a:solidFill>
              <a:latin typeface="Arial"/>
              <a:ea typeface="Arial"/>
              <a:cs typeface="Arial"/>
              <a:sym typeface="Arial"/>
            </a:endParaRPr>
          </a:p>
        </p:txBody>
      </p:sp>
      <p:sp>
        <p:nvSpPr>
          <p:cNvPr id="393" name="Google Shape;393;ga3b6e513f1_0_943"/>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pic>
        <p:nvPicPr>
          <p:cNvPr id="399" name="Google Shape;399;ga3b6e513f1_0_951" descr="A picture containing water, outdoor, bird, beach&#10;&#10;Description automatically generated"/>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0" y="10"/>
            <a:ext cx="12192000" cy="6858000"/>
          </a:xfrm>
          <a:prstGeom prst="rect">
            <a:avLst/>
          </a:prstGeom>
          <a:noFill/>
          <a:ln>
            <a:noFill/>
          </a:ln>
        </p:spPr>
      </p:pic>
      <p:sp>
        <p:nvSpPr>
          <p:cNvPr id="400" name="Google Shape;400;ga3b6e513f1_0_951"/>
          <p:cNvSpPr/>
          <p:nvPr/>
        </p:nvSpPr>
        <p:spPr>
          <a:xfrm>
            <a:off x="183144" y="6506039"/>
            <a:ext cx="11640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Photo: Hasim Hayder</a:t>
            </a:r>
            <a:endParaRPr sz="800" b="0" i="0" u="none" strike="noStrike" cap="none">
              <a:solidFill>
                <a:schemeClr val="lt1"/>
              </a:solidFill>
              <a:latin typeface="Calibri"/>
              <a:ea typeface="Calibri"/>
              <a:cs typeface="Calibri"/>
              <a:sym typeface="Calibri"/>
            </a:endParaRPr>
          </a:p>
        </p:txBody>
      </p:sp>
      <p:sp>
        <p:nvSpPr>
          <p:cNvPr id="401" name="Google Shape;401;ga3b6e513f1_0_951"/>
          <p:cNvSpPr txBox="1">
            <a:spLocks noGrp="1"/>
          </p:cNvSpPr>
          <p:nvPr>
            <p:ph type="title"/>
          </p:nvPr>
        </p:nvSpPr>
        <p:spPr>
          <a:xfrm>
            <a:off x="4420213" y="2627899"/>
            <a:ext cx="7287000" cy="445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8000"/>
              <a:buFont typeface="Calibri"/>
              <a:buNone/>
            </a:pPr>
            <a:r>
              <a:rPr lang="en-US" sz="8000">
                <a:solidFill>
                  <a:srgbClr val="FFFFFF"/>
                </a:solidFill>
              </a:rPr>
              <a:t>Four-stage phased approach</a:t>
            </a:r>
            <a:endParaRPr/>
          </a:p>
        </p:txBody>
      </p:sp>
      <p:cxnSp>
        <p:nvCxnSpPr>
          <p:cNvPr id="402" name="Google Shape;402;ga3b6e513f1_0_951"/>
          <p:cNvCxnSpPr/>
          <p:nvPr/>
        </p:nvCxnSpPr>
        <p:spPr>
          <a:xfrm>
            <a:off x="4122821" y="3850907"/>
            <a:ext cx="0" cy="2011800"/>
          </a:xfrm>
          <a:prstGeom prst="straightConnector1">
            <a:avLst/>
          </a:prstGeom>
          <a:noFill/>
          <a:ln w="19050" cap="flat" cmpd="sng">
            <a:solidFill>
              <a:schemeClr val="lt1"/>
            </a:solidFill>
            <a:prstDash val="solid"/>
            <a:miter lim="800000"/>
            <a:headEnd type="none" w="sm" len="sm"/>
            <a:tailEnd type="none" w="sm" len="sm"/>
          </a:ln>
        </p:spPr>
      </p:cxnSp>
      <p:sp>
        <p:nvSpPr>
          <p:cNvPr id="403" name="Google Shape;403;ga3b6e513f1_0_951"/>
          <p:cNvSpPr txBox="1">
            <a:spLocks noGrp="1"/>
          </p:cNvSpPr>
          <p:nvPr>
            <p:ph type="sldNum" idx="12"/>
          </p:nvPr>
        </p:nvSpPr>
        <p:spPr>
          <a:xfrm>
            <a:off x="8610600" y="635635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8</a:t>
            </a:fld>
            <a:endParaRPr>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ga3b6e513f1_0_960" descr="A close up of a mans fac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900" y="0"/>
            <a:ext cx="12192000" cy="6858000"/>
          </a:xfrm>
          <a:prstGeom prst="rect">
            <a:avLst/>
          </a:prstGeom>
          <a:noFill/>
          <a:ln>
            <a:noFill/>
          </a:ln>
        </p:spPr>
      </p:pic>
      <p:grpSp>
        <p:nvGrpSpPr>
          <p:cNvPr id="410" name="Google Shape;410;ga3b6e513f1_0_960"/>
          <p:cNvGrpSpPr/>
          <p:nvPr/>
        </p:nvGrpSpPr>
        <p:grpSpPr>
          <a:xfrm>
            <a:off x="3398587" y="1374604"/>
            <a:ext cx="7157579" cy="5158141"/>
            <a:chOff x="2333438" y="2730"/>
            <a:chExt cx="7157579" cy="5158141"/>
          </a:xfrm>
        </p:grpSpPr>
        <p:sp>
          <p:nvSpPr>
            <p:cNvPr id="411" name="Google Shape;411;ga3b6e513f1_0_960"/>
            <p:cNvSpPr/>
            <p:nvPr/>
          </p:nvSpPr>
          <p:spPr>
            <a:xfrm>
              <a:off x="4986887" y="2730"/>
              <a:ext cx="1843500" cy="1198200"/>
            </a:xfrm>
            <a:prstGeom prst="roundRect">
              <a:avLst>
                <a:gd name="adj" fmla="val 16667"/>
              </a:avLst>
            </a:prstGeom>
            <a:solidFill>
              <a:srgbClr val="C6A0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a3b6e513f1_0_960"/>
            <p:cNvSpPr txBox="1"/>
            <p:nvPr/>
          </p:nvSpPr>
          <p:spPr>
            <a:xfrm>
              <a:off x="5045384" y="61227"/>
              <a:ext cx="1726500" cy="10812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Calibri"/>
                  <a:ea typeface="Calibri"/>
                  <a:cs typeface="Calibri"/>
                  <a:sym typeface="Calibri"/>
                </a:rPr>
                <a:t>Explore and engage</a:t>
              </a:r>
              <a:endParaRPr sz="1400" b="0" i="0" u="none" strike="noStrike" cap="none">
                <a:solidFill>
                  <a:schemeClr val="lt1"/>
                </a:solidFill>
                <a:latin typeface="Arial"/>
                <a:ea typeface="Arial"/>
                <a:cs typeface="Arial"/>
                <a:sym typeface="Arial"/>
              </a:endParaRPr>
            </a:p>
          </p:txBody>
        </p:sp>
        <p:sp>
          <p:nvSpPr>
            <p:cNvPr id="413" name="Google Shape;413;ga3b6e513f1_0_960"/>
            <p:cNvSpPr/>
            <p:nvPr/>
          </p:nvSpPr>
          <p:spPr>
            <a:xfrm>
              <a:off x="4722945" y="825526"/>
              <a:ext cx="3957300" cy="3957300"/>
            </a:xfrm>
            <a:custGeom>
              <a:avLst/>
              <a:gdLst/>
              <a:ahLst/>
              <a:cxnLst/>
              <a:rect l="l" t="t" r="r" b="b"/>
              <a:pathLst>
                <a:path w="120000" h="120000" extrusionOk="0">
                  <a:moveTo>
                    <a:pt x="76021" y="2178"/>
                  </a:moveTo>
                  <a:lnTo>
                    <a:pt x="76021" y="2178"/>
                  </a:lnTo>
                  <a:cubicBezTo>
                    <a:pt x="88988" y="5771"/>
                    <a:pt x="100371" y="13618"/>
                    <a:pt x="108341" y="24459"/>
                  </a:cubicBezTo>
                </a:path>
              </a:pathLst>
            </a:custGeom>
            <a:no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a3b6e513f1_0_960"/>
            <p:cNvSpPr/>
            <p:nvPr/>
          </p:nvSpPr>
          <p:spPr>
            <a:xfrm>
              <a:off x="7647517" y="1981335"/>
              <a:ext cx="1843500" cy="1198200"/>
            </a:xfrm>
            <a:prstGeom prst="roundRect">
              <a:avLst>
                <a:gd name="adj" fmla="val 16667"/>
              </a:avLst>
            </a:prstGeom>
            <a:solidFill>
              <a:srgbClr val="C6A0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a3b6e513f1_0_960"/>
            <p:cNvSpPr txBox="1"/>
            <p:nvPr/>
          </p:nvSpPr>
          <p:spPr>
            <a:xfrm>
              <a:off x="7706014" y="2039832"/>
              <a:ext cx="1726500" cy="10812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Calibri"/>
                  <a:ea typeface="Calibri"/>
                  <a:cs typeface="Calibri"/>
                  <a:sym typeface="Calibri"/>
                </a:rPr>
                <a:t>Map the context</a:t>
              </a:r>
              <a:endParaRPr sz="1400" b="0" i="0" u="none" strike="noStrike" cap="none">
                <a:solidFill>
                  <a:schemeClr val="lt1"/>
                </a:solidFill>
                <a:latin typeface="Arial"/>
                <a:ea typeface="Arial"/>
                <a:cs typeface="Arial"/>
                <a:sym typeface="Arial"/>
              </a:endParaRPr>
            </a:p>
          </p:txBody>
        </p:sp>
        <p:sp>
          <p:nvSpPr>
            <p:cNvPr id="416" name="Google Shape;416;ga3b6e513f1_0_960"/>
            <p:cNvSpPr/>
            <p:nvPr/>
          </p:nvSpPr>
          <p:spPr>
            <a:xfrm>
              <a:off x="4725010" y="373757"/>
              <a:ext cx="3957300" cy="3957300"/>
            </a:xfrm>
            <a:custGeom>
              <a:avLst/>
              <a:gdLst/>
              <a:ahLst/>
              <a:cxnLst/>
              <a:rect l="l" t="t" r="r" b="b"/>
              <a:pathLst>
                <a:path w="120000" h="120000" extrusionOk="0">
                  <a:moveTo>
                    <a:pt x="108311" y="95581"/>
                  </a:moveTo>
                  <a:lnTo>
                    <a:pt x="108311" y="95581"/>
                  </a:lnTo>
                  <a:cubicBezTo>
                    <a:pt x="100409" y="106310"/>
                    <a:pt x="89161" y="114103"/>
                    <a:pt x="76339" y="117732"/>
                  </a:cubicBezTo>
                </a:path>
              </a:pathLst>
            </a:custGeom>
            <a:no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a3b6e513f1_0_960"/>
            <p:cNvSpPr/>
            <p:nvPr/>
          </p:nvSpPr>
          <p:spPr>
            <a:xfrm>
              <a:off x="5003142" y="3962671"/>
              <a:ext cx="1843500" cy="1198200"/>
            </a:xfrm>
            <a:prstGeom prst="roundRect">
              <a:avLst>
                <a:gd name="adj" fmla="val 16667"/>
              </a:avLst>
            </a:prstGeom>
            <a:solidFill>
              <a:srgbClr val="5DAB7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a3b6e513f1_0_960"/>
            <p:cNvSpPr txBox="1"/>
            <p:nvPr/>
          </p:nvSpPr>
          <p:spPr>
            <a:xfrm>
              <a:off x="5061639" y="4021168"/>
              <a:ext cx="1726500" cy="1081200"/>
            </a:xfrm>
            <a:prstGeom prst="rect">
              <a:avLst/>
            </a:prstGeom>
            <a:solidFill>
              <a:srgbClr val="5DAB7E"/>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100" b="1" i="0" u="none" strike="noStrike" cap="none">
                  <a:solidFill>
                    <a:schemeClr val="lt1"/>
                  </a:solidFill>
                  <a:latin typeface="Calibri"/>
                  <a:ea typeface="Calibri"/>
                  <a:cs typeface="Calibri"/>
                  <a:sym typeface="Calibri"/>
                </a:rPr>
                <a:t>Design and develop</a:t>
              </a:r>
              <a:endParaRPr sz="1400" b="0" i="0" u="none" strike="noStrike" cap="none">
                <a:solidFill>
                  <a:srgbClr val="000000"/>
                </a:solidFill>
                <a:latin typeface="Arial"/>
                <a:ea typeface="Arial"/>
                <a:cs typeface="Arial"/>
                <a:sym typeface="Arial"/>
              </a:endParaRPr>
            </a:p>
          </p:txBody>
        </p:sp>
        <p:sp>
          <p:nvSpPr>
            <p:cNvPr id="419" name="Google Shape;419;ga3b6e513f1_0_960"/>
            <p:cNvSpPr/>
            <p:nvPr/>
          </p:nvSpPr>
          <p:spPr>
            <a:xfrm>
              <a:off x="3149720" y="389626"/>
              <a:ext cx="3957300" cy="3957300"/>
            </a:xfrm>
            <a:custGeom>
              <a:avLst/>
              <a:gdLst/>
              <a:ahLst/>
              <a:cxnLst/>
              <a:rect l="l" t="t" r="r" b="b"/>
              <a:pathLst>
                <a:path w="120000" h="120000" extrusionOk="0">
                  <a:moveTo>
                    <a:pt x="44007" y="117829"/>
                  </a:moveTo>
                  <a:lnTo>
                    <a:pt x="44007" y="117829"/>
                  </a:lnTo>
                  <a:cubicBezTo>
                    <a:pt x="30931" y="114213"/>
                    <a:pt x="19467" y="106272"/>
                    <a:pt x="11485" y="95303"/>
                  </a:cubicBezTo>
                </a:path>
              </a:pathLst>
            </a:custGeom>
            <a:no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a3b6e513f1_0_960"/>
            <p:cNvSpPr/>
            <p:nvPr/>
          </p:nvSpPr>
          <p:spPr>
            <a:xfrm>
              <a:off x="2333438" y="1981335"/>
              <a:ext cx="1843500" cy="1198200"/>
            </a:xfrm>
            <a:prstGeom prst="roundRect">
              <a:avLst>
                <a:gd name="adj" fmla="val 16667"/>
              </a:avLst>
            </a:prstGeom>
            <a:solidFill>
              <a:srgbClr val="1353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a3b6e513f1_0_960"/>
            <p:cNvSpPr txBox="1"/>
            <p:nvPr/>
          </p:nvSpPr>
          <p:spPr>
            <a:xfrm>
              <a:off x="2391935" y="2039832"/>
              <a:ext cx="1726500" cy="1081200"/>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100" b="1" i="0" u="none" strike="noStrike" cap="none">
                  <a:solidFill>
                    <a:schemeClr val="lt1"/>
                  </a:solidFill>
                  <a:latin typeface="Calibri"/>
                  <a:ea typeface="Calibri"/>
                  <a:cs typeface="Calibri"/>
                  <a:sym typeface="Calibri"/>
                </a:rPr>
                <a:t>Monitor for compliance and impact</a:t>
              </a:r>
              <a:endParaRPr sz="1400" b="0" i="0" u="none" strike="noStrike" cap="none">
                <a:solidFill>
                  <a:srgbClr val="000000"/>
                </a:solidFill>
                <a:latin typeface="Arial"/>
                <a:ea typeface="Arial"/>
                <a:cs typeface="Arial"/>
                <a:sym typeface="Arial"/>
              </a:endParaRPr>
            </a:p>
          </p:txBody>
        </p:sp>
        <p:sp>
          <p:nvSpPr>
            <p:cNvPr id="422" name="Google Shape;422;ga3b6e513f1_0_960"/>
            <p:cNvSpPr/>
            <p:nvPr/>
          </p:nvSpPr>
          <p:spPr>
            <a:xfrm>
              <a:off x="3144799" y="825015"/>
              <a:ext cx="3957300" cy="3957300"/>
            </a:xfrm>
            <a:custGeom>
              <a:avLst/>
              <a:gdLst/>
              <a:ahLst/>
              <a:cxnLst/>
              <a:rect l="l" t="t" r="r" b="b"/>
              <a:pathLst>
                <a:path w="120000" h="120000" extrusionOk="0">
                  <a:moveTo>
                    <a:pt x="11627" y="24503"/>
                  </a:moveTo>
                  <a:lnTo>
                    <a:pt x="11627" y="24503"/>
                  </a:lnTo>
                  <a:cubicBezTo>
                    <a:pt x="19559" y="13694"/>
                    <a:pt x="30883" y="5853"/>
                    <a:pt x="43792" y="2231"/>
                  </a:cubicBezTo>
                </a:path>
              </a:pathLst>
            </a:custGeom>
            <a:no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3" name="Google Shape;423;ga3b6e513f1_0_960"/>
          <p:cNvSpPr txBox="1"/>
          <p:nvPr/>
        </p:nvSpPr>
        <p:spPr>
          <a:xfrm>
            <a:off x="0" y="452190"/>
            <a:ext cx="12192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Strategic phases of fortification</a:t>
            </a:r>
            <a:endParaRPr sz="1400" b="0" i="0" u="none" strike="noStrike" cap="none">
              <a:solidFill>
                <a:srgbClr val="000000"/>
              </a:solidFill>
              <a:latin typeface="Arial"/>
              <a:ea typeface="Arial"/>
              <a:cs typeface="Arial"/>
              <a:sym typeface="Arial"/>
            </a:endParaRPr>
          </a:p>
        </p:txBody>
      </p:sp>
      <p:sp>
        <p:nvSpPr>
          <p:cNvPr id="424" name="Google Shape;424;ga3b6e513f1_0_960"/>
          <p:cNvSpPr/>
          <p:nvPr/>
        </p:nvSpPr>
        <p:spPr>
          <a:xfrm>
            <a:off x="5936234" y="3083692"/>
            <a:ext cx="2075100" cy="17373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Data-driven opportunity</a:t>
            </a:r>
            <a:endParaRPr sz="1400" b="0" i="0" u="none" strike="noStrike" cap="none">
              <a:solidFill>
                <a:srgbClr val="000000"/>
              </a:solidFill>
              <a:latin typeface="Arial"/>
              <a:ea typeface="Arial"/>
              <a:cs typeface="Arial"/>
              <a:sym typeface="Arial"/>
            </a:endParaRPr>
          </a:p>
        </p:txBody>
      </p:sp>
      <p:sp>
        <p:nvSpPr>
          <p:cNvPr id="425" name="Google Shape;425;ga3b6e513f1_0_960"/>
          <p:cNvSpPr txBox="1">
            <a:spLocks noGrp="1"/>
          </p:cNvSpPr>
          <p:nvPr>
            <p:ph type="sldNum" idx="12"/>
          </p:nvPr>
        </p:nvSpPr>
        <p:spPr>
          <a:xfrm>
            <a:off x="9488424" y="648341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426" name="Google Shape;426;ga3b6e513f1_0_960" descr="A close up of a sig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13673" y="4716352"/>
            <a:ext cx="994806" cy="1023894"/>
          </a:xfrm>
          <a:prstGeom prst="rect">
            <a:avLst/>
          </a:prstGeom>
          <a:noFill/>
          <a:ln>
            <a:noFill/>
          </a:ln>
        </p:spPr>
      </p:pic>
      <p:pic>
        <p:nvPicPr>
          <p:cNvPr id="427" name="Google Shape;427;ga3b6e513f1_0_960" descr="A close up of a sign&#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37523" y="3031035"/>
            <a:ext cx="947106" cy="969260"/>
          </a:xfrm>
          <a:prstGeom prst="rect">
            <a:avLst/>
          </a:prstGeom>
          <a:noFill/>
          <a:ln>
            <a:noFill/>
          </a:ln>
        </p:spPr>
      </p:pic>
      <p:sp>
        <p:nvSpPr>
          <p:cNvPr id="428" name="Google Shape;428;ga3b6e513f1_0_960"/>
          <p:cNvSpPr txBox="1"/>
          <p:nvPr/>
        </p:nvSpPr>
        <p:spPr>
          <a:xfrm>
            <a:off x="1087430" y="4000295"/>
            <a:ext cx="14472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429" name="Google Shape;429;ga3b6e513f1_0_960"/>
          <p:cNvSpPr txBox="1"/>
          <p:nvPr/>
        </p:nvSpPr>
        <p:spPr>
          <a:xfrm>
            <a:off x="1087430" y="5742825"/>
            <a:ext cx="14472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MONITOR</a:t>
            </a:r>
            <a:endParaRPr sz="1400" b="0" i="0" u="none" strike="noStrike" cap="none">
              <a:solidFill>
                <a:srgbClr val="000000"/>
              </a:solidFill>
              <a:latin typeface="Arial"/>
              <a:ea typeface="Arial"/>
              <a:cs typeface="Arial"/>
              <a:sym typeface="Arial"/>
            </a:endParaRPr>
          </a:p>
        </p:txBody>
      </p:sp>
      <p:pic>
        <p:nvPicPr>
          <p:cNvPr id="430" name="Google Shape;430;ga3b6e513f1_0_960" descr="A close up of a logo&#10;&#10;Description automatically generated"/>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315242" y="1372547"/>
            <a:ext cx="947106" cy="969260"/>
          </a:xfrm>
          <a:prstGeom prst="rect">
            <a:avLst/>
          </a:prstGeom>
          <a:noFill/>
          <a:ln>
            <a:noFill/>
          </a:ln>
        </p:spPr>
      </p:pic>
      <p:sp>
        <p:nvSpPr>
          <p:cNvPr id="431" name="Google Shape;431;ga3b6e513f1_0_960"/>
          <p:cNvSpPr txBox="1"/>
          <p:nvPr/>
        </p:nvSpPr>
        <p:spPr>
          <a:xfrm>
            <a:off x="1065149" y="2314978"/>
            <a:ext cx="14472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PLAN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rgbClr val="000000"/>
      </a:dk1>
      <a:lt1>
        <a:srgbClr val="FFFFFF"/>
      </a:lt1>
      <a:dk2>
        <a:srgbClr val="000000"/>
      </a:dk2>
      <a:lt2>
        <a:srgbClr val="FFFFFF"/>
      </a:lt2>
      <a:accent1>
        <a:srgbClr val="850002"/>
      </a:accent1>
      <a:accent2>
        <a:srgbClr val="028500"/>
      </a:accent2>
      <a:accent3>
        <a:srgbClr val="400085"/>
      </a:accent3>
      <a:accent4>
        <a:srgbClr val="AEABAB"/>
      </a:accent4>
      <a:accent5>
        <a:srgbClr val="004585"/>
      </a:accent5>
      <a:accent6>
        <a:srgbClr val="C25E00"/>
      </a:accent6>
      <a:hlink>
        <a:srgbClr val="004484"/>
      </a:hlink>
      <a:folHlink>
        <a:srgbClr val="C2CD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E006CFF3897D4F8EF6F33C9A89A030" ma:contentTypeVersion="14" ma:contentTypeDescription="Create a new document." ma:contentTypeScope="" ma:versionID="9aa26218490fd0374d5ddb2ed1b6394d">
  <xsd:schema xmlns:xsd="http://www.w3.org/2001/XMLSchema" xmlns:xs="http://www.w3.org/2001/XMLSchema" xmlns:p="http://schemas.microsoft.com/office/2006/metadata/properties" xmlns:ns3="8e156f88-7e32-4e25-8510-310b39d37eca" xmlns:ns4="3bafce71-545f-4d36-9e11-5571c0961379" targetNamespace="http://schemas.microsoft.com/office/2006/metadata/properties" ma:root="true" ma:fieldsID="0531439834ff5e521fb5fea4dc07d91a" ns3:_="" ns4:_="">
    <xsd:import namespace="8e156f88-7e32-4e25-8510-310b39d37eca"/>
    <xsd:import namespace="3bafce71-545f-4d36-9e11-5571c096137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56f88-7e32-4e25-8510-310b39d37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afce71-545f-4d36-9e11-5571c096137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D18BB9-F20E-4B3D-BDFF-22A739B47240}">
  <ds:schemaRefs>
    <ds:schemaRef ds:uri="http://schemas.microsoft.com/sharepoint/v3/contenttype/forms"/>
  </ds:schemaRefs>
</ds:datastoreItem>
</file>

<file path=customXml/itemProps2.xml><?xml version="1.0" encoding="utf-8"?>
<ds:datastoreItem xmlns:ds="http://schemas.openxmlformats.org/officeDocument/2006/customXml" ds:itemID="{D54C51A9-3CE4-416F-90E4-4742ABD49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56f88-7e32-4e25-8510-310b39d37eca"/>
    <ds:schemaRef ds:uri="3bafce71-545f-4d36-9e11-5571c09613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7106EE-3CE2-4BC3-ABE8-CCF237BC4AFC}">
  <ds:schemaRefs>
    <ds:schemaRef ds:uri="http://purl.org/dc/terms/"/>
    <ds:schemaRef ds:uri="http://schemas.microsoft.com/office/2006/documentManagement/types"/>
    <ds:schemaRef ds:uri="3bafce71-545f-4d36-9e11-5571c0961379"/>
    <ds:schemaRef ds:uri="http://purl.org/dc/dcmitype/"/>
    <ds:schemaRef ds:uri="http://schemas.microsoft.com/office/infopath/2007/PartnerControls"/>
    <ds:schemaRef ds:uri="8e156f88-7e32-4e25-8510-310b39d37eca"/>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1429</TotalTime>
  <Words>6157</Words>
  <Application>Microsoft Office PowerPoint</Application>
  <PresentationFormat>Widescreen</PresentationFormat>
  <Paragraphs>1062</Paragraphs>
  <Slides>37</Slides>
  <Notes>37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37</vt:i4>
      </vt:variant>
    </vt:vector>
  </HeadingPairs>
  <TitlesOfParts>
    <vt:vector size="45" baseType="lpstr">
      <vt:lpstr>Courier New</vt:lpstr>
      <vt:lpstr>Calibri</vt:lpstr>
      <vt:lpstr>Proxima Nova</vt:lpstr>
      <vt:lpstr>Arial</vt:lpstr>
      <vt:lpstr>Office Theme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Three key steps  1.  Data-driven assessment 2.  Four-stage phased approach  -  Explore and engage  -  Map the context  -  Design and develop  -  Monitor for compliance and impact 3.  Strategy in action</vt:lpstr>
      <vt:lpstr>PowerPoint Presentation</vt:lpstr>
      <vt:lpstr>Four-stage phased approach</vt:lpstr>
      <vt:lpstr>PowerPoint Presentation</vt:lpstr>
      <vt:lpstr>PowerPoint Presentation</vt:lpstr>
      <vt:lpstr>1. Explore and engage</vt:lpstr>
      <vt:lpstr>2. Map the context </vt:lpstr>
      <vt:lpstr>PowerPoint Presentation</vt:lpstr>
      <vt:lpstr>4. Monitor for compliance and impact</vt:lpstr>
      <vt:lpstr>PowerPoint Presentation</vt:lpstr>
      <vt:lpstr>PowerPoint Presentation</vt:lpstr>
      <vt:lpstr>Country priority ranking </vt:lpstr>
      <vt:lpstr>Final Wheat Fortification Matrix Country Ranking </vt:lpstr>
      <vt:lpstr>Final Maize Fortification Matrix Country Ranking </vt:lpstr>
      <vt:lpstr>Final Rice Fortification Matrix Country Ranking </vt:lpstr>
      <vt:lpstr>PowerPoint Presentation</vt:lpstr>
      <vt:lpstr>PowerPoint Presentation</vt:lpstr>
      <vt:lpstr>Asia-Pacific: Strategic approach to rice fortification</vt:lpstr>
      <vt:lpstr>PowerPoint Presentation</vt:lpstr>
      <vt:lpstr>PowerPoint Presentation</vt:lpstr>
      <vt:lpstr>Europe: Strategic approach to flour fortification</vt:lpstr>
      <vt:lpstr>PowerPoint Presentation</vt:lpstr>
      <vt:lpstr>PowerPoint Presentation</vt:lpstr>
      <vt:lpstr>Sample Standards in South America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jessie.genoway</dc:creator>
  <cp:lastModifiedBy>Genoway, Jessie</cp:lastModifiedBy>
  <cp:revision>4</cp:revision>
  <dcterms:created xsi:type="dcterms:W3CDTF">2020-01-27T19:46:56Z</dcterms:created>
  <dcterms:modified xsi:type="dcterms:W3CDTF">2021-05-19T19:05:49Z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iteId">
    <vt:lpwstr>9ce70869-60db-44fd-abe8-d2767077fc8f</vt:lpwstr>
  </property>
  <property fmtid="{D5CDD505-2E9C-101B-9397-08002B2CF9AE}" pid="4" name="MSIP_Label_7b94a7b8-f06c-4dfe-bdcc-9b548fd58c31_Owner">
    <vt:lpwstr>kvy1@cdc.gov</vt:lpwstr>
  </property>
  <property fmtid="{D5CDD505-2E9C-101B-9397-08002B2CF9AE}" pid="5" name="MSIP_Label_7b94a7b8-f06c-4dfe-bdcc-9b548fd58c31_SetDate">
    <vt:lpwstr>2020-06-11T00:12:05.5263825Z</vt:lpwstr>
  </property>
  <property fmtid="{D5CDD505-2E9C-101B-9397-08002B2CF9AE}" pid="6" name="MSIP_Label_7b94a7b8-f06c-4dfe-bdcc-9b548fd58c31_Name">
    <vt:lpwstr>General</vt:lpwstr>
  </property>
  <property fmtid="{D5CDD505-2E9C-101B-9397-08002B2CF9AE}" pid="7" name="MSIP_Label_7b94a7b8-f06c-4dfe-bdcc-9b548fd58c31_Application">
    <vt:lpwstr>Microsoft Azure Information Protection</vt:lpwstr>
  </property>
  <property fmtid="{D5CDD505-2E9C-101B-9397-08002B2CF9AE}" pid="8" name="MSIP_Label_7b94a7b8-f06c-4dfe-bdcc-9b548fd58c31_ActionId">
    <vt:lpwstr>7394b2ad-a812-45d4-b1b7-11755e3ee6c9</vt:lpwstr>
  </property>
  <property fmtid="{D5CDD505-2E9C-101B-9397-08002B2CF9AE}" pid="9" name="MSIP_Label_7b94a7b8-f06c-4dfe-bdcc-9b548fd58c31_Extended_MSFT_Method">
    <vt:lpwstr>Manual</vt:lpwstr>
  </property>
  <property fmtid="{D5CDD505-2E9C-101B-9397-08002B2CF9AE}" pid="10" name="Sensitivity">
    <vt:lpwstr>General</vt:lpwstr>
  </property>
  <property fmtid="{D5CDD505-2E9C-101B-9397-08002B2CF9AE}" pid="11" name="ContentTypeId">
    <vt:lpwstr>0x01010040E006CFF3897D4F8EF6F33C9A89A030</vt:lpwstr>
  </property>
</Properties>
</file>