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65"/>
  </p:notesMasterIdLst>
  <p:sldIdLst>
    <p:sldId id="256" r:id="rId2"/>
    <p:sldId id="317" r:id="rId3"/>
    <p:sldId id="405" r:id="rId4"/>
    <p:sldId id="377" r:id="rId5"/>
    <p:sldId id="365" r:id="rId6"/>
    <p:sldId id="404" r:id="rId7"/>
    <p:sldId id="415" r:id="rId8"/>
    <p:sldId id="379" r:id="rId9"/>
    <p:sldId id="416" r:id="rId10"/>
    <p:sldId id="380" r:id="rId11"/>
    <p:sldId id="399" r:id="rId12"/>
    <p:sldId id="397" r:id="rId13"/>
    <p:sldId id="398" r:id="rId14"/>
    <p:sldId id="406" r:id="rId15"/>
    <p:sldId id="403" r:id="rId16"/>
    <p:sldId id="395" r:id="rId17"/>
    <p:sldId id="269" r:id="rId18"/>
    <p:sldId id="337" r:id="rId19"/>
    <p:sldId id="417" r:id="rId20"/>
    <p:sldId id="407" r:id="rId21"/>
    <p:sldId id="275" r:id="rId22"/>
    <p:sldId id="276" r:id="rId23"/>
    <p:sldId id="277" r:id="rId24"/>
    <p:sldId id="409" r:id="rId25"/>
    <p:sldId id="279" r:id="rId26"/>
    <p:sldId id="410" r:id="rId27"/>
    <p:sldId id="437" r:id="rId28"/>
    <p:sldId id="435" r:id="rId29"/>
    <p:sldId id="436" r:id="rId30"/>
    <p:sldId id="419" r:id="rId31"/>
    <p:sldId id="281" r:id="rId32"/>
    <p:sldId id="411" r:id="rId33"/>
    <p:sldId id="286" r:id="rId34"/>
    <p:sldId id="420" r:id="rId35"/>
    <p:sldId id="290" r:id="rId36"/>
    <p:sldId id="293" r:id="rId37"/>
    <p:sldId id="291" r:id="rId38"/>
    <p:sldId id="335" r:id="rId39"/>
    <p:sldId id="292" r:id="rId40"/>
    <p:sldId id="336" r:id="rId41"/>
    <p:sldId id="412" r:id="rId42"/>
    <p:sldId id="424" r:id="rId43"/>
    <p:sldId id="432" r:id="rId44"/>
    <p:sldId id="396" r:id="rId45"/>
    <p:sldId id="433" r:id="rId46"/>
    <p:sldId id="345" r:id="rId47"/>
    <p:sldId id="434" r:id="rId48"/>
    <p:sldId id="347" r:id="rId49"/>
    <p:sldId id="384" r:id="rId50"/>
    <p:sldId id="372" r:id="rId51"/>
    <p:sldId id="339" r:id="rId52"/>
    <p:sldId id="341" r:id="rId53"/>
    <p:sldId id="332" r:id="rId54"/>
    <p:sldId id="413" r:id="rId55"/>
    <p:sldId id="374" r:id="rId56"/>
    <p:sldId id="375" r:id="rId57"/>
    <p:sldId id="309" r:id="rId58"/>
    <p:sldId id="310" r:id="rId59"/>
    <p:sldId id="313" r:id="rId60"/>
    <p:sldId id="314" r:id="rId61"/>
    <p:sldId id="429" r:id="rId62"/>
    <p:sldId id="430" r:id="rId63"/>
    <p:sldId id="431" r:id="rId64"/>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Ezeokoli, Nchedochukwu" initials="EN" lastIdx="37" clrIdx="28"/>
  <p:cmAuthor id="1" name="Laura Rowe" initials="LR" lastIdx="44" clrIdx="0"/>
  <p:cmAuthor id="30" name="Zimmerman, Sarah Lynn" initials="ZSL" lastIdx="7" clrIdx="29"/>
  <p:cmAuthor id="2" name="Laura Rowe" initials="LR [2]" lastIdx="1" clrIdx="1"/>
  <p:cmAuthor id="3" name="Laura Rowe" initials="LR [3]" lastIdx="1" clrIdx="2"/>
  <p:cmAuthor id="4" name="Laura Rowe" initials="LR [4]" lastIdx="1" clrIdx="3"/>
  <p:cmAuthor id="5" name="Laura Rowe" initials="LR [5]" lastIdx="1" clrIdx="4"/>
  <p:cmAuthor id="6" name="Laura Rowe" initials="LR [6]" lastIdx="1" clrIdx="5"/>
  <p:cmAuthor id="7" name="Laura Rowe" initials="LR [7]" lastIdx="1" clrIdx="6"/>
  <p:cmAuthor id="8" name="Laura Rowe" initials="LR [8]" lastIdx="1" clrIdx="7"/>
  <p:cmAuthor id="9" name="Laura Rowe" initials="LR [9]" lastIdx="1" clrIdx="8"/>
  <p:cmAuthor id="10" name="Laura Rowe" initials="LR [10]" lastIdx="0" clrIdx="9"/>
  <p:cmAuthor id="11" name="Laura Rowe" initials="LR [11]" lastIdx="1" clrIdx="10"/>
  <p:cmAuthor id="12" name="Laura Rowe" initials="LR [11] [2]" lastIdx="1" clrIdx="11"/>
  <p:cmAuthor id="13" name="Laura Rowe" initials="LR [12]" lastIdx="1" clrIdx="12"/>
  <p:cmAuthor id="14" name="Laura Rowe" initials="LR [13]" lastIdx="1" clrIdx="13"/>
  <p:cmAuthor id="15" name="Laura Rowe" initials="LR [13] [2]" lastIdx="1" clrIdx="14"/>
  <p:cmAuthor id="16" name="Laura Rowe" initials="LR [14]" lastIdx="1" clrIdx="15"/>
  <p:cmAuthor id="17" name="Laura Rowe" initials="LR [15]" lastIdx="1" clrIdx="16"/>
  <p:cmAuthor id="18" name="Laura Rowe" initials="LR [16]" lastIdx="1" clrIdx="17"/>
  <p:cmAuthor id="19" name="Laura Rowe" initials="LR [17]" lastIdx="1" clrIdx="18"/>
  <p:cmAuthor id="20" name="Laura Rowe" initials="LR [18]" lastIdx="1" clrIdx="19"/>
  <p:cmAuthor id="21" name="Laura Rowe" initials="LR [19]" lastIdx="1" clrIdx="20"/>
  <p:cmAuthor id="22" name="Laura Rowe" initials="LR [20]" lastIdx="1" clrIdx="21"/>
  <p:cmAuthor id="23" name="Laura Rowe" initials="LR [21]" lastIdx="1" clrIdx="22"/>
  <p:cmAuthor id="24" name="Laura Rowe" initials="LR [22]" lastIdx="1" clrIdx="23"/>
  <p:cmAuthor id="25" name="Laura Rowe" initials="LR [23]" lastIdx="1" clrIdx="24"/>
  <p:cmAuthor id="26" name="Laura Rowe" initials="LR [24]" lastIdx="1" clrIdx="25"/>
  <p:cmAuthor id="27" name="Laura Rowe" initials="LR [25]" lastIdx="1" clrIdx="26"/>
  <p:cmAuthor id="28" name="Laura Rowe" initials="LR [26]"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02"/>
    <a:srgbClr val="FFCCFF"/>
    <a:srgbClr val="A6ECA7"/>
    <a:srgbClr val="FF99FF"/>
    <a:srgbClr val="98D7FE"/>
    <a:srgbClr val="8E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BB14A4-BA0B-47DE-B738-B99469DF8FAF}">
  <a:tblStyle styleId="{6ABB14A4-BA0B-47DE-B738-B99469DF8F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38C1EFB-2CFA-4D25-8B43-3980D1D437D2}" styleName="Table_1">
    <a:wholeTbl>
      <a:tcTxStyle>
        <a:font>
          <a:latin typeface="Arial"/>
          <a:ea typeface="Arial"/>
          <a:cs typeface="Arial"/>
        </a:font>
        <a:srgbClr val="000000"/>
      </a:tcTxStyle>
      <a:tcStyle>
        <a:tcBdr>
          <a:left>
            <a:ln w="28575" cap="flat" cmpd="sng">
              <a:solidFill>
                <a:srgbClr val="FFFFFF"/>
              </a:solidFill>
              <a:prstDash val="solid"/>
              <a:round/>
              <a:headEnd type="none" w="sm" len="sm"/>
              <a:tailEnd type="none" w="sm" len="sm"/>
            </a:ln>
          </a:left>
          <a:right>
            <a:ln w="28575" cap="flat" cmpd="sng">
              <a:solidFill>
                <a:srgbClr val="FFFFFF"/>
              </a:solidFill>
              <a:prstDash val="solid"/>
              <a:round/>
              <a:headEnd type="none" w="sm" len="sm"/>
              <a:tailEnd type="none" w="sm" len="sm"/>
            </a:ln>
          </a:right>
          <a:top>
            <a:ln w="28575" cap="flat" cmpd="sng">
              <a:solidFill>
                <a:srgbClr val="FFFFFF"/>
              </a:solidFill>
              <a:prstDash val="solid"/>
              <a:round/>
              <a:headEnd type="none" w="sm" len="sm"/>
              <a:tailEnd type="none" w="sm" len="sm"/>
            </a:ln>
          </a:top>
          <a:bottom>
            <a:ln w="28575" cap="flat" cmpd="sng">
              <a:solidFill>
                <a:srgbClr val="FFFFFF"/>
              </a:solidFill>
              <a:prstDash val="solid"/>
              <a:round/>
              <a:headEnd type="none" w="sm" len="sm"/>
              <a:tailEnd type="none" w="sm" len="sm"/>
            </a:ln>
          </a:bottom>
          <a:insideH>
            <a:ln w="28575" cap="flat" cmpd="sng">
              <a:solidFill>
                <a:srgbClr val="FFFFFF"/>
              </a:solidFill>
              <a:prstDash val="solid"/>
              <a:round/>
              <a:headEnd type="none" w="sm" len="sm"/>
              <a:tailEnd type="none" w="sm" len="sm"/>
            </a:ln>
          </a:insideH>
          <a:insideV>
            <a:ln w="28575"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EE0DFD-B6D2-464C-9DF2-630A2811506A}"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156A2D-0368-4529-9FAA-99F8D8D70521}" styleName="Table_3">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w="28575" cap="flat" cmpd="sng">
              <a:solidFill>
                <a:srgbClr val="FFFFFF"/>
              </a:solidFill>
              <a:prstDash val="solid"/>
              <a:round/>
              <a:headEnd type="none" w="sm" len="sm"/>
              <a:tailEnd type="none" w="sm" len="sm"/>
            </a:ln>
          </a:insideH>
          <a:insideV>
            <a:ln w="28575"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95814F-6A84-424A-A6EB-5AE1181FC298}"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8E40AE4-99F0-4D0A-9545-C6A0FC1E32E0}" styleName="Table_5">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6" autoAdjust="0"/>
    <p:restoredTop sz="85843" autoAdjust="0"/>
  </p:normalViewPr>
  <p:slideViewPr>
    <p:cSldViewPr snapToGrid="0" snapToObjects="1">
      <p:cViewPr varScale="1">
        <p:scale>
          <a:sx n="95" d="100"/>
          <a:sy n="95" d="100"/>
        </p:scale>
        <p:origin x="9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4CA20E1-B886-49BE-B239-47F477102202}"/>
  </pc:docChgLst>
  <pc:docChgLst>
    <pc:chgData name="Genoway, Jessie" userId="bea42ac2-ec2e-41c9-85e9-35beaff68b64" providerId="ADAL" clId="{C3E9EADA-1294-4F55-954A-609FDEB551F2}"/>
    <pc:docChg chg="undo delSld modSld">
      <pc:chgData name="Genoway, Jessie" userId="bea42ac2-ec2e-41c9-85e9-35beaff68b64" providerId="ADAL" clId="{C3E9EADA-1294-4F55-954A-609FDEB551F2}" dt="2022-05-06T16:18:06.177" v="143" actId="14100"/>
      <pc:docMkLst>
        <pc:docMk/>
      </pc:docMkLst>
      <pc:sldChg chg="modSp modNotesTx">
        <pc:chgData name="Genoway, Jessie" userId="bea42ac2-ec2e-41c9-85e9-35beaff68b64" providerId="ADAL" clId="{C3E9EADA-1294-4F55-954A-609FDEB551F2}" dt="2022-05-06T16:18:06.177" v="143" actId="14100"/>
        <pc:sldMkLst>
          <pc:docMk/>
          <pc:sldMk cId="0" sldId="256"/>
        </pc:sldMkLst>
        <pc:spChg chg="mod">
          <ac:chgData name="Genoway, Jessie" userId="bea42ac2-ec2e-41c9-85e9-35beaff68b64" providerId="ADAL" clId="{C3E9EADA-1294-4F55-954A-609FDEB551F2}" dt="2022-05-06T16:18:06.177" v="143" actId="14100"/>
          <ac:spMkLst>
            <pc:docMk/>
            <pc:sldMk cId="0" sldId="256"/>
            <ac:spMk id="68" creationId="{00000000-0000-0000-0000-000000000000}"/>
          </ac:spMkLst>
        </pc:spChg>
        <pc:spChg chg="mod">
          <ac:chgData name="Genoway, Jessie" userId="bea42ac2-ec2e-41c9-85e9-35beaff68b64" providerId="ADAL" clId="{C3E9EADA-1294-4F55-954A-609FDEB551F2}" dt="2022-05-06T16:18:02.641" v="142" actId="14100"/>
          <ac:spMkLst>
            <pc:docMk/>
            <pc:sldMk cId="0" sldId="256"/>
            <ac:spMk id="69" creationId="{00000000-0000-0000-0000-000000000000}"/>
          </ac:spMkLst>
        </pc:spChg>
      </pc:sldChg>
      <pc:sldChg chg="modSp">
        <pc:chgData name="Genoway, Jessie" userId="bea42ac2-ec2e-41c9-85e9-35beaff68b64" providerId="ADAL" clId="{C3E9EADA-1294-4F55-954A-609FDEB551F2}" dt="2022-05-06T16:16:56.136" v="113" actId="20577"/>
        <pc:sldMkLst>
          <pc:docMk/>
          <pc:sldMk cId="416930544" sldId="332"/>
        </pc:sldMkLst>
        <pc:spChg chg="mod">
          <ac:chgData name="Genoway, Jessie" userId="bea42ac2-ec2e-41c9-85e9-35beaff68b64" providerId="ADAL" clId="{C3E9EADA-1294-4F55-954A-609FDEB551F2}" dt="2022-05-06T16:16:56.136" v="113" actId="20577"/>
          <ac:spMkLst>
            <pc:docMk/>
            <pc:sldMk cId="416930544" sldId="332"/>
            <ac:spMk id="652" creationId="{00000000-0000-0000-0000-000000000000}"/>
          </ac:spMkLst>
        </pc:spChg>
      </pc:sldChg>
      <pc:sldChg chg="del">
        <pc:chgData name="Genoway, Jessie" userId="bea42ac2-ec2e-41c9-85e9-35beaff68b64" providerId="ADAL" clId="{C3E9EADA-1294-4F55-954A-609FDEB551F2}" dt="2022-05-06T16:16:52.240" v="112" actId="2696"/>
        <pc:sldMkLst>
          <pc:docMk/>
          <pc:sldMk cId="53359355" sldId="385"/>
        </pc:sldMkLst>
      </pc:sldChg>
      <pc:sldChg chg="del">
        <pc:chgData name="Genoway, Jessie" userId="bea42ac2-ec2e-41c9-85e9-35beaff68b64" providerId="ADAL" clId="{C3E9EADA-1294-4F55-954A-609FDEB551F2}" dt="2022-05-06T16:15:24.316" v="110" actId="2696"/>
        <pc:sldMkLst>
          <pc:docMk/>
          <pc:sldMk cId="1787855140" sldId="390"/>
        </pc:sldMkLst>
      </pc:sldChg>
      <pc:sldChg chg="del">
        <pc:chgData name="Genoway, Jessie" userId="bea42ac2-ec2e-41c9-85e9-35beaff68b64" providerId="ADAL" clId="{C3E9EADA-1294-4F55-954A-609FDEB551F2}" dt="2022-05-06T16:15:18.388" v="109" actId="2696"/>
        <pc:sldMkLst>
          <pc:docMk/>
          <pc:sldMk cId="519718468" sldId="391"/>
        </pc:sldMkLst>
      </pc:sldChg>
      <pc:sldChg chg="modNotesTx">
        <pc:chgData name="Genoway, Jessie" userId="bea42ac2-ec2e-41c9-85e9-35beaff68b64" providerId="ADAL" clId="{C3E9EADA-1294-4F55-954A-609FDEB551F2}" dt="2022-05-06T16:15:39.193" v="111" actId="20577"/>
        <pc:sldMkLst>
          <pc:docMk/>
          <pc:sldMk cId="609304297" sldId="4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A631D-9930-48FA-AEE0-FAD7C2C65059}"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US"/>
        </a:p>
      </dgm:t>
    </dgm:pt>
    <dgm:pt modelId="{2E9C41DF-FD9A-4A39-94E6-A0FB96168087}">
      <dgm:prSet phldrT="[Text]" custT="1"/>
      <dgm:spPr>
        <a:xfrm rot="10800000">
          <a:off x="0" y="1313598"/>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August 2018</a:t>
          </a:r>
        </a:p>
      </dgm:t>
    </dgm:pt>
    <dgm:pt modelId="{1875099E-F911-4E5C-9644-CA9F71C5E7E6}" type="parTrans" cxnId="{D627DF54-CF85-4DBC-82C8-7EFC81B97CBD}">
      <dgm:prSet/>
      <dgm:spPr/>
      <dgm:t>
        <a:bodyPr/>
        <a:lstStyle/>
        <a:p>
          <a:endParaRPr lang="en-US" sz="1800"/>
        </a:p>
      </dgm:t>
    </dgm:pt>
    <dgm:pt modelId="{1AFBCA95-2FF9-409D-BD1D-7E50A0F85A96}" type="sibTrans" cxnId="{D627DF54-CF85-4DBC-82C8-7EFC81B97CBD}">
      <dgm:prSet/>
      <dgm:spPr/>
      <dgm:t>
        <a:bodyPr/>
        <a:lstStyle/>
        <a:p>
          <a:endParaRPr lang="en-US" sz="1800"/>
        </a:p>
      </dgm:t>
    </dgm:pt>
    <dgm:pt modelId="{7BE165F0-51EF-44AC-94A9-7BE2BEBDAA59}">
      <dgm:prSet phldrT="[Text]" custT="1"/>
      <dgm:spPr>
        <a:xfrm>
          <a:off x="744" y="1778634"/>
          <a:ext cx="290214"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l">
            <a:buNone/>
          </a:pPr>
          <a:endParaRPr lang="en-US" sz="1800" dirty="0">
            <a:solidFill>
              <a:srgbClr val="000000">
                <a:hueOff val="0"/>
                <a:satOff val="0"/>
                <a:lumOff val="0"/>
                <a:alphaOff val="0"/>
              </a:srgbClr>
            </a:solidFill>
            <a:latin typeface="Arial"/>
            <a:ea typeface="+mn-ea"/>
            <a:cs typeface="+mn-cs"/>
          </a:endParaRPr>
        </a:p>
      </dgm:t>
    </dgm:pt>
    <dgm:pt modelId="{78A0F06B-B04B-4167-AC16-CBFFBDA57AF6}" type="parTrans" cxnId="{8B2C8502-0D06-4F1F-91B3-62164D011206}">
      <dgm:prSet/>
      <dgm:spPr/>
      <dgm:t>
        <a:bodyPr/>
        <a:lstStyle/>
        <a:p>
          <a:endParaRPr lang="en-US" sz="1800"/>
        </a:p>
      </dgm:t>
    </dgm:pt>
    <dgm:pt modelId="{32D44697-A08C-4C4E-9FDD-117F4553D5FB}" type="sibTrans" cxnId="{8B2C8502-0D06-4F1F-91B3-62164D011206}">
      <dgm:prSet/>
      <dgm:spPr/>
      <dgm:t>
        <a:bodyPr/>
        <a:lstStyle/>
        <a:p>
          <a:endParaRPr lang="en-US" sz="1800"/>
        </a:p>
      </dgm:t>
    </dgm:pt>
    <dgm:pt modelId="{A6EEB14E-0E2B-47E4-B60F-ED738019398A}">
      <dgm:prSet phldrT="[Text]" custT="1"/>
      <dgm:spPr>
        <a:xfrm>
          <a:off x="290958" y="1778634"/>
          <a:ext cx="5804296"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ctr">
            <a:buNone/>
          </a:pPr>
          <a:r>
            <a:rPr lang="en-US" sz="1800" b="0" dirty="0">
              <a:solidFill>
                <a:srgbClr val="000000">
                  <a:hueOff val="0"/>
                  <a:satOff val="0"/>
                  <a:lumOff val="0"/>
                  <a:alphaOff val="0"/>
                </a:srgbClr>
              </a:solidFill>
              <a:latin typeface="Arial"/>
              <a:ea typeface="+mn-ea"/>
              <a:cs typeface="+mn-cs"/>
            </a:rPr>
            <a:t>Student hired to update strategy through partner interviews and database reviews</a:t>
          </a:r>
        </a:p>
      </dgm:t>
    </dgm:pt>
    <dgm:pt modelId="{0E2247B8-519E-4E2B-911B-74A8E0764325}" type="parTrans" cxnId="{EAB72DF2-D437-4F6C-BF43-8B99C49C9C78}">
      <dgm:prSet/>
      <dgm:spPr/>
      <dgm:t>
        <a:bodyPr/>
        <a:lstStyle/>
        <a:p>
          <a:endParaRPr lang="en-US" sz="1800"/>
        </a:p>
      </dgm:t>
    </dgm:pt>
    <dgm:pt modelId="{9EA1EE0C-B064-4787-90E9-6A514F908C47}" type="sibTrans" cxnId="{EAB72DF2-D437-4F6C-BF43-8B99C49C9C78}">
      <dgm:prSet/>
      <dgm:spPr/>
      <dgm:t>
        <a:bodyPr/>
        <a:lstStyle/>
        <a:p>
          <a:endParaRPr lang="en-US" sz="1800"/>
        </a:p>
      </dgm:t>
    </dgm:pt>
    <dgm:pt modelId="{547ECB74-4F7C-473C-A621-195F2D11CC44}">
      <dgm:prSet phldrT="[Text]" custT="1"/>
      <dgm:spPr>
        <a:xfrm rot="10800000">
          <a:off x="0" y="2625565"/>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October 2018</a:t>
          </a:r>
          <a:endParaRPr lang="en-US" sz="1800" dirty="0">
            <a:solidFill>
              <a:srgbClr val="FFFFFF"/>
            </a:solidFill>
            <a:latin typeface="Arial"/>
            <a:ea typeface="+mn-ea"/>
            <a:cs typeface="+mn-cs"/>
          </a:endParaRPr>
        </a:p>
      </dgm:t>
    </dgm:pt>
    <dgm:pt modelId="{A5A304F0-9F8D-4132-9C34-2D0B5627334D}" type="parTrans" cxnId="{8DF82265-ECB1-4430-8676-317553E14921}">
      <dgm:prSet/>
      <dgm:spPr/>
      <dgm:t>
        <a:bodyPr/>
        <a:lstStyle/>
        <a:p>
          <a:endParaRPr lang="en-US" sz="1800"/>
        </a:p>
      </dgm:t>
    </dgm:pt>
    <dgm:pt modelId="{2EF05402-DDC4-41A9-901E-3F106CFA4A0D}" type="sibTrans" cxnId="{8DF82265-ECB1-4430-8676-317553E14921}">
      <dgm:prSet/>
      <dgm:spPr/>
      <dgm:t>
        <a:bodyPr/>
        <a:lstStyle/>
        <a:p>
          <a:endParaRPr lang="en-US" sz="1800"/>
        </a:p>
      </dgm:t>
    </dgm:pt>
    <dgm:pt modelId="{527176DB-D0DF-4282-9443-50DB9DACC93A}">
      <dgm:prSet phldrT="[Text]" custT="1"/>
      <dgm:spPr>
        <a:xfrm>
          <a:off x="0" y="3083953"/>
          <a:ext cx="6096000"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ctr">
            <a:buNone/>
          </a:pPr>
          <a:r>
            <a:rPr lang="en-US" sz="1800" dirty="0">
              <a:solidFill>
                <a:srgbClr val="000000">
                  <a:hueOff val="0"/>
                  <a:satOff val="0"/>
                  <a:lumOff val="0"/>
                  <a:alphaOff val="0"/>
                </a:srgbClr>
              </a:solidFill>
              <a:latin typeface="Arial"/>
              <a:ea typeface="+mn-ea"/>
              <a:cs typeface="+mn-cs"/>
            </a:rPr>
            <a:t>Interview and database reviews began</a:t>
          </a:r>
        </a:p>
      </dgm:t>
    </dgm:pt>
    <dgm:pt modelId="{AE7E71B9-6690-4F36-9605-024548D92DB9}" type="parTrans" cxnId="{1E5CBB20-76CE-406D-835F-B03F68A8E998}">
      <dgm:prSet/>
      <dgm:spPr/>
      <dgm:t>
        <a:bodyPr/>
        <a:lstStyle/>
        <a:p>
          <a:endParaRPr lang="en-US" sz="1800"/>
        </a:p>
      </dgm:t>
    </dgm:pt>
    <dgm:pt modelId="{4914599D-9EDA-4976-9680-BC716C083BCD}" type="sibTrans" cxnId="{1E5CBB20-76CE-406D-835F-B03F68A8E998}">
      <dgm:prSet/>
      <dgm:spPr/>
      <dgm:t>
        <a:bodyPr/>
        <a:lstStyle/>
        <a:p>
          <a:endParaRPr lang="en-US" sz="1800"/>
        </a:p>
      </dgm:t>
    </dgm:pt>
    <dgm:pt modelId="{5BD9F340-3589-49A6-B722-853A2A5DCED8}">
      <dgm:prSet phldrT="[Text]" custT="1"/>
      <dgm:spPr>
        <a:xfrm>
          <a:off x="0" y="3937532"/>
          <a:ext cx="6096000" cy="861435"/>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November 2018 </a:t>
          </a:r>
          <a:r>
            <a:rPr lang="mr-IN" sz="1800" b="1" dirty="0">
              <a:solidFill>
                <a:srgbClr val="FFFFFF"/>
              </a:solidFill>
              <a:latin typeface="Arial"/>
              <a:ea typeface="+mn-ea"/>
              <a:cs typeface="+mn-cs"/>
            </a:rPr>
            <a:t>–</a:t>
          </a:r>
          <a:r>
            <a:rPr lang="en-US" sz="1800" b="1" dirty="0">
              <a:solidFill>
                <a:srgbClr val="FFFFFF"/>
              </a:solidFill>
              <a:latin typeface="Arial"/>
              <a:ea typeface="+mn-ea"/>
              <a:cs typeface="+mn-cs"/>
            </a:rPr>
            <a:t> February 2019</a:t>
          </a:r>
        </a:p>
      </dgm:t>
    </dgm:pt>
    <dgm:pt modelId="{6F8303C3-E1EA-4579-99B1-57CC8CD0A73C}" type="parTrans" cxnId="{7C7B0254-E558-4076-ADF4-5BE7426A447B}">
      <dgm:prSet/>
      <dgm:spPr/>
      <dgm:t>
        <a:bodyPr/>
        <a:lstStyle/>
        <a:p>
          <a:endParaRPr lang="en-US" sz="1800"/>
        </a:p>
      </dgm:t>
    </dgm:pt>
    <dgm:pt modelId="{9B49ED06-F53A-47F0-80E7-AF457B5CF6A1}" type="sibTrans" cxnId="{7C7B0254-E558-4076-ADF4-5BE7426A447B}">
      <dgm:prSet/>
      <dgm:spPr/>
      <dgm:t>
        <a:bodyPr/>
        <a:lstStyle/>
        <a:p>
          <a:endParaRPr lang="en-US" sz="1800"/>
        </a:p>
      </dgm:t>
    </dgm:pt>
    <dgm:pt modelId="{F40CCF1E-BE37-4D77-9AFD-9FB92D8AC5F6}">
      <dgm:prSet phldrT="[Text]" custT="1"/>
      <dgm:spPr>
        <a:xfrm>
          <a:off x="0" y="4404339"/>
          <a:ext cx="6096000" cy="396260"/>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ctr">
            <a:buNone/>
          </a:pPr>
          <a:r>
            <a:rPr lang="en-US" sz="1800" dirty="0">
              <a:solidFill>
                <a:srgbClr val="000000">
                  <a:hueOff val="0"/>
                  <a:satOff val="0"/>
                  <a:lumOff val="0"/>
                  <a:alphaOff val="0"/>
                </a:srgbClr>
              </a:solidFill>
              <a:latin typeface="Arial"/>
              <a:ea typeface="+mn-ea"/>
              <a:cs typeface="+mn-cs"/>
            </a:rPr>
            <a:t>Country-specific profiles updated; priority matrixes created; preliminary analysis complete</a:t>
          </a:r>
        </a:p>
      </dgm:t>
    </dgm:pt>
    <dgm:pt modelId="{3390B363-E75C-4FA4-AD5A-2317DACF1F65}" type="parTrans" cxnId="{350F5FC8-EE38-4FCC-B491-2A0AA9437317}">
      <dgm:prSet/>
      <dgm:spPr/>
      <dgm:t>
        <a:bodyPr/>
        <a:lstStyle/>
        <a:p>
          <a:endParaRPr lang="en-US" sz="1800"/>
        </a:p>
      </dgm:t>
    </dgm:pt>
    <dgm:pt modelId="{733DEF48-115E-4616-807D-3EE0B06EA80B}" type="sibTrans" cxnId="{350F5FC8-EE38-4FCC-B491-2A0AA9437317}">
      <dgm:prSet/>
      <dgm:spPr/>
      <dgm:t>
        <a:bodyPr/>
        <a:lstStyle/>
        <a:p>
          <a:endParaRPr lang="en-US" sz="1800"/>
        </a:p>
      </dgm:t>
    </dgm:pt>
    <dgm:pt modelId="{FDBB0480-F8FC-4830-9378-2BA1935A089A}">
      <dgm:prSet custT="1"/>
      <dgm:spPr>
        <a:xfrm rot="10800000">
          <a:off x="0" y="1632"/>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a:solidFill>
                <a:srgbClr val="FFFFFF"/>
              </a:solidFill>
              <a:latin typeface="Arial"/>
              <a:ea typeface="+mn-ea"/>
              <a:cs typeface="+mn-cs"/>
            </a:rPr>
            <a:t>May 2018</a:t>
          </a:r>
          <a:endParaRPr lang="en-US" sz="1800" b="1" dirty="0">
            <a:solidFill>
              <a:srgbClr val="FFFFFF"/>
            </a:solidFill>
            <a:latin typeface="Arial"/>
            <a:ea typeface="+mn-ea"/>
            <a:cs typeface="+mn-cs"/>
          </a:endParaRPr>
        </a:p>
      </dgm:t>
    </dgm:pt>
    <dgm:pt modelId="{A4CE22CC-A58A-42B4-916F-1302CA4164E1}" type="parTrans" cxnId="{BABDC9B8-C40C-4CF3-92E1-33F382D5276F}">
      <dgm:prSet/>
      <dgm:spPr/>
      <dgm:t>
        <a:bodyPr/>
        <a:lstStyle/>
        <a:p>
          <a:endParaRPr lang="en-US" sz="1800"/>
        </a:p>
      </dgm:t>
    </dgm:pt>
    <dgm:pt modelId="{9EE47221-1B47-4D1C-AD3F-C4A491B93560}" type="sibTrans" cxnId="{BABDC9B8-C40C-4CF3-92E1-33F382D5276F}">
      <dgm:prSet/>
      <dgm:spPr/>
      <dgm:t>
        <a:bodyPr/>
        <a:lstStyle/>
        <a:p>
          <a:endParaRPr lang="en-US" sz="1800"/>
        </a:p>
      </dgm:t>
    </dgm:pt>
    <dgm:pt modelId="{E2E3BE58-5E2C-4168-8DA8-97B7D5025510}">
      <dgm:prSet custT="1"/>
      <dgm:spPr>
        <a:xfrm>
          <a:off x="0" y="466667"/>
          <a:ext cx="6096000"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buNone/>
          </a:pPr>
          <a:r>
            <a:rPr lang="en-US" sz="1800" dirty="0">
              <a:solidFill>
                <a:srgbClr val="000000">
                  <a:hueOff val="0"/>
                  <a:satOff val="0"/>
                  <a:lumOff val="0"/>
                  <a:alphaOff val="0"/>
                </a:srgbClr>
              </a:solidFill>
              <a:latin typeface="Arial"/>
              <a:ea typeface="+mn-ea"/>
              <a:cs typeface="+mn-cs"/>
            </a:rPr>
            <a:t>Need to update the 2011 Africa Strategy identified </a:t>
          </a:r>
        </a:p>
      </dgm:t>
    </dgm:pt>
    <dgm:pt modelId="{61B46D52-A870-48E5-9960-1A611D4A6FA4}" type="parTrans" cxnId="{0C6F58BA-6AD7-4E8A-83EA-692E5B9D4C72}">
      <dgm:prSet/>
      <dgm:spPr/>
      <dgm:t>
        <a:bodyPr/>
        <a:lstStyle/>
        <a:p>
          <a:endParaRPr lang="en-US" sz="1800"/>
        </a:p>
      </dgm:t>
    </dgm:pt>
    <dgm:pt modelId="{1A17FEC3-FFC4-4088-9552-EA78A2662B9E}" type="sibTrans" cxnId="{0C6F58BA-6AD7-4E8A-83EA-692E5B9D4C72}">
      <dgm:prSet/>
      <dgm:spPr/>
      <dgm:t>
        <a:bodyPr/>
        <a:lstStyle/>
        <a:p>
          <a:endParaRPr lang="en-US" sz="1800"/>
        </a:p>
      </dgm:t>
    </dgm:pt>
    <dgm:pt modelId="{AE51D359-E891-40B1-B102-73F214079AD2}" type="pres">
      <dgm:prSet presAssocID="{C3CA631D-9930-48FA-AEE0-FAD7C2C65059}" presName="Name0" presStyleCnt="0">
        <dgm:presLayoutVars>
          <dgm:dir/>
          <dgm:animLvl val="lvl"/>
          <dgm:resizeHandles val="exact"/>
        </dgm:presLayoutVars>
      </dgm:prSet>
      <dgm:spPr/>
    </dgm:pt>
    <dgm:pt modelId="{51C2BB6B-D666-4645-B687-516DDF39C7F9}" type="pres">
      <dgm:prSet presAssocID="{5BD9F340-3589-49A6-B722-853A2A5DCED8}" presName="boxAndChildren" presStyleCnt="0"/>
      <dgm:spPr/>
    </dgm:pt>
    <dgm:pt modelId="{EFB3ECBF-E528-49E7-B9AA-7BFDF82B32C7}" type="pres">
      <dgm:prSet presAssocID="{5BD9F340-3589-49A6-B722-853A2A5DCED8}" presName="parentTextBox" presStyleLbl="node1" presStyleIdx="0" presStyleCnt="4"/>
      <dgm:spPr>
        <a:prstGeom prst="rect">
          <a:avLst/>
        </a:prstGeom>
      </dgm:spPr>
    </dgm:pt>
    <dgm:pt modelId="{66318777-945D-42A6-9779-E73210B18FD3}" type="pres">
      <dgm:prSet presAssocID="{5BD9F340-3589-49A6-B722-853A2A5DCED8}" presName="entireBox" presStyleLbl="node1" presStyleIdx="0" presStyleCnt="4"/>
      <dgm:spPr/>
    </dgm:pt>
    <dgm:pt modelId="{EC186845-2689-402C-9256-7F28C761E4E9}" type="pres">
      <dgm:prSet presAssocID="{5BD9F340-3589-49A6-B722-853A2A5DCED8}" presName="descendantBox" presStyleCnt="0"/>
      <dgm:spPr/>
    </dgm:pt>
    <dgm:pt modelId="{91DA59B9-F9A5-4D50-8D4A-681D056287F5}" type="pres">
      <dgm:prSet presAssocID="{F40CCF1E-BE37-4D77-9AFD-9FB92D8AC5F6}" presName="childTextBox" presStyleLbl="fgAccFollowNode1" presStyleIdx="0" presStyleCnt="5" custLinFactNeighborX="-3500" custLinFactNeighborY="8611">
        <dgm:presLayoutVars>
          <dgm:bulletEnabled val="1"/>
        </dgm:presLayoutVars>
      </dgm:prSet>
      <dgm:spPr>
        <a:prstGeom prst="rect">
          <a:avLst/>
        </a:prstGeom>
      </dgm:spPr>
    </dgm:pt>
    <dgm:pt modelId="{927AF090-A95D-4F8C-9B8F-AA895F05E84F}" type="pres">
      <dgm:prSet presAssocID="{2EF05402-DDC4-41A9-901E-3F106CFA4A0D}" presName="sp" presStyleCnt="0"/>
      <dgm:spPr/>
    </dgm:pt>
    <dgm:pt modelId="{E4416F28-D75B-49B9-873A-4D5CDF571BE2}" type="pres">
      <dgm:prSet presAssocID="{547ECB74-4F7C-473C-A621-195F2D11CC44}" presName="arrowAndChildren" presStyleCnt="0"/>
      <dgm:spPr/>
    </dgm:pt>
    <dgm:pt modelId="{57BB78F5-CA11-4C3B-98B8-08BF1ED40955}" type="pres">
      <dgm:prSet presAssocID="{547ECB74-4F7C-473C-A621-195F2D11CC44}" presName="parentTextArrow" presStyleLbl="node1" presStyleIdx="0" presStyleCnt="4"/>
      <dgm:spPr>
        <a:prstGeom prst="upArrowCallout">
          <a:avLst/>
        </a:prstGeom>
      </dgm:spPr>
    </dgm:pt>
    <dgm:pt modelId="{55EAD28E-A0E6-4F2C-B681-DCCAF0A7BFFE}" type="pres">
      <dgm:prSet presAssocID="{547ECB74-4F7C-473C-A621-195F2D11CC44}" presName="arrow" presStyleLbl="node1" presStyleIdx="1" presStyleCnt="4"/>
      <dgm:spPr/>
    </dgm:pt>
    <dgm:pt modelId="{A18C229D-170D-417A-B3A1-E42719BE910D}" type="pres">
      <dgm:prSet presAssocID="{547ECB74-4F7C-473C-A621-195F2D11CC44}" presName="descendantArrow" presStyleCnt="0"/>
      <dgm:spPr/>
    </dgm:pt>
    <dgm:pt modelId="{5194529D-7C71-4222-B264-D20471F33F37}" type="pres">
      <dgm:prSet presAssocID="{527176DB-D0DF-4282-9443-50DB9DACC93A}" presName="childTextArrow" presStyleLbl="fgAccFollowNode1" presStyleIdx="1" presStyleCnt="5" custLinFactNeighborX="-11250" custLinFactNeighborY="-1678">
        <dgm:presLayoutVars>
          <dgm:bulletEnabled val="1"/>
        </dgm:presLayoutVars>
      </dgm:prSet>
      <dgm:spPr>
        <a:prstGeom prst="rect">
          <a:avLst/>
        </a:prstGeom>
      </dgm:spPr>
    </dgm:pt>
    <dgm:pt modelId="{4A9693AE-E309-4A6C-AA10-B43621FDB8DF}" type="pres">
      <dgm:prSet presAssocID="{1AFBCA95-2FF9-409D-BD1D-7E50A0F85A96}" presName="sp" presStyleCnt="0"/>
      <dgm:spPr/>
    </dgm:pt>
    <dgm:pt modelId="{09E27A24-7201-4799-A923-AEDFC95E9A17}" type="pres">
      <dgm:prSet presAssocID="{2E9C41DF-FD9A-4A39-94E6-A0FB96168087}" presName="arrowAndChildren" presStyleCnt="0"/>
      <dgm:spPr/>
    </dgm:pt>
    <dgm:pt modelId="{976E272C-0D8B-40AC-ADBD-C64C33099B3D}" type="pres">
      <dgm:prSet presAssocID="{2E9C41DF-FD9A-4A39-94E6-A0FB96168087}" presName="parentTextArrow" presStyleLbl="node1" presStyleIdx="1" presStyleCnt="4"/>
      <dgm:spPr>
        <a:prstGeom prst="upArrowCallout">
          <a:avLst/>
        </a:prstGeom>
      </dgm:spPr>
    </dgm:pt>
    <dgm:pt modelId="{B7AE02C6-1F62-4017-AC07-BC813D22DEBD}" type="pres">
      <dgm:prSet presAssocID="{2E9C41DF-FD9A-4A39-94E6-A0FB96168087}" presName="arrow" presStyleLbl="node1" presStyleIdx="2" presStyleCnt="4"/>
      <dgm:spPr/>
    </dgm:pt>
    <dgm:pt modelId="{CD685007-0A80-42F8-9304-F42A6BD52863}" type="pres">
      <dgm:prSet presAssocID="{2E9C41DF-FD9A-4A39-94E6-A0FB96168087}" presName="descendantArrow" presStyleCnt="0"/>
      <dgm:spPr/>
    </dgm:pt>
    <dgm:pt modelId="{4CD8EA00-407A-4F10-994E-A0ABB80C306E}" type="pres">
      <dgm:prSet presAssocID="{7BE165F0-51EF-44AC-94A9-7BE2BEBDAA59}" presName="childTextArrow" presStyleLbl="fgAccFollowNode1" presStyleIdx="2" presStyleCnt="5">
        <dgm:presLayoutVars>
          <dgm:bulletEnabled val="1"/>
        </dgm:presLayoutVars>
      </dgm:prSet>
      <dgm:spPr>
        <a:prstGeom prst="rect">
          <a:avLst/>
        </a:prstGeom>
      </dgm:spPr>
    </dgm:pt>
    <dgm:pt modelId="{01E4EA38-56F4-41F2-B4BD-F3B4A8AFCD0D}" type="pres">
      <dgm:prSet presAssocID="{A6EEB14E-0E2B-47E4-B60F-ED738019398A}" presName="childTextArrow" presStyleLbl="fgAccFollowNode1" presStyleIdx="3" presStyleCnt="5" custScaleX="2000000">
        <dgm:presLayoutVars>
          <dgm:bulletEnabled val="1"/>
        </dgm:presLayoutVars>
      </dgm:prSet>
      <dgm:spPr>
        <a:prstGeom prst="rect">
          <a:avLst/>
        </a:prstGeom>
      </dgm:spPr>
    </dgm:pt>
    <dgm:pt modelId="{3601BFCC-6262-4EF2-8E48-B081F781C905}" type="pres">
      <dgm:prSet presAssocID="{9EE47221-1B47-4D1C-AD3F-C4A491B93560}" presName="sp" presStyleCnt="0"/>
      <dgm:spPr/>
    </dgm:pt>
    <dgm:pt modelId="{E15B7A00-1FB5-4810-B63F-FA255E708D34}" type="pres">
      <dgm:prSet presAssocID="{FDBB0480-F8FC-4830-9378-2BA1935A089A}" presName="arrowAndChildren" presStyleCnt="0"/>
      <dgm:spPr/>
    </dgm:pt>
    <dgm:pt modelId="{E5348F37-BFDB-425A-8C67-B3F8C9BD7129}" type="pres">
      <dgm:prSet presAssocID="{FDBB0480-F8FC-4830-9378-2BA1935A089A}" presName="parentTextArrow" presStyleLbl="node1" presStyleIdx="2" presStyleCnt="4"/>
      <dgm:spPr>
        <a:prstGeom prst="upArrowCallout">
          <a:avLst/>
        </a:prstGeom>
      </dgm:spPr>
    </dgm:pt>
    <dgm:pt modelId="{D80B2661-5181-464D-8D0E-26BA23302E51}" type="pres">
      <dgm:prSet presAssocID="{FDBB0480-F8FC-4830-9378-2BA1935A089A}" presName="arrow" presStyleLbl="node1" presStyleIdx="3" presStyleCnt="4"/>
      <dgm:spPr/>
    </dgm:pt>
    <dgm:pt modelId="{38F689F1-692B-4291-904F-B597C0EAFAE8}" type="pres">
      <dgm:prSet presAssocID="{FDBB0480-F8FC-4830-9378-2BA1935A089A}" presName="descendantArrow" presStyleCnt="0"/>
      <dgm:spPr/>
    </dgm:pt>
    <dgm:pt modelId="{D8BD4934-CD24-4EFF-AABA-1042741BF51A}" type="pres">
      <dgm:prSet presAssocID="{E2E3BE58-5E2C-4168-8DA8-97B7D5025510}" presName="childTextArrow" presStyleLbl="fgAccFollowNode1" presStyleIdx="4" presStyleCnt="5">
        <dgm:presLayoutVars>
          <dgm:bulletEnabled val="1"/>
        </dgm:presLayoutVars>
      </dgm:prSet>
      <dgm:spPr>
        <a:prstGeom prst="rect">
          <a:avLst/>
        </a:prstGeom>
      </dgm:spPr>
    </dgm:pt>
  </dgm:ptLst>
  <dgm:cxnLst>
    <dgm:cxn modelId="{8B2C8502-0D06-4F1F-91B3-62164D011206}" srcId="{2E9C41DF-FD9A-4A39-94E6-A0FB96168087}" destId="{7BE165F0-51EF-44AC-94A9-7BE2BEBDAA59}" srcOrd="0" destOrd="0" parTransId="{78A0F06B-B04B-4167-AC16-CBFFBDA57AF6}" sibTransId="{32D44697-A08C-4C4E-9FDD-117F4553D5FB}"/>
    <dgm:cxn modelId="{E4EE5A04-027C-EC41-8CBF-47E567E6B1C0}" type="presOf" srcId="{C3CA631D-9930-48FA-AEE0-FAD7C2C65059}" destId="{AE51D359-E891-40B1-B102-73F214079AD2}" srcOrd="0" destOrd="0" presId="urn:microsoft.com/office/officeart/2005/8/layout/process4"/>
    <dgm:cxn modelId="{E7801A0D-E532-4244-A188-909C4EB70B37}" type="presOf" srcId="{FDBB0480-F8FC-4830-9378-2BA1935A089A}" destId="{E5348F37-BFDB-425A-8C67-B3F8C9BD7129}" srcOrd="0" destOrd="0" presId="urn:microsoft.com/office/officeart/2005/8/layout/process4"/>
    <dgm:cxn modelId="{1AEE850F-EE8F-5041-9635-7B1E784D1D76}" type="presOf" srcId="{E2E3BE58-5E2C-4168-8DA8-97B7D5025510}" destId="{D8BD4934-CD24-4EFF-AABA-1042741BF51A}" srcOrd="0" destOrd="0" presId="urn:microsoft.com/office/officeart/2005/8/layout/process4"/>
    <dgm:cxn modelId="{1E5CBB20-76CE-406D-835F-B03F68A8E998}" srcId="{547ECB74-4F7C-473C-A621-195F2D11CC44}" destId="{527176DB-D0DF-4282-9443-50DB9DACC93A}" srcOrd="0" destOrd="0" parTransId="{AE7E71B9-6690-4F36-9605-024548D92DB9}" sibTransId="{4914599D-9EDA-4976-9680-BC716C083BCD}"/>
    <dgm:cxn modelId="{0E705822-F306-6249-B806-5054BE2CBB60}" type="presOf" srcId="{F40CCF1E-BE37-4D77-9AFD-9FB92D8AC5F6}" destId="{91DA59B9-F9A5-4D50-8D4A-681D056287F5}" srcOrd="0" destOrd="0" presId="urn:microsoft.com/office/officeart/2005/8/layout/process4"/>
    <dgm:cxn modelId="{4865D127-C9E5-5343-B6B0-065E2CB6B6E3}" type="presOf" srcId="{527176DB-D0DF-4282-9443-50DB9DACC93A}" destId="{5194529D-7C71-4222-B264-D20471F33F37}" srcOrd="0" destOrd="0" presId="urn:microsoft.com/office/officeart/2005/8/layout/process4"/>
    <dgm:cxn modelId="{6670B043-1E63-C948-9B08-FA8AB79218E0}" type="presOf" srcId="{A6EEB14E-0E2B-47E4-B60F-ED738019398A}" destId="{01E4EA38-56F4-41F2-B4BD-F3B4A8AFCD0D}" srcOrd="0" destOrd="0" presId="urn:microsoft.com/office/officeart/2005/8/layout/process4"/>
    <dgm:cxn modelId="{8DF82265-ECB1-4430-8676-317553E14921}" srcId="{C3CA631D-9930-48FA-AEE0-FAD7C2C65059}" destId="{547ECB74-4F7C-473C-A621-195F2D11CC44}" srcOrd="2" destOrd="0" parTransId="{A5A304F0-9F8D-4132-9C34-2D0B5627334D}" sibTransId="{2EF05402-DDC4-41A9-901E-3F106CFA4A0D}"/>
    <dgm:cxn modelId="{96B2E365-F52D-C94E-95BE-C7278CF6AFDA}" type="presOf" srcId="{7BE165F0-51EF-44AC-94A9-7BE2BEBDAA59}" destId="{4CD8EA00-407A-4F10-994E-A0ABB80C306E}" srcOrd="0" destOrd="0" presId="urn:microsoft.com/office/officeart/2005/8/layout/process4"/>
    <dgm:cxn modelId="{7C7B0254-E558-4076-ADF4-5BE7426A447B}" srcId="{C3CA631D-9930-48FA-AEE0-FAD7C2C65059}" destId="{5BD9F340-3589-49A6-B722-853A2A5DCED8}" srcOrd="3" destOrd="0" parTransId="{6F8303C3-E1EA-4579-99B1-57CC8CD0A73C}" sibTransId="{9B49ED06-F53A-47F0-80E7-AF457B5CF6A1}"/>
    <dgm:cxn modelId="{D627DF54-CF85-4DBC-82C8-7EFC81B97CBD}" srcId="{C3CA631D-9930-48FA-AEE0-FAD7C2C65059}" destId="{2E9C41DF-FD9A-4A39-94E6-A0FB96168087}" srcOrd="1" destOrd="0" parTransId="{1875099E-F911-4E5C-9644-CA9F71C5E7E6}" sibTransId="{1AFBCA95-2FF9-409D-BD1D-7E50A0F85A96}"/>
    <dgm:cxn modelId="{E7091356-F7D4-A943-94EE-3E8569820615}" type="presOf" srcId="{2E9C41DF-FD9A-4A39-94E6-A0FB96168087}" destId="{B7AE02C6-1F62-4017-AC07-BC813D22DEBD}" srcOrd="1" destOrd="0" presId="urn:microsoft.com/office/officeart/2005/8/layout/process4"/>
    <dgm:cxn modelId="{A5D07E91-4058-2047-8A58-8A3ADF619808}" type="presOf" srcId="{547ECB74-4F7C-473C-A621-195F2D11CC44}" destId="{57BB78F5-CA11-4C3B-98B8-08BF1ED40955}" srcOrd="0" destOrd="0" presId="urn:microsoft.com/office/officeart/2005/8/layout/process4"/>
    <dgm:cxn modelId="{7E580AA3-A1EC-5C4F-A5E9-A2A7B6FEBF21}" type="presOf" srcId="{FDBB0480-F8FC-4830-9378-2BA1935A089A}" destId="{D80B2661-5181-464D-8D0E-26BA23302E51}" srcOrd="1" destOrd="0" presId="urn:microsoft.com/office/officeart/2005/8/layout/process4"/>
    <dgm:cxn modelId="{0674F9A4-7F10-334D-9389-A5303C39B306}" type="presOf" srcId="{547ECB74-4F7C-473C-A621-195F2D11CC44}" destId="{55EAD28E-A0E6-4F2C-B681-DCCAF0A7BFFE}" srcOrd="1" destOrd="0" presId="urn:microsoft.com/office/officeart/2005/8/layout/process4"/>
    <dgm:cxn modelId="{4201B7A5-BE35-E44A-9D10-D75F84A96193}" type="presOf" srcId="{5BD9F340-3589-49A6-B722-853A2A5DCED8}" destId="{EFB3ECBF-E528-49E7-B9AA-7BFDF82B32C7}" srcOrd="0" destOrd="0" presId="urn:microsoft.com/office/officeart/2005/8/layout/process4"/>
    <dgm:cxn modelId="{BABDC9B8-C40C-4CF3-92E1-33F382D5276F}" srcId="{C3CA631D-9930-48FA-AEE0-FAD7C2C65059}" destId="{FDBB0480-F8FC-4830-9378-2BA1935A089A}" srcOrd="0" destOrd="0" parTransId="{A4CE22CC-A58A-42B4-916F-1302CA4164E1}" sibTransId="{9EE47221-1B47-4D1C-AD3F-C4A491B93560}"/>
    <dgm:cxn modelId="{0C6F58BA-6AD7-4E8A-83EA-692E5B9D4C72}" srcId="{FDBB0480-F8FC-4830-9378-2BA1935A089A}" destId="{E2E3BE58-5E2C-4168-8DA8-97B7D5025510}" srcOrd="0" destOrd="0" parTransId="{61B46D52-A870-48E5-9960-1A611D4A6FA4}" sibTransId="{1A17FEC3-FFC4-4088-9552-EA78A2662B9E}"/>
    <dgm:cxn modelId="{350F5FC8-EE38-4FCC-B491-2A0AA9437317}" srcId="{5BD9F340-3589-49A6-B722-853A2A5DCED8}" destId="{F40CCF1E-BE37-4D77-9AFD-9FB92D8AC5F6}" srcOrd="0" destOrd="0" parTransId="{3390B363-E75C-4FA4-AD5A-2317DACF1F65}" sibTransId="{733DEF48-115E-4616-807D-3EE0B06EA80B}"/>
    <dgm:cxn modelId="{046802CF-4A53-1A49-9BEB-0C4D23AE6AD4}" type="presOf" srcId="{5BD9F340-3589-49A6-B722-853A2A5DCED8}" destId="{66318777-945D-42A6-9779-E73210B18FD3}" srcOrd="1" destOrd="0" presId="urn:microsoft.com/office/officeart/2005/8/layout/process4"/>
    <dgm:cxn modelId="{7444DCD5-0655-C046-A8F3-5CA0E4FE9D6C}" type="presOf" srcId="{2E9C41DF-FD9A-4A39-94E6-A0FB96168087}" destId="{976E272C-0D8B-40AC-ADBD-C64C33099B3D}" srcOrd="0" destOrd="0" presId="urn:microsoft.com/office/officeart/2005/8/layout/process4"/>
    <dgm:cxn modelId="{EAB72DF2-D437-4F6C-BF43-8B99C49C9C78}" srcId="{2E9C41DF-FD9A-4A39-94E6-A0FB96168087}" destId="{A6EEB14E-0E2B-47E4-B60F-ED738019398A}" srcOrd="1" destOrd="0" parTransId="{0E2247B8-519E-4E2B-911B-74A8E0764325}" sibTransId="{9EA1EE0C-B064-4787-90E9-6A514F908C47}"/>
    <dgm:cxn modelId="{AB3B5F04-74C1-0E45-BA18-BB74FD5EC37A}" type="presParOf" srcId="{AE51D359-E891-40B1-B102-73F214079AD2}" destId="{51C2BB6B-D666-4645-B687-516DDF39C7F9}" srcOrd="0" destOrd="0" presId="urn:microsoft.com/office/officeart/2005/8/layout/process4"/>
    <dgm:cxn modelId="{39711E0E-3EE2-7846-BC64-934A428FECF8}" type="presParOf" srcId="{51C2BB6B-D666-4645-B687-516DDF39C7F9}" destId="{EFB3ECBF-E528-49E7-B9AA-7BFDF82B32C7}" srcOrd="0" destOrd="0" presId="urn:microsoft.com/office/officeart/2005/8/layout/process4"/>
    <dgm:cxn modelId="{3183E1F2-B104-CB4B-A40D-65F915A56728}" type="presParOf" srcId="{51C2BB6B-D666-4645-B687-516DDF39C7F9}" destId="{66318777-945D-42A6-9779-E73210B18FD3}" srcOrd="1" destOrd="0" presId="urn:microsoft.com/office/officeart/2005/8/layout/process4"/>
    <dgm:cxn modelId="{586927E2-4FB5-7340-83EE-F74DEA4EA794}" type="presParOf" srcId="{51C2BB6B-D666-4645-B687-516DDF39C7F9}" destId="{EC186845-2689-402C-9256-7F28C761E4E9}" srcOrd="2" destOrd="0" presId="urn:microsoft.com/office/officeart/2005/8/layout/process4"/>
    <dgm:cxn modelId="{5C3C891F-99FD-FE49-B977-75ED48AC0E06}" type="presParOf" srcId="{EC186845-2689-402C-9256-7F28C761E4E9}" destId="{91DA59B9-F9A5-4D50-8D4A-681D056287F5}" srcOrd="0" destOrd="0" presId="urn:microsoft.com/office/officeart/2005/8/layout/process4"/>
    <dgm:cxn modelId="{6ED24706-493B-1D42-A2BB-F59E36C2686B}" type="presParOf" srcId="{AE51D359-E891-40B1-B102-73F214079AD2}" destId="{927AF090-A95D-4F8C-9B8F-AA895F05E84F}" srcOrd="1" destOrd="0" presId="urn:microsoft.com/office/officeart/2005/8/layout/process4"/>
    <dgm:cxn modelId="{0DFF7E25-2637-504A-B844-F36B4B8F7513}" type="presParOf" srcId="{AE51D359-E891-40B1-B102-73F214079AD2}" destId="{E4416F28-D75B-49B9-873A-4D5CDF571BE2}" srcOrd="2" destOrd="0" presId="urn:microsoft.com/office/officeart/2005/8/layout/process4"/>
    <dgm:cxn modelId="{F256E73F-A44D-6740-A021-8B49523ADE21}" type="presParOf" srcId="{E4416F28-D75B-49B9-873A-4D5CDF571BE2}" destId="{57BB78F5-CA11-4C3B-98B8-08BF1ED40955}" srcOrd="0" destOrd="0" presId="urn:microsoft.com/office/officeart/2005/8/layout/process4"/>
    <dgm:cxn modelId="{4749974F-B09D-604D-8436-ABF25261D864}" type="presParOf" srcId="{E4416F28-D75B-49B9-873A-4D5CDF571BE2}" destId="{55EAD28E-A0E6-4F2C-B681-DCCAF0A7BFFE}" srcOrd="1" destOrd="0" presId="urn:microsoft.com/office/officeart/2005/8/layout/process4"/>
    <dgm:cxn modelId="{13A449A4-7AC6-8243-9160-0EE20C564A11}" type="presParOf" srcId="{E4416F28-D75B-49B9-873A-4D5CDF571BE2}" destId="{A18C229D-170D-417A-B3A1-E42719BE910D}" srcOrd="2" destOrd="0" presId="urn:microsoft.com/office/officeart/2005/8/layout/process4"/>
    <dgm:cxn modelId="{7CFAAC32-F37E-6644-9BC8-4A8CDDD26581}" type="presParOf" srcId="{A18C229D-170D-417A-B3A1-E42719BE910D}" destId="{5194529D-7C71-4222-B264-D20471F33F37}" srcOrd="0" destOrd="0" presId="urn:microsoft.com/office/officeart/2005/8/layout/process4"/>
    <dgm:cxn modelId="{0E04C1B8-B1F0-D94A-B5B2-60E6926CEBE5}" type="presParOf" srcId="{AE51D359-E891-40B1-B102-73F214079AD2}" destId="{4A9693AE-E309-4A6C-AA10-B43621FDB8DF}" srcOrd="3" destOrd="0" presId="urn:microsoft.com/office/officeart/2005/8/layout/process4"/>
    <dgm:cxn modelId="{B749E35E-90BC-F449-B11F-D61622EC4681}" type="presParOf" srcId="{AE51D359-E891-40B1-B102-73F214079AD2}" destId="{09E27A24-7201-4799-A923-AEDFC95E9A17}" srcOrd="4" destOrd="0" presId="urn:microsoft.com/office/officeart/2005/8/layout/process4"/>
    <dgm:cxn modelId="{734D7714-36C1-F54F-82FC-9DEC3849F5F1}" type="presParOf" srcId="{09E27A24-7201-4799-A923-AEDFC95E9A17}" destId="{976E272C-0D8B-40AC-ADBD-C64C33099B3D}" srcOrd="0" destOrd="0" presId="urn:microsoft.com/office/officeart/2005/8/layout/process4"/>
    <dgm:cxn modelId="{7F60F0F7-49CE-9B44-B082-B06A215C20DD}" type="presParOf" srcId="{09E27A24-7201-4799-A923-AEDFC95E9A17}" destId="{B7AE02C6-1F62-4017-AC07-BC813D22DEBD}" srcOrd="1" destOrd="0" presId="urn:microsoft.com/office/officeart/2005/8/layout/process4"/>
    <dgm:cxn modelId="{05B50225-1B00-2146-8F1E-F68DCFD355C2}" type="presParOf" srcId="{09E27A24-7201-4799-A923-AEDFC95E9A17}" destId="{CD685007-0A80-42F8-9304-F42A6BD52863}" srcOrd="2" destOrd="0" presId="urn:microsoft.com/office/officeart/2005/8/layout/process4"/>
    <dgm:cxn modelId="{CFDF43EC-A6DC-E44E-B1C7-4102AA2C83D8}" type="presParOf" srcId="{CD685007-0A80-42F8-9304-F42A6BD52863}" destId="{4CD8EA00-407A-4F10-994E-A0ABB80C306E}" srcOrd="0" destOrd="0" presId="urn:microsoft.com/office/officeart/2005/8/layout/process4"/>
    <dgm:cxn modelId="{BEAEDA27-C222-7A4F-AD0D-3A93E1CB130A}" type="presParOf" srcId="{CD685007-0A80-42F8-9304-F42A6BD52863}" destId="{01E4EA38-56F4-41F2-B4BD-F3B4A8AFCD0D}" srcOrd="1" destOrd="0" presId="urn:microsoft.com/office/officeart/2005/8/layout/process4"/>
    <dgm:cxn modelId="{DF1A0509-2B2E-7348-9369-3953EDFCBC6F}" type="presParOf" srcId="{AE51D359-E891-40B1-B102-73F214079AD2}" destId="{3601BFCC-6262-4EF2-8E48-B081F781C905}" srcOrd="5" destOrd="0" presId="urn:microsoft.com/office/officeart/2005/8/layout/process4"/>
    <dgm:cxn modelId="{638EC871-8B0A-0D4C-91B9-13963A98729D}" type="presParOf" srcId="{AE51D359-E891-40B1-B102-73F214079AD2}" destId="{E15B7A00-1FB5-4810-B63F-FA255E708D34}" srcOrd="6" destOrd="0" presId="urn:microsoft.com/office/officeart/2005/8/layout/process4"/>
    <dgm:cxn modelId="{7A4EF194-58DF-484A-88B0-B79684B91C3F}" type="presParOf" srcId="{E15B7A00-1FB5-4810-B63F-FA255E708D34}" destId="{E5348F37-BFDB-425A-8C67-B3F8C9BD7129}" srcOrd="0" destOrd="0" presId="urn:microsoft.com/office/officeart/2005/8/layout/process4"/>
    <dgm:cxn modelId="{05E1F3C9-8A66-FD42-A0F0-F831B8CE1640}" type="presParOf" srcId="{E15B7A00-1FB5-4810-B63F-FA255E708D34}" destId="{D80B2661-5181-464D-8D0E-26BA23302E51}" srcOrd="1" destOrd="0" presId="urn:microsoft.com/office/officeart/2005/8/layout/process4"/>
    <dgm:cxn modelId="{17B4968B-B790-0245-8220-EFFD286CBCAB}" type="presParOf" srcId="{E15B7A00-1FB5-4810-B63F-FA255E708D34}" destId="{38F689F1-692B-4291-904F-B597C0EAFAE8}" srcOrd="2" destOrd="0" presId="urn:microsoft.com/office/officeart/2005/8/layout/process4"/>
    <dgm:cxn modelId="{F3B34FF1-4BAF-2840-A466-5A516437072B}" type="presParOf" srcId="{38F689F1-692B-4291-904F-B597C0EAFAE8}" destId="{D8BD4934-CD24-4EFF-AABA-1042741BF5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A631D-9930-48FA-AEE0-FAD7C2C65059}"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US"/>
        </a:p>
      </dgm:t>
    </dgm:pt>
    <dgm:pt modelId="{2E9C41DF-FD9A-4A39-94E6-A0FB96168087}">
      <dgm:prSet phldrT="[Text]" custT="1"/>
      <dgm:spPr>
        <a:xfrm rot="10800000">
          <a:off x="0" y="1313598"/>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April 2019</a:t>
          </a:r>
        </a:p>
      </dgm:t>
    </dgm:pt>
    <dgm:pt modelId="{1875099E-F911-4E5C-9644-CA9F71C5E7E6}" type="parTrans" cxnId="{D627DF54-CF85-4DBC-82C8-7EFC81B97CBD}">
      <dgm:prSet/>
      <dgm:spPr/>
      <dgm:t>
        <a:bodyPr/>
        <a:lstStyle/>
        <a:p>
          <a:endParaRPr lang="en-US" sz="1800"/>
        </a:p>
      </dgm:t>
    </dgm:pt>
    <dgm:pt modelId="{1AFBCA95-2FF9-409D-BD1D-7E50A0F85A96}" type="sibTrans" cxnId="{D627DF54-CF85-4DBC-82C8-7EFC81B97CBD}">
      <dgm:prSet/>
      <dgm:spPr/>
      <dgm:t>
        <a:bodyPr/>
        <a:lstStyle/>
        <a:p>
          <a:endParaRPr lang="en-US" sz="1800"/>
        </a:p>
      </dgm:t>
    </dgm:pt>
    <dgm:pt modelId="{7BE165F0-51EF-44AC-94A9-7BE2BEBDAA59}">
      <dgm:prSet phldrT="[Text]" custT="1"/>
      <dgm:spPr>
        <a:xfrm>
          <a:off x="744" y="1778634"/>
          <a:ext cx="290214"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l">
            <a:buNone/>
          </a:pPr>
          <a:endParaRPr lang="en-US" sz="1800" dirty="0">
            <a:solidFill>
              <a:srgbClr val="000000">
                <a:hueOff val="0"/>
                <a:satOff val="0"/>
                <a:lumOff val="0"/>
                <a:alphaOff val="0"/>
              </a:srgbClr>
            </a:solidFill>
            <a:latin typeface="Arial"/>
            <a:ea typeface="+mn-ea"/>
            <a:cs typeface="+mn-cs"/>
          </a:endParaRPr>
        </a:p>
      </dgm:t>
    </dgm:pt>
    <dgm:pt modelId="{78A0F06B-B04B-4167-AC16-CBFFBDA57AF6}" type="parTrans" cxnId="{8B2C8502-0D06-4F1F-91B3-62164D011206}">
      <dgm:prSet/>
      <dgm:spPr/>
      <dgm:t>
        <a:bodyPr/>
        <a:lstStyle/>
        <a:p>
          <a:endParaRPr lang="en-US" sz="1800"/>
        </a:p>
      </dgm:t>
    </dgm:pt>
    <dgm:pt modelId="{32D44697-A08C-4C4E-9FDD-117F4553D5FB}" type="sibTrans" cxnId="{8B2C8502-0D06-4F1F-91B3-62164D011206}">
      <dgm:prSet/>
      <dgm:spPr/>
      <dgm:t>
        <a:bodyPr/>
        <a:lstStyle/>
        <a:p>
          <a:endParaRPr lang="en-US" sz="1800"/>
        </a:p>
      </dgm:t>
    </dgm:pt>
    <dgm:pt modelId="{A6EEB14E-0E2B-47E4-B60F-ED738019398A}">
      <dgm:prSet phldrT="[Text]" custT="1"/>
      <dgm:spPr>
        <a:xfrm>
          <a:off x="290958" y="1778634"/>
          <a:ext cx="5804296"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ctr">
            <a:buNone/>
          </a:pPr>
          <a:r>
            <a:rPr lang="en-US" sz="1800" dirty="0">
              <a:solidFill>
                <a:srgbClr val="000000">
                  <a:hueOff val="0"/>
                  <a:satOff val="0"/>
                  <a:lumOff val="0"/>
                  <a:alphaOff val="0"/>
                </a:srgbClr>
              </a:solidFill>
              <a:latin typeface="Arial"/>
              <a:ea typeface="+mn-ea"/>
              <a:cs typeface="+mn-cs"/>
            </a:rPr>
            <a:t>Presentation of draft to FFI Executive Management Team</a:t>
          </a:r>
          <a:endParaRPr lang="en-US" sz="1800" b="0" dirty="0">
            <a:solidFill>
              <a:srgbClr val="000000">
                <a:hueOff val="0"/>
                <a:satOff val="0"/>
                <a:lumOff val="0"/>
                <a:alphaOff val="0"/>
              </a:srgbClr>
            </a:solidFill>
            <a:latin typeface="Arial"/>
            <a:ea typeface="+mn-ea"/>
            <a:cs typeface="+mn-cs"/>
          </a:endParaRPr>
        </a:p>
      </dgm:t>
    </dgm:pt>
    <dgm:pt modelId="{0E2247B8-519E-4E2B-911B-74A8E0764325}" type="parTrans" cxnId="{EAB72DF2-D437-4F6C-BF43-8B99C49C9C78}">
      <dgm:prSet/>
      <dgm:spPr/>
      <dgm:t>
        <a:bodyPr/>
        <a:lstStyle/>
        <a:p>
          <a:endParaRPr lang="en-US" sz="1800"/>
        </a:p>
      </dgm:t>
    </dgm:pt>
    <dgm:pt modelId="{9EA1EE0C-B064-4787-90E9-6A514F908C47}" type="sibTrans" cxnId="{EAB72DF2-D437-4F6C-BF43-8B99C49C9C78}">
      <dgm:prSet/>
      <dgm:spPr/>
      <dgm:t>
        <a:bodyPr/>
        <a:lstStyle/>
        <a:p>
          <a:endParaRPr lang="en-US" sz="1800"/>
        </a:p>
      </dgm:t>
    </dgm:pt>
    <dgm:pt modelId="{547ECB74-4F7C-473C-A621-195F2D11CC44}">
      <dgm:prSet phldrT="[Text]" custT="1"/>
      <dgm:spPr>
        <a:xfrm rot="10800000">
          <a:off x="0" y="2625565"/>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May-Sept 2019</a:t>
          </a:r>
          <a:endParaRPr lang="en-US" sz="1800" dirty="0">
            <a:solidFill>
              <a:srgbClr val="FFFFFF"/>
            </a:solidFill>
            <a:latin typeface="Arial"/>
            <a:ea typeface="+mn-ea"/>
            <a:cs typeface="+mn-cs"/>
          </a:endParaRPr>
        </a:p>
      </dgm:t>
    </dgm:pt>
    <dgm:pt modelId="{A5A304F0-9F8D-4132-9C34-2D0B5627334D}" type="parTrans" cxnId="{8DF82265-ECB1-4430-8676-317553E14921}">
      <dgm:prSet/>
      <dgm:spPr/>
      <dgm:t>
        <a:bodyPr/>
        <a:lstStyle/>
        <a:p>
          <a:endParaRPr lang="en-US" sz="1800"/>
        </a:p>
      </dgm:t>
    </dgm:pt>
    <dgm:pt modelId="{2EF05402-DDC4-41A9-901E-3F106CFA4A0D}" type="sibTrans" cxnId="{8DF82265-ECB1-4430-8676-317553E14921}">
      <dgm:prSet/>
      <dgm:spPr/>
      <dgm:t>
        <a:bodyPr/>
        <a:lstStyle/>
        <a:p>
          <a:endParaRPr lang="en-US" sz="1800"/>
        </a:p>
      </dgm:t>
    </dgm:pt>
    <dgm:pt modelId="{527176DB-D0DF-4282-9443-50DB9DACC93A}">
      <dgm:prSet phldrT="[Text]" custT="1"/>
      <dgm:spPr>
        <a:xfrm>
          <a:off x="0" y="3083953"/>
          <a:ext cx="6096000"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lgn="ctr">
            <a:buNone/>
          </a:pPr>
          <a:r>
            <a:rPr lang="en-US" sz="1800" dirty="0">
              <a:solidFill>
                <a:srgbClr val="000000">
                  <a:hueOff val="0"/>
                  <a:satOff val="0"/>
                  <a:lumOff val="0"/>
                  <a:alphaOff val="0"/>
                </a:srgbClr>
              </a:solidFill>
              <a:latin typeface="Arial"/>
              <a:ea typeface="+mn-ea"/>
              <a:cs typeface="+mn-cs"/>
            </a:rPr>
            <a:t>Finalize country profiles and update prioritizations for input into agency work plans</a:t>
          </a:r>
        </a:p>
      </dgm:t>
    </dgm:pt>
    <dgm:pt modelId="{AE7E71B9-6690-4F36-9605-024548D92DB9}" type="parTrans" cxnId="{1E5CBB20-76CE-406D-835F-B03F68A8E998}">
      <dgm:prSet/>
      <dgm:spPr/>
      <dgm:t>
        <a:bodyPr/>
        <a:lstStyle/>
        <a:p>
          <a:endParaRPr lang="en-US" sz="1800"/>
        </a:p>
      </dgm:t>
    </dgm:pt>
    <dgm:pt modelId="{4914599D-9EDA-4976-9680-BC716C083BCD}" type="sibTrans" cxnId="{1E5CBB20-76CE-406D-835F-B03F68A8E998}">
      <dgm:prSet/>
      <dgm:spPr/>
      <dgm:t>
        <a:bodyPr/>
        <a:lstStyle/>
        <a:p>
          <a:endParaRPr lang="en-US" sz="1800"/>
        </a:p>
      </dgm:t>
    </dgm:pt>
    <dgm:pt modelId="{FDBB0480-F8FC-4830-9378-2BA1935A089A}">
      <dgm:prSet custT="1"/>
      <dgm:spPr>
        <a:xfrm rot="10800000">
          <a:off x="0" y="1632"/>
          <a:ext cx="6096000" cy="1324888"/>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February 2019</a:t>
          </a:r>
        </a:p>
      </dgm:t>
    </dgm:pt>
    <dgm:pt modelId="{A4CE22CC-A58A-42B4-916F-1302CA4164E1}" type="parTrans" cxnId="{BABDC9B8-C40C-4CF3-92E1-33F382D5276F}">
      <dgm:prSet/>
      <dgm:spPr/>
      <dgm:t>
        <a:bodyPr/>
        <a:lstStyle/>
        <a:p>
          <a:endParaRPr lang="en-US" sz="1800"/>
        </a:p>
      </dgm:t>
    </dgm:pt>
    <dgm:pt modelId="{9EE47221-1B47-4D1C-AD3F-C4A491B93560}" type="sibTrans" cxnId="{BABDC9B8-C40C-4CF3-92E1-33F382D5276F}">
      <dgm:prSet/>
      <dgm:spPr/>
      <dgm:t>
        <a:bodyPr/>
        <a:lstStyle/>
        <a:p>
          <a:endParaRPr lang="en-US" sz="1800"/>
        </a:p>
      </dgm:t>
    </dgm:pt>
    <dgm:pt modelId="{E2E3BE58-5E2C-4168-8DA8-97B7D5025510}">
      <dgm:prSet custT="1"/>
      <dgm:spPr>
        <a:xfrm>
          <a:off x="0" y="466667"/>
          <a:ext cx="6096000" cy="396141"/>
        </a:xfr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gm:spPr>
      <dgm:t>
        <a:bodyPr/>
        <a:lstStyle/>
        <a:p>
          <a:pPr>
            <a:buNone/>
          </a:pPr>
          <a:r>
            <a:rPr lang="en-US" sz="1800" dirty="0">
              <a:solidFill>
                <a:srgbClr val="000000">
                  <a:hueOff val="0"/>
                  <a:satOff val="0"/>
                  <a:lumOff val="0"/>
                  <a:alphaOff val="0"/>
                </a:srgbClr>
              </a:solidFill>
              <a:latin typeface="Arial"/>
              <a:ea typeface="+mn-ea"/>
              <a:cs typeface="+mn-cs"/>
            </a:rPr>
            <a:t>Presented draft to Smarter Futures Steering Committee for review; Updated information from partners due March 31</a:t>
          </a:r>
        </a:p>
      </dgm:t>
    </dgm:pt>
    <dgm:pt modelId="{61B46D52-A870-48E5-9960-1A611D4A6FA4}" type="parTrans" cxnId="{0C6F58BA-6AD7-4E8A-83EA-692E5B9D4C72}">
      <dgm:prSet/>
      <dgm:spPr/>
      <dgm:t>
        <a:bodyPr/>
        <a:lstStyle/>
        <a:p>
          <a:endParaRPr lang="en-US" sz="1800"/>
        </a:p>
      </dgm:t>
    </dgm:pt>
    <dgm:pt modelId="{1A17FEC3-FFC4-4088-9552-EA78A2662B9E}" type="sibTrans" cxnId="{0C6F58BA-6AD7-4E8A-83EA-692E5B9D4C72}">
      <dgm:prSet/>
      <dgm:spPr/>
      <dgm:t>
        <a:bodyPr/>
        <a:lstStyle/>
        <a:p>
          <a:endParaRPr lang="en-US" sz="1800"/>
        </a:p>
      </dgm:t>
    </dgm:pt>
    <dgm:pt modelId="{AE51D359-E891-40B1-B102-73F214079AD2}" type="pres">
      <dgm:prSet presAssocID="{C3CA631D-9930-48FA-AEE0-FAD7C2C65059}" presName="Name0" presStyleCnt="0">
        <dgm:presLayoutVars>
          <dgm:dir/>
          <dgm:animLvl val="lvl"/>
          <dgm:resizeHandles val="exact"/>
        </dgm:presLayoutVars>
      </dgm:prSet>
      <dgm:spPr/>
    </dgm:pt>
    <dgm:pt modelId="{5641BC88-92FD-064F-867F-55C9723609C2}" type="pres">
      <dgm:prSet presAssocID="{547ECB74-4F7C-473C-A621-195F2D11CC44}" presName="boxAndChildren" presStyleCnt="0"/>
      <dgm:spPr/>
    </dgm:pt>
    <dgm:pt modelId="{62EBC410-7F59-C44C-9512-994B118128B8}" type="pres">
      <dgm:prSet presAssocID="{547ECB74-4F7C-473C-A621-195F2D11CC44}" presName="parentTextBox" presStyleLbl="node1" presStyleIdx="0" presStyleCnt="3"/>
      <dgm:spPr/>
    </dgm:pt>
    <dgm:pt modelId="{F7E8A3D5-4A6B-E346-A787-046F995CC9C3}" type="pres">
      <dgm:prSet presAssocID="{547ECB74-4F7C-473C-A621-195F2D11CC44}" presName="entireBox" presStyleLbl="node1" presStyleIdx="0" presStyleCnt="3" custLinFactNeighborX="-1279" custLinFactNeighborY="2138"/>
      <dgm:spPr/>
    </dgm:pt>
    <dgm:pt modelId="{1CDC8B82-EF7A-3A49-9E26-CD0A4AFEA3BF}" type="pres">
      <dgm:prSet presAssocID="{547ECB74-4F7C-473C-A621-195F2D11CC44}" presName="descendantBox" presStyleCnt="0"/>
      <dgm:spPr/>
    </dgm:pt>
    <dgm:pt modelId="{5F7E3D47-6787-0B47-83D9-AE14FBFEA244}" type="pres">
      <dgm:prSet presAssocID="{527176DB-D0DF-4282-9443-50DB9DACC93A}" presName="childTextBox" presStyleLbl="fgAccFollowNode1" presStyleIdx="0" presStyleCnt="4">
        <dgm:presLayoutVars>
          <dgm:bulletEnabled val="1"/>
        </dgm:presLayoutVars>
      </dgm:prSet>
      <dgm:spPr/>
    </dgm:pt>
    <dgm:pt modelId="{4A9693AE-E309-4A6C-AA10-B43621FDB8DF}" type="pres">
      <dgm:prSet presAssocID="{1AFBCA95-2FF9-409D-BD1D-7E50A0F85A96}" presName="sp" presStyleCnt="0"/>
      <dgm:spPr/>
    </dgm:pt>
    <dgm:pt modelId="{09E27A24-7201-4799-A923-AEDFC95E9A17}" type="pres">
      <dgm:prSet presAssocID="{2E9C41DF-FD9A-4A39-94E6-A0FB96168087}" presName="arrowAndChildren" presStyleCnt="0"/>
      <dgm:spPr/>
    </dgm:pt>
    <dgm:pt modelId="{976E272C-0D8B-40AC-ADBD-C64C33099B3D}" type="pres">
      <dgm:prSet presAssocID="{2E9C41DF-FD9A-4A39-94E6-A0FB96168087}" presName="parentTextArrow" presStyleLbl="node1" presStyleIdx="0" presStyleCnt="3"/>
      <dgm:spPr>
        <a:prstGeom prst="upArrowCallout">
          <a:avLst/>
        </a:prstGeom>
      </dgm:spPr>
    </dgm:pt>
    <dgm:pt modelId="{B7AE02C6-1F62-4017-AC07-BC813D22DEBD}" type="pres">
      <dgm:prSet presAssocID="{2E9C41DF-FD9A-4A39-94E6-A0FB96168087}" presName="arrow" presStyleLbl="node1" presStyleIdx="1" presStyleCnt="3"/>
      <dgm:spPr/>
    </dgm:pt>
    <dgm:pt modelId="{CD685007-0A80-42F8-9304-F42A6BD52863}" type="pres">
      <dgm:prSet presAssocID="{2E9C41DF-FD9A-4A39-94E6-A0FB96168087}" presName="descendantArrow" presStyleCnt="0"/>
      <dgm:spPr/>
    </dgm:pt>
    <dgm:pt modelId="{4CD8EA00-407A-4F10-994E-A0ABB80C306E}" type="pres">
      <dgm:prSet presAssocID="{7BE165F0-51EF-44AC-94A9-7BE2BEBDAA59}" presName="childTextArrow" presStyleLbl="fgAccFollowNode1" presStyleIdx="1" presStyleCnt="4">
        <dgm:presLayoutVars>
          <dgm:bulletEnabled val="1"/>
        </dgm:presLayoutVars>
      </dgm:prSet>
      <dgm:spPr>
        <a:prstGeom prst="rect">
          <a:avLst/>
        </a:prstGeom>
      </dgm:spPr>
    </dgm:pt>
    <dgm:pt modelId="{01E4EA38-56F4-41F2-B4BD-F3B4A8AFCD0D}" type="pres">
      <dgm:prSet presAssocID="{A6EEB14E-0E2B-47E4-B60F-ED738019398A}" presName="childTextArrow" presStyleLbl="fgAccFollowNode1" presStyleIdx="2" presStyleCnt="4" custScaleX="2000000">
        <dgm:presLayoutVars>
          <dgm:bulletEnabled val="1"/>
        </dgm:presLayoutVars>
      </dgm:prSet>
      <dgm:spPr>
        <a:prstGeom prst="rect">
          <a:avLst/>
        </a:prstGeom>
      </dgm:spPr>
    </dgm:pt>
    <dgm:pt modelId="{3601BFCC-6262-4EF2-8E48-B081F781C905}" type="pres">
      <dgm:prSet presAssocID="{9EE47221-1B47-4D1C-AD3F-C4A491B93560}" presName="sp" presStyleCnt="0"/>
      <dgm:spPr/>
    </dgm:pt>
    <dgm:pt modelId="{E15B7A00-1FB5-4810-B63F-FA255E708D34}" type="pres">
      <dgm:prSet presAssocID="{FDBB0480-F8FC-4830-9378-2BA1935A089A}" presName="arrowAndChildren" presStyleCnt="0"/>
      <dgm:spPr/>
    </dgm:pt>
    <dgm:pt modelId="{E5348F37-BFDB-425A-8C67-B3F8C9BD7129}" type="pres">
      <dgm:prSet presAssocID="{FDBB0480-F8FC-4830-9378-2BA1935A089A}" presName="parentTextArrow" presStyleLbl="node1" presStyleIdx="1" presStyleCnt="3"/>
      <dgm:spPr>
        <a:prstGeom prst="upArrowCallout">
          <a:avLst/>
        </a:prstGeom>
      </dgm:spPr>
    </dgm:pt>
    <dgm:pt modelId="{D80B2661-5181-464D-8D0E-26BA23302E51}" type="pres">
      <dgm:prSet presAssocID="{FDBB0480-F8FC-4830-9378-2BA1935A089A}" presName="arrow" presStyleLbl="node1" presStyleIdx="2" presStyleCnt="3"/>
      <dgm:spPr/>
    </dgm:pt>
    <dgm:pt modelId="{38F689F1-692B-4291-904F-B597C0EAFAE8}" type="pres">
      <dgm:prSet presAssocID="{FDBB0480-F8FC-4830-9378-2BA1935A089A}" presName="descendantArrow" presStyleCnt="0"/>
      <dgm:spPr/>
    </dgm:pt>
    <dgm:pt modelId="{D8BD4934-CD24-4EFF-AABA-1042741BF51A}" type="pres">
      <dgm:prSet presAssocID="{E2E3BE58-5E2C-4168-8DA8-97B7D5025510}" presName="childTextArrow" presStyleLbl="fgAccFollowNode1" presStyleIdx="3" presStyleCnt="4" custScaleY="92661">
        <dgm:presLayoutVars>
          <dgm:bulletEnabled val="1"/>
        </dgm:presLayoutVars>
      </dgm:prSet>
      <dgm:spPr>
        <a:prstGeom prst="rect">
          <a:avLst/>
        </a:prstGeom>
      </dgm:spPr>
    </dgm:pt>
  </dgm:ptLst>
  <dgm:cxnLst>
    <dgm:cxn modelId="{74A85A01-3C91-0345-8CC8-FD7D7ABD2889}" type="presOf" srcId="{2E9C41DF-FD9A-4A39-94E6-A0FB96168087}" destId="{976E272C-0D8B-40AC-ADBD-C64C33099B3D}" srcOrd="0" destOrd="0" presId="urn:microsoft.com/office/officeart/2005/8/layout/process4"/>
    <dgm:cxn modelId="{8B2C8502-0D06-4F1F-91B3-62164D011206}" srcId="{2E9C41DF-FD9A-4A39-94E6-A0FB96168087}" destId="{7BE165F0-51EF-44AC-94A9-7BE2BEBDAA59}" srcOrd="0" destOrd="0" parTransId="{78A0F06B-B04B-4167-AC16-CBFFBDA57AF6}" sibTransId="{32D44697-A08C-4C4E-9FDD-117F4553D5FB}"/>
    <dgm:cxn modelId="{0829200B-54BA-4245-B2AC-FDFB5ADB63CC}" type="presOf" srcId="{7BE165F0-51EF-44AC-94A9-7BE2BEBDAA59}" destId="{4CD8EA00-407A-4F10-994E-A0ABB80C306E}" srcOrd="0" destOrd="0" presId="urn:microsoft.com/office/officeart/2005/8/layout/process4"/>
    <dgm:cxn modelId="{12493E1B-4ECF-F94E-A959-F5E596BCF925}" type="presOf" srcId="{547ECB74-4F7C-473C-A621-195F2D11CC44}" destId="{F7E8A3D5-4A6B-E346-A787-046F995CC9C3}" srcOrd="1" destOrd="0" presId="urn:microsoft.com/office/officeart/2005/8/layout/process4"/>
    <dgm:cxn modelId="{1E5CBB20-76CE-406D-835F-B03F68A8E998}" srcId="{547ECB74-4F7C-473C-A621-195F2D11CC44}" destId="{527176DB-D0DF-4282-9443-50DB9DACC93A}" srcOrd="0" destOrd="0" parTransId="{AE7E71B9-6690-4F36-9605-024548D92DB9}" sibTransId="{4914599D-9EDA-4976-9680-BC716C083BCD}"/>
    <dgm:cxn modelId="{BCDED662-4122-AE45-98DC-EE5C75F9164B}" type="presOf" srcId="{FDBB0480-F8FC-4830-9378-2BA1935A089A}" destId="{E5348F37-BFDB-425A-8C67-B3F8C9BD7129}" srcOrd="0" destOrd="0" presId="urn:microsoft.com/office/officeart/2005/8/layout/process4"/>
    <dgm:cxn modelId="{8DF82265-ECB1-4430-8676-317553E14921}" srcId="{C3CA631D-9930-48FA-AEE0-FAD7C2C65059}" destId="{547ECB74-4F7C-473C-A621-195F2D11CC44}" srcOrd="2" destOrd="0" parTransId="{A5A304F0-9F8D-4132-9C34-2D0B5627334D}" sibTransId="{2EF05402-DDC4-41A9-901E-3F106CFA4A0D}"/>
    <dgm:cxn modelId="{D627DF54-CF85-4DBC-82C8-7EFC81B97CBD}" srcId="{C3CA631D-9930-48FA-AEE0-FAD7C2C65059}" destId="{2E9C41DF-FD9A-4A39-94E6-A0FB96168087}" srcOrd="1" destOrd="0" parTransId="{1875099E-F911-4E5C-9644-CA9F71C5E7E6}" sibTransId="{1AFBCA95-2FF9-409D-BD1D-7E50A0F85A96}"/>
    <dgm:cxn modelId="{49500986-5FDA-0F41-8E22-73F0B8F1DF48}" type="presOf" srcId="{E2E3BE58-5E2C-4168-8DA8-97B7D5025510}" destId="{D8BD4934-CD24-4EFF-AABA-1042741BF51A}" srcOrd="0" destOrd="0" presId="urn:microsoft.com/office/officeart/2005/8/layout/process4"/>
    <dgm:cxn modelId="{5D80B689-AF1B-DB4B-A3E5-9AF2879887C4}" type="presOf" srcId="{2E9C41DF-FD9A-4A39-94E6-A0FB96168087}" destId="{B7AE02C6-1F62-4017-AC07-BC813D22DEBD}" srcOrd="1" destOrd="0" presId="urn:microsoft.com/office/officeart/2005/8/layout/process4"/>
    <dgm:cxn modelId="{0D1B949E-5C9F-AA41-BF97-B773F149DDD4}" type="presOf" srcId="{C3CA631D-9930-48FA-AEE0-FAD7C2C65059}" destId="{AE51D359-E891-40B1-B102-73F214079AD2}" srcOrd="0" destOrd="0" presId="urn:microsoft.com/office/officeart/2005/8/layout/process4"/>
    <dgm:cxn modelId="{58DAD6B6-99D4-ED4D-8151-8BE9834D5462}" type="presOf" srcId="{FDBB0480-F8FC-4830-9378-2BA1935A089A}" destId="{D80B2661-5181-464D-8D0E-26BA23302E51}" srcOrd="1" destOrd="0" presId="urn:microsoft.com/office/officeart/2005/8/layout/process4"/>
    <dgm:cxn modelId="{BABDC9B8-C40C-4CF3-92E1-33F382D5276F}" srcId="{C3CA631D-9930-48FA-AEE0-FAD7C2C65059}" destId="{FDBB0480-F8FC-4830-9378-2BA1935A089A}" srcOrd="0" destOrd="0" parTransId="{A4CE22CC-A58A-42B4-916F-1302CA4164E1}" sibTransId="{9EE47221-1B47-4D1C-AD3F-C4A491B93560}"/>
    <dgm:cxn modelId="{0C6F58BA-6AD7-4E8A-83EA-692E5B9D4C72}" srcId="{FDBB0480-F8FC-4830-9378-2BA1935A089A}" destId="{E2E3BE58-5E2C-4168-8DA8-97B7D5025510}" srcOrd="0" destOrd="0" parTransId="{61B46D52-A870-48E5-9960-1A611D4A6FA4}" sibTransId="{1A17FEC3-FFC4-4088-9552-EA78A2662B9E}"/>
    <dgm:cxn modelId="{DEF395C3-1F11-EE40-876C-9DB82F11ADD6}" type="presOf" srcId="{527176DB-D0DF-4282-9443-50DB9DACC93A}" destId="{5F7E3D47-6787-0B47-83D9-AE14FBFEA244}" srcOrd="0" destOrd="0" presId="urn:microsoft.com/office/officeart/2005/8/layout/process4"/>
    <dgm:cxn modelId="{80201AE3-0D3F-8D40-9610-FDAA5D206769}" type="presOf" srcId="{547ECB74-4F7C-473C-A621-195F2D11CC44}" destId="{62EBC410-7F59-C44C-9512-994B118128B8}" srcOrd="0" destOrd="0" presId="urn:microsoft.com/office/officeart/2005/8/layout/process4"/>
    <dgm:cxn modelId="{EAB72DF2-D437-4F6C-BF43-8B99C49C9C78}" srcId="{2E9C41DF-FD9A-4A39-94E6-A0FB96168087}" destId="{A6EEB14E-0E2B-47E4-B60F-ED738019398A}" srcOrd="1" destOrd="0" parTransId="{0E2247B8-519E-4E2B-911B-74A8E0764325}" sibTransId="{9EA1EE0C-B064-4787-90E9-6A514F908C47}"/>
    <dgm:cxn modelId="{8F5C79F9-12DA-3D4B-AA57-7DA237D62ADC}" type="presOf" srcId="{A6EEB14E-0E2B-47E4-B60F-ED738019398A}" destId="{01E4EA38-56F4-41F2-B4BD-F3B4A8AFCD0D}" srcOrd="0" destOrd="0" presId="urn:microsoft.com/office/officeart/2005/8/layout/process4"/>
    <dgm:cxn modelId="{0EFF8A0E-BDA1-7541-987C-17D335E60E6B}" type="presParOf" srcId="{AE51D359-E891-40B1-B102-73F214079AD2}" destId="{5641BC88-92FD-064F-867F-55C9723609C2}" srcOrd="0" destOrd="0" presId="urn:microsoft.com/office/officeart/2005/8/layout/process4"/>
    <dgm:cxn modelId="{1CA27882-5F0A-854F-BFC0-5F762FCEF8EE}" type="presParOf" srcId="{5641BC88-92FD-064F-867F-55C9723609C2}" destId="{62EBC410-7F59-C44C-9512-994B118128B8}" srcOrd="0" destOrd="0" presId="urn:microsoft.com/office/officeart/2005/8/layout/process4"/>
    <dgm:cxn modelId="{0DCAD525-9E92-304E-8B24-947BB2021F88}" type="presParOf" srcId="{5641BC88-92FD-064F-867F-55C9723609C2}" destId="{F7E8A3D5-4A6B-E346-A787-046F995CC9C3}" srcOrd="1" destOrd="0" presId="urn:microsoft.com/office/officeart/2005/8/layout/process4"/>
    <dgm:cxn modelId="{98169352-801C-3742-93F5-0DBB66F0200A}" type="presParOf" srcId="{5641BC88-92FD-064F-867F-55C9723609C2}" destId="{1CDC8B82-EF7A-3A49-9E26-CD0A4AFEA3BF}" srcOrd="2" destOrd="0" presId="urn:microsoft.com/office/officeart/2005/8/layout/process4"/>
    <dgm:cxn modelId="{647908D8-8A2F-1740-94ED-FEBACB670662}" type="presParOf" srcId="{1CDC8B82-EF7A-3A49-9E26-CD0A4AFEA3BF}" destId="{5F7E3D47-6787-0B47-83D9-AE14FBFEA244}" srcOrd="0" destOrd="0" presId="urn:microsoft.com/office/officeart/2005/8/layout/process4"/>
    <dgm:cxn modelId="{A168F249-9CAD-5345-BB87-8278F9D0A83F}" type="presParOf" srcId="{AE51D359-E891-40B1-B102-73F214079AD2}" destId="{4A9693AE-E309-4A6C-AA10-B43621FDB8DF}" srcOrd="1" destOrd="0" presId="urn:microsoft.com/office/officeart/2005/8/layout/process4"/>
    <dgm:cxn modelId="{D8E0E52A-0D95-B943-A4B7-CD93706BF6C5}" type="presParOf" srcId="{AE51D359-E891-40B1-B102-73F214079AD2}" destId="{09E27A24-7201-4799-A923-AEDFC95E9A17}" srcOrd="2" destOrd="0" presId="urn:microsoft.com/office/officeart/2005/8/layout/process4"/>
    <dgm:cxn modelId="{EA79BF5D-B320-1443-856C-D35533AE8D40}" type="presParOf" srcId="{09E27A24-7201-4799-A923-AEDFC95E9A17}" destId="{976E272C-0D8B-40AC-ADBD-C64C33099B3D}" srcOrd="0" destOrd="0" presId="urn:microsoft.com/office/officeart/2005/8/layout/process4"/>
    <dgm:cxn modelId="{2C59259B-9686-DD47-9D7D-6B904815F77A}" type="presParOf" srcId="{09E27A24-7201-4799-A923-AEDFC95E9A17}" destId="{B7AE02C6-1F62-4017-AC07-BC813D22DEBD}" srcOrd="1" destOrd="0" presId="urn:microsoft.com/office/officeart/2005/8/layout/process4"/>
    <dgm:cxn modelId="{35012F4E-F5C2-F14E-AE9B-EDE6A4AAE86F}" type="presParOf" srcId="{09E27A24-7201-4799-A923-AEDFC95E9A17}" destId="{CD685007-0A80-42F8-9304-F42A6BD52863}" srcOrd="2" destOrd="0" presId="urn:microsoft.com/office/officeart/2005/8/layout/process4"/>
    <dgm:cxn modelId="{2664335E-B118-F345-A215-6D25424104EF}" type="presParOf" srcId="{CD685007-0A80-42F8-9304-F42A6BD52863}" destId="{4CD8EA00-407A-4F10-994E-A0ABB80C306E}" srcOrd="0" destOrd="0" presId="urn:microsoft.com/office/officeart/2005/8/layout/process4"/>
    <dgm:cxn modelId="{233A2976-4DE1-5749-9B20-2F1C538952FD}" type="presParOf" srcId="{CD685007-0A80-42F8-9304-F42A6BD52863}" destId="{01E4EA38-56F4-41F2-B4BD-F3B4A8AFCD0D}" srcOrd="1" destOrd="0" presId="urn:microsoft.com/office/officeart/2005/8/layout/process4"/>
    <dgm:cxn modelId="{F5B82E23-FC1B-484A-9614-27708C2251C6}" type="presParOf" srcId="{AE51D359-E891-40B1-B102-73F214079AD2}" destId="{3601BFCC-6262-4EF2-8E48-B081F781C905}" srcOrd="3" destOrd="0" presId="urn:microsoft.com/office/officeart/2005/8/layout/process4"/>
    <dgm:cxn modelId="{278B4582-3A4A-344E-9B0C-C73DE4BE2530}" type="presParOf" srcId="{AE51D359-E891-40B1-B102-73F214079AD2}" destId="{E15B7A00-1FB5-4810-B63F-FA255E708D34}" srcOrd="4" destOrd="0" presId="urn:microsoft.com/office/officeart/2005/8/layout/process4"/>
    <dgm:cxn modelId="{5A37A214-DB07-5E48-BE26-2F0F5CB22C9E}" type="presParOf" srcId="{E15B7A00-1FB5-4810-B63F-FA255E708D34}" destId="{E5348F37-BFDB-425A-8C67-B3F8C9BD7129}" srcOrd="0" destOrd="0" presId="urn:microsoft.com/office/officeart/2005/8/layout/process4"/>
    <dgm:cxn modelId="{C267556A-95E4-0C42-A61D-56F0EEF0E8B3}" type="presParOf" srcId="{E15B7A00-1FB5-4810-B63F-FA255E708D34}" destId="{D80B2661-5181-464D-8D0E-26BA23302E51}" srcOrd="1" destOrd="0" presId="urn:microsoft.com/office/officeart/2005/8/layout/process4"/>
    <dgm:cxn modelId="{151577AC-0A6C-D44C-9A25-E2FD4D058057}" type="presParOf" srcId="{E15B7A00-1FB5-4810-B63F-FA255E708D34}" destId="{38F689F1-692B-4291-904F-B597C0EAFAE8}" srcOrd="2" destOrd="0" presId="urn:microsoft.com/office/officeart/2005/8/layout/process4"/>
    <dgm:cxn modelId="{32176DB2-C8C8-F74C-96D5-825E271B8B60}" type="presParOf" srcId="{38F689F1-692B-4291-904F-B597C0EAFAE8}" destId="{D8BD4934-CD24-4EFF-AABA-1042741BF5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8777-945D-42A6-9779-E73210B18FD3}">
      <dsp:nvSpPr>
        <dsp:cNvPr id="0" name=""/>
        <dsp:cNvSpPr/>
      </dsp:nvSpPr>
      <dsp:spPr>
        <a:xfrm>
          <a:off x="0" y="4222842"/>
          <a:ext cx="6974772" cy="923854"/>
        </a:xfrm>
        <a:prstGeom prst="rec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November 2018 </a:t>
          </a:r>
          <a:r>
            <a:rPr lang="mr-IN" sz="1800" b="1" kern="1200" dirty="0">
              <a:solidFill>
                <a:srgbClr val="FFFFFF"/>
              </a:solidFill>
              <a:latin typeface="Arial"/>
              <a:ea typeface="+mn-ea"/>
              <a:cs typeface="+mn-cs"/>
            </a:rPr>
            <a:t>–</a:t>
          </a:r>
          <a:r>
            <a:rPr lang="en-US" sz="1800" b="1" kern="1200" dirty="0">
              <a:solidFill>
                <a:srgbClr val="FFFFFF"/>
              </a:solidFill>
              <a:latin typeface="Arial"/>
              <a:ea typeface="+mn-ea"/>
              <a:cs typeface="+mn-cs"/>
            </a:rPr>
            <a:t> February 2019</a:t>
          </a:r>
        </a:p>
      </dsp:txBody>
      <dsp:txXfrm>
        <a:off x="0" y="4222842"/>
        <a:ext cx="6974772" cy="498881"/>
      </dsp:txXfrm>
    </dsp:sp>
    <dsp:sp modelId="{91DA59B9-F9A5-4D50-8D4A-681D056287F5}">
      <dsp:nvSpPr>
        <dsp:cNvPr id="0" name=""/>
        <dsp:cNvSpPr/>
      </dsp:nvSpPr>
      <dsp:spPr>
        <a:xfrm>
          <a:off x="0" y="4723474"/>
          <a:ext cx="6974772" cy="424973"/>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Country-specific profiles updated; priority matrixes created; preliminary analysis complete</a:t>
          </a:r>
        </a:p>
      </dsp:txBody>
      <dsp:txXfrm>
        <a:off x="0" y="4723474"/>
        <a:ext cx="6974772" cy="424973"/>
      </dsp:txXfrm>
    </dsp:sp>
    <dsp:sp modelId="{55EAD28E-A0E6-4F2C-B681-DCCAF0A7BFFE}">
      <dsp:nvSpPr>
        <dsp:cNvPr id="0" name=""/>
        <dsp:cNvSpPr/>
      </dsp:nvSpPr>
      <dsp:spPr>
        <a:xfrm rot="10800000">
          <a:off x="0" y="2815812"/>
          <a:ext cx="6974772" cy="1420888"/>
        </a:xfrm>
        <a:prstGeom prst="upArrowCallou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October 2018</a:t>
          </a:r>
          <a:endParaRPr lang="en-US" sz="1800" kern="1200" dirty="0">
            <a:solidFill>
              <a:srgbClr val="FFFFFF"/>
            </a:solidFill>
            <a:latin typeface="Arial"/>
            <a:ea typeface="+mn-ea"/>
            <a:cs typeface="+mn-cs"/>
          </a:endParaRPr>
        </a:p>
      </dsp:txBody>
      <dsp:txXfrm rot="-10800000">
        <a:off x="0" y="2990483"/>
        <a:ext cx="6974772" cy="324060"/>
      </dsp:txXfrm>
    </dsp:sp>
    <dsp:sp modelId="{5194529D-7C71-4222-B264-D20471F33F37}">
      <dsp:nvSpPr>
        <dsp:cNvPr id="0" name=""/>
        <dsp:cNvSpPr/>
      </dsp:nvSpPr>
      <dsp:spPr>
        <a:xfrm>
          <a:off x="0" y="3307415"/>
          <a:ext cx="6974772" cy="424845"/>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Interview and database reviews began</a:t>
          </a:r>
        </a:p>
      </dsp:txBody>
      <dsp:txXfrm>
        <a:off x="0" y="3307415"/>
        <a:ext cx="6974772" cy="424845"/>
      </dsp:txXfrm>
    </dsp:sp>
    <dsp:sp modelId="{B7AE02C6-1F62-4017-AC07-BC813D22DEBD}">
      <dsp:nvSpPr>
        <dsp:cNvPr id="0" name=""/>
        <dsp:cNvSpPr/>
      </dsp:nvSpPr>
      <dsp:spPr>
        <a:xfrm rot="10800000">
          <a:off x="0" y="1408781"/>
          <a:ext cx="6974772" cy="1420888"/>
        </a:xfrm>
        <a:prstGeom prst="upArrowCallou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August 2018</a:t>
          </a:r>
        </a:p>
      </dsp:txBody>
      <dsp:txXfrm rot="-10800000">
        <a:off x="0" y="1583452"/>
        <a:ext cx="6974772" cy="324060"/>
      </dsp:txXfrm>
    </dsp:sp>
    <dsp:sp modelId="{4CD8EA00-407A-4F10-994E-A0ABB80C306E}">
      <dsp:nvSpPr>
        <dsp:cNvPr id="0" name=""/>
        <dsp:cNvSpPr/>
      </dsp:nvSpPr>
      <dsp:spPr>
        <a:xfrm>
          <a:off x="851" y="1907513"/>
          <a:ext cx="332050" cy="424845"/>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000000">
                <a:hueOff val="0"/>
                <a:satOff val="0"/>
                <a:lumOff val="0"/>
                <a:alphaOff val="0"/>
              </a:srgbClr>
            </a:solidFill>
            <a:latin typeface="Arial"/>
            <a:ea typeface="+mn-ea"/>
            <a:cs typeface="+mn-cs"/>
          </a:endParaRPr>
        </a:p>
      </dsp:txBody>
      <dsp:txXfrm>
        <a:off x="851" y="1907513"/>
        <a:ext cx="332050" cy="424845"/>
      </dsp:txXfrm>
    </dsp:sp>
    <dsp:sp modelId="{01E4EA38-56F4-41F2-B4BD-F3B4A8AFCD0D}">
      <dsp:nvSpPr>
        <dsp:cNvPr id="0" name=""/>
        <dsp:cNvSpPr/>
      </dsp:nvSpPr>
      <dsp:spPr>
        <a:xfrm>
          <a:off x="332902" y="1907513"/>
          <a:ext cx="6641018" cy="424845"/>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000000">
                  <a:hueOff val="0"/>
                  <a:satOff val="0"/>
                  <a:lumOff val="0"/>
                  <a:alphaOff val="0"/>
                </a:srgbClr>
              </a:solidFill>
              <a:latin typeface="Arial"/>
              <a:ea typeface="+mn-ea"/>
              <a:cs typeface="+mn-cs"/>
            </a:rPr>
            <a:t>Student hired to update strategy through partner interviews and database reviews</a:t>
          </a:r>
        </a:p>
      </dsp:txBody>
      <dsp:txXfrm>
        <a:off x="332902" y="1907513"/>
        <a:ext cx="6641018" cy="424845"/>
      </dsp:txXfrm>
    </dsp:sp>
    <dsp:sp modelId="{D80B2661-5181-464D-8D0E-26BA23302E51}">
      <dsp:nvSpPr>
        <dsp:cNvPr id="0" name=""/>
        <dsp:cNvSpPr/>
      </dsp:nvSpPr>
      <dsp:spPr>
        <a:xfrm rot="10800000">
          <a:off x="0" y="1750"/>
          <a:ext cx="6974772" cy="1420888"/>
        </a:xfrm>
        <a:prstGeom prst="upArrowCallou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FF"/>
              </a:solidFill>
              <a:latin typeface="Arial"/>
              <a:ea typeface="+mn-ea"/>
              <a:cs typeface="+mn-cs"/>
            </a:rPr>
            <a:t>May 2018</a:t>
          </a:r>
          <a:endParaRPr lang="en-US" sz="1800" b="1" kern="1200" dirty="0">
            <a:solidFill>
              <a:srgbClr val="FFFFFF"/>
            </a:solidFill>
            <a:latin typeface="Arial"/>
            <a:ea typeface="+mn-ea"/>
            <a:cs typeface="+mn-cs"/>
          </a:endParaRPr>
        </a:p>
      </dsp:txBody>
      <dsp:txXfrm rot="-10800000">
        <a:off x="0" y="176421"/>
        <a:ext cx="6974772" cy="324060"/>
      </dsp:txXfrm>
    </dsp:sp>
    <dsp:sp modelId="{D8BD4934-CD24-4EFF-AABA-1042741BF51A}">
      <dsp:nvSpPr>
        <dsp:cNvPr id="0" name=""/>
        <dsp:cNvSpPr/>
      </dsp:nvSpPr>
      <dsp:spPr>
        <a:xfrm>
          <a:off x="0" y="500482"/>
          <a:ext cx="6974772" cy="424845"/>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Need to update the 2011 Africa Strategy identified </a:t>
          </a:r>
        </a:p>
      </dsp:txBody>
      <dsp:txXfrm>
        <a:off x="0" y="500482"/>
        <a:ext cx="6974772" cy="424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A3D5-4A6B-E346-A787-046F995CC9C3}">
      <dsp:nvSpPr>
        <dsp:cNvPr id="0" name=""/>
        <dsp:cNvSpPr/>
      </dsp:nvSpPr>
      <dsp:spPr>
        <a:xfrm>
          <a:off x="0" y="3792513"/>
          <a:ext cx="6917871" cy="1244495"/>
        </a:xfrm>
        <a:prstGeom prst="rec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May-Sept 2019</a:t>
          </a:r>
          <a:endParaRPr lang="en-US" sz="1800" kern="1200" dirty="0">
            <a:solidFill>
              <a:srgbClr val="FFFFFF"/>
            </a:solidFill>
            <a:latin typeface="Arial"/>
            <a:ea typeface="+mn-ea"/>
            <a:cs typeface="+mn-cs"/>
          </a:endParaRPr>
        </a:p>
      </dsp:txBody>
      <dsp:txXfrm>
        <a:off x="0" y="3792513"/>
        <a:ext cx="6917871" cy="672027"/>
      </dsp:txXfrm>
    </dsp:sp>
    <dsp:sp modelId="{5F7E3D47-6787-0B47-83D9-AE14FBFEA244}">
      <dsp:nvSpPr>
        <dsp:cNvPr id="0" name=""/>
        <dsp:cNvSpPr/>
      </dsp:nvSpPr>
      <dsp:spPr>
        <a:xfrm>
          <a:off x="0" y="4438760"/>
          <a:ext cx="6917871" cy="572467"/>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Finalize country profiles and update prioritizations for input into agency work plans</a:t>
          </a:r>
        </a:p>
      </dsp:txBody>
      <dsp:txXfrm>
        <a:off x="0" y="4438760"/>
        <a:ext cx="6917871" cy="572467"/>
      </dsp:txXfrm>
    </dsp:sp>
    <dsp:sp modelId="{B7AE02C6-1F62-4017-AC07-BC813D22DEBD}">
      <dsp:nvSpPr>
        <dsp:cNvPr id="0" name=""/>
        <dsp:cNvSpPr/>
      </dsp:nvSpPr>
      <dsp:spPr>
        <a:xfrm rot="10800000">
          <a:off x="0" y="1896256"/>
          <a:ext cx="6917871" cy="1914033"/>
        </a:xfrm>
        <a:prstGeom prst="upArrowCallou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April 2019</a:t>
          </a:r>
        </a:p>
      </dsp:txBody>
      <dsp:txXfrm rot="-10800000">
        <a:off x="0" y="2131549"/>
        <a:ext cx="6917871" cy="436532"/>
      </dsp:txXfrm>
    </dsp:sp>
    <dsp:sp modelId="{4CD8EA00-407A-4F10-994E-A0ABB80C306E}">
      <dsp:nvSpPr>
        <dsp:cNvPr id="0" name=""/>
        <dsp:cNvSpPr/>
      </dsp:nvSpPr>
      <dsp:spPr>
        <a:xfrm>
          <a:off x="844" y="2568082"/>
          <a:ext cx="329342" cy="572296"/>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000000">
                <a:hueOff val="0"/>
                <a:satOff val="0"/>
                <a:lumOff val="0"/>
                <a:alphaOff val="0"/>
              </a:srgbClr>
            </a:solidFill>
            <a:latin typeface="Arial"/>
            <a:ea typeface="+mn-ea"/>
            <a:cs typeface="+mn-cs"/>
          </a:endParaRPr>
        </a:p>
      </dsp:txBody>
      <dsp:txXfrm>
        <a:off x="844" y="2568082"/>
        <a:ext cx="329342" cy="572296"/>
      </dsp:txXfrm>
    </dsp:sp>
    <dsp:sp modelId="{01E4EA38-56F4-41F2-B4BD-F3B4A8AFCD0D}">
      <dsp:nvSpPr>
        <dsp:cNvPr id="0" name=""/>
        <dsp:cNvSpPr/>
      </dsp:nvSpPr>
      <dsp:spPr>
        <a:xfrm>
          <a:off x="330186" y="2568082"/>
          <a:ext cx="6586840" cy="572296"/>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Presentation of draft to FFI Executive Management Team</a:t>
          </a:r>
          <a:endParaRPr lang="en-US" sz="1800" b="0" kern="1200" dirty="0">
            <a:solidFill>
              <a:srgbClr val="000000">
                <a:hueOff val="0"/>
                <a:satOff val="0"/>
                <a:lumOff val="0"/>
                <a:alphaOff val="0"/>
              </a:srgbClr>
            </a:solidFill>
            <a:latin typeface="Arial"/>
            <a:ea typeface="+mn-ea"/>
            <a:cs typeface="+mn-cs"/>
          </a:endParaRPr>
        </a:p>
      </dsp:txBody>
      <dsp:txXfrm>
        <a:off x="330186" y="2568082"/>
        <a:ext cx="6586840" cy="572296"/>
      </dsp:txXfrm>
    </dsp:sp>
    <dsp:sp modelId="{D80B2661-5181-464D-8D0E-26BA23302E51}">
      <dsp:nvSpPr>
        <dsp:cNvPr id="0" name=""/>
        <dsp:cNvSpPr/>
      </dsp:nvSpPr>
      <dsp:spPr>
        <a:xfrm rot="10800000">
          <a:off x="0" y="890"/>
          <a:ext cx="6917871" cy="1914033"/>
        </a:xfrm>
        <a:prstGeom prst="upArrowCallou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February 2019</a:t>
          </a:r>
        </a:p>
      </dsp:txBody>
      <dsp:txXfrm rot="-10800000">
        <a:off x="0" y="236183"/>
        <a:ext cx="6917871" cy="436532"/>
      </dsp:txXfrm>
    </dsp:sp>
    <dsp:sp modelId="{D8BD4934-CD24-4EFF-AABA-1042741BF51A}">
      <dsp:nvSpPr>
        <dsp:cNvPr id="0" name=""/>
        <dsp:cNvSpPr/>
      </dsp:nvSpPr>
      <dsp:spPr>
        <a:xfrm>
          <a:off x="0" y="693716"/>
          <a:ext cx="6917871" cy="530295"/>
        </a:xfrm>
        <a:prstGeom prst="rect">
          <a:avLst/>
        </a:prstGeom>
        <a:solidFill>
          <a:srgbClr val="333399">
            <a:alpha val="90000"/>
            <a:tint val="40000"/>
            <a:hueOff val="0"/>
            <a:satOff val="0"/>
            <a:lumOff val="0"/>
            <a:alphaOff val="0"/>
          </a:srgbClr>
        </a:solidFill>
        <a:ln w="25400" cap="flat" cmpd="sng" algn="ctr">
          <a:solidFill>
            <a:srgbClr val="333399">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Presented draft to Smarter Futures Steering Committee for review; Updated information from partners due March 31</a:t>
          </a:r>
        </a:p>
      </dsp:txBody>
      <dsp:txXfrm>
        <a:off x="0" y="693716"/>
        <a:ext cx="6917871" cy="5302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66" name="Google Shape;66;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aseline="0" dirty="0"/>
              <a:t>Urban/rural disparities are not shown. </a:t>
            </a:r>
            <a:endParaRPr lang="en-US" sz="1300"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10</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89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11</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644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8912a354_0_24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8912a354_0_24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marR="0" indent="0" algn="l" defTabSz="966612" rtl="0" eaLnBrk="1" fontAlgn="auto" latinLnBrk="0" hangingPunct="1">
              <a:lnSpc>
                <a:spcPct val="100000"/>
              </a:lnSpc>
              <a:spcBef>
                <a:spcPts val="0"/>
              </a:spcBef>
              <a:spcAft>
                <a:spcPts val="0"/>
              </a:spcAft>
              <a:buClr>
                <a:srgbClr val="000000"/>
              </a:buClr>
              <a:buSzPts val="1400"/>
              <a:buFont typeface="Arial"/>
              <a:buNone/>
              <a:tabLst/>
              <a:defRPr/>
            </a:pPr>
            <a:r>
              <a:rPr lang="en-US" dirty="0"/>
              <a:t>Premix suppliers and individual private sector companies widespread</a:t>
            </a:r>
            <a:r>
              <a:rPr lang="en-US" baseline="0" dirty="0"/>
              <a:t> across Africa not included here. Currently being refined to include specifically what these groups are doing in the country re: fortification. This will be captured in the country profiles. </a:t>
            </a:r>
            <a:endParaRPr lang="en-US" dirty="0"/>
          </a:p>
          <a:p>
            <a:pPr marL="0" indent="0" defTabSz="966612">
              <a:defRPr/>
            </a:pPr>
            <a:endParaRPr lang="en-US" dirty="0"/>
          </a:p>
        </p:txBody>
      </p:sp>
      <p:sp>
        <p:nvSpPr>
          <p:cNvPr id="243" name="Google Shape;243;g4c8912a354_0_24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155993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8912a354_0_24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8912a354_0_24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defTabSz="966612">
              <a:defRPr/>
            </a:pPr>
            <a:endParaRPr dirty="0"/>
          </a:p>
        </p:txBody>
      </p:sp>
      <p:sp>
        <p:nvSpPr>
          <p:cNvPr id="243" name="Google Shape;243;g4c8912a354_0_24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23451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14</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666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c8912a354_0_26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c8912a354_0_26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This is what drives</a:t>
            </a:r>
            <a:r>
              <a:rPr lang="en-US" baseline="0" dirty="0"/>
              <a:t> the priority matrix. </a:t>
            </a:r>
            <a:endParaRPr dirty="0"/>
          </a:p>
        </p:txBody>
      </p:sp>
      <p:sp>
        <p:nvSpPr>
          <p:cNvPr id="219" name="Google Shape;219;g4c8912a354_0_26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15</a:t>
            </a:fld>
            <a:endParaRPr/>
          </a:p>
        </p:txBody>
      </p:sp>
    </p:spTree>
    <p:extLst>
      <p:ext uri="{BB962C8B-B14F-4D97-AF65-F5344CB8AC3E}">
        <p14:creationId xmlns:p14="http://schemas.microsoft.com/office/powerpoint/2010/main" val="136722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c8912a354_0_26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c8912a354_0_26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19" name="Google Shape;219;g4c8912a354_0_26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835023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c8912a354_0_25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c8912a354_0_25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28" name="Google Shape;228;g4c8912a354_0_25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c8912a354_0_25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c8912a354_0_25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28" name="Google Shape;228;g4c8912a354_0_25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323360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c8912a354_0_25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c8912a354_0_25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28" name="Google Shape;228;g4c8912a354_0_25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19</a:t>
            </a:fld>
            <a:endParaRPr/>
          </a:p>
        </p:txBody>
      </p:sp>
    </p:spTree>
    <p:extLst>
      <p:ext uri="{BB962C8B-B14F-4D97-AF65-F5344CB8AC3E}">
        <p14:creationId xmlns:p14="http://schemas.microsoft.com/office/powerpoint/2010/main" val="9002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dirty="0"/>
          </a:p>
        </p:txBody>
      </p:sp>
    </p:spTree>
    <p:extLst>
      <p:ext uri="{BB962C8B-B14F-4D97-AF65-F5344CB8AC3E}">
        <p14:creationId xmlns:p14="http://schemas.microsoft.com/office/powerpoint/2010/main" val="125211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20</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581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c8912a354_0_43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c8912a354_0_43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Does not show internal differences within a country. For example, if there is a difference between rural</a:t>
            </a:r>
            <a:r>
              <a:rPr lang="en-US" baseline="0" dirty="0"/>
              <a:t> vs. urban or in other staples consumed (ex. Ethiopia – wheat (urban), </a:t>
            </a:r>
            <a:r>
              <a:rPr lang="en-US" baseline="0" dirty="0" err="1"/>
              <a:t>teff</a:t>
            </a:r>
            <a:r>
              <a:rPr lang="en-US" baseline="0" dirty="0"/>
              <a:t> (rural)). There are urban/rural disparities that are not shown here. </a:t>
            </a:r>
            <a:endParaRPr lang="en-US" dirty="0"/>
          </a:p>
          <a:p>
            <a:pPr marL="0" indent="0"/>
            <a:endParaRPr dirty="0"/>
          </a:p>
        </p:txBody>
      </p:sp>
      <p:sp>
        <p:nvSpPr>
          <p:cNvPr id="273" name="Google Shape;273;g4c8912a354_0_43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c8912a354_0_44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c8912a354_0_44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79" name="Google Shape;279;g4c8912a354_0_44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c8912a354_0_44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c8912a354_0_44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86" name="Google Shape;286;g4c8912a354_0_44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24</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0620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c98fd554e_1_7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c98fd554e_1_7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Voluntary means standards but no legislation. </a:t>
            </a:r>
            <a:endParaRPr dirty="0"/>
          </a:p>
        </p:txBody>
      </p:sp>
      <p:sp>
        <p:nvSpPr>
          <p:cNvPr id="300" name="Google Shape;300;g4c98fd554e_1_7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26</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381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c98fd554e_1_7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c98fd554e_1_7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b="1" dirty="0"/>
              <a:t>Wheat Flour</a:t>
            </a:r>
          </a:p>
          <a:p>
            <a:pPr marL="0" indent="0"/>
            <a:r>
              <a:rPr lang="en-US" dirty="0"/>
              <a:t>Purple:</a:t>
            </a:r>
            <a:r>
              <a:rPr lang="en-US" baseline="0" dirty="0"/>
              <a:t> Benin, Cameroon, Cape Verde, Congo, CIV, </a:t>
            </a:r>
            <a:r>
              <a:rPr lang="en-US" baseline="0" dirty="0" err="1"/>
              <a:t>Dijibouti</a:t>
            </a:r>
            <a:r>
              <a:rPr lang="en-US" baseline="0" dirty="0"/>
              <a:t>, </a:t>
            </a:r>
            <a:r>
              <a:rPr lang="en-US" baseline="0" dirty="0" err="1"/>
              <a:t>Eswatini</a:t>
            </a:r>
            <a:r>
              <a:rPr lang="en-US" baseline="0" dirty="0"/>
              <a:t>, Gambia, Ghana, Guinea, Kenya, Lesotho, Liberia, Mali, Namibia, Niger, Nigeria, Sierra Leone, Senegal, Tanzania, Togo, Uganda</a:t>
            </a:r>
          </a:p>
          <a:p>
            <a:pPr marL="0" indent="0"/>
            <a:endParaRPr lang="en-US" baseline="0" dirty="0"/>
          </a:p>
          <a:p>
            <a:pPr marL="0" indent="0"/>
            <a:r>
              <a:rPr lang="en-US" baseline="0" dirty="0"/>
              <a:t>Green: Algeria, Burkina Faso, Mozambique, South Africa, Sudan</a:t>
            </a:r>
          </a:p>
          <a:p>
            <a:pPr marL="0" indent="0"/>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charset="0"/>
                <a:ea typeface="Calibri" charset="0"/>
                <a:cs typeface="Calibri" charset="0"/>
                <a:sym typeface="Calibri"/>
              </a:rPr>
              <a:t>Yellow</a:t>
            </a:r>
            <a:r>
              <a:rPr lang="en-US" sz="1200">
                <a:latin typeface="Calibri" charset="0"/>
                <a:ea typeface="Calibri" charset="0"/>
                <a:cs typeface="Calibri" charset="0"/>
                <a:sym typeface="Calibri"/>
              </a:rPr>
              <a:t>: </a:t>
            </a:r>
            <a:r>
              <a:rPr lang="en-US" sz="1200">
                <a:solidFill>
                  <a:schemeClr val="tx1"/>
                </a:solidFill>
                <a:latin typeface="Calibri" charset="0"/>
                <a:ea typeface="Calibri" charset="0"/>
                <a:cs typeface="Calibri" charset="0"/>
                <a:sym typeface="Calibri"/>
              </a:rPr>
              <a:t>Angola, </a:t>
            </a:r>
            <a:r>
              <a:rPr lang="en-US" sz="1200">
                <a:latin typeface="Calibri" charset="0"/>
                <a:ea typeface="Calibri" charset="0"/>
                <a:cs typeface="Calibri" charset="0"/>
                <a:sym typeface="Calibri"/>
              </a:rPr>
              <a:t>Botswana</a:t>
            </a:r>
            <a:r>
              <a:rPr lang="en-US" sz="1200" dirty="0">
                <a:latin typeface="Calibri" charset="0"/>
                <a:ea typeface="Calibri" charset="0"/>
                <a:cs typeface="Calibri" charset="0"/>
                <a:sym typeface="Calibri"/>
              </a:rPr>
              <a:t>, Gabon, Egypt, Malawi, </a:t>
            </a:r>
            <a:r>
              <a:rPr lang="en-US" baseline="0" dirty="0"/>
              <a:t>Mauritania, Morocco, </a:t>
            </a:r>
            <a:r>
              <a:rPr lang="en-US" sz="1200" dirty="0">
                <a:latin typeface="Calibri" charset="0"/>
                <a:ea typeface="Calibri" charset="0"/>
                <a:cs typeface="Calibri" charset="0"/>
                <a:sym typeface="Calibri"/>
              </a:rPr>
              <a:t>Sao Tome and Principe, Tunisia, Zambia, Zimbabwe, Democratic Republic of the Congo, </a:t>
            </a:r>
            <a:r>
              <a:rPr lang="en-US" sz="1200" dirty="0">
                <a:solidFill>
                  <a:schemeClr val="tx1"/>
                </a:solidFill>
                <a:latin typeface="Calibri" charset="0"/>
                <a:ea typeface="Calibri" charset="0"/>
                <a:cs typeface="Calibri" charset="0"/>
                <a:sym typeface="Calibri"/>
              </a:rPr>
              <a:t>Ethiopia, </a:t>
            </a:r>
            <a:r>
              <a:rPr lang="en-US" sz="1200" dirty="0">
                <a:latin typeface="Calibri" charset="0"/>
                <a:ea typeface="Calibri" charset="0"/>
                <a:cs typeface="Calibri" charset="0"/>
                <a:sym typeface="Calibri"/>
              </a:rPr>
              <a:t>Eritrea, Madagascar, Mauritius, Rwanda, Burundi, Seychelles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latin typeface="Calibri" charset="0"/>
              <a:ea typeface="Calibri" charset="0"/>
              <a:cs typeface="Calibri"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Calibri" charset="0"/>
                <a:ea typeface="Calibri" charset="0"/>
                <a:cs typeface="Calibri" charset="0"/>
                <a:sym typeface="Calibri"/>
              </a:rPr>
              <a:t>Red: Comoros, </a:t>
            </a:r>
            <a:r>
              <a:rPr lang="en-US" sz="1200" dirty="0">
                <a:latin typeface="Calibri" charset="0"/>
                <a:ea typeface="Calibri" charset="0"/>
                <a:cs typeface="Calibri" charset="0"/>
                <a:sym typeface="Calibri"/>
              </a:rPr>
              <a:t>Equatorial Guinea, Libya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latin typeface="Calibri" charset="0"/>
              <a:ea typeface="Calibri" charset="0"/>
              <a:cs typeface="Calibri" charset="0"/>
              <a:sym typeface="Calibri"/>
            </a:endParaRPr>
          </a:p>
          <a:p>
            <a:pPr marL="0" lvl="0" indent="0" algn="l" rtl="0">
              <a:lnSpc>
                <a:spcPct val="115000"/>
              </a:lnSpc>
              <a:spcBef>
                <a:spcPts val="0"/>
              </a:spcBef>
              <a:spcAft>
                <a:spcPts val="0"/>
              </a:spcAft>
              <a:buClr>
                <a:schemeClr val="dk1"/>
              </a:buClr>
              <a:buSzPts val="1100"/>
              <a:buFont typeface="Arial"/>
              <a:buNone/>
            </a:pPr>
            <a:r>
              <a:rPr lang="en-US" sz="1200" b="0" dirty="0">
                <a:solidFill>
                  <a:schemeClr val="tx1"/>
                </a:solidFill>
                <a:latin typeface="Calibri" charset="0"/>
                <a:ea typeface="Calibri" charset="0"/>
                <a:cs typeface="Calibri" charset="0"/>
              </a:rPr>
              <a:t>Grey: Central African Republic, Chad</a:t>
            </a:r>
            <a:r>
              <a:rPr lang="en-US" sz="1200" dirty="0">
                <a:latin typeface="Calibri" charset="0"/>
                <a:ea typeface="Calibri" charset="0"/>
                <a:cs typeface="Calibri" charset="0"/>
                <a:sym typeface="Calibri"/>
              </a:rPr>
              <a:t>, Somalia,</a:t>
            </a:r>
            <a:r>
              <a:rPr lang="en-US" sz="1200" baseline="0" dirty="0">
                <a:latin typeface="Calibri" charset="0"/>
                <a:ea typeface="Calibri" charset="0"/>
                <a:cs typeface="Calibri" charset="0"/>
                <a:sym typeface="Calibri"/>
              </a:rPr>
              <a:t> </a:t>
            </a:r>
            <a:r>
              <a:rPr lang="en-US" sz="1200" dirty="0">
                <a:latin typeface="Calibri" charset="0"/>
                <a:ea typeface="Calibri" charset="0"/>
                <a:cs typeface="Calibri" charset="0"/>
                <a:sym typeface="Calibri"/>
              </a:rPr>
              <a:t>Guinea-Bissau,</a:t>
            </a:r>
            <a:r>
              <a:rPr lang="en-US" sz="1200" b="0" baseline="0" dirty="0">
                <a:solidFill>
                  <a:schemeClr val="tx1"/>
                </a:solidFill>
                <a:latin typeface="Calibri" charset="0"/>
                <a:ea typeface="Calibri" charset="0"/>
                <a:cs typeface="Calibri" charset="0"/>
                <a:sym typeface="Calibri"/>
              </a:rPr>
              <a:t> </a:t>
            </a:r>
            <a:r>
              <a:rPr lang="en-US" sz="1200" dirty="0">
                <a:latin typeface="Calibri" charset="0"/>
                <a:ea typeface="Calibri" charset="0"/>
                <a:cs typeface="Calibri" charset="0"/>
                <a:sym typeface="Calibri"/>
              </a:rPr>
              <a:t>South Sudan</a:t>
            </a:r>
            <a:endParaRPr lang="en-US" sz="1200" b="0" dirty="0">
              <a:solidFill>
                <a:schemeClr val="tx1"/>
              </a:solidFill>
              <a:latin typeface="Calibri" charset="0"/>
              <a:ea typeface="Calibri" charset="0"/>
              <a:cs typeface="Calibri" charset="0"/>
            </a:endParaRPr>
          </a:p>
          <a:p>
            <a:pPr marL="0" indent="0"/>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Maize</a:t>
            </a:r>
            <a:r>
              <a:rPr lang="en-US" b="1" baseline="0" dirty="0"/>
              <a:t> </a:t>
            </a:r>
            <a:r>
              <a:rPr lang="en-US" b="1" dirty="0"/>
              <a:t>Flour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Purple:</a:t>
            </a:r>
            <a:r>
              <a:rPr lang="en-US" b="0" baseline="0" dirty="0"/>
              <a:t> </a:t>
            </a:r>
            <a:r>
              <a:rPr lang="en-US" sz="1200" dirty="0">
                <a:latin typeface="Calibri" charset="0"/>
                <a:ea typeface="Calibri" charset="0"/>
                <a:cs typeface="Calibri" charset="0"/>
                <a:sym typeface="Calibri"/>
              </a:rPr>
              <a:t>Cote d’Ivoire,</a:t>
            </a:r>
            <a:r>
              <a:rPr lang="en-US" sz="1200" b="0" dirty="0">
                <a:solidFill>
                  <a:schemeClr val="tx1"/>
                </a:solidFill>
                <a:latin typeface="Calibri" charset="0"/>
                <a:ea typeface="Calibri" charset="0"/>
                <a:cs typeface="Calibri" charset="0"/>
              </a:rPr>
              <a:t> </a:t>
            </a:r>
            <a:r>
              <a:rPr lang="en-US" sz="1200" dirty="0">
                <a:latin typeface="Calibri" charset="0"/>
                <a:ea typeface="Calibri" charset="0"/>
                <a:cs typeface="Calibri" charset="0"/>
                <a:sym typeface="Calibri"/>
              </a:rPr>
              <a:t>Lesotho, Nigeria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charset="0"/>
              <a:ea typeface="Calibri" charset="0"/>
              <a:cs typeface="Calibri"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charset="0"/>
                <a:ea typeface="Calibri" charset="0"/>
                <a:cs typeface="Calibri" charset="0"/>
                <a:sym typeface="Calibri"/>
              </a:rPr>
              <a:t>Green: Kenya, Mozambique, Namibia, South Africa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charset="0"/>
              <a:ea typeface="Calibri" charset="0"/>
              <a:cs typeface="Calibri" charset="0"/>
              <a:sym typeface="Calibri"/>
            </a:endParaRPr>
          </a:p>
          <a:p>
            <a:pPr marL="0" lvl="0" indent="0" algn="l" rtl="0">
              <a:lnSpc>
                <a:spcPct val="90000"/>
              </a:lnSpc>
              <a:spcBef>
                <a:spcPts val="1000"/>
              </a:spcBef>
              <a:spcAft>
                <a:spcPts val="0"/>
              </a:spcAft>
              <a:buClr>
                <a:schemeClr val="dk1"/>
              </a:buClr>
              <a:buSzPts val="1100"/>
              <a:buFont typeface="Arial"/>
              <a:buNone/>
            </a:pPr>
            <a:r>
              <a:rPr lang="en-US" sz="1200" dirty="0">
                <a:latin typeface="Calibri" charset="0"/>
                <a:ea typeface="Calibri" charset="0"/>
                <a:cs typeface="Calibri" charset="0"/>
                <a:sym typeface="Calibri"/>
              </a:rPr>
              <a:t>Yellow:</a:t>
            </a:r>
            <a:r>
              <a:rPr lang="en-US" sz="1200" baseline="0" dirty="0">
                <a:latin typeface="Calibri" charset="0"/>
                <a:ea typeface="Calibri" charset="0"/>
                <a:cs typeface="Calibri" charset="0"/>
                <a:sym typeface="Calibri"/>
              </a:rPr>
              <a:t> </a:t>
            </a:r>
            <a:r>
              <a:rPr lang="en-US" sz="1200" dirty="0">
                <a:latin typeface="Calibri" charset="0"/>
                <a:ea typeface="Calibri" charset="0"/>
                <a:cs typeface="Calibri" charset="0"/>
                <a:sym typeface="Calibri"/>
              </a:rPr>
              <a:t>Benin, Burkina Faso, Tanzania, Zambia, Zimbabwe, Uganda, Rwanda</a:t>
            </a:r>
          </a:p>
          <a:p>
            <a:pPr marL="0" lvl="0" indent="0" algn="l" rtl="0">
              <a:lnSpc>
                <a:spcPct val="90000"/>
              </a:lnSpc>
              <a:spcBef>
                <a:spcPts val="1000"/>
              </a:spcBef>
              <a:spcAft>
                <a:spcPts val="0"/>
              </a:spcAft>
              <a:buClr>
                <a:schemeClr val="dk1"/>
              </a:buClr>
              <a:buSzPts val="1100"/>
              <a:buFont typeface="Arial"/>
              <a:buNone/>
            </a:pPr>
            <a:endParaRPr lang="en-US" sz="1200" dirty="0">
              <a:latin typeface="Calibri" charset="0"/>
              <a:ea typeface="Calibri" charset="0"/>
              <a:cs typeface="Calibri" charset="0"/>
              <a:sym typeface="Calibri"/>
            </a:endParaRPr>
          </a:p>
          <a:p>
            <a:pPr marL="0" marR="0" lvl="0" indent="0" algn="l" defTabSz="914400" rtl="0" eaLnBrk="1" fontAlgn="auto" latinLnBrk="0" hangingPunct="1">
              <a:lnSpc>
                <a:spcPct val="90000"/>
              </a:lnSpc>
              <a:spcBef>
                <a:spcPts val="1000"/>
              </a:spcBef>
              <a:spcAft>
                <a:spcPts val="0"/>
              </a:spcAft>
              <a:buClr>
                <a:schemeClr val="dk1"/>
              </a:buClr>
              <a:buSzPts val="1100"/>
              <a:buFont typeface="Arial"/>
              <a:buNone/>
              <a:tabLst/>
              <a:defRPr/>
            </a:pPr>
            <a:r>
              <a:rPr lang="en-US" sz="1200" dirty="0">
                <a:latin typeface="Calibri" charset="0"/>
                <a:ea typeface="Calibri" charset="0"/>
                <a:cs typeface="Calibri" charset="0"/>
                <a:sym typeface="Calibri"/>
              </a:rPr>
              <a:t>Red: Botswana, Burundi, Cameroon, Cabo Verde, </a:t>
            </a:r>
            <a:r>
              <a:rPr lang="en-US" sz="1200" dirty="0" err="1">
                <a:latin typeface="Calibri" charset="0"/>
                <a:ea typeface="Calibri" charset="0"/>
                <a:cs typeface="Calibri" charset="0"/>
                <a:sym typeface="Calibri"/>
              </a:rPr>
              <a:t>Eswatini</a:t>
            </a:r>
            <a:r>
              <a:rPr lang="en-US" sz="1200" dirty="0">
                <a:latin typeface="Calibri" charset="0"/>
                <a:ea typeface="Calibri" charset="0"/>
                <a:cs typeface="Calibri" charset="0"/>
                <a:sym typeface="Calibri"/>
              </a:rPr>
              <a:t>, Gabon, Togo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charset="0"/>
              <a:ea typeface="Calibri" charset="0"/>
              <a:cs typeface="Calibri"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charset="0"/>
              <a:ea typeface="Calibri" charset="0"/>
              <a:cs typeface="Calibri"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charset="0"/>
              <a:ea typeface="Calibri" charset="0"/>
              <a:cs typeface="Calibri" charset="0"/>
              <a:sym typeface="Calibri"/>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indent="0"/>
            <a:endParaRPr dirty="0"/>
          </a:p>
        </p:txBody>
      </p:sp>
      <p:sp>
        <p:nvSpPr>
          <p:cNvPr id="300" name="Google Shape;300;g4c98fd554e_1_7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27</a:t>
            </a:fld>
            <a:endParaRPr/>
          </a:p>
        </p:txBody>
      </p:sp>
    </p:spTree>
    <p:extLst>
      <p:ext uri="{BB962C8B-B14F-4D97-AF65-F5344CB8AC3E}">
        <p14:creationId xmlns:p14="http://schemas.microsoft.com/office/powerpoint/2010/main" val="1191855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c8912a354_0_18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c8912a354_0_18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r>
              <a:rPr lang="en-US" sz="1500" dirty="0">
                <a:latin typeface="Arial"/>
                <a:ea typeface="Arial"/>
                <a:cs typeface="Arial"/>
                <a:sym typeface="Arial"/>
              </a:rPr>
              <a:t>Cape</a:t>
            </a:r>
            <a:r>
              <a:rPr lang="en-US" sz="1500" baseline="0" dirty="0">
                <a:latin typeface="Arial"/>
                <a:ea typeface="Arial"/>
                <a:cs typeface="Arial"/>
                <a:sym typeface="Arial"/>
              </a:rPr>
              <a:t> Verde (not pictured) is blue. </a:t>
            </a:r>
          </a:p>
          <a:p>
            <a:pPr marL="0" indent="0">
              <a:lnSpc>
                <a:spcPct val="115000"/>
              </a:lnSpc>
              <a:buClr>
                <a:schemeClr val="dk1"/>
              </a:buClr>
              <a:buSzPts val="1100"/>
            </a:pPr>
            <a:r>
              <a:rPr lang="en-US" sz="1500" baseline="0" dirty="0">
                <a:latin typeface="Arial"/>
                <a:ea typeface="Arial"/>
                <a:cs typeface="Arial"/>
                <a:sym typeface="Arial"/>
              </a:rPr>
              <a:t>South Sudan (not pictured) is blue.</a:t>
            </a:r>
          </a:p>
          <a:p>
            <a:pPr marL="0" indent="0">
              <a:lnSpc>
                <a:spcPct val="115000"/>
              </a:lnSpc>
              <a:buClr>
                <a:schemeClr val="dk1"/>
              </a:buClr>
              <a:buSzPts val="1100"/>
            </a:pPr>
            <a:r>
              <a:rPr lang="en-US" sz="1500" baseline="0" dirty="0">
                <a:latin typeface="Arial"/>
                <a:ea typeface="Arial"/>
                <a:cs typeface="Arial"/>
                <a:sym typeface="Arial"/>
              </a:rPr>
              <a:t>Sao Tome (not pictured) is purple. </a:t>
            </a:r>
          </a:p>
          <a:p>
            <a:pPr marL="0" indent="0">
              <a:lnSpc>
                <a:spcPct val="115000"/>
              </a:lnSpc>
              <a:buClr>
                <a:schemeClr val="dk1"/>
              </a:buClr>
              <a:buSzPts val="1100"/>
            </a:pPr>
            <a:r>
              <a:rPr lang="en-US" sz="1500" baseline="0" dirty="0">
                <a:latin typeface="Arial"/>
                <a:ea typeface="Arial"/>
                <a:cs typeface="Arial"/>
                <a:sym typeface="Arial"/>
              </a:rPr>
              <a:t>Madagascar (not pictured) is pink.</a:t>
            </a:r>
          </a:p>
          <a:p>
            <a:pPr marL="0" indent="0">
              <a:lnSpc>
                <a:spcPct val="115000"/>
              </a:lnSpc>
              <a:buClr>
                <a:schemeClr val="dk1"/>
              </a:buClr>
              <a:buSzPts val="1100"/>
            </a:pPr>
            <a:r>
              <a:rPr lang="en-US" sz="1500" baseline="0" dirty="0">
                <a:latin typeface="Arial"/>
                <a:ea typeface="Arial"/>
                <a:cs typeface="Arial"/>
                <a:sym typeface="Arial"/>
              </a:rPr>
              <a:t>Mauritius (not pictured) is pink.</a:t>
            </a:r>
          </a:p>
          <a:p>
            <a:pPr marL="0" indent="0">
              <a:lnSpc>
                <a:spcPct val="115000"/>
              </a:lnSpc>
              <a:buClr>
                <a:schemeClr val="dk1"/>
              </a:buClr>
              <a:buSzPts val="1100"/>
            </a:pPr>
            <a:r>
              <a:rPr lang="en-US" sz="1500" baseline="0" dirty="0">
                <a:latin typeface="Arial"/>
                <a:ea typeface="Arial"/>
                <a:cs typeface="Arial"/>
                <a:sym typeface="Arial"/>
              </a:rPr>
              <a:t>Comoros (not pictured) is orange.</a:t>
            </a:r>
          </a:p>
          <a:p>
            <a:pPr marL="0" indent="0">
              <a:lnSpc>
                <a:spcPct val="115000"/>
              </a:lnSpc>
              <a:buClr>
                <a:schemeClr val="dk1"/>
              </a:buClr>
              <a:buSzPts val="1100"/>
            </a:pPr>
            <a:r>
              <a:rPr lang="en-US" sz="1500" baseline="0" dirty="0">
                <a:latin typeface="Arial"/>
                <a:ea typeface="Arial"/>
                <a:cs typeface="Arial"/>
                <a:sym typeface="Arial"/>
              </a:rPr>
              <a:t>Seychelles (not pictured) is orange.</a:t>
            </a:r>
            <a:endParaRPr lang="en-US" sz="1500" dirty="0">
              <a:latin typeface="Arial"/>
              <a:ea typeface="Arial"/>
              <a:cs typeface="Arial"/>
              <a:sym typeface="Arial"/>
            </a:endParaRPr>
          </a:p>
        </p:txBody>
      </p:sp>
      <p:sp>
        <p:nvSpPr>
          <p:cNvPr id="455" name="Google Shape;455;g4c8912a354_0_18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28</a:t>
            </a:fld>
            <a:endParaRPr/>
          </a:p>
        </p:txBody>
      </p:sp>
    </p:spTree>
    <p:extLst>
      <p:ext uri="{BB962C8B-B14F-4D97-AF65-F5344CB8AC3E}">
        <p14:creationId xmlns:p14="http://schemas.microsoft.com/office/powerpoint/2010/main" val="240504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ea76a5e2b_0_3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ea76a5e2b_0_35: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r>
              <a:rPr lang="en-US" sz="1500" b="0" dirty="0">
                <a:latin typeface="Arial"/>
                <a:ea typeface="Arial"/>
                <a:cs typeface="Arial"/>
                <a:sym typeface="Arial"/>
              </a:rPr>
              <a:t>Cape</a:t>
            </a:r>
            <a:r>
              <a:rPr lang="en-US" sz="1500" b="0" baseline="0" dirty="0">
                <a:latin typeface="Arial"/>
                <a:ea typeface="Arial"/>
                <a:cs typeface="Arial"/>
                <a:sym typeface="Arial"/>
              </a:rPr>
              <a:t> Verde (not pictured) is pink.</a:t>
            </a:r>
            <a:endParaRPr lang="en-US" sz="1500" b="1" dirty="0">
              <a:latin typeface="Arial"/>
              <a:ea typeface="Arial"/>
              <a:cs typeface="Arial"/>
              <a:sym typeface="Arial"/>
            </a:endParaRPr>
          </a:p>
        </p:txBody>
      </p:sp>
      <p:sp>
        <p:nvSpPr>
          <p:cNvPr id="475" name="Google Shape;475;g4ea76a5e2b_0_35: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29</a:t>
            </a:fld>
            <a:endParaRPr/>
          </a:p>
        </p:txBody>
      </p:sp>
    </p:spTree>
    <p:extLst>
      <p:ext uri="{BB962C8B-B14F-4D97-AF65-F5344CB8AC3E}">
        <p14:creationId xmlns:p14="http://schemas.microsoft.com/office/powerpoint/2010/main" val="163763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3</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290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c8912a354_0_4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c8912a354_0_4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Madagascar should be yellow</a:t>
            </a:r>
            <a:endParaRPr dirty="0"/>
          </a:p>
        </p:txBody>
      </p:sp>
      <p:sp>
        <p:nvSpPr>
          <p:cNvPr id="339" name="Google Shape;339;g4c8912a354_0_4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30</a:t>
            </a:fld>
            <a:endParaRPr/>
          </a:p>
        </p:txBody>
      </p:sp>
    </p:spTree>
    <p:extLst>
      <p:ext uri="{BB962C8B-B14F-4D97-AF65-F5344CB8AC3E}">
        <p14:creationId xmlns:p14="http://schemas.microsoft.com/office/powerpoint/2010/main" val="177780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c7117393_0_2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3c7117393_0_22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316" name="Google Shape;316;g33c7117393_0_22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32</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111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c7117393_0_9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c7117393_0_9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buSzPts val="1100"/>
            </a:pPr>
            <a:endParaRPr dirty="0"/>
          </a:p>
        </p:txBody>
      </p:sp>
      <p:sp>
        <p:nvSpPr>
          <p:cNvPr id="353" name="Google Shape;353;g33c7117393_0_9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c8912a354_0_7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c8912a354_0_7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buSzPts val="1100"/>
            </a:pPr>
            <a:r>
              <a:rPr lang="en-US" dirty="0"/>
              <a:t>These indicators were taken from previous regional strategies conducted by FFI (Europe and India strategies).</a:t>
            </a:r>
            <a:r>
              <a:rPr lang="en-US" baseline="0" dirty="0"/>
              <a:t> </a:t>
            </a:r>
            <a:r>
              <a:rPr lang="en-US" dirty="0"/>
              <a:t>All variables were ranked from 1-5 and then two weighted aggregate scores were created. </a:t>
            </a:r>
          </a:p>
          <a:p>
            <a:pPr marL="0" indent="0">
              <a:buClr>
                <a:schemeClr val="dk1"/>
              </a:buClr>
              <a:buSzPts val="1100"/>
            </a:pPr>
            <a:endParaRPr lang="en-US" dirty="0"/>
          </a:p>
          <a:p>
            <a:pPr marL="0" marR="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Proportion of cereal milled</a:t>
            </a:r>
            <a:r>
              <a:rPr lang="en-US" baseline="0" dirty="0"/>
              <a:t> by industrial mills was designated as a Health Impact variable because if only a small proportion of the total cereal available to the population is milled by industrial mills, the impact of fortification will be small and vice versa. This variable includes imported flour which is assumed to originate from industrial mills. </a:t>
            </a:r>
          </a:p>
          <a:p>
            <a:pPr marL="0" indent="0">
              <a:buClr>
                <a:schemeClr val="dk1"/>
              </a:buClr>
              <a:buSzPts val="1100"/>
            </a:pPr>
            <a:endParaRPr lang="en-US" dirty="0"/>
          </a:p>
          <a:p>
            <a:pPr marL="0" indent="0">
              <a:buClr>
                <a:schemeClr val="dk1"/>
              </a:buClr>
              <a:buSzPts val="1100"/>
            </a:pPr>
            <a:endParaRPr lang="en-US" baseline="0" dirty="0"/>
          </a:p>
        </p:txBody>
      </p:sp>
      <p:sp>
        <p:nvSpPr>
          <p:cNvPr id="360" name="Google Shape;360;g4c8912a354_0_7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34</a:t>
            </a:fld>
            <a:endParaRPr/>
          </a:p>
        </p:txBody>
      </p:sp>
    </p:spTree>
    <p:extLst>
      <p:ext uri="{BB962C8B-B14F-4D97-AF65-F5344CB8AC3E}">
        <p14:creationId xmlns:p14="http://schemas.microsoft.com/office/powerpoint/2010/main" val="370737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c8912a354_0_9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c8912a354_0_9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*Burkina Faso and Mozambique are missing</a:t>
            </a:r>
            <a:endParaRPr dirty="0"/>
          </a:p>
        </p:txBody>
      </p:sp>
      <p:sp>
        <p:nvSpPr>
          <p:cNvPr id="385" name="Google Shape;385;g4c8912a354_0_9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c8912a354_0_11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c8912a354_0_11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pPr>
            <a:r>
              <a:rPr lang="en-US" dirty="0">
                <a:latin typeface="Arial"/>
                <a:ea typeface="Arial"/>
                <a:cs typeface="Arial"/>
                <a:sym typeface="Arial"/>
              </a:rPr>
              <a:t>This is another view of the results for the variable grouping, looking at the results dichotomously.</a:t>
            </a:r>
          </a:p>
          <a:p>
            <a:pPr marL="0" indent="0">
              <a:lnSpc>
                <a:spcPct val="115000"/>
              </a:lnSpc>
            </a:pPr>
            <a:r>
              <a:rPr lang="en-US" dirty="0">
                <a:latin typeface="Arial"/>
                <a:ea typeface="Arial"/>
                <a:cs typeface="Arial"/>
                <a:sym typeface="Arial"/>
              </a:rPr>
              <a:t>Data driven.</a:t>
            </a:r>
            <a:r>
              <a:rPr lang="en-US" baseline="0" dirty="0">
                <a:latin typeface="Arial"/>
                <a:ea typeface="Arial"/>
                <a:cs typeface="Arial"/>
                <a:sym typeface="Arial"/>
              </a:rPr>
              <a:t> Attempt at objective decision making. </a:t>
            </a:r>
          </a:p>
          <a:p>
            <a:pPr marL="0" indent="0">
              <a:lnSpc>
                <a:spcPct val="115000"/>
              </a:lnSpc>
            </a:pPr>
            <a:r>
              <a:rPr lang="en-US" baseline="0" dirty="0">
                <a:latin typeface="Arial"/>
                <a:ea typeface="Arial"/>
                <a:cs typeface="Arial"/>
                <a:sym typeface="Arial"/>
              </a:rPr>
              <a:t>It’s worth nothing that our political stability indicator comes from the WB’s 2017 data. Today, Algeria would not appear with such a high implementation score. </a:t>
            </a:r>
            <a:endParaRPr dirty="0">
              <a:latin typeface="Arial"/>
              <a:ea typeface="Arial"/>
              <a:cs typeface="Arial"/>
              <a:sym typeface="Arial"/>
            </a:endParaRPr>
          </a:p>
          <a:p>
            <a:pPr marL="0" indent="0"/>
            <a:endParaRPr dirty="0"/>
          </a:p>
        </p:txBody>
      </p:sp>
      <p:sp>
        <p:nvSpPr>
          <p:cNvPr id="412" name="Google Shape;412;g4c8912a354_0_11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3c7117393_0_16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3c7117393_0_16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*Gabon and Mozambique are missing</a:t>
            </a:r>
            <a:endParaRPr dirty="0"/>
          </a:p>
        </p:txBody>
      </p:sp>
      <p:sp>
        <p:nvSpPr>
          <p:cNvPr id="394" name="Google Shape;394;g33c7117393_0_16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c8912a354_0_11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c8912a354_0_11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412" name="Google Shape;412;g4c8912a354_0_11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38</a:t>
            </a:fld>
            <a:endParaRPr/>
          </a:p>
        </p:txBody>
      </p:sp>
    </p:spTree>
    <p:extLst>
      <p:ext uri="{BB962C8B-B14F-4D97-AF65-F5344CB8AC3E}">
        <p14:creationId xmlns:p14="http://schemas.microsoft.com/office/powerpoint/2010/main" val="359570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c7117393_0_16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3c7117393_0_16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403" name="Google Shape;403;g33c7117393_0_16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c8912a354_0_29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c8912a354_0_29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lang="en-US" baseline="0" dirty="0"/>
          </a:p>
        </p:txBody>
      </p:sp>
      <p:sp>
        <p:nvSpPr>
          <p:cNvPr id="145" name="Google Shape;145;g4c8912a354_0_29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a:t>
            </a:fld>
            <a:endParaRPr/>
          </a:p>
        </p:txBody>
      </p:sp>
    </p:spTree>
    <p:extLst>
      <p:ext uri="{BB962C8B-B14F-4D97-AF65-F5344CB8AC3E}">
        <p14:creationId xmlns:p14="http://schemas.microsoft.com/office/powerpoint/2010/main" val="131466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c8912a354_0_11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c8912a354_0_11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412" name="Google Shape;412;g4c8912a354_0_11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40</a:t>
            </a:fld>
            <a:endParaRPr/>
          </a:p>
        </p:txBody>
      </p:sp>
    </p:spTree>
    <p:extLst>
      <p:ext uri="{BB962C8B-B14F-4D97-AF65-F5344CB8AC3E}">
        <p14:creationId xmlns:p14="http://schemas.microsoft.com/office/powerpoint/2010/main" val="4073328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41</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943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c8912a354_0_18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c8912a354_0_18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r>
              <a:rPr lang="en-US" sz="1500" dirty="0">
                <a:latin typeface="Arial"/>
                <a:ea typeface="Arial"/>
                <a:cs typeface="Arial"/>
                <a:sym typeface="Arial"/>
              </a:rPr>
              <a:t>Combines the updated FFI</a:t>
            </a:r>
            <a:r>
              <a:rPr lang="en-US" sz="1500" baseline="0" dirty="0">
                <a:latin typeface="Arial"/>
                <a:ea typeface="Arial"/>
                <a:cs typeface="Arial"/>
                <a:sym typeface="Arial"/>
              </a:rPr>
              <a:t> color codes with the results from the priority matrix.</a:t>
            </a:r>
            <a:endParaRPr lang="en-US" sz="1500" dirty="0">
              <a:latin typeface="Arial"/>
              <a:ea typeface="Arial"/>
              <a:cs typeface="Arial"/>
              <a:sym typeface="Arial"/>
            </a:endParaRPr>
          </a:p>
        </p:txBody>
      </p:sp>
      <p:sp>
        <p:nvSpPr>
          <p:cNvPr id="455" name="Google Shape;455;g4c8912a354_0_18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42</a:t>
            </a:fld>
            <a:endParaRPr/>
          </a:p>
        </p:txBody>
      </p:sp>
    </p:spTree>
    <p:extLst>
      <p:ext uri="{BB962C8B-B14F-4D97-AF65-F5344CB8AC3E}">
        <p14:creationId xmlns:p14="http://schemas.microsoft.com/office/powerpoint/2010/main" val="1259893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9c70cc3c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9c70cc3c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charset="0"/>
                <a:ea typeface="Calibri" charset="0"/>
                <a:cs typeface="Calibri" charset="0"/>
                <a:sym typeface="Calibri"/>
              </a:rPr>
              <a:t>Benin, Cabo Verde, </a:t>
            </a:r>
            <a:r>
              <a:rPr lang="en-US" sz="1200" b="1" dirty="0">
                <a:latin typeface="Calibri" charset="0"/>
                <a:ea typeface="Calibri" charset="0"/>
                <a:cs typeface="Calibri" charset="0"/>
                <a:sym typeface="Calibri"/>
              </a:rPr>
              <a:t>Comoros, </a:t>
            </a:r>
            <a:r>
              <a:rPr lang="en-US" sz="1200" dirty="0">
                <a:latin typeface="Calibri" charset="0"/>
                <a:ea typeface="Calibri" charset="0"/>
                <a:cs typeface="Calibri" charset="0"/>
                <a:sym typeface="Calibri"/>
              </a:rPr>
              <a:t>Cote d’Ivoire Djibouti, Gabon, Gambia, Ghana, </a:t>
            </a:r>
            <a:r>
              <a:rPr lang="en-US" sz="1200" b="1" dirty="0">
                <a:latin typeface="Calibri" charset="0"/>
                <a:ea typeface="Calibri" charset="0"/>
                <a:cs typeface="Calibri" charset="0"/>
                <a:sym typeface="Calibri"/>
              </a:rPr>
              <a:t>Guinea-Bissau</a:t>
            </a:r>
            <a:r>
              <a:rPr lang="en-US" sz="1200" dirty="0">
                <a:latin typeface="Calibri" charset="0"/>
                <a:ea typeface="Calibri" charset="0"/>
                <a:cs typeface="Calibri" charset="0"/>
                <a:sym typeface="Calibri"/>
              </a:rPr>
              <a:t>, Liberia, Nigeria, Senegal </a:t>
            </a:r>
          </a:p>
          <a:p>
            <a:pPr marL="0" indent="0"/>
            <a:endParaRPr lang="en-US" dirty="0"/>
          </a:p>
        </p:txBody>
      </p:sp>
      <p:sp>
        <p:nvSpPr>
          <p:cNvPr id="166" name="Google Shape;166;g4c9c70cc3c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43</a:t>
            </a:fld>
            <a:endParaRPr/>
          </a:p>
        </p:txBody>
      </p:sp>
    </p:spTree>
    <p:extLst>
      <p:ext uri="{BB962C8B-B14F-4D97-AF65-F5344CB8AC3E}">
        <p14:creationId xmlns:p14="http://schemas.microsoft.com/office/powerpoint/2010/main" val="1443198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c8912a354_0_18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c8912a354_0_18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r>
              <a:rPr lang="en-US" sz="1500" dirty="0">
                <a:latin typeface="Arial"/>
                <a:ea typeface="Arial"/>
                <a:cs typeface="Arial"/>
                <a:sym typeface="Arial"/>
              </a:rPr>
              <a:t>Cape</a:t>
            </a:r>
            <a:r>
              <a:rPr lang="en-US" sz="1500" baseline="0" dirty="0">
                <a:latin typeface="Arial"/>
                <a:ea typeface="Arial"/>
                <a:cs typeface="Arial"/>
                <a:sym typeface="Arial"/>
              </a:rPr>
              <a:t> Verde (not pictured) is blue. </a:t>
            </a:r>
          </a:p>
          <a:p>
            <a:pPr marL="0" indent="0">
              <a:lnSpc>
                <a:spcPct val="115000"/>
              </a:lnSpc>
              <a:buClr>
                <a:schemeClr val="dk1"/>
              </a:buClr>
              <a:buSzPts val="1100"/>
            </a:pPr>
            <a:r>
              <a:rPr lang="en-US" sz="1500" baseline="0" dirty="0">
                <a:latin typeface="Arial"/>
                <a:ea typeface="Arial"/>
                <a:cs typeface="Arial"/>
                <a:sym typeface="Arial"/>
              </a:rPr>
              <a:t>South Sudan (not pictured) is blue.</a:t>
            </a:r>
          </a:p>
          <a:p>
            <a:pPr marL="0" indent="0">
              <a:lnSpc>
                <a:spcPct val="115000"/>
              </a:lnSpc>
              <a:buClr>
                <a:schemeClr val="dk1"/>
              </a:buClr>
              <a:buSzPts val="1100"/>
            </a:pPr>
            <a:r>
              <a:rPr lang="en-US" sz="1500" baseline="0" dirty="0">
                <a:latin typeface="Arial"/>
                <a:ea typeface="Arial"/>
                <a:cs typeface="Arial"/>
                <a:sym typeface="Arial"/>
              </a:rPr>
              <a:t>Sao Tome (not pictured) is purple. </a:t>
            </a:r>
          </a:p>
          <a:p>
            <a:pPr marL="0" indent="0">
              <a:lnSpc>
                <a:spcPct val="115000"/>
              </a:lnSpc>
              <a:buClr>
                <a:schemeClr val="dk1"/>
              </a:buClr>
              <a:buSzPts val="1100"/>
            </a:pPr>
            <a:r>
              <a:rPr lang="en-US" sz="1500" baseline="0" dirty="0">
                <a:latin typeface="Arial"/>
                <a:ea typeface="Arial"/>
                <a:cs typeface="Arial"/>
                <a:sym typeface="Arial"/>
              </a:rPr>
              <a:t>Madagascar (not pictured) is pink.</a:t>
            </a:r>
          </a:p>
          <a:p>
            <a:pPr marL="0" indent="0">
              <a:lnSpc>
                <a:spcPct val="115000"/>
              </a:lnSpc>
              <a:buClr>
                <a:schemeClr val="dk1"/>
              </a:buClr>
              <a:buSzPts val="1100"/>
            </a:pPr>
            <a:r>
              <a:rPr lang="en-US" sz="1500" baseline="0" dirty="0">
                <a:latin typeface="Arial"/>
                <a:ea typeface="Arial"/>
                <a:cs typeface="Arial"/>
                <a:sym typeface="Arial"/>
              </a:rPr>
              <a:t>Mauritius (not pictured) is pink.</a:t>
            </a:r>
          </a:p>
          <a:p>
            <a:pPr marL="0" indent="0">
              <a:lnSpc>
                <a:spcPct val="115000"/>
              </a:lnSpc>
              <a:buClr>
                <a:schemeClr val="dk1"/>
              </a:buClr>
              <a:buSzPts val="1100"/>
            </a:pPr>
            <a:r>
              <a:rPr lang="en-US" sz="1500" baseline="0" dirty="0">
                <a:latin typeface="Arial"/>
                <a:ea typeface="Arial"/>
                <a:cs typeface="Arial"/>
                <a:sym typeface="Arial"/>
              </a:rPr>
              <a:t>Comoros (not pictured) is orange.</a:t>
            </a:r>
          </a:p>
          <a:p>
            <a:pPr marL="0" indent="0">
              <a:lnSpc>
                <a:spcPct val="115000"/>
              </a:lnSpc>
              <a:buClr>
                <a:schemeClr val="dk1"/>
              </a:buClr>
              <a:buSzPts val="1100"/>
            </a:pPr>
            <a:r>
              <a:rPr lang="en-US" sz="1500" baseline="0" dirty="0">
                <a:latin typeface="Arial"/>
                <a:ea typeface="Arial"/>
                <a:cs typeface="Arial"/>
                <a:sym typeface="Arial"/>
              </a:rPr>
              <a:t>Seychelles (not pictured) is orange.</a:t>
            </a:r>
            <a:endParaRPr lang="en-US" sz="1500" dirty="0">
              <a:latin typeface="Arial"/>
              <a:ea typeface="Arial"/>
              <a:cs typeface="Arial"/>
              <a:sym typeface="Arial"/>
            </a:endParaRPr>
          </a:p>
        </p:txBody>
      </p:sp>
      <p:sp>
        <p:nvSpPr>
          <p:cNvPr id="455" name="Google Shape;455;g4c8912a354_0_18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44</a:t>
            </a:fld>
            <a:endParaRPr/>
          </a:p>
        </p:txBody>
      </p:sp>
    </p:spTree>
    <p:extLst>
      <p:ext uri="{BB962C8B-B14F-4D97-AF65-F5344CB8AC3E}">
        <p14:creationId xmlns:p14="http://schemas.microsoft.com/office/powerpoint/2010/main" val="818865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9c70cc3c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9c70cc3c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lang="en-US" dirty="0"/>
          </a:p>
        </p:txBody>
      </p:sp>
      <p:sp>
        <p:nvSpPr>
          <p:cNvPr id="166" name="Google Shape;166;g4c9c70cc3c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45</a:t>
            </a:fld>
            <a:endParaRPr/>
          </a:p>
        </p:txBody>
      </p:sp>
    </p:spTree>
    <p:extLst>
      <p:ext uri="{BB962C8B-B14F-4D97-AF65-F5344CB8AC3E}">
        <p14:creationId xmlns:p14="http://schemas.microsoft.com/office/powerpoint/2010/main" val="405519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ea76a5e2b_0_3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ea76a5e2b_0_35: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r>
              <a:rPr lang="en-US" sz="1500" b="0" dirty="0">
                <a:latin typeface="Arial"/>
                <a:ea typeface="Arial"/>
                <a:cs typeface="Arial"/>
                <a:sym typeface="Arial"/>
              </a:rPr>
              <a:t>Cape</a:t>
            </a:r>
            <a:r>
              <a:rPr lang="en-US" sz="1500" b="0" baseline="0" dirty="0">
                <a:latin typeface="Arial"/>
                <a:ea typeface="Arial"/>
                <a:cs typeface="Arial"/>
                <a:sym typeface="Arial"/>
              </a:rPr>
              <a:t> Verde (not pictured) is pink.</a:t>
            </a:r>
            <a:endParaRPr lang="en-US" sz="1500" b="1" dirty="0">
              <a:latin typeface="Arial"/>
              <a:ea typeface="Arial"/>
              <a:cs typeface="Arial"/>
              <a:sym typeface="Arial"/>
            </a:endParaRPr>
          </a:p>
        </p:txBody>
      </p:sp>
      <p:sp>
        <p:nvSpPr>
          <p:cNvPr id="475" name="Google Shape;475;g4ea76a5e2b_0_35: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9c70cc3c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9c70cc3c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lang="en-US" dirty="0"/>
          </a:p>
        </p:txBody>
      </p:sp>
      <p:sp>
        <p:nvSpPr>
          <p:cNvPr id="166" name="Google Shape;166;g4c9c70cc3c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47</a:t>
            </a:fld>
            <a:endParaRPr/>
          </a:p>
        </p:txBody>
      </p:sp>
    </p:spTree>
    <p:extLst>
      <p:ext uri="{BB962C8B-B14F-4D97-AF65-F5344CB8AC3E}">
        <p14:creationId xmlns:p14="http://schemas.microsoft.com/office/powerpoint/2010/main" val="171219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c98fd554e_1_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c98fd554e_1_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0000"/>
              </a:lnSpc>
              <a:spcAft>
                <a:spcPts val="634"/>
              </a:spcAft>
              <a:buClr>
                <a:schemeClr val="dk1"/>
              </a:buClr>
              <a:buSzPts val="1100"/>
            </a:pPr>
            <a:r>
              <a:rPr lang="en-US" sz="1500" b="0" u="none" dirty="0">
                <a:solidFill>
                  <a:srgbClr val="666666"/>
                </a:solidFill>
                <a:latin typeface="Arial"/>
                <a:ea typeface="Arial"/>
                <a:cs typeface="Arial"/>
                <a:sym typeface="Arial"/>
              </a:rPr>
              <a:t>Cape</a:t>
            </a:r>
            <a:r>
              <a:rPr lang="en-US" sz="1500" b="0" u="none" baseline="0" dirty="0">
                <a:solidFill>
                  <a:srgbClr val="666666"/>
                </a:solidFill>
                <a:latin typeface="Arial"/>
                <a:ea typeface="Arial"/>
                <a:cs typeface="Arial"/>
                <a:sym typeface="Arial"/>
              </a:rPr>
              <a:t> Verde (not pictured) is purple.</a:t>
            </a:r>
          </a:p>
          <a:p>
            <a:pPr marL="0" indent="0">
              <a:lnSpc>
                <a:spcPct val="110000"/>
              </a:lnSpc>
              <a:spcAft>
                <a:spcPts val="634"/>
              </a:spcAft>
              <a:buClr>
                <a:schemeClr val="dk1"/>
              </a:buClr>
              <a:buSzPts val="1100"/>
            </a:pPr>
            <a:r>
              <a:rPr lang="en-US" sz="1500" b="0" u="none" baseline="0" dirty="0">
                <a:solidFill>
                  <a:srgbClr val="666666"/>
                </a:solidFill>
                <a:latin typeface="Arial"/>
                <a:ea typeface="Arial"/>
                <a:cs typeface="Arial"/>
                <a:sym typeface="Arial"/>
              </a:rPr>
              <a:t>Madagascar (not pictured) is purple. </a:t>
            </a:r>
          </a:p>
          <a:p>
            <a:pPr marL="0" indent="0">
              <a:lnSpc>
                <a:spcPct val="110000"/>
              </a:lnSpc>
              <a:spcAft>
                <a:spcPts val="634"/>
              </a:spcAft>
              <a:buClr>
                <a:schemeClr val="dk1"/>
              </a:buClr>
              <a:buSzPts val="1100"/>
            </a:pPr>
            <a:r>
              <a:rPr lang="en-US" sz="1500" b="0" u="none" baseline="0" dirty="0">
                <a:solidFill>
                  <a:srgbClr val="666666"/>
                </a:solidFill>
                <a:latin typeface="Arial"/>
                <a:ea typeface="Arial"/>
                <a:cs typeface="Arial"/>
                <a:sym typeface="Arial"/>
              </a:rPr>
              <a:t>Comoros, Mauritius, and Sao Tome (not pictured) are orange.</a:t>
            </a:r>
            <a:endParaRPr sz="1500" b="0" u="none" dirty="0">
              <a:solidFill>
                <a:srgbClr val="666666"/>
              </a:solidFill>
              <a:latin typeface="Arial"/>
              <a:ea typeface="Arial"/>
              <a:cs typeface="Arial"/>
              <a:sym typeface="Arial"/>
            </a:endParaRPr>
          </a:p>
        </p:txBody>
      </p:sp>
      <p:sp>
        <p:nvSpPr>
          <p:cNvPr id="495" name="Google Shape;495;g4c98fd554e_1_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3c7117393_0_46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3c7117393_0_46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509" name="Google Shape;509;g33c7117393_0_46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49</a:t>
            </a:fld>
            <a:endParaRPr/>
          </a:p>
        </p:txBody>
      </p:sp>
    </p:spTree>
    <p:extLst>
      <p:ext uri="{BB962C8B-B14F-4D97-AF65-F5344CB8AC3E}">
        <p14:creationId xmlns:p14="http://schemas.microsoft.com/office/powerpoint/2010/main" val="209404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c8912a354_0_29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c8912a354_0_29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baseline="0" dirty="0"/>
              <a:t>Extensive time spent in Hamburg at the Smarter Futures Steering Committee Meeting vetting the data on this first draft. </a:t>
            </a:r>
          </a:p>
        </p:txBody>
      </p:sp>
      <p:sp>
        <p:nvSpPr>
          <p:cNvPr id="145" name="Google Shape;145;g4c8912a354_0_29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950492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3c7117393_0_46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3c7117393_0_46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09" name="Google Shape;509;g33c7117393_0_46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50</a:t>
            </a:fld>
            <a:endParaRPr/>
          </a:p>
        </p:txBody>
      </p:sp>
    </p:spTree>
    <p:extLst>
      <p:ext uri="{BB962C8B-B14F-4D97-AF65-F5344CB8AC3E}">
        <p14:creationId xmlns:p14="http://schemas.microsoft.com/office/powerpoint/2010/main" val="2887064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3c7117393_0_46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3c7117393_0_46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09" name="Google Shape;509;g33c7117393_0_46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51</a:t>
            </a:fld>
            <a:endParaRPr/>
          </a:p>
        </p:txBody>
      </p:sp>
    </p:spTree>
    <p:extLst>
      <p:ext uri="{BB962C8B-B14F-4D97-AF65-F5344CB8AC3E}">
        <p14:creationId xmlns:p14="http://schemas.microsoft.com/office/powerpoint/2010/main" val="722943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3c7117393_0_46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3c7117393_0_46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09" name="Google Shape;509;g33c7117393_0_46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52</a:t>
            </a:fld>
            <a:endParaRPr/>
          </a:p>
        </p:txBody>
      </p:sp>
    </p:spTree>
    <p:extLst>
      <p:ext uri="{BB962C8B-B14F-4D97-AF65-F5344CB8AC3E}">
        <p14:creationId xmlns:p14="http://schemas.microsoft.com/office/powerpoint/2010/main" val="835977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648" name="Google Shape;648;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12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3c7117393_0_47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3c7117393_0_47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80" name="Google Shape;580;g33c7117393_0_47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54</a:t>
            </a:fld>
            <a:endParaRPr/>
          </a:p>
        </p:txBody>
      </p:sp>
    </p:spTree>
    <p:extLst>
      <p:ext uri="{BB962C8B-B14F-4D97-AF65-F5344CB8AC3E}">
        <p14:creationId xmlns:p14="http://schemas.microsoft.com/office/powerpoint/2010/main" val="1373182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3c7117393_0_4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3c7117393_0_44: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sz="1000" dirty="0">
                <a:solidFill>
                  <a:srgbClr val="444444"/>
                </a:solidFill>
                <a:highlight>
                  <a:srgbClr val="FFFFFF"/>
                </a:highlight>
                <a:latin typeface="Open Sans"/>
                <a:ea typeface="Open Sans"/>
                <a:cs typeface="Open Sans"/>
                <a:sym typeface="Open Sans"/>
              </a:rPr>
              <a:t>Source: World Development Indicators. </a:t>
            </a:r>
            <a:endParaRPr dirty="0"/>
          </a:p>
        </p:txBody>
      </p:sp>
      <p:sp>
        <p:nvSpPr>
          <p:cNvPr id="612" name="Google Shape;612;g33c7117393_0_44: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55</a:t>
            </a:fld>
            <a:endParaRPr/>
          </a:p>
        </p:txBody>
      </p:sp>
    </p:spTree>
    <p:extLst>
      <p:ext uri="{BB962C8B-B14F-4D97-AF65-F5344CB8AC3E}">
        <p14:creationId xmlns:p14="http://schemas.microsoft.com/office/powerpoint/2010/main" val="14195052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3c7117393_0_5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3c7117393_0_5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622" name="Google Shape;622;g33c7117393_0_5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56</a:t>
            </a:fld>
            <a:endParaRPr/>
          </a:p>
        </p:txBody>
      </p:sp>
    </p:spTree>
    <p:extLst>
      <p:ext uri="{BB962C8B-B14F-4D97-AF65-F5344CB8AC3E}">
        <p14:creationId xmlns:p14="http://schemas.microsoft.com/office/powerpoint/2010/main" val="1469182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3c7117393_0_3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3c7117393_0_3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96" name="Google Shape;596;g33c7117393_0_3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3c7117393_0_3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3c7117393_0_37: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604" name="Google Shape;604;g33c7117393_0_37: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3c7117393_0_6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3c7117393_0_6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Source: </a:t>
            </a:r>
            <a:r>
              <a:rPr lang="en-US" dirty="0">
                <a:solidFill>
                  <a:srgbClr val="333333"/>
                </a:solidFill>
                <a:latin typeface="Times New Roman"/>
                <a:ea typeface="Times New Roman"/>
                <a:cs typeface="Times New Roman"/>
                <a:sym typeface="Times New Roman"/>
              </a:rPr>
              <a:t>United Nations. (n.d.). UNHCR Global Report 2017 - Middle East and North Africa (MENA) regional summary.</a:t>
            </a:r>
            <a:endParaRPr dirty="0">
              <a:solidFill>
                <a:srgbClr val="333333"/>
              </a:solidFill>
              <a:latin typeface="Times New Roman"/>
              <a:ea typeface="Times New Roman"/>
              <a:cs typeface="Times New Roman"/>
              <a:sym typeface="Times New Roman"/>
            </a:endParaRPr>
          </a:p>
          <a:p>
            <a:pPr marL="0" indent="0"/>
            <a:r>
              <a:rPr lang="en-US" dirty="0">
                <a:solidFill>
                  <a:srgbClr val="333333"/>
                </a:solidFill>
                <a:latin typeface="Times New Roman"/>
                <a:ea typeface="Times New Roman"/>
                <a:cs typeface="Times New Roman"/>
                <a:sym typeface="Times New Roman"/>
              </a:rPr>
              <a:t>Source: United Nations. (n.d.). UNHCR Global Report 2017 - Sub-Saharan Africa regional summary.</a:t>
            </a:r>
            <a:endParaRPr dirty="0">
              <a:solidFill>
                <a:srgbClr val="333333"/>
              </a:solidFill>
              <a:latin typeface="Times New Roman"/>
              <a:ea typeface="Times New Roman"/>
              <a:cs typeface="Times New Roman"/>
              <a:sym typeface="Times New Roman"/>
            </a:endParaRPr>
          </a:p>
        </p:txBody>
      </p:sp>
      <p:sp>
        <p:nvSpPr>
          <p:cNvPr id="632" name="Google Shape;632;g33c7117393_0_6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6</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359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3c7117393_0_7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3c7117393_0_7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641" name="Google Shape;641;g33c7117393_0_7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c8912a354_0_9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c8912a354_0_9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385" name="Google Shape;385;g4c8912a354_0_9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61</a:t>
            </a:fld>
            <a:endParaRPr/>
          </a:p>
        </p:txBody>
      </p:sp>
    </p:spTree>
    <p:extLst>
      <p:ext uri="{BB962C8B-B14F-4D97-AF65-F5344CB8AC3E}">
        <p14:creationId xmlns:p14="http://schemas.microsoft.com/office/powerpoint/2010/main" val="1376483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3c7117393_0_16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3c7117393_0_16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394" name="Google Shape;394;g33c7117393_0_16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62</a:t>
            </a:fld>
            <a:endParaRPr/>
          </a:p>
        </p:txBody>
      </p:sp>
    </p:spTree>
    <p:extLst>
      <p:ext uri="{BB962C8B-B14F-4D97-AF65-F5344CB8AC3E}">
        <p14:creationId xmlns:p14="http://schemas.microsoft.com/office/powerpoint/2010/main" val="954159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c7117393_0_16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3c7117393_0_16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403" name="Google Shape;403;g33c7117393_0_16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63</a:t>
            </a:fld>
            <a:endParaRPr/>
          </a:p>
        </p:txBody>
      </p:sp>
    </p:spTree>
    <p:extLst>
      <p:ext uri="{BB962C8B-B14F-4D97-AF65-F5344CB8AC3E}">
        <p14:creationId xmlns:p14="http://schemas.microsoft.com/office/powerpoint/2010/main" val="341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Western Sahara and Somaliland</a:t>
            </a:r>
            <a:r>
              <a:rPr lang="en-US" baseline="0" dirty="0"/>
              <a:t> not includes as their independence is disputed.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7</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560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8</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786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uk-UA" sz="1300">
                <a:solidFill>
                  <a:schemeClr val="dk1"/>
                </a:solidFill>
                <a:latin typeface="Calibri"/>
                <a:ea typeface="Calibri"/>
                <a:cs typeface="Calibri"/>
                <a:sym typeface="Calibri"/>
              </a:rPr>
              <a:pPr algn="r"/>
              <a:t>9</a:t>
            </a:fld>
            <a:endParaRPr lang="uk-UA"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050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732662" y="5750012"/>
            <a:ext cx="2595423" cy="6277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8" name="Google Shape;18;p2"/>
          <p:cNvCxnSpPr/>
          <p:nvPr/>
        </p:nvCxnSpPr>
        <p:spPr>
          <a:xfrm rot="10800000" flipH="1">
            <a:off x="2287" y="5937956"/>
            <a:ext cx="6181" cy="5644"/>
          </a:xfrm>
          <a:prstGeom prst="straightConnector1">
            <a:avLst/>
          </a:prstGeom>
          <a:noFill/>
          <a:ln w="9525" cap="flat" cmpd="sng">
            <a:solidFill>
              <a:schemeClr val="accent1"/>
            </a:solidFill>
            <a:prstDash val="solid"/>
            <a:miter lim="800000"/>
            <a:headEnd type="none" w="sm" len="sm"/>
            <a:tailEnd type="none" w="sm" len="sm"/>
          </a:ln>
        </p:spPr>
      </p:cxnSp>
      <p:cxnSp>
        <p:nvCxnSpPr>
          <p:cNvPr id="19" name="Google Shape;19;p2"/>
          <p:cNvCxnSpPr/>
          <p:nvPr/>
        </p:nvCxnSpPr>
        <p:spPr>
          <a:xfrm rot="10800000" flipH="1">
            <a:off x="2287" y="5937956"/>
            <a:ext cx="6181" cy="5644"/>
          </a:xfrm>
          <a:prstGeom prst="straightConnector1">
            <a:avLst/>
          </a:prstGeom>
          <a:noFill/>
          <a:ln w="9525" cap="flat" cmpd="sng">
            <a:solidFill>
              <a:schemeClr val="accent1"/>
            </a:solidFill>
            <a:prstDash val="solid"/>
            <a:miter lim="800000"/>
            <a:headEnd type="none" w="sm" len="sm"/>
            <a:tailEnd type="none" w="sm" len="sm"/>
          </a:ln>
        </p:spPr>
      </p:cxnSp>
      <p:pic>
        <p:nvPicPr>
          <p:cNvPr id="20" name="Google Shape;20;p2"/>
          <p:cNvPicPr preferRelativeResize="0"/>
          <p:nvPr/>
        </p:nvPicPr>
        <p:blipFill rotWithShape="1">
          <a:blip r:embed="rId2">
            <a:alphaModFix/>
          </a:blip>
          <a:srcRect/>
          <a:stretch/>
        </p:blipFill>
        <p:spPr>
          <a:xfrm>
            <a:off x="0" y="0"/>
            <a:ext cx="9276036" cy="1027010"/>
          </a:xfrm>
          <a:prstGeom prst="rect">
            <a:avLst/>
          </a:prstGeom>
          <a:noFill/>
          <a:ln>
            <a:noFill/>
          </a:ln>
        </p:spPr>
      </p:pic>
      <p:pic>
        <p:nvPicPr>
          <p:cNvPr id="21" name="Google Shape;21;p2"/>
          <p:cNvPicPr preferRelativeResize="0"/>
          <p:nvPr/>
        </p:nvPicPr>
        <p:blipFill rotWithShape="1">
          <a:blip r:embed="rId3">
            <a:alphaModFix/>
          </a:blip>
          <a:srcRect/>
          <a:stretch/>
        </p:blipFill>
        <p:spPr>
          <a:xfrm>
            <a:off x="4608576" y="4380612"/>
            <a:ext cx="3849624" cy="23408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38289" y="760222"/>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38289" y="2085785"/>
            <a:ext cx="7886700" cy="418321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38289" y="760222"/>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2146902"/>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4629150" y="2146902"/>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9841" y="620504"/>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29842" y="1936541"/>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629842" y="2760453"/>
            <a:ext cx="3868340" cy="368458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Clr>
                <a:schemeClr val="dk1"/>
              </a:buClr>
              <a:buSzPts val="1600"/>
              <a:buChar char="o"/>
              <a:defRPr sz="1600"/>
            </a:lvl4pPr>
            <a:lvl5pPr marL="2286000" lvl="4" indent="-330200" algn="l">
              <a:lnSpc>
                <a:spcPct val="90000"/>
              </a:lnSpc>
              <a:spcBef>
                <a:spcPts val="500"/>
              </a:spcBef>
              <a:spcAft>
                <a:spcPts val="0"/>
              </a:spcAft>
              <a:buSzPts val="1600"/>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3"/>
          </p:nvPr>
        </p:nvSpPr>
        <p:spPr>
          <a:xfrm>
            <a:off x="4629150" y="1936541"/>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800"/>
              <a:buNone/>
              <a:defRPr sz="28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29150" y="2760453"/>
            <a:ext cx="3887391" cy="368458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Clr>
                <a:schemeClr val="dk1"/>
              </a:buClr>
              <a:buSzPts val="1600"/>
              <a:buChar char="o"/>
              <a:defRPr sz="1600"/>
            </a:lvl4pPr>
            <a:lvl5pPr marL="2286000" lvl="4" indent="-330200" algn="l">
              <a:lnSpc>
                <a:spcPct val="90000"/>
              </a:lnSpc>
              <a:spcBef>
                <a:spcPts val="500"/>
              </a:spcBef>
              <a:spcAft>
                <a:spcPts val="0"/>
              </a:spcAft>
              <a:buSzPts val="1600"/>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38289" y="760222"/>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29841" y="66315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Clr>
                <a:schemeClr val="dk1"/>
              </a:buClr>
              <a:buSzPts val="2000"/>
              <a:buChar char="o"/>
              <a:defRPr sz="2000"/>
            </a:lvl4pPr>
            <a:lvl5pPr marL="2286000" lvl="4" indent="-355600" algn="l">
              <a:lnSpc>
                <a:spcPct val="90000"/>
              </a:lnSpc>
              <a:spcBef>
                <a:spcPts val="500"/>
              </a:spcBef>
              <a:spcAft>
                <a:spcPts val="0"/>
              </a:spcAft>
              <a:buSzPts val="2000"/>
              <a:buChar char="o"/>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9"/>
          <p:cNvSpPr txBox="1">
            <a:spLocks noGrp="1"/>
          </p:cNvSpPr>
          <p:nvPr>
            <p:ph type="body" idx="2"/>
          </p:nvPr>
        </p:nvSpPr>
        <p:spPr>
          <a:xfrm>
            <a:off x="629841" y="226335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629841" y="572532"/>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4484"/>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B8A75A"/>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Courier New"/>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04484"/>
              </a:buClr>
              <a:buSzPts val="2000"/>
              <a:buFont typeface="Courier New"/>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629841" y="2172732"/>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38289" y="76022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6076" y="218757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4484"/>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B8A75A"/>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4484"/>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
          <p:cNvPicPr preferRelativeResize="0"/>
          <p:nvPr/>
        </p:nvPicPr>
        <p:blipFill rotWithShape="1">
          <a:blip r:embed="rId11">
            <a:alphaModFix/>
          </a:blip>
          <a:srcRect/>
          <a:stretch/>
        </p:blipFill>
        <p:spPr>
          <a:xfrm flipH="1">
            <a:off x="-57839" y="-22034"/>
            <a:ext cx="9278957" cy="1042416"/>
          </a:xfrm>
          <a:prstGeom prst="rect">
            <a:avLst/>
          </a:prstGeom>
          <a:noFill/>
          <a:ln>
            <a:noFill/>
          </a:ln>
        </p:spPr>
      </p:pic>
      <p:pic>
        <p:nvPicPr>
          <p:cNvPr id="13" name="Google Shape;13;p1"/>
          <p:cNvPicPr preferRelativeResize="0"/>
          <p:nvPr/>
        </p:nvPicPr>
        <p:blipFill rotWithShape="1">
          <a:blip r:embed="rId12">
            <a:alphaModFix/>
          </a:blip>
          <a:srcRect r="88187"/>
          <a:stretch/>
        </p:blipFill>
        <p:spPr>
          <a:xfrm>
            <a:off x="8600303" y="19137"/>
            <a:ext cx="543697" cy="647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notesSlide" Target="../notesSlides/notesSlide1.xml"/><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 Id="rId22"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7.xml.rels><?xml version="1.0" encoding="UTF-8" standalone="yes"?>
<Relationships xmlns="http://schemas.openxmlformats.org/package/2006/relationships"><Relationship Id="rId3" Type="http://schemas.openxmlformats.org/officeDocument/2006/relationships/hyperlink" Target="mailto:psepoloane@sadc.i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hyperlink" Target="mailto:laura.rowe@ffinetwork.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ctrTitle"/>
          </p:nvPr>
        </p:nvSpPr>
        <p:spPr>
          <a:xfrm>
            <a:off x="545275" y="1602768"/>
            <a:ext cx="4398000" cy="2263407"/>
          </a:xfrm>
          <a:prstGeom prst="rect">
            <a:avLst/>
          </a:prstGeom>
          <a:noFill/>
          <a:ln>
            <a:noFill/>
          </a:ln>
        </p:spPr>
        <p:txBody>
          <a:bodyPr spcFirstLastPara="1" wrap="square" lIns="91425" tIns="45700" rIns="91425" bIns="45700" anchor="b" anchorCtr="0">
            <a:noAutofit/>
          </a:bodyPr>
          <a:lstStyle/>
          <a:p>
            <a:pPr lvl="0" algn="l">
              <a:buSzPts val="5400"/>
            </a:pPr>
            <a:r>
              <a:rPr lang="en-US" sz="4000" dirty="0">
                <a:solidFill>
                  <a:srgbClr val="073763"/>
                </a:solidFill>
              </a:rPr>
              <a:t>Africa Strategy and Cereal Grain Fortification Analysis</a:t>
            </a:r>
            <a:endParaRPr sz="4000" dirty="0">
              <a:solidFill>
                <a:srgbClr val="BF9000"/>
              </a:solidFill>
            </a:endParaRPr>
          </a:p>
        </p:txBody>
      </p:sp>
      <p:sp>
        <p:nvSpPr>
          <p:cNvPr id="69" name="Google Shape;69;p11"/>
          <p:cNvSpPr txBox="1"/>
          <p:nvPr/>
        </p:nvSpPr>
        <p:spPr>
          <a:xfrm>
            <a:off x="571299" y="3937144"/>
            <a:ext cx="4305475" cy="8293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dirty="0">
                <a:solidFill>
                  <a:srgbClr val="7F7F7F"/>
                </a:solidFill>
                <a:latin typeface="Calibri"/>
                <a:ea typeface="Calibri"/>
                <a:cs typeface="Calibri"/>
                <a:sym typeface="Calibri"/>
              </a:rPr>
              <a:t>Updated May 2022</a:t>
            </a:r>
          </a:p>
        </p:txBody>
      </p:sp>
      <p:sp>
        <p:nvSpPr>
          <p:cNvPr id="70" name="Google Shape;70;p11"/>
          <p:cNvSpPr/>
          <p:nvPr/>
        </p:nvSpPr>
        <p:spPr>
          <a:xfrm>
            <a:off x="6734029" y="3970490"/>
            <a:ext cx="728230" cy="672885"/>
          </a:xfrm>
          <a:custGeom>
            <a:avLst/>
            <a:gdLst/>
            <a:ahLst/>
            <a:cxnLst/>
            <a:rect l="l" t="t" r="r" b="b"/>
            <a:pathLst>
              <a:path w="206" h="197" extrusionOk="0">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blipFill rotWithShape="1">
            <a:blip r:embed="rId3">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1" name="Google Shape;71;p11"/>
          <p:cNvSpPr/>
          <p:nvPr/>
        </p:nvSpPr>
        <p:spPr>
          <a:xfrm>
            <a:off x="7362061" y="4158590"/>
            <a:ext cx="65308" cy="82935"/>
          </a:xfrm>
          <a:custGeom>
            <a:avLst/>
            <a:gdLst/>
            <a:ahLst/>
            <a:cxnLst/>
            <a:rect l="l" t="t" r="r" b="b"/>
            <a:pathLst>
              <a:path w="18" h="24" extrusionOk="0">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2" name="Google Shape;72;p11"/>
          <p:cNvSpPr/>
          <p:nvPr/>
        </p:nvSpPr>
        <p:spPr>
          <a:xfrm>
            <a:off x="6524686" y="3704585"/>
            <a:ext cx="604771" cy="625005"/>
          </a:xfrm>
          <a:custGeom>
            <a:avLst/>
            <a:gdLst/>
            <a:ahLst/>
            <a:cxnLst/>
            <a:rect l="l" t="t" r="r" b="b"/>
            <a:pathLst>
              <a:path w="171" h="182" extrusionOk="0">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blipFill rotWithShape="1">
            <a:blip r:embed="rId4">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3" name="Google Shape;73;p11"/>
          <p:cNvSpPr/>
          <p:nvPr/>
        </p:nvSpPr>
        <p:spPr>
          <a:xfrm>
            <a:off x="6893274" y="3753320"/>
            <a:ext cx="409741" cy="462555"/>
          </a:xfrm>
          <a:custGeom>
            <a:avLst/>
            <a:gdLst/>
            <a:ahLst/>
            <a:cxnLst/>
            <a:rect l="l" t="t" r="r" b="b"/>
            <a:pathLst>
              <a:path w="116" h="135" extrusionOk="0">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4" name="Google Shape;74;p11"/>
          <p:cNvSpPr/>
          <p:nvPr/>
        </p:nvSpPr>
        <p:spPr>
          <a:xfrm>
            <a:off x="7129456" y="3636185"/>
            <a:ext cx="348011" cy="351405"/>
          </a:xfrm>
          <a:custGeom>
            <a:avLst/>
            <a:gdLst/>
            <a:ahLst/>
            <a:cxnLst/>
            <a:rect l="l" t="t" r="r" b="b"/>
            <a:pathLst>
              <a:path w="98" h="102" extrusionOk="0">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5" name="Google Shape;75;p11"/>
          <p:cNvSpPr/>
          <p:nvPr/>
        </p:nvSpPr>
        <p:spPr>
          <a:xfrm>
            <a:off x="7353114" y="3371135"/>
            <a:ext cx="475049" cy="844740"/>
          </a:xfrm>
          <a:custGeom>
            <a:avLst/>
            <a:gdLst/>
            <a:ahLst/>
            <a:cxnLst/>
            <a:rect l="l" t="t" r="r" b="b"/>
            <a:pathLst>
              <a:path w="134" h="247" extrusionOk="0">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6" name="Google Shape;76;p11"/>
          <p:cNvSpPr/>
          <p:nvPr/>
        </p:nvSpPr>
        <p:spPr>
          <a:xfrm>
            <a:off x="7462259" y="3319835"/>
            <a:ext cx="144930" cy="384750"/>
          </a:xfrm>
          <a:custGeom>
            <a:avLst/>
            <a:gdLst/>
            <a:ahLst/>
            <a:cxnLst/>
            <a:rect l="l" t="t" r="r" b="b"/>
            <a:pathLst>
              <a:path w="41" h="113" extrusionOk="0">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7" name="Google Shape;77;p11"/>
          <p:cNvSpPr/>
          <p:nvPr/>
        </p:nvSpPr>
        <p:spPr>
          <a:xfrm>
            <a:off x="6988105" y="3265970"/>
            <a:ext cx="527832" cy="501885"/>
          </a:xfrm>
          <a:custGeom>
            <a:avLst/>
            <a:gdLst/>
            <a:ahLst/>
            <a:cxnLst/>
            <a:rect l="l" t="t" r="r" b="b"/>
            <a:pathLst>
              <a:path w="149" h="147" extrusionOk="0">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blipFill rotWithShape="1">
            <a:blip r:embed="rId5">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8" name="Google Shape;78;p11"/>
          <p:cNvSpPr/>
          <p:nvPr/>
        </p:nvSpPr>
        <p:spPr>
          <a:xfrm>
            <a:off x="6530948" y="3146270"/>
            <a:ext cx="557355" cy="615600"/>
          </a:xfrm>
          <a:custGeom>
            <a:avLst/>
            <a:gdLst/>
            <a:ahLst/>
            <a:cxnLst/>
            <a:rect l="l" t="t" r="r" b="b"/>
            <a:pathLst>
              <a:path w="157" h="180" extrusionOk="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blipFill rotWithShape="1">
            <a:blip r:embed="rId6">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79" name="Google Shape;79;p11"/>
          <p:cNvSpPr/>
          <p:nvPr/>
        </p:nvSpPr>
        <p:spPr>
          <a:xfrm>
            <a:off x="7327170" y="2894900"/>
            <a:ext cx="474155" cy="544635"/>
          </a:xfrm>
          <a:custGeom>
            <a:avLst/>
            <a:gdLst/>
            <a:ahLst/>
            <a:cxnLst/>
            <a:rect l="l" t="t" r="r" b="b"/>
            <a:pathLst>
              <a:path w="134" h="159" extrusionOk="0">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blipFill rotWithShape="1">
            <a:blip r:embed="rId7">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0" name="Google Shape;80;p11"/>
          <p:cNvSpPr/>
          <p:nvPr/>
        </p:nvSpPr>
        <p:spPr>
          <a:xfrm>
            <a:off x="7303015" y="2971850"/>
            <a:ext cx="85885" cy="117135"/>
          </a:xfrm>
          <a:custGeom>
            <a:avLst/>
            <a:gdLst/>
            <a:ahLst/>
            <a:cxnLst/>
            <a:rect l="l" t="t" r="r" b="b"/>
            <a:pathLst>
              <a:path w="24" h="34" extrusionOk="0">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1" name="Google Shape;81;p11"/>
          <p:cNvSpPr/>
          <p:nvPr/>
        </p:nvSpPr>
        <p:spPr>
          <a:xfrm>
            <a:off x="7300331" y="2909435"/>
            <a:ext cx="91252" cy="85500"/>
          </a:xfrm>
          <a:custGeom>
            <a:avLst/>
            <a:gdLst/>
            <a:ahLst/>
            <a:cxnLst/>
            <a:rect l="l" t="t" r="r" b="b"/>
            <a:pathLst>
              <a:path w="26" h="25" extrusionOk="0">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2" name="Google Shape;82;p11"/>
          <p:cNvSpPr/>
          <p:nvPr/>
        </p:nvSpPr>
        <p:spPr>
          <a:xfrm>
            <a:off x="6542578" y="3074450"/>
            <a:ext cx="50099" cy="74385"/>
          </a:xfrm>
          <a:custGeom>
            <a:avLst/>
            <a:gdLst/>
            <a:ahLst/>
            <a:cxnLst/>
            <a:rect l="l" t="t" r="r" b="b"/>
            <a:pathLst>
              <a:path w="14" h="21" extrusionOk="0">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3" name="Google Shape;83;p11"/>
          <p:cNvSpPr/>
          <p:nvPr/>
        </p:nvSpPr>
        <p:spPr>
          <a:xfrm>
            <a:off x="6551525" y="2598215"/>
            <a:ext cx="852583" cy="943920"/>
          </a:xfrm>
          <a:custGeom>
            <a:avLst/>
            <a:gdLst/>
            <a:ahLst/>
            <a:cxnLst/>
            <a:rect l="l" t="t" r="r" b="b"/>
            <a:pathLst>
              <a:path w="241" h="275" extrusionOk="0">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blipFill rotWithShape="1">
            <a:blip r:embed="rId8">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dirty="0">
                <a:solidFill>
                  <a:srgbClr val="000000"/>
                </a:solidFill>
                <a:latin typeface="Arial"/>
                <a:ea typeface="Arial"/>
                <a:cs typeface="Arial"/>
                <a:sym typeface="Arial"/>
              </a:rPr>
              <a:t>&lt;</a:t>
            </a:r>
            <a:endParaRPr dirty="0"/>
          </a:p>
        </p:txBody>
      </p:sp>
      <p:sp>
        <p:nvSpPr>
          <p:cNvPr id="84" name="Google Shape;84;p11"/>
          <p:cNvSpPr/>
          <p:nvPr/>
        </p:nvSpPr>
        <p:spPr>
          <a:xfrm>
            <a:off x="6504109" y="2675165"/>
            <a:ext cx="339065" cy="428355"/>
          </a:xfrm>
          <a:custGeom>
            <a:avLst/>
            <a:gdLst/>
            <a:ahLst/>
            <a:cxnLst/>
            <a:rect l="l" t="t" r="r" b="b"/>
            <a:pathLst>
              <a:path w="96" h="125" extrusionOk="0">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5" name="Google Shape;85;p11"/>
          <p:cNvSpPr/>
          <p:nvPr/>
        </p:nvSpPr>
        <p:spPr>
          <a:xfrm>
            <a:off x="5248047" y="1466195"/>
            <a:ext cx="365904" cy="342000"/>
          </a:xfrm>
          <a:custGeom>
            <a:avLst/>
            <a:gdLst/>
            <a:ahLst/>
            <a:cxnLst/>
            <a:rect l="l" t="t" r="r" b="b"/>
            <a:pathLst>
              <a:path w="104" h="100" extrusionOk="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6" name="Google Shape;86;p11"/>
          <p:cNvSpPr/>
          <p:nvPr/>
        </p:nvSpPr>
        <p:spPr>
          <a:xfrm>
            <a:off x="5416237" y="1020740"/>
            <a:ext cx="530516" cy="445455"/>
          </a:xfrm>
          <a:custGeom>
            <a:avLst/>
            <a:gdLst/>
            <a:ahLst/>
            <a:cxnLst/>
            <a:rect l="l" t="t" r="r" b="b"/>
            <a:pathLst>
              <a:path w="150" h="130" extrusionOk="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7" name="Google Shape;87;p11"/>
          <p:cNvSpPr/>
          <p:nvPr/>
        </p:nvSpPr>
        <p:spPr>
          <a:xfrm>
            <a:off x="5250731" y="1483295"/>
            <a:ext cx="534095" cy="641250"/>
          </a:xfrm>
          <a:custGeom>
            <a:avLst/>
            <a:gdLst/>
            <a:ahLst/>
            <a:cxnLst/>
            <a:rect l="l" t="t" r="r" b="b"/>
            <a:pathLst>
              <a:path w="151" h="187" extrusionOk="0">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blipFill rotWithShape="1">
            <a:blip r:embed="rId9">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8" name="Google Shape;88;p11"/>
          <p:cNvSpPr/>
          <p:nvPr/>
        </p:nvSpPr>
        <p:spPr>
          <a:xfrm>
            <a:off x="5215840" y="2019380"/>
            <a:ext cx="273757" cy="216315"/>
          </a:xfrm>
          <a:custGeom>
            <a:avLst/>
            <a:gdLst/>
            <a:ahLst/>
            <a:cxnLst/>
            <a:rect l="l" t="t" r="r" b="b"/>
            <a:pathLst>
              <a:path w="78" h="64" extrusionOk="0">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89" name="Google Shape;89;p11"/>
          <p:cNvSpPr/>
          <p:nvPr/>
        </p:nvSpPr>
        <p:spPr>
          <a:xfrm>
            <a:off x="5250731" y="2218595"/>
            <a:ext cx="147614" cy="94905"/>
          </a:xfrm>
          <a:custGeom>
            <a:avLst/>
            <a:gdLst/>
            <a:ahLst/>
            <a:cxnLst/>
            <a:rect l="l" t="t" r="r" b="b"/>
            <a:pathLst>
              <a:path w="42" h="27" extrusionOk="0">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0" name="Google Shape;90;p11"/>
          <p:cNvSpPr/>
          <p:nvPr/>
        </p:nvSpPr>
        <p:spPr>
          <a:xfrm>
            <a:off x="5248047" y="2167295"/>
            <a:ext cx="135984" cy="40185"/>
          </a:xfrm>
          <a:custGeom>
            <a:avLst/>
            <a:gdLst/>
            <a:ahLst/>
            <a:cxnLst/>
            <a:rect l="l" t="t" r="r" b="b"/>
            <a:pathLst>
              <a:path w="39" h="11" extrusionOk="0">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1" name="Google Shape;91;p11"/>
          <p:cNvSpPr/>
          <p:nvPr/>
        </p:nvSpPr>
        <p:spPr>
          <a:xfrm>
            <a:off x="5327669" y="2224580"/>
            <a:ext cx="339065" cy="277020"/>
          </a:xfrm>
          <a:custGeom>
            <a:avLst/>
            <a:gdLst/>
            <a:ahLst/>
            <a:cxnLst/>
            <a:rect l="l" t="t" r="r" b="b"/>
            <a:pathLst>
              <a:path w="96" h="81" extrusionOk="0">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2" name="Google Shape;92;p11"/>
          <p:cNvSpPr/>
          <p:nvPr/>
        </p:nvSpPr>
        <p:spPr>
          <a:xfrm>
            <a:off x="5409975" y="2356250"/>
            <a:ext cx="127038" cy="159030"/>
          </a:xfrm>
          <a:custGeom>
            <a:avLst/>
            <a:gdLst/>
            <a:ahLst/>
            <a:cxnLst/>
            <a:rect l="l" t="t" r="r" b="b"/>
            <a:pathLst>
              <a:path w="36" h="46" extrusionOk="0">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3" name="Google Shape;93;p11"/>
          <p:cNvSpPr/>
          <p:nvPr/>
        </p:nvSpPr>
        <p:spPr>
          <a:xfrm>
            <a:off x="5489597" y="2433200"/>
            <a:ext cx="186083" cy="211185"/>
          </a:xfrm>
          <a:custGeom>
            <a:avLst/>
            <a:gdLst/>
            <a:ahLst/>
            <a:cxnLst/>
            <a:rect l="l" t="t" r="r" b="b"/>
            <a:pathLst>
              <a:path w="52" h="62" extrusionOk="0">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4" name="Google Shape;94;p11"/>
          <p:cNvSpPr/>
          <p:nvPr/>
        </p:nvSpPr>
        <p:spPr>
          <a:xfrm>
            <a:off x="5622897" y="2330600"/>
            <a:ext cx="267494" cy="313785"/>
          </a:xfrm>
          <a:custGeom>
            <a:avLst/>
            <a:gdLst/>
            <a:ahLst/>
            <a:cxnLst/>
            <a:rect l="l" t="t" r="r" b="b"/>
            <a:pathLst>
              <a:path w="76" h="92" extrusionOk="0">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5" name="Google Shape;95;p11"/>
          <p:cNvSpPr/>
          <p:nvPr/>
        </p:nvSpPr>
        <p:spPr>
          <a:xfrm>
            <a:off x="5454707" y="1583330"/>
            <a:ext cx="737176" cy="769500"/>
          </a:xfrm>
          <a:custGeom>
            <a:avLst/>
            <a:gdLst/>
            <a:ahLst/>
            <a:cxnLst/>
            <a:rect l="l" t="t" r="r" b="b"/>
            <a:pathLst>
              <a:path w="208" h="225" extrusionOk="0">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blipFill rotWithShape="1">
            <a:blip r:embed="rId10">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6" name="Google Shape;96;p11"/>
          <p:cNvSpPr/>
          <p:nvPr/>
        </p:nvSpPr>
        <p:spPr>
          <a:xfrm>
            <a:off x="5755303" y="2104880"/>
            <a:ext cx="350695" cy="277020"/>
          </a:xfrm>
          <a:custGeom>
            <a:avLst/>
            <a:gdLst/>
            <a:ahLst/>
            <a:cxnLst/>
            <a:rect l="l" t="t" r="r" b="b"/>
            <a:pathLst>
              <a:path w="99" h="81" extrusionOk="0">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7" name="Google Shape;97;p11"/>
          <p:cNvSpPr/>
          <p:nvPr/>
        </p:nvSpPr>
        <p:spPr>
          <a:xfrm>
            <a:off x="5858185" y="2304950"/>
            <a:ext cx="206660" cy="316350"/>
          </a:xfrm>
          <a:custGeom>
            <a:avLst/>
            <a:gdLst/>
            <a:ahLst/>
            <a:cxnLst/>
            <a:rect l="l" t="t" r="r" b="b"/>
            <a:pathLst>
              <a:path w="58" h="92" extrusionOk="0">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8" name="Google Shape;98;p11"/>
          <p:cNvSpPr/>
          <p:nvPr/>
        </p:nvSpPr>
        <p:spPr>
          <a:xfrm>
            <a:off x="5996853" y="2313500"/>
            <a:ext cx="85885" cy="244530"/>
          </a:xfrm>
          <a:custGeom>
            <a:avLst/>
            <a:gdLst/>
            <a:ahLst/>
            <a:cxnLst/>
            <a:rect l="l" t="t" r="r" b="b"/>
            <a:pathLst>
              <a:path w="24" h="72" extrusionOk="0">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99" name="Google Shape;99;p11"/>
          <p:cNvSpPr/>
          <p:nvPr/>
        </p:nvSpPr>
        <p:spPr>
          <a:xfrm>
            <a:off x="6035322" y="2235695"/>
            <a:ext cx="138668" cy="313785"/>
          </a:xfrm>
          <a:custGeom>
            <a:avLst/>
            <a:gdLst/>
            <a:ahLst/>
            <a:cxnLst/>
            <a:rect l="l" t="t" r="r" b="b"/>
            <a:pathLst>
              <a:path w="39" h="91" extrusionOk="0">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0" name="Google Shape;100;p11"/>
          <p:cNvSpPr/>
          <p:nvPr/>
        </p:nvSpPr>
        <p:spPr>
          <a:xfrm>
            <a:off x="6121207" y="2175845"/>
            <a:ext cx="542146" cy="468540"/>
          </a:xfrm>
          <a:custGeom>
            <a:avLst/>
            <a:gdLst/>
            <a:ahLst/>
            <a:cxnLst/>
            <a:rect l="l" t="t" r="r" b="b"/>
            <a:pathLst>
              <a:path w="153" h="137" extrusionOk="0">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blipFill rotWithShape="1">
            <a:blip r:embed="rId11">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1" name="Google Shape;101;p11"/>
          <p:cNvSpPr/>
          <p:nvPr/>
        </p:nvSpPr>
        <p:spPr>
          <a:xfrm>
            <a:off x="6003116" y="1682510"/>
            <a:ext cx="710337" cy="588240"/>
          </a:xfrm>
          <a:custGeom>
            <a:avLst/>
            <a:gdLst/>
            <a:ahLst/>
            <a:cxnLst/>
            <a:rect l="l" t="t" r="r" b="b"/>
            <a:pathLst>
              <a:path w="200" h="172" extrusionOk="0">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blipFill rotWithShape="1">
            <a:blip r:embed="rId12">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2" name="Google Shape;102;p11"/>
          <p:cNvSpPr/>
          <p:nvPr/>
        </p:nvSpPr>
        <p:spPr>
          <a:xfrm>
            <a:off x="5613951" y="964310"/>
            <a:ext cx="913418" cy="952470"/>
          </a:xfrm>
          <a:custGeom>
            <a:avLst/>
            <a:gdLst/>
            <a:ahLst/>
            <a:cxnLst/>
            <a:rect l="l" t="t" r="r" b="b"/>
            <a:pathLst>
              <a:path w="258" h="278" extrusionOk="0">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blipFill rotWithShape="1">
            <a:blip r:embed="rId13">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3" name="Google Shape;103;p11"/>
          <p:cNvSpPr/>
          <p:nvPr/>
        </p:nvSpPr>
        <p:spPr>
          <a:xfrm>
            <a:off x="6324288" y="949775"/>
            <a:ext cx="186083" cy="379620"/>
          </a:xfrm>
          <a:custGeom>
            <a:avLst/>
            <a:gdLst/>
            <a:ahLst/>
            <a:cxnLst/>
            <a:rect l="l" t="t" r="r" b="b"/>
            <a:pathLst>
              <a:path w="53" h="111" extrusionOk="0">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4" name="Google Shape;104;p11"/>
          <p:cNvSpPr/>
          <p:nvPr/>
        </p:nvSpPr>
        <p:spPr>
          <a:xfrm>
            <a:off x="6403910" y="2743565"/>
            <a:ext cx="259443" cy="308655"/>
          </a:xfrm>
          <a:custGeom>
            <a:avLst/>
            <a:gdLst/>
            <a:ahLst/>
            <a:cxnLst/>
            <a:rect l="l" t="t" r="r" b="b"/>
            <a:pathLst>
              <a:path w="73" h="90" extrusionOk="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5" name="Google Shape;105;p11"/>
          <p:cNvSpPr/>
          <p:nvPr/>
        </p:nvSpPr>
        <p:spPr>
          <a:xfrm>
            <a:off x="6433433" y="2749550"/>
            <a:ext cx="79622" cy="57285"/>
          </a:xfrm>
          <a:custGeom>
            <a:avLst/>
            <a:gdLst/>
            <a:ahLst/>
            <a:cxnLst/>
            <a:rect l="l" t="t" r="r" b="b"/>
            <a:pathLst>
              <a:path w="23" h="16" extrusionOk="0">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6" name="Google Shape;106;p11"/>
          <p:cNvSpPr/>
          <p:nvPr/>
        </p:nvSpPr>
        <p:spPr>
          <a:xfrm>
            <a:off x="6380650" y="2218595"/>
            <a:ext cx="350695" cy="556605"/>
          </a:xfrm>
          <a:custGeom>
            <a:avLst/>
            <a:gdLst/>
            <a:ahLst/>
            <a:cxnLst/>
            <a:rect l="l" t="t" r="r" b="b"/>
            <a:pathLst>
              <a:path w="99" h="162" extrusionOk="0">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7" name="Google Shape;107;p11"/>
          <p:cNvSpPr/>
          <p:nvPr/>
        </p:nvSpPr>
        <p:spPr>
          <a:xfrm>
            <a:off x="6649039" y="2313500"/>
            <a:ext cx="583300" cy="424935"/>
          </a:xfrm>
          <a:custGeom>
            <a:avLst/>
            <a:gdLst/>
            <a:ahLst/>
            <a:cxnLst/>
            <a:rect l="l" t="t" r="r" b="b"/>
            <a:pathLst>
              <a:path w="165" h="124" extrusionOk="0">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blipFill rotWithShape="1">
            <a:blip r:embed="rId14">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8" name="Google Shape;108;p11"/>
          <p:cNvSpPr/>
          <p:nvPr/>
        </p:nvSpPr>
        <p:spPr>
          <a:xfrm>
            <a:off x="7508780" y="2591375"/>
            <a:ext cx="356063" cy="501885"/>
          </a:xfrm>
          <a:custGeom>
            <a:avLst/>
            <a:gdLst/>
            <a:ahLst/>
            <a:cxnLst/>
            <a:rect l="l" t="t" r="r" b="b"/>
            <a:pathLst>
              <a:path w="101" h="147" extrusionOk="0">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09" name="Google Shape;109;p11"/>
          <p:cNvSpPr/>
          <p:nvPr/>
        </p:nvSpPr>
        <p:spPr>
          <a:xfrm>
            <a:off x="7327170" y="2646950"/>
            <a:ext cx="253180" cy="279585"/>
          </a:xfrm>
          <a:custGeom>
            <a:avLst/>
            <a:gdLst/>
            <a:ahLst/>
            <a:cxnLst/>
            <a:rect l="l" t="t" r="r" b="b"/>
            <a:pathLst>
              <a:path w="71" h="81" extrusionOk="0">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0" name="Google Shape;110;p11"/>
          <p:cNvSpPr/>
          <p:nvPr/>
        </p:nvSpPr>
        <p:spPr>
          <a:xfrm>
            <a:off x="7461364" y="2110865"/>
            <a:ext cx="684393" cy="576270"/>
          </a:xfrm>
          <a:custGeom>
            <a:avLst/>
            <a:gdLst/>
            <a:ahLst/>
            <a:cxnLst/>
            <a:rect l="l" t="t" r="r" b="b"/>
            <a:pathLst>
              <a:path w="193" h="168" extrusionOk="0">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blipFill rotWithShape="1">
            <a:blip r:embed="rId15">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1" name="Google Shape;111;p11"/>
          <p:cNvSpPr/>
          <p:nvPr/>
        </p:nvSpPr>
        <p:spPr>
          <a:xfrm>
            <a:off x="7859476" y="2233130"/>
            <a:ext cx="76938" cy="88920"/>
          </a:xfrm>
          <a:custGeom>
            <a:avLst/>
            <a:gdLst/>
            <a:ahLst/>
            <a:cxnLst/>
            <a:rect l="l" t="t" r="r" b="b"/>
            <a:pathLst>
              <a:path w="22" h="26" extrusionOk="0">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2" name="Google Shape;112;p11"/>
          <p:cNvSpPr/>
          <p:nvPr/>
        </p:nvSpPr>
        <p:spPr>
          <a:xfrm>
            <a:off x="7615241" y="1969790"/>
            <a:ext cx="303280" cy="279585"/>
          </a:xfrm>
          <a:custGeom>
            <a:avLst/>
            <a:gdLst/>
            <a:ahLst/>
            <a:cxnLst/>
            <a:rect l="l" t="t" r="r" b="b"/>
            <a:pathLst>
              <a:path w="86" h="82" extrusionOk="0">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3" name="Google Shape;113;p11"/>
          <p:cNvSpPr/>
          <p:nvPr/>
        </p:nvSpPr>
        <p:spPr>
          <a:xfrm>
            <a:off x="6969317" y="1705595"/>
            <a:ext cx="748806" cy="981540"/>
          </a:xfrm>
          <a:custGeom>
            <a:avLst/>
            <a:gdLst/>
            <a:ahLst/>
            <a:cxnLst/>
            <a:rect l="l" t="t" r="r" b="b"/>
            <a:pathLst>
              <a:path w="211" h="286" extrusionOk="0">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blipFill rotWithShape="1">
            <a:blip r:embed="rId16">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4" name="Google Shape;114;p11"/>
          <p:cNvSpPr/>
          <p:nvPr/>
        </p:nvSpPr>
        <p:spPr>
          <a:xfrm>
            <a:off x="6403910" y="1172075"/>
            <a:ext cx="704969" cy="721620"/>
          </a:xfrm>
          <a:custGeom>
            <a:avLst/>
            <a:gdLst/>
            <a:ahLst/>
            <a:cxnLst/>
            <a:rect l="l" t="t" r="r" b="b"/>
            <a:pathLst>
              <a:path w="199" h="211" extrusionOk="0">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blipFill rotWithShape="1">
            <a:blip r:embed="rId17">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5" name="Google Shape;115;p11"/>
          <p:cNvSpPr/>
          <p:nvPr/>
        </p:nvSpPr>
        <p:spPr>
          <a:xfrm>
            <a:off x="7084725" y="1249025"/>
            <a:ext cx="507256" cy="536085"/>
          </a:xfrm>
          <a:custGeom>
            <a:avLst/>
            <a:gdLst/>
            <a:ahLst/>
            <a:cxnLst/>
            <a:rect l="l" t="t" r="r" b="b"/>
            <a:pathLst>
              <a:path w="144" h="157" extrusionOk="0">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blipFill rotWithShape="1">
            <a:blip r:embed="rId18">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6" name="Google Shape;116;p11"/>
          <p:cNvSpPr/>
          <p:nvPr/>
        </p:nvSpPr>
        <p:spPr>
          <a:xfrm>
            <a:off x="7412160" y="1278095"/>
            <a:ext cx="124354" cy="182115"/>
          </a:xfrm>
          <a:custGeom>
            <a:avLst/>
            <a:gdLst/>
            <a:ahLst/>
            <a:cxnLst/>
            <a:rect l="l" t="t" r="r" b="b"/>
            <a:pathLst>
              <a:path w="35" h="53" extrusionOk="0">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7" name="Google Shape;117;p11"/>
          <p:cNvSpPr/>
          <p:nvPr/>
        </p:nvSpPr>
        <p:spPr>
          <a:xfrm>
            <a:off x="7829058" y="2267330"/>
            <a:ext cx="459840" cy="670320"/>
          </a:xfrm>
          <a:custGeom>
            <a:avLst/>
            <a:gdLst/>
            <a:ahLst/>
            <a:cxnLst/>
            <a:rect l="l" t="t" r="r" b="b"/>
            <a:pathLst>
              <a:path w="130" h="196" extrusionOk="0">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8" name="Google Shape;118;p11"/>
          <p:cNvSpPr/>
          <p:nvPr/>
        </p:nvSpPr>
        <p:spPr>
          <a:xfrm>
            <a:off x="7197448" y="4303940"/>
            <a:ext cx="105567" cy="111150"/>
          </a:xfrm>
          <a:custGeom>
            <a:avLst/>
            <a:gdLst/>
            <a:ahLst/>
            <a:cxnLst/>
            <a:rect l="l" t="t" r="r" b="b"/>
            <a:pathLst>
              <a:path w="30" h="32" extrusionOk="0">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19" name="Google Shape;119;p11"/>
          <p:cNvSpPr/>
          <p:nvPr/>
        </p:nvSpPr>
        <p:spPr>
          <a:xfrm>
            <a:off x="6368125" y="2670035"/>
            <a:ext cx="33101" cy="36765"/>
          </a:xfrm>
          <a:custGeom>
            <a:avLst/>
            <a:gdLst/>
            <a:ahLst/>
            <a:cxnLst/>
            <a:rect l="l" t="t" r="r" b="b"/>
            <a:pathLst>
              <a:path w="9" h="11" extrusionOk="0">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20" name="Google Shape;120;p11"/>
          <p:cNvSpPr/>
          <p:nvPr/>
        </p:nvSpPr>
        <p:spPr>
          <a:xfrm>
            <a:off x="6297449" y="2829065"/>
            <a:ext cx="15208" cy="20520"/>
          </a:xfrm>
          <a:custGeom>
            <a:avLst/>
            <a:gdLst/>
            <a:ahLst/>
            <a:cxnLst/>
            <a:rect l="l" t="t" r="r" b="b"/>
            <a:pathLst>
              <a:path w="4" h="6" extrusionOk="0">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21" name="Google Shape;121;p11"/>
          <p:cNvSpPr/>
          <p:nvPr/>
        </p:nvSpPr>
        <p:spPr>
          <a:xfrm>
            <a:off x="7922100" y="3454070"/>
            <a:ext cx="336381" cy="695970"/>
          </a:xfrm>
          <a:custGeom>
            <a:avLst/>
            <a:gdLst/>
            <a:ahLst/>
            <a:cxnLst/>
            <a:rect l="l" t="t" r="r" b="b"/>
            <a:pathLst>
              <a:path w="95" h="204" extrusionOk="0">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blipFill rotWithShape="1">
            <a:blip r:embed="rId19">
              <a:alphaModFix/>
            </a:blip>
            <a:stretch>
              <a:fillRect/>
            </a:stretch>
          </a:blip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pic>
        <p:nvPicPr>
          <p:cNvPr id="122" name="Google Shape;122;p11"/>
          <p:cNvPicPr preferRelativeResize="0"/>
          <p:nvPr/>
        </p:nvPicPr>
        <p:blipFill rotWithShape="1">
          <a:blip r:embed="rId20">
            <a:alphaModFix/>
          </a:blip>
          <a:srcRect/>
          <a:stretch/>
        </p:blipFill>
        <p:spPr>
          <a:xfrm>
            <a:off x="7933730" y="3428420"/>
            <a:ext cx="100199" cy="82080"/>
          </a:xfrm>
          <a:prstGeom prst="rect">
            <a:avLst/>
          </a:prstGeom>
          <a:noFill/>
          <a:ln>
            <a:noFill/>
          </a:ln>
        </p:spPr>
      </p:pic>
      <p:sp>
        <p:nvSpPr>
          <p:cNvPr id="123" name="Google Shape;123;p11"/>
          <p:cNvSpPr/>
          <p:nvPr/>
        </p:nvSpPr>
        <p:spPr>
          <a:xfrm>
            <a:off x="8152915" y="3507935"/>
            <a:ext cx="14314" cy="23085"/>
          </a:xfrm>
          <a:custGeom>
            <a:avLst/>
            <a:gdLst/>
            <a:ahLst/>
            <a:cxnLst/>
            <a:rect l="l" t="t" r="r" b="b"/>
            <a:pathLst>
              <a:path w="4" h="7" extrusionOk="0">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rgbClr val="FFFFFF"/>
          </a:solidFill>
          <a:ln w="9525" cap="rnd" cmpd="sng">
            <a:solidFill>
              <a:srgbClr val="C2949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pic>
        <p:nvPicPr>
          <p:cNvPr id="124" name="Google Shape;124;p11"/>
          <p:cNvPicPr preferRelativeResize="0"/>
          <p:nvPr/>
        </p:nvPicPr>
        <p:blipFill rotWithShape="1">
          <a:blip r:embed="rId21">
            <a:alphaModFix/>
          </a:blip>
          <a:srcRect/>
          <a:stretch/>
        </p:blipFill>
        <p:spPr>
          <a:xfrm>
            <a:off x="8456194" y="3852500"/>
            <a:ext cx="117196" cy="84645"/>
          </a:xfrm>
          <a:prstGeom prst="rect">
            <a:avLst/>
          </a:prstGeom>
          <a:noFill/>
          <a:ln>
            <a:noFill/>
          </a:ln>
        </p:spPr>
      </p:pic>
      <p:sp>
        <p:nvSpPr>
          <p:cNvPr id="125" name="Google Shape;125;p11"/>
          <p:cNvSpPr/>
          <p:nvPr/>
        </p:nvSpPr>
        <p:spPr>
          <a:xfrm>
            <a:off x="8467825" y="3071885"/>
            <a:ext cx="20576" cy="19665"/>
          </a:xfrm>
          <a:custGeom>
            <a:avLst/>
            <a:gdLst/>
            <a:ahLst/>
            <a:cxnLst/>
            <a:rect l="l" t="t" r="r" b="b"/>
            <a:pathLst>
              <a:path w="6" h="6" extrusionOk="0">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rgbClr val="FFFFFF"/>
          </a:solidFill>
          <a:ln w="9525"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sp>
        <p:nvSpPr>
          <p:cNvPr id="126" name="Google Shape;126;p11"/>
          <p:cNvSpPr/>
          <p:nvPr/>
        </p:nvSpPr>
        <p:spPr>
          <a:xfrm>
            <a:off x="5749040" y="3659270"/>
            <a:ext cx="6262" cy="5985"/>
          </a:xfrm>
          <a:custGeom>
            <a:avLst/>
            <a:gdLst/>
            <a:ahLst/>
            <a:cxnLst/>
            <a:rect l="l" t="t" r="r" b="b"/>
            <a:pathLst>
              <a:path w="2" h="2" extrusionOk="0">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FFFFFF"/>
          </a:solidFill>
          <a:ln w="9525" cap="rnd" cmpd="sng">
            <a:solidFill>
              <a:srgbClr val="C2949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Arial"/>
              <a:ea typeface="Arial"/>
              <a:cs typeface="Arial"/>
              <a:sym typeface="Arial"/>
            </a:endParaRPr>
          </a:p>
        </p:txBody>
      </p:sp>
      <p:pic>
        <p:nvPicPr>
          <p:cNvPr id="127" name="Google Shape;127;p11"/>
          <p:cNvPicPr preferRelativeResize="0"/>
          <p:nvPr/>
        </p:nvPicPr>
        <p:blipFill rotWithShape="1">
          <a:blip r:embed="rId22">
            <a:alphaModFix/>
          </a:blip>
          <a:srcRect/>
          <a:stretch/>
        </p:blipFill>
        <p:spPr>
          <a:xfrm>
            <a:off x="4876775" y="1997150"/>
            <a:ext cx="119881" cy="131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Data Limitations</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23619"/>
            <a:ext cx="8240668" cy="4828972"/>
          </a:xfrm>
        </p:spPr>
        <p:txBody>
          <a:bodyPr>
            <a:normAutofit/>
          </a:bodyPr>
          <a:lstStyle/>
          <a:p>
            <a:pPr>
              <a:buFont typeface="Arial" charset="0"/>
              <a:buChar char="•"/>
            </a:pPr>
            <a:r>
              <a:rPr lang="en-US" dirty="0"/>
              <a:t>Limited / no information on monitoring structures and protocols and quality or compliance data </a:t>
            </a:r>
          </a:p>
          <a:p>
            <a:pPr>
              <a:buFont typeface="Arial" charset="0"/>
              <a:buChar char="•"/>
            </a:pPr>
            <a:r>
              <a:rPr lang="en-US" dirty="0"/>
              <a:t>Does not take into account whether standards meet WHO recommendations or not (new data exists)</a:t>
            </a:r>
          </a:p>
          <a:p>
            <a:pPr>
              <a:buFont typeface="Arial" charset="0"/>
              <a:buChar char="•"/>
            </a:pPr>
            <a:r>
              <a:rPr lang="en-US" dirty="0"/>
              <a:t>Does not take into account % urban/rural reach</a:t>
            </a:r>
          </a:p>
          <a:p>
            <a:pPr>
              <a:buFont typeface="Arial" charset="0"/>
              <a:buChar char="•"/>
            </a:pPr>
            <a:r>
              <a:rPr lang="en-US" dirty="0"/>
              <a:t>Does not review other potential vehicles outside of the three grains </a:t>
            </a:r>
          </a:p>
          <a:p>
            <a:pPr>
              <a:buFont typeface="Arial" charset="0"/>
              <a:buChar char="•"/>
            </a:pPr>
            <a:r>
              <a:rPr lang="en-US" dirty="0"/>
              <a:t>Data collection did not rely on in-country visits </a:t>
            </a:r>
          </a:p>
          <a:p>
            <a:endParaRPr lang="en-US" dirty="0"/>
          </a:p>
        </p:txBody>
      </p:sp>
    </p:spTree>
    <p:extLst>
      <p:ext uri="{BB962C8B-B14F-4D97-AF65-F5344CB8AC3E}">
        <p14:creationId xmlns:p14="http://schemas.microsoft.com/office/powerpoint/2010/main" val="136876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43047"/>
            <a:ext cx="7886700" cy="4506084"/>
          </a:xfrm>
        </p:spPr>
        <p:txBody>
          <a:bodyPr>
            <a:normAutofit fontScale="92500" lnSpcReduction="10000"/>
          </a:bodyPr>
          <a:lstStyle/>
          <a:p>
            <a:r>
              <a:rPr lang="en-US" dirty="0"/>
              <a:t>Process / Timeline</a:t>
            </a:r>
          </a:p>
          <a:p>
            <a:r>
              <a:rPr lang="en-US" dirty="0"/>
              <a:t>Methodology</a:t>
            </a:r>
          </a:p>
          <a:p>
            <a:r>
              <a:rPr lang="en-US" b="1" dirty="0"/>
              <a:t>Partner Mapping Snapshot</a:t>
            </a:r>
          </a:p>
          <a:p>
            <a:r>
              <a:rPr lang="en-US"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03056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2076217" y="452619"/>
            <a:ext cx="5291993" cy="90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73763"/>
                </a:solidFill>
              </a:rPr>
              <a:t>Partner Mapping Snapshot</a:t>
            </a:r>
            <a:endParaRPr sz="3600" dirty="0"/>
          </a:p>
        </p:txBody>
      </p:sp>
      <p:graphicFrame>
        <p:nvGraphicFramePr>
          <p:cNvPr id="246" name="Google Shape;246;p26"/>
          <p:cNvGraphicFramePr/>
          <p:nvPr/>
        </p:nvGraphicFramePr>
        <p:xfrm>
          <a:off x="209170" y="1262032"/>
          <a:ext cx="4252502" cy="5116598"/>
        </p:xfrm>
        <a:graphic>
          <a:graphicData uri="http://schemas.openxmlformats.org/drawingml/2006/table">
            <a:tbl>
              <a:tblPr>
                <a:noFill/>
                <a:tableStyleId>{0A95814F-6A84-424A-A6EB-5AE1181FC298}</a:tableStyleId>
              </a:tblPr>
              <a:tblGrid>
                <a:gridCol w="2082338">
                  <a:extLst>
                    <a:ext uri="{9D8B030D-6E8A-4147-A177-3AD203B41FA5}">
                      <a16:colId xmlns:a16="http://schemas.microsoft.com/office/drawing/2014/main" val="20000"/>
                    </a:ext>
                  </a:extLst>
                </a:gridCol>
                <a:gridCol w="2170164">
                  <a:extLst>
                    <a:ext uri="{9D8B030D-6E8A-4147-A177-3AD203B41FA5}">
                      <a16:colId xmlns:a16="http://schemas.microsoft.com/office/drawing/2014/main" val="20001"/>
                    </a:ext>
                  </a:extLst>
                </a:gridCol>
              </a:tblGrid>
              <a:tr h="238033">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Country</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Active</a:t>
                      </a:r>
                      <a:r>
                        <a:rPr lang="en-US" sz="1400" b="1" baseline="0" dirty="0">
                          <a:latin typeface="Calibri" charset="0"/>
                          <a:ea typeface="Calibri" charset="0"/>
                          <a:cs typeface="Calibri" charset="0"/>
                          <a:sym typeface="Calibri"/>
                        </a:rPr>
                        <a:t> </a:t>
                      </a:r>
                      <a:r>
                        <a:rPr lang="en-US" sz="1400" b="1" dirty="0">
                          <a:latin typeface="Calibri" charset="0"/>
                          <a:ea typeface="Calibri" charset="0"/>
                          <a:cs typeface="Calibri" charset="0"/>
                          <a:sym typeface="Calibri"/>
                        </a:rPr>
                        <a:t>Partners</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Algeria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FFI, WFP, IF</a:t>
                      </a:r>
                      <a:r>
                        <a:rPr lang="en-US" sz="1400" baseline="0" dirty="0">
                          <a:latin typeface="Calibri" charset="0"/>
                          <a:ea typeface="Calibri" charset="0"/>
                          <a:cs typeface="Calibri" charset="0"/>
                          <a:sym typeface="Calibri"/>
                        </a:rPr>
                        <a:t> member, WHO</a:t>
                      </a:r>
                      <a:endParaRPr sz="1400"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38033">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Angola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FFI, HKI, WHO</a:t>
                      </a:r>
                      <a:endParaRPr sz="1400"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8033">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Benin</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 FAO</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38033">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Botswana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FFI, SADC, UNICEF, </a:t>
                      </a:r>
                      <a:r>
                        <a:rPr lang="en-US" sz="1400" dirty="0" err="1">
                          <a:latin typeface="Calibri" charset="0"/>
                          <a:ea typeface="Calibri" charset="0"/>
                          <a:cs typeface="Calibri" charset="0"/>
                          <a:sym typeface="Calibri"/>
                        </a:rPr>
                        <a:t>Technoserve</a:t>
                      </a:r>
                      <a:endParaRPr sz="1400"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Burkina Faso</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 GAIN, NI, HKI</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Burundi</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WFP, Dutch</a:t>
                      </a:r>
                      <a:r>
                        <a:rPr lang="en-US" sz="1400" baseline="0" dirty="0">
                          <a:latin typeface="Calibri" charset="0"/>
                          <a:ea typeface="Calibri" charset="0"/>
                          <a:cs typeface="Calibri" charset="0"/>
                          <a:sym typeface="Calibri"/>
                        </a:rPr>
                        <a:t> Embassy</a:t>
                      </a:r>
                      <a:endParaRPr sz="1400"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Cabo Verde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Cameroon</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HKI,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parent association</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Central African Republic</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322094">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Chad</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WFP</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Comoros</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SADC</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Congo</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UNICEF, WFP</a:t>
                      </a:r>
                      <a:r>
                        <a:rPr lang="en-US" sz="1400" baseline="0" dirty="0">
                          <a:latin typeface="Calibri" charset="0"/>
                          <a:ea typeface="Calibri" charset="0"/>
                          <a:cs typeface="Calibri" charset="0"/>
                        </a:rPr>
                        <a:t> (cassava)</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Cote d'Ivoire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a:latin typeface="Calibri" charset="0"/>
                          <a:ea typeface="Calibri" charset="0"/>
                          <a:cs typeface="Calibri" charset="0"/>
                        </a:rPr>
                        <a:t>FAO, WFP, NI, HKI</a:t>
                      </a: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444072">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Democratic Republic of the Congo</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Djibouti</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Egypt</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FFI, WFP, FAO, WHO</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graphicFrame>
        <p:nvGraphicFramePr>
          <p:cNvPr id="3" name="Table 2"/>
          <p:cNvGraphicFramePr>
            <a:graphicFrameLocks noGrp="1"/>
          </p:cNvGraphicFramePr>
          <p:nvPr/>
        </p:nvGraphicFramePr>
        <p:xfrm>
          <a:off x="4592697" y="1267174"/>
          <a:ext cx="3949292" cy="5237988"/>
        </p:xfrm>
        <a:graphic>
          <a:graphicData uri="http://schemas.openxmlformats.org/drawingml/2006/table">
            <a:tbl>
              <a:tblPr>
                <a:noFill/>
                <a:tableStyleId>{0A95814F-6A84-424A-A6EB-5AE1181FC298}</a:tableStyleId>
              </a:tblPr>
              <a:tblGrid>
                <a:gridCol w="1422400">
                  <a:extLst>
                    <a:ext uri="{9D8B030D-6E8A-4147-A177-3AD203B41FA5}">
                      <a16:colId xmlns:a16="http://schemas.microsoft.com/office/drawing/2014/main" val="20000"/>
                    </a:ext>
                  </a:extLst>
                </a:gridCol>
                <a:gridCol w="2526892">
                  <a:extLst>
                    <a:ext uri="{9D8B030D-6E8A-4147-A177-3AD203B41FA5}">
                      <a16:colId xmlns:a16="http://schemas.microsoft.com/office/drawing/2014/main" val="20001"/>
                    </a:ext>
                  </a:extLst>
                </a:gridCol>
              </a:tblGrid>
              <a:tr h="181021">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Country</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Active</a:t>
                      </a:r>
                      <a:r>
                        <a:rPr lang="en-US" sz="1400" b="1" baseline="0" dirty="0">
                          <a:latin typeface="Calibri" charset="0"/>
                          <a:ea typeface="Calibri" charset="0"/>
                          <a:cs typeface="Calibri" charset="0"/>
                          <a:sym typeface="Calibri"/>
                        </a:rPr>
                        <a:t> </a:t>
                      </a:r>
                      <a:r>
                        <a:rPr lang="en-US" sz="1400" b="1" dirty="0">
                          <a:latin typeface="Calibri" charset="0"/>
                          <a:ea typeface="Calibri" charset="0"/>
                          <a:cs typeface="Calibri" charset="0"/>
                          <a:sym typeface="Calibri"/>
                        </a:rPr>
                        <a:t>Partners</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Equatorial Guinea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lang="en-US"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81021">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1" dirty="0">
                          <a:latin typeface="Calibri" charset="0"/>
                          <a:ea typeface="Calibri" charset="0"/>
                          <a:cs typeface="Calibri" charset="0"/>
                          <a:sym typeface="Calibri"/>
                        </a:rPr>
                        <a:t>Eritrea</a:t>
                      </a: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lang="en-US"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Ethiopia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FFI, GAIN, NI, UNICEF, </a:t>
                      </a:r>
                      <a:r>
                        <a:rPr lang="en-US" sz="1400" dirty="0" err="1">
                          <a:latin typeface="Calibri" charset="0"/>
                          <a:ea typeface="Calibri" charset="0"/>
                          <a:cs typeface="Calibri" charset="0"/>
                        </a:rPr>
                        <a:t>Technoserve</a:t>
                      </a:r>
                      <a:r>
                        <a:rPr lang="en-US" sz="1400" dirty="0">
                          <a:latin typeface="Calibri" charset="0"/>
                          <a:ea typeface="Calibri" charset="0"/>
                          <a:cs typeface="Calibri" charset="0"/>
                        </a:rPr>
                        <a:t>,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3"/>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Kenya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err="1">
                          <a:latin typeface="Calibri" charset="0"/>
                          <a:ea typeface="Calibri" charset="0"/>
                          <a:cs typeface="Calibri" charset="0"/>
                        </a:rPr>
                        <a:t>Technoserve</a:t>
                      </a:r>
                      <a:r>
                        <a:rPr lang="en-US" sz="1400" dirty="0">
                          <a:latin typeface="Calibri" charset="0"/>
                          <a:ea typeface="Calibri" charset="0"/>
                          <a:cs typeface="Calibri" charset="0"/>
                        </a:rPr>
                        <a:t>, GAIN, NI, UNICEF, HKI, 2FAS, Lumber Mill Association, Deutsche </a:t>
                      </a:r>
                      <a:r>
                        <a:rPr lang="en-US" sz="1400" dirty="0" err="1">
                          <a:latin typeface="Calibri" charset="0"/>
                          <a:ea typeface="Calibri" charset="0"/>
                          <a:cs typeface="Calibri" charset="0"/>
                        </a:rPr>
                        <a:t>Gesellschaft</a:t>
                      </a:r>
                      <a:r>
                        <a:rPr lang="en-US" sz="1400" dirty="0">
                          <a:latin typeface="Calibri" charset="0"/>
                          <a:ea typeface="Calibri" charset="0"/>
                          <a:cs typeface="Calibri" charset="0"/>
                        </a:rPr>
                        <a:t> </a:t>
                      </a:r>
                      <a:r>
                        <a:rPr lang="en-US" sz="1400" dirty="0" err="1">
                          <a:latin typeface="Calibri" charset="0"/>
                          <a:ea typeface="Calibri" charset="0"/>
                          <a:cs typeface="Calibri" charset="0"/>
                        </a:rPr>
                        <a:t>für</a:t>
                      </a:r>
                      <a:r>
                        <a:rPr lang="en-US" sz="1400" dirty="0">
                          <a:latin typeface="Calibri" charset="0"/>
                          <a:ea typeface="Calibri" charset="0"/>
                          <a:cs typeface="Calibri" charset="0"/>
                        </a:rPr>
                        <a:t>,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 EU funding to Kenyatta University</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Gabon</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Gambia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NI,</a:t>
                      </a:r>
                      <a:r>
                        <a:rPr lang="en-US" sz="1400" baseline="0" dirty="0">
                          <a:latin typeface="Calibri" charset="0"/>
                          <a:ea typeface="Calibri" charset="0"/>
                          <a:cs typeface="Calibri" charset="0"/>
                        </a:rPr>
                        <a:t> </a:t>
                      </a:r>
                      <a:r>
                        <a:rPr lang="en-US" sz="1400" dirty="0">
                          <a:latin typeface="Calibri" charset="0"/>
                          <a:ea typeface="Calibri" charset="0"/>
                          <a:cs typeface="Calibri" charset="0"/>
                        </a:rPr>
                        <a:t>GAIN, 2FAS, FAO</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6"/>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Ghana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HKI, WFP</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Guinea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HKI</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8"/>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Guinea-Bissau</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Nigeria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NI, </a:t>
                      </a:r>
                      <a:r>
                        <a:rPr lang="en-US" sz="1400" dirty="0" err="1">
                          <a:latin typeface="Calibri" charset="0"/>
                          <a:ea typeface="Calibri" charset="0"/>
                          <a:cs typeface="Calibri" charset="0"/>
                        </a:rPr>
                        <a:t>Technoserve</a:t>
                      </a:r>
                      <a:r>
                        <a:rPr lang="en-US" sz="1400" dirty="0">
                          <a:latin typeface="Calibri" charset="0"/>
                          <a:ea typeface="Calibri" charset="0"/>
                          <a:cs typeface="Calibri" charset="0"/>
                        </a:rPr>
                        <a:t>, GAIN,NI, HKI,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10"/>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Lesotho</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GAIN, SADC, ECSA</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Liberia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a:t>
                      </a:r>
                      <a:r>
                        <a:rPr lang="en-US" sz="1400" baseline="0" dirty="0">
                          <a:latin typeface="Calibri" charset="0"/>
                          <a:ea typeface="Calibri" charset="0"/>
                          <a:cs typeface="Calibri" charset="0"/>
                        </a:rPr>
                        <a:t> </a:t>
                      </a:r>
                      <a:r>
                        <a:rPr lang="en-US" sz="1400" dirty="0">
                          <a:latin typeface="Calibri" charset="0"/>
                          <a:ea typeface="Calibri" charset="0"/>
                          <a:cs typeface="Calibri" charset="0"/>
                        </a:rPr>
                        <a:t>UNICEF, FFI</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12"/>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Libya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WHO</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2342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1983453" y="580503"/>
            <a:ext cx="5517280" cy="903900"/>
          </a:xfrm>
          <a:prstGeom prst="rect">
            <a:avLst/>
          </a:prstGeom>
        </p:spPr>
        <p:txBody>
          <a:bodyPr spcFirstLastPara="1" wrap="square" lIns="91425" tIns="45700" rIns="91425" bIns="45700" anchor="ctr" anchorCtr="0">
            <a:noAutofit/>
          </a:bodyPr>
          <a:lstStyle/>
          <a:p>
            <a:pPr lvl="0" algn="ctr"/>
            <a:r>
              <a:rPr lang="en-US" sz="3600">
                <a:solidFill>
                  <a:srgbClr val="073763"/>
                </a:solidFill>
              </a:rPr>
              <a:t>Partner Mapping Snapshot</a:t>
            </a:r>
            <a:endParaRPr sz="3600" dirty="0"/>
          </a:p>
        </p:txBody>
      </p:sp>
      <p:graphicFrame>
        <p:nvGraphicFramePr>
          <p:cNvPr id="246" name="Google Shape;246;p26"/>
          <p:cNvGraphicFramePr/>
          <p:nvPr/>
        </p:nvGraphicFramePr>
        <p:xfrm>
          <a:off x="242221" y="1724052"/>
          <a:ext cx="4252502" cy="4040654"/>
        </p:xfrm>
        <a:graphic>
          <a:graphicData uri="http://schemas.openxmlformats.org/drawingml/2006/table">
            <a:tbl>
              <a:tblPr>
                <a:noFill/>
                <a:tableStyleId>{0A95814F-6A84-424A-A6EB-5AE1181FC298}</a:tableStyleId>
              </a:tblPr>
              <a:tblGrid>
                <a:gridCol w="2014282">
                  <a:extLst>
                    <a:ext uri="{9D8B030D-6E8A-4147-A177-3AD203B41FA5}">
                      <a16:colId xmlns:a16="http://schemas.microsoft.com/office/drawing/2014/main" val="20000"/>
                    </a:ext>
                  </a:extLst>
                </a:gridCol>
                <a:gridCol w="2238220">
                  <a:extLst>
                    <a:ext uri="{9D8B030D-6E8A-4147-A177-3AD203B41FA5}">
                      <a16:colId xmlns:a16="http://schemas.microsoft.com/office/drawing/2014/main" val="20001"/>
                    </a:ext>
                  </a:extLst>
                </a:gridCol>
              </a:tblGrid>
              <a:tr h="238033">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Country</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Active</a:t>
                      </a:r>
                      <a:r>
                        <a:rPr lang="en-US" sz="1400" b="1" baseline="0" dirty="0">
                          <a:latin typeface="Calibri" charset="0"/>
                          <a:ea typeface="Calibri" charset="0"/>
                          <a:cs typeface="Calibri" charset="0"/>
                          <a:sym typeface="Calibri"/>
                        </a:rPr>
                        <a:t> </a:t>
                      </a:r>
                      <a:r>
                        <a:rPr lang="en-US" sz="1400" b="1" dirty="0">
                          <a:latin typeface="Calibri" charset="0"/>
                          <a:ea typeface="Calibri" charset="0"/>
                          <a:cs typeface="Calibri" charset="0"/>
                          <a:sym typeface="Calibri"/>
                        </a:rPr>
                        <a:t>Partners</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238033">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Madagascar</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a:t>
                      </a:r>
                      <a:r>
                        <a:rPr lang="en-US" sz="1400" baseline="0" dirty="0">
                          <a:latin typeface="Calibri" charset="0"/>
                          <a:ea typeface="Calibri" charset="0"/>
                          <a:cs typeface="Calibri" charset="0"/>
                        </a:rPr>
                        <a:t> </a:t>
                      </a:r>
                      <a:r>
                        <a:rPr lang="en-US" sz="1400" dirty="0">
                          <a:latin typeface="Calibri" charset="0"/>
                          <a:ea typeface="Calibri" charset="0"/>
                          <a:cs typeface="Calibri" charset="0"/>
                        </a:rPr>
                        <a:t>SADC</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38033">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Malawi</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GAIN,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 FFI, CAMA, other Pull partners, UNICEF, Irish Aid</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Mali</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dirty="0">
                          <a:latin typeface="Calibri" charset="0"/>
                          <a:ea typeface="Calibri" charset="0"/>
                          <a:cs typeface="Calibri" charset="0"/>
                        </a:rPr>
                        <a:t>NI, UNICEF, HKI, GAIN</a:t>
                      </a: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Mauritania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Mauritius</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FFI, SADC,</a:t>
                      </a:r>
                      <a:r>
                        <a:rPr lang="en-US" sz="1400" baseline="0" dirty="0">
                          <a:latin typeface="Calibri" charset="0"/>
                          <a:ea typeface="Calibri" charset="0"/>
                          <a:cs typeface="Calibri" charset="0"/>
                        </a:rPr>
                        <a:t> ECSA, </a:t>
                      </a:r>
                      <a:r>
                        <a:rPr lang="en-US" sz="1400" dirty="0">
                          <a:latin typeface="Calibri" charset="0"/>
                          <a:ea typeface="Calibri" charset="0"/>
                          <a:cs typeface="Calibri" charset="0"/>
                        </a:rPr>
                        <a:t>GAIN</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Morocco</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FFI, WFP,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 WHO</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Mozambique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a:latin typeface="Calibri" charset="0"/>
                          <a:ea typeface="Calibri" charset="0"/>
                          <a:cs typeface="Calibri" charset="0"/>
                        </a:rPr>
                        <a:t>NI, GAIN, HKI</a:t>
                      </a: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Namibia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FFI, Namib Mills</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Niger</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400">
                          <a:latin typeface="Calibri" charset="0"/>
                          <a:ea typeface="Calibri" charset="0"/>
                          <a:cs typeface="Calibri" charset="0"/>
                        </a:rPr>
                        <a:t>NI, HKI</a:t>
                      </a: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Rwanda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a:latin typeface="Calibri" charset="0"/>
                          <a:ea typeface="Calibri" charset="0"/>
                          <a:cs typeface="Calibri" charset="0"/>
                        </a:rPr>
                        <a:t>GAIN</a:t>
                      </a:r>
                      <a:endParaRPr sz="140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322094">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Sao Tome and Principe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38033">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Senegal</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NI, GAIN, HKI, UNICEF, WFP</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bl>
          </a:graphicData>
        </a:graphic>
      </p:graphicFrame>
      <p:graphicFrame>
        <p:nvGraphicFramePr>
          <p:cNvPr id="3" name="Table 2"/>
          <p:cNvGraphicFramePr>
            <a:graphicFrameLocks noGrp="1"/>
          </p:cNvGraphicFramePr>
          <p:nvPr/>
        </p:nvGraphicFramePr>
        <p:xfrm>
          <a:off x="4695203" y="1392408"/>
          <a:ext cx="4252502" cy="4747260"/>
        </p:xfrm>
        <a:graphic>
          <a:graphicData uri="http://schemas.openxmlformats.org/drawingml/2006/table">
            <a:tbl>
              <a:tblPr>
                <a:noFill/>
                <a:tableStyleId>{0A95814F-6A84-424A-A6EB-5AE1181FC298}</a:tableStyleId>
              </a:tblPr>
              <a:tblGrid>
                <a:gridCol w="1650513">
                  <a:extLst>
                    <a:ext uri="{9D8B030D-6E8A-4147-A177-3AD203B41FA5}">
                      <a16:colId xmlns:a16="http://schemas.microsoft.com/office/drawing/2014/main" val="20000"/>
                    </a:ext>
                  </a:extLst>
                </a:gridCol>
                <a:gridCol w="2601989">
                  <a:extLst>
                    <a:ext uri="{9D8B030D-6E8A-4147-A177-3AD203B41FA5}">
                      <a16:colId xmlns:a16="http://schemas.microsoft.com/office/drawing/2014/main" val="20001"/>
                    </a:ext>
                  </a:extLst>
                </a:gridCol>
              </a:tblGrid>
              <a:tr h="181021">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Country</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US" sz="1400" b="1" dirty="0">
                          <a:latin typeface="Calibri" charset="0"/>
                          <a:ea typeface="Calibri" charset="0"/>
                          <a:cs typeface="Calibri" charset="0"/>
                          <a:sym typeface="Calibri"/>
                        </a:rPr>
                        <a:t>Active</a:t>
                      </a:r>
                      <a:r>
                        <a:rPr lang="en-US" sz="1400" b="1" baseline="0" dirty="0">
                          <a:latin typeface="Calibri" charset="0"/>
                          <a:ea typeface="Calibri" charset="0"/>
                          <a:cs typeface="Calibri" charset="0"/>
                          <a:sym typeface="Calibri"/>
                        </a:rPr>
                        <a:t> </a:t>
                      </a:r>
                      <a:r>
                        <a:rPr lang="en-US" sz="1400" b="1" dirty="0">
                          <a:latin typeface="Calibri" charset="0"/>
                          <a:ea typeface="Calibri" charset="0"/>
                          <a:cs typeface="Calibri" charset="0"/>
                          <a:sym typeface="Calibri"/>
                        </a:rPr>
                        <a:t>Partners</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81021">
                <a:tc>
                  <a:txBody>
                    <a:bodyPr/>
                    <a:lstStyle/>
                    <a:p>
                      <a:pPr marL="0" lvl="0" indent="0" algn="l" rtl="0">
                        <a:lnSpc>
                          <a:spcPct val="115000"/>
                        </a:lnSpc>
                        <a:spcBef>
                          <a:spcPts val="0"/>
                        </a:spcBef>
                        <a:spcAft>
                          <a:spcPts val="0"/>
                        </a:spcAft>
                        <a:buNone/>
                      </a:pPr>
                      <a:r>
                        <a:rPr lang="en-US" sz="1400" b="1" dirty="0">
                          <a:latin typeface="Calibri" charset="0"/>
                          <a:ea typeface="Calibri" charset="0"/>
                          <a:cs typeface="Calibri" charset="0"/>
                          <a:sym typeface="Calibri"/>
                        </a:rPr>
                        <a:t>Tanzania</a:t>
                      </a:r>
                      <a:endParaRPr sz="1400" b="1" dirty="0">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NI, GAIN, HKI, </a:t>
                      </a:r>
                      <a:r>
                        <a:rPr lang="en-US" sz="1400" dirty="0" err="1">
                          <a:latin typeface="Calibri" charset="0"/>
                          <a:ea typeface="Calibri" charset="0"/>
                          <a:cs typeface="Calibri" charset="0"/>
                        </a:rPr>
                        <a:t>Technoserve</a:t>
                      </a:r>
                      <a:r>
                        <a:rPr lang="en-US" sz="1400" dirty="0">
                          <a:latin typeface="Calibri" charset="0"/>
                          <a:ea typeface="Calibri" charset="0"/>
                          <a:cs typeface="Calibri" charset="0"/>
                        </a:rPr>
                        <a:t>, </a:t>
                      </a:r>
                      <a:r>
                        <a:rPr lang="en-US" sz="1400" dirty="0" err="1">
                          <a:latin typeface="Calibri" charset="0"/>
                          <a:ea typeface="Calibri" charset="0"/>
                          <a:cs typeface="Calibri" charset="0"/>
                        </a:rPr>
                        <a:t>Bakhresa</a:t>
                      </a:r>
                      <a:r>
                        <a:rPr lang="en-US" sz="1400" dirty="0">
                          <a:latin typeface="Calibri" charset="0"/>
                          <a:ea typeface="Calibri" charset="0"/>
                          <a:cs typeface="Calibri" charset="0"/>
                        </a:rPr>
                        <a:t> Milling Company,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 PHC/</a:t>
                      </a:r>
                      <a:r>
                        <a:rPr lang="en-US" sz="1400" baseline="0" dirty="0" err="1">
                          <a:latin typeface="Calibri" charset="0"/>
                          <a:ea typeface="Calibri" charset="0"/>
                          <a:cs typeface="Calibri" charset="0"/>
                          <a:sym typeface="Calibri"/>
                        </a:rPr>
                        <a:t>Sanku</a:t>
                      </a:r>
                      <a:endParaRPr sz="1400" dirty="0">
                        <a:latin typeface="Calibri" charset="0"/>
                        <a:ea typeface="Calibri" charset="0"/>
                        <a:cs typeface="Calibri" charset="0"/>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Seychelles</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a:latin typeface="Calibri" charset="0"/>
                          <a:ea typeface="Calibri" charset="0"/>
                          <a:cs typeface="Calibri" charset="0"/>
                        </a:rPr>
                        <a:t>SADC</a:t>
                      </a:r>
                      <a:endParaRPr sz="140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Sierra Leone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USAID, HKI</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3"/>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Somalia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South Africa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FFI,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South Sudan</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spcBef>
                          <a:spcPts val="0"/>
                        </a:spcBef>
                        <a:spcAft>
                          <a:spcPts val="0"/>
                        </a:spcAft>
                        <a:buNone/>
                      </a:pP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6"/>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Sudan</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WHO,</a:t>
                      </a:r>
                      <a:r>
                        <a:rPr lang="en-US" sz="1400" baseline="0" dirty="0">
                          <a:latin typeface="Calibri" charset="0"/>
                          <a:ea typeface="Calibri" charset="0"/>
                          <a:cs typeface="Calibri" charset="0"/>
                        </a:rPr>
                        <a:t> </a:t>
                      </a:r>
                      <a:r>
                        <a:rPr lang="en-US" sz="1400" dirty="0">
                          <a:latin typeface="Calibri" charset="0"/>
                          <a:ea typeface="Calibri" charset="0"/>
                          <a:cs typeface="Calibri" charset="0"/>
                        </a:rPr>
                        <a:t>WFP,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Eswatini</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WFP, SADC</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08"/>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Togo</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HKI</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Tunisia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spcBef>
                          <a:spcPts val="0"/>
                        </a:spcBef>
                        <a:spcAft>
                          <a:spcPts val="0"/>
                        </a:spcAft>
                        <a:buNone/>
                      </a:pPr>
                      <a:r>
                        <a:rPr lang="en-US" sz="1400" dirty="0">
                          <a:latin typeface="Calibri" charset="0"/>
                          <a:ea typeface="Calibri" charset="0"/>
                          <a:cs typeface="Calibri" charset="0"/>
                        </a:rPr>
                        <a:t>WHO</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10"/>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Uganda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USAID, GAIN, SHA-U, IF</a:t>
                      </a:r>
                      <a:r>
                        <a:rPr lang="en-US" sz="1400" baseline="0" dirty="0">
                          <a:latin typeface="Calibri" charset="0"/>
                          <a:ea typeface="Calibri" charset="0"/>
                          <a:cs typeface="Calibri" charset="0"/>
                          <a:sym typeface="Calibri"/>
                        </a:rPr>
                        <a:t> member, other Pull partners</a:t>
                      </a:r>
                      <a:endParaRPr sz="1400" dirty="0">
                        <a:latin typeface="Calibri" charset="0"/>
                        <a:ea typeface="Calibri" charset="0"/>
                        <a:cs typeface="Calibri" charset="0"/>
                        <a:sym typeface="Calibri"/>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Zambia</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rPr>
                        <a:t>SNV (Netherlands Dev Org), </a:t>
                      </a:r>
                      <a:r>
                        <a:rPr lang="en-US" sz="1400" dirty="0">
                          <a:latin typeface="Calibri" charset="0"/>
                          <a:ea typeface="Calibri" charset="0"/>
                          <a:cs typeface="Calibri" charset="0"/>
                          <a:sym typeface="Calibri"/>
                        </a:rPr>
                        <a:t>IF</a:t>
                      </a:r>
                      <a:r>
                        <a:rPr lang="en-US" sz="1400" baseline="0" dirty="0">
                          <a:latin typeface="Calibri" charset="0"/>
                          <a:ea typeface="Calibri" charset="0"/>
                          <a:cs typeface="Calibri" charset="0"/>
                          <a:sym typeface="Calibri"/>
                        </a:rPr>
                        <a:t> member</a:t>
                      </a:r>
                      <a:endParaRPr sz="1400" dirty="0">
                        <a:latin typeface="Calibri" charset="0"/>
                        <a:ea typeface="Calibri" charset="0"/>
                        <a:cs typeface="Calibri" charset="0"/>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noFill/>
                  </a:tcPr>
                </a:tc>
                <a:extLst>
                  <a:ext uri="{0D108BD9-81ED-4DB2-BD59-A6C34878D82A}">
                    <a16:rowId xmlns:a16="http://schemas.microsoft.com/office/drawing/2014/main" val="10012"/>
                  </a:ext>
                </a:extLst>
              </a:tr>
              <a:tr h="181021">
                <a:tc>
                  <a:txBody>
                    <a:bodyPr/>
                    <a:lstStyle/>
                    <a:p>
                      <a:pPr marL="0" lvl="0" indent="0" algn="l" rtl="0">
                        <a:lnSpc>
                          <a:spcPct val="115000"/>
                        </a:lnSpc>
                        <a:spcBef>
                          <a:spcPts val="0"/>
                        </a:spcBef>
                        <a:spcAft>
                          <a:spcPts val="0"/>
                        </a:spcAft>
                        <a:buNone/>
                      </a:pPr>
                      <a:r>
                        <a:rPr lang="en-US" sz="1400" b="1">
                          <a:latin typeface="Calibri" charset="0"/>
                          <a:ea typeface="Calibri" charset="0"/>
                          <a:cs typeface="Calibri" charset="0"/>
                          <a:sym typeface="Calibri"/>
                        </a:rPr>
                        <a:t>Zimbabwe</a:t>
                      </a:r>
                      <a:endParaRPr sz="1400" b="1">
                        <a:latin typeface="Calibri" charset="0"/>
                        <a:ea typeface="Calibri" charset="0"/>
                        <a:cs typeface="Calibri" charset="0"/>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400" dirty="0">
                          <a:latin typeface="Calibri" charset="0"/>
                          <a:ea typeface="Calibri" charset="0"/>
                          <a:cs typeface="Calibri" charset="0"/>
                          <a:sym typeface="Calibri"/>
                        </a:rPr>
                        <a:t>FFI, WFP, UNICEF</a:t>
                      </a:r>
                      <a:endParaRPr sz="1400" dirty="0">
                        <a:latin typeface="Calibri" charset="0"/>
                        <a:ea typeface="Calibri" charset="0"/>
                        <a:cs typeface="Calibri" charset="0"/>
                        <a:sym typeface="Calibri"/>
                      </a:endParaRPr>
                    </a:p>
                  </a:txBody>
                  <a:tcPr marL="28575" marR="28575" marT="19050" marB="1905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2928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975567"/>
            <a:ext cx="7886700" cy="4506084"/>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b="1" dirty="0"/>
              <a:t>Data to Inform Country Rankings</a:t>
            </a:r>
          </a:p>
          <a:p>
            <a:pPr marL="1028700" lvl="1" indent="-457200">
              <a:buFont typeface="+mj-lt"/>
              <a:buAutoNum type="arabicPeriod"/>
            </a:pPr>
            <a:r>
              <a:rPr lang="en-US" b="1"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4222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59824" y="446143"/>
            <a:ext cx="8358776" cy="1325700"/>
          </a:xfrm>
          <a:prstGeom prst="rect">
            <a:avLst/>
          </a:prstGeom>
        </p:spPr>
        <p:txBody>
          <a:bodyPr spcFirstLastPara="1" wrap="square" lIns="91425" tIns="45700" rIns="91425" bIns="45700" anchor="ctr" anchorCtr="0">
            <a:noAutofit/>
          </a:bodyPr>
          <a:lstStyle/>
          <a:p>
            <a:pPr lvl="0"/>
            <a:r>
              <a:rPr lang="en-US" sz="3600" dirty="0">
                <a:solidFill>
                  <a:srgbClr val="073763"/>
                </a:solidFill>
              </a:rPr>
              <a:t>1. Detailed Country Profile</a:t>
            </a:r>
            <a:endParaRPr sz="3600" dirty="0">
              <a:solidFill>
                <a:srgbClr val="073763"/>
              </a:solidFill>
            </a:endParaRPr>
          </a:p>
          <a:p>
            <a:pPr lvl="0"/>
            <a:r>
              <a:rPr lang="en-US" sz="2800" dirty="0">
                <a:solidFill>
                  <a:srgbClr val="BF9000"/>
                </a:solidFill>
              </a:rPr>
              <a:t>EXAMPLE: </a:t>
            </a:r>
            <a:r>
              <a:rPr lang="en-US" sz="3000" dirty="0">
                <a:solidFill>
                  <a:srgbClr val="073763"/>
                </a:solidFill>
              </a:rPr>
              <a:t>South Africa</a:t>
            </a:r>
            <a:endParaRPr sz="3000" dirty="0">
              <a:solidFill>
                <a:srgbClr val="073763"/>
              </a:solidFill>
            </a:endParaRPr>
          </a:p>
        </p:txBody>
      </p:sp>
      <p:sp>
        <p:nvSpPr>
          <p:cNvPr id="224" name="Google Shape;224;p23"/>
          <p:cNvSpPr txBox="1"/>
          <p:nvPr/>
        </p:nvSpPr>
        <p:spPr>
          <a:xfrm>
            <a:off x="0" y="4455765"/>
            <a:ext cx="8418600" cy="36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latin typeface="Times New Roman"/>
                <a:ea typeface="Times New Roman"/>
                <a:cs typeface="Times New Roman"/>
                <a:sym typeface="Times New Roman"/>
              </a:rPr>
              <a:t>Grain Production, Imports, Exports (metric tons), Food Supply (metric tons), and Availability (grams/capita/day)</a:t>
            </a:r>
            <a:endParaRPr sz="1200" b="1" dirty="0">
              <a:latin typeface="Times New Roman"/>
              <a:ea typeface="Times New Roman"/>
              <a:cs typeface="Times New Roman"/>
              <a:sym typeface="Times New Roman"/>
            </a:endParaRPr>
          </a:p>
        </p:txBody>
      </p:sp>
      <p:sp>
        <p:nvSpPr>
          <p:cNvPr id="3" name="Rectangle 1">
            <a:extLst>
              <a:ext uri="{FF2B5EF4-FFF2-40B4-BE49-F238E27FC236}">
                <a16:creationId xmlns:a16="http://schemas.microsoft.com/office/drawing/2014/main" id="{D0DBFE92-9C2E-404C-A60D-22DC77887370}"/>
              </a:ext>
            </a:extLst>
          </p:cNvPr>
          <p:cNvSpPr>
            <a:spLocks noChangeArrowheads="1"/>
          </p:cNvSpPr>
          <p:nvPr/>
        </p:nvSpPr>
        <p:spPr bwMode="auto">
          <a:xfrm>
            <a:off x="174000" y="185554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B2133CE-98B5-4790-9C78-2FAC9B3AD3F8}"/>
              </a:ext>
            </a:extLst>
          </p:cNvPr>
          <p:cNvGraphicFramePr>
            <a:graphicFrameLocks noGrp="1"/>
          </p:cNvGraphicFramePr>
          <p:nvPr>
            <p:extLst>
              <p:ext uri="{D42A27DB-BD31-4B8C-83A1-F6EECF244321}">
                <p14:modId xmlns:p14="http://schemas.microsoft.com/office/powerpoint/2010/main" val="537572001"/>
              </p:ext>
            </p:extLst>
          </p:nvPr>
        </p:nvGraphicFramePr>
        <p:xfrm>
          <a:off x="0" y="4862001"/>
          <a:ext cx="8954111" cy="1980649"/>
        </p:xfrm>
        <a:graphic>
          <a:graphicData uri="http://schemas.openxmlformats.org/drawingml/2006/table">
            <a:tbl>
              <a:tblPr/>
              <a:tblGrid>
                <a:gridCol w="967111">
                  <a:extLst>
                    <a:ext uri="{9D8B030D-6E8A-4147-A177-3AD203B41FA5}">
                      <a16:colId xmlns:a16="http://schemas.microsoft.com/office/drawing/2014/main" val="3569575581"/>
                    </a:ext>
                  </a:extLst>
                </a:gridCol>
                <a:gridCol w="1058572">
                  <a:extLst>
                    <a:ext uri="{9D8B030D-6E8A-4147-A177-3AD203B41FA5}">
                      <a16:colId xmlns:a16="http://schemas.microsoft.com/office/drawing/2014/main" val="3186029326"/>
                    </a:ext>
                  </a:extLst>
                </a:gridCol>
                <a:gridCol w="1392553">
                  <a:extLst>
                    <a:ext uri="{9D8B030D-6E8A-4147-A177-3AD203B41FA5}">
                      <a16:colId xmlns:a16="http://schemas.microsoft.com/office/drawing/2014/main" val="1527680404"/>
                    </a:ext>
                  </a:extLst>
                </a:gridCol>
                <a:gridCol w="1217226">
                  <a:extLst>
                    <a:ext uri="{9D8B030D-6E8A-4147-A177-3AD203B41FA5}">
                      <a16:colId xmlns:a16="http://schemas.microsoft.com/office/drawing/2014/main" val="3653740575"/>
                    </a:ext>
                  </a:extLst>
                </a:gridCol>
                <a:gridCol w="1317271">
                  <a:extLst>
                    <a:ext uri="{9D8B030D-6E8A-4147-A177-3AD203B41FA5}">
                      <a16:colId xmlns:a16="http://schemas.microsoft.com/office/drawing/2014/main" val="2910297327"/>
                    </a:ext>
                  </a:extLst>
                </a:gridCol>
                <a:gridCol w="1500689">
                  <a:extLst>
                    <a:ext uri="{9D8B030D-6E8A-4147-A177-3AD203B41FA5}">
                      <a16:colId xmlns:a16="http://schemas.microsoft.com/office/drawing/2014/main" val="2051024063"/>
                    </a:ext>
                  </a:extLst>
                </a:gridCol>
                <a:gridCol w="1500689">
                  <a:extLst>
                    <a:ext uri="{9D8B030D-6E8A-4147-A177-3AD203B41FA5}">
                      <a16:colId xmlns:a16="http://schemas.microsoft.com/office/drawing/2014/main" val="3567592519"/>
                    </a:ext>
                  </a:extLst>
                </a:gridCol>
              </a:tblGrid>
              <a:tr h="496038">
                <a:tc>
                  <a:txBody>
                    <a:bodyPr/>
                    <a:lstStyle/>
                    <a:p>
                      <a:pPr fontAlgn="t"/>
                      <a:br>
                        <a:rPr lang="en-US" sz="1400" dirty="0">
                          <a:effectLst/>
                        </a:rPr>
                      </a:b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dirty="0">
                          <a:solidFill>
                            <a:srgbClr val="FFD966"/>
                          </a:solidFill>
                          <a:effectLst/>
                          <a:latin typeface="Times New Roman" panose="02020603050405020304" pitchFamily="18" charset="0"/>
                        </a:rPr>
                        <a:t>Domestic Production</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dirty="0">
                          <a:solidFill>
                            <a:srgbClr val="FFD966"/>
                          </a:solidFill>
                          <a:effectLst/>
                          <a:latin typeface="Times New Roman" panose="02020603050405020304" pitchFamily="18" charset="0"/>
                        </a:rPr>
                        <a:t>Grain Imports</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dirty="0">
                          <a:solidFill>
                            <a:srgbClr val="FFD966"/>
                          </a:solidFill>
                          <a:effectLst/>
                          <a:latin typeface="Times New Roman" panose="02020603050405020304" pitchFamily="18" charset="0"/>
                        </a:rPr>
                        <a:t>Grain Exports</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dirty="0">
                          <a:solidFill>
                            <a:srgbClr val="FFD966"/>
                          </a:solidFill>
                          <a:effectLst/>
                          <a:latin typeface="Times New Roman" panose="02020603050405020304" pitchFamily="18" charset="0"/>
                        </a:rPr>
                        <a:t>Flour Imports</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dirty="0">
                          <a:solidFill>
                            <a:srgbClr val="FFD966"/>
                          </a:solidFill>
                          <a:effectLst/>
                          <a:latin typeface="Times New Roman" panose="02020603050405020304" pitchFamily="18" charset="0"/>
                        </a:rPr>
                        <a:t>Flour Exports</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t">
                        <a:spcBef>
                          <a:spcPts val="0"/>
                        </a:spcBef>
                        <a:spcAft>
                          <a:spcPts val="0"/>
                        </a:spcAft>
                      </a:pPr>
                      <a:r>
                        <a:rPr lang="en-US" sz="1400" b="1" i="0" u="none" strike="noStrike">
                          <a:solidFill>
                            <a:srgbClr val="FFD966"/>
                          </a:solidFill>
                          <a:effectLst/>
                          <a:latin typeface="Times New Roman" panose="02020603050405020304" pitchFamily="18" charset="0"/>
                        </a:rPr>
                        <a:t>Grain Available</a:t>
                      </a:r>
                      <a:endParaRPr lang="en-US" sz="140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extLst>
                  <a:ext uri="{0D108BD9-81ED-4DB2-BD59-A6C34878D82A}">
                    <a16:rowId xmlns:a16="http://schemas.microsoft.com/office/drawing/2014/main" val="3152801675"/>
                  </a:ext>
                </a:extLst>
              </a:tr>
              <a:tr h="250069">
                <a:tc>
                  <a:txBody>
                    <a:bodyPr/>
                    <a:lstStyle/>
                    <a:p>
                      <a:pPr marR="19050" algn="ctr" rtl="0" fontAlgn="t">
                        <a:spcBef>
                          <a:spcPts val="0"/>
                        </a:spcBef>
                        <a:spcAft>
                          <a:spcPts val="0"/>
                        </a:spcAft>
                      </a:pPr>
                      <a:r>
                        <a:rPr lang="en-US" sz="1400" b="1" i="0" u="none" strike="noStrike">
                          <a:solidFill>
                            <a:srgbClr val="000000"/>
                          </a:solidFill>
                          <a:effectLst/>
                          <a:latin typeface="Times New Roman" panose="02020603050405020304" pitchFamily="18" charset="0"/>
                        </a:rPr>
                        <a:t>Wheat</a:t>
                      </a:r>
                      <a:endParaRPr lang="en-US" sz="140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a:solidFill>
                            <a:srgbClr val="000000"/>
                          </a:solidFill>
                          <a:effectLst/>
                          <a:latin typeface="Times New Roman" panose="02020603050405020304" pitchFamily="18" charset="0"/>
                        </a:rPr>
                        <a:t>1,870,000</a:t>
                      </a:r>
                      <a:endParaRPr lang="en-US" sz="140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1,401,984</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220,015</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30,741</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151,606</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165</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3292024633"/>
                  </a:ext>
                </a:extLst>
              </a:tr>
              <a:tr h="250069">
                <a:tc>
                  <a:txBody>
                    <a:bodyPr/>
                    <a:lstStyle/>
                    <a:p>
                      <a:pPr algn="ctr" rtl="0" fontAlgn="t">
                        <a:spcBef>
                          <a:spcPts val="0"/>
                        </a:spcBef>
                        <a:spcAft>
                          <a:spcPts val="0"/>
                        </a:spcAft>
                      </a:pPr>
                      <a:r>
                        <a:rPr lang="en-US" sz="1400" b="1" i="0" u="none" strike="noStrike" dirty="0">
                          <a:solidFill>
                            <a:srgbClr val="000000"/>
                          </a:solidFill>
                          <a:effectLst/>
                          <a:latin typeface="Times New Roman" panose="02020603050405020304" pitchFamily="18" charset="0"/>
                        </a:rPr>
                        <a:t>Maize</a:t>
                      </a:r>
                      <a:endParaRPr lang="en-US" sz="1400" dirty="0">
                        <a:effectLst/>
                      </a:endParaRP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11,810,600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a:solidFill>
                            <a:srgbClr val="000000"/>
                          </a:solidFill>
                          <a:effectLst/>
                          <a:latin typeface="Times New Roman" panose="02020603050405020304" pitchFamily="18" charset="0"/>
                        </a:rPr>
                        <a:t>40,311</a:t>
                      </a:r>
                      <a:endParaRPr lang="en-US" sz="140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2,604,890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8,102</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333,939</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274</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925428289"/>
                  </a:ext>
                </a:extLst>
              </a:tr>
              <a:tr h="250069">
                <a:tc>
                  <a:txBody>
                    <a:bodyPr/>
                    <a:lstStyle/>
                    <a:p>
                      <a:pPr algn="ctr" rtl="0" fontAlgn="t">
                        <a:spcBef>
                          <a:spcPts val="0"/>
                        </a:spcBef>
                        <a:spcAft>
                          <a:spcPts val="0"/>
                        </a:spcAft>
                      </a:pPr>
                      <a:r>
                        <a:rPr lang="en-US" sz="1400" b="1" dirty="0">
                          <a:effectLst/>
                          <a:latin typeface="Times New Roman" panose="02020603050405020304" pitchFamily="18" charset="0"/>
                          <a:cs typeface="Times New Roman" panose="02020603050405020304" pitchFamily="18" charset="0"/>
                        </a:rPr>
                        <a:t>Rice</a:t>
                      </a:r>
                    </a:p>
                  </a:txBody>
                  <a:tcPr marL="63500" marR="63500" marT="63500" marB="635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3,000</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1,266,063</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114,923</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panose="02020603050405020304" pitchFamily="18" charset="0"/>
                          <a:cs typeface="Times New Roman" panose="02020603050405020304" pitchFamily="18" charset="0"/>
                        </a:rPr>
                        <a:t>48</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79601930"/>
                  </a:ext>
                </a:extLst>
              </a:tr>
              <a:tr h="405849">
                <a:tc gridSpan="7">
                  <a:txBody>
                    <a:bodyPr/>
                    <a:lstStyle/>
                    <a:p>
                      <a:pPr rtl="0" fontAlgn="t">
                        <a:spcBef>
                          <a:spcPts val="0"/>
                        </a:spcBef>
                        <a:spcAft>
                          <a:spcPts val="800"/>
                        </a:spcAft>
                      </a:pPr>
                      <a:r>
                        <a:rPr lang="en-US" sz="1000" b="0" i="1" u="none" strike="noStrike" dirty="0">
                          <a:solidFill>
                            <a:srgbClr val="424242"/>
                          </a:solidFill>
                          <a:effectLst/>
                          <a:latin typeface="Times New Roman" panose="02020603050405020304" pitchFamily="18" charset="0"/>
                        </a:rPr>
                        <a:t>Source:</a:t>
                      </a:r>
                      <a:r>
                        <a:rPr lang="en-US" sz="1000" b="0" i="0" u="none" strike="noStrike" dirty="0">
                          <a:solidFill>
                            <a:srgbClr val="424242"/>
                          </a:solidFill>
                          <a:effectLst/>
                          <a:latin typeface="Times New Roman" panose="02020603050405020304" pitchFamily="18" charset="0"/>
                        </a:rPr>
                        <a:t> Food and Agriculture Organization (FAO) of the United Nations using 2013 data, the last year with all data available in March 2018</a:t>
                      </a:r>
                      <a:endParaRPr lang="en-US" sz="1000"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9114144"/>
                  </a:ext>
                </a:extLst>
              </a:tr>
            </a:tbl>
          </a:graphicData>
        </a:graphic>
      </p:graphicFrame>
      <p:sp>
        <p:nvSpPr>
          <p:cNvPr id="5" name="Rectangle 2">
            <a:extLst>
              <a:ext uri="{FF2B5EF4-FFF2-40B4-BE49-F238E27FC236}">
                <a16:creationId xmlns:a16="http://schemas.microsoft.com/office/drawing/2014/main" id="{43E93B61-2D30-406E-91DF-0202283790A4}"/>
              </a:ext>
            </a:extLst>
          </p:cNvPr>
          <p:cNvSpPr>
            <a:spLocks noChangeArrowheads="1"/>
          </p:cNvSpPr>
          <p:nvPr/>
        </p:nvSpPr>
        <p:spPr bwMode="auto">
          <a:xfrm>
            <a:off x="0" y="4559444"/>
            <a:ext cx="200439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77D793FF-9B5B-4B6C-AE57-A8E9D83C3D2D}"/>
              </a:ext>
            </a:extLst>
          </p:cNvPr>
          <p:cNvGraphicFramePr>
            <a:graphicFrameLocks noGrp="1"/>
          </p:cNvGraphicFramePr>
          <p:nvPr>
            <p:extLst>
              <p:ext uri="{D42A27DB-BD31-4B8C-83A1-F6EECF244321}">
                <p14:modId xmlns:p14="http://schemas.microsoft.com/office/powerpoint/2010/main" val="1457536113"/>
              </p:ext>
            </p:extLst>
          </p:nvPr>
        </p:nvGraphicFramePr>
        <p:xfrm>
          <a:off x="59818" y="1546822"/>
          <a:ext cx="8894292" cy="2804160"/>
        </p:xfrm>
        <a:graphic>
          <a:graphicData uri="http://schemas.openxmlformats.org/drawingml/2006/table">
            <a:tbl>
              <a:tblPr/>
              <a:tblGrid>
                <a:gridCol w="1482382">
                  <a:extLst>
                    <a:ext uri="{9D8B030D-6E8A-4147-A177-3AD203B41FA5}">
                      <a16:colId xmlns:a16="http://schemas.microsoft.com/office/drawing/2014/main" val="3144962326"/>
                    </a:ext>
                  </a:extLst>
                </a:gridCol>
                <a:gridCol w="1482382">
                  <a:extLst>
                    <a:ext uri="{9D8B030D-6E8A-4147-A177-3AD203B41FA5}">
                      <a16:colId xmlns:a16="http://schemas.microsoft.com/office/drawing/2014/main" val="2330522625"/>
                    </a:ext>
                  </a:extLst>
                </a:gridCol>
                <a:gridCol w="1482382">
                  <a:extLst>
                    <a:ext uri="{9D8B030D-6E8A-4147-A177-3AD203B41FA5}">
                      <a16:colId xmlns:a16="http://schemas.microsoft.com/office/drawing/2014/main" val="3113531880"/>
                    </a:ext>
                  </a:extLst>
                </a:gridCol>
                <a:gridCol w="1482382">
                  <a:extLst>
                    <a:ext uri="{9D8B030D-6E8A-4147-A177-3AD203B41FA5}">
                      <a16:colId xmlns:a16="http://schemas.microsoft.com/office/drawing/2014/main" val="3766567036"/>
                    </a:ext>
                  </a:extLst>
                </a:gridCol>
                <a:gridCol w="1482382">
                  <a:extLst>
                    <a:ext uri="{9D8B030D-6E8A-4147-A177-3AD203B41FA5}">
                      <a16:colId xmlns:a16="http://schemas.microsoft.com/office/drawing/2014/main" val="3705949230"/>
                    </a:ext>
                  </a:extLst>
                </a:gridCol>
                <a:gridCol w="1482382">
                  <a:extLst>
                    <a:ext uri="{9D8B030D-6E8A-4147-A177-3AD203B41FA5}">
                      <a16:colId xmlns:a16="http://schemas.microsoft.com/office/drawing/2014/main" val="20005"/>
                    </a:ext>
                  </a:extLst>
                </a:gridCol>
              </a:tblGrid>
              <a:tr h="282579">
                <a:tc gridSpan="5">
                  <a:txBody>
                    <a:bodyPr/>
                    <a:lstStyle/>
                    <a:p>
                      <a:pPr indent="342900" rtl="0" fontAlgn="t">
                        <a:spcBef>
                          <a:spcPts val="0"/>
                        </a:spcBef>
                        <a:spcAft>
                          <a:spcPts val="0"/>
                        </a:spcAft>
                      </a:pPr>
                      <a:r>
                        <a:rPr lang="en-US" sz="1200" b="1" i="0" u="none" strike="noStrike" dirty="0">
                          <a:solidFill>
                            <a:srgbClr val="000000"/>
                          </a:solidFill>
                          <a:effectLst/>
                          <a:latin typeface="Times New Roman" panose="02020603050405020304" pitchFamily="18" charset="0"/>
                        </a:rPr>
                        <a:t>Legislation, Milling Industry, and Fortification</a:t>
                      </a:r>
                      <a:endParaRPr lang="en-US" dirty="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342900" rtl="0" fontAlgn="t">
                        <a:spcBef>
                          <a:spcPts val="0"/>
                        </a:spcBef>
                        <a:spcAft>
                          <a:spcPts val="0"/>
                        </a:spcAft>
                      </a:pPr>
                      <a:endParaRPr lang="en-US" dirty="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54040410"/>
                  </a:ext>
                </a:extLst>
              </a:tr>
              <a:tr h="875996">
                <a:tc>
                  <a:txBody>
                    <a:bodyPr/>
                    <a:lstStyle/>
                    <a:p>
                      <a:pPr fontAlgn="t"/>
                      <a:br>
                        <a:rPr lang="en-US" sz="1400" dirty="0">
                          <a:effectLst/>
                        </a:rPr>
                      </a:br>
                      <a:br>
                        <a:rPr lang="en-US" sz="1400" dirty="0">
                          <a:effectLst/>
                        </a:rPr>
                      </a:br>
                      <a:br>
                        <a:rPr lang="en-US" sz="1400" dirty="0">
                          <a:effectLst/>
                        </a:rPr>
                      </a:br>
                      <a:endParaRPr lang="en-US" sz="1400" dirty="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ctr">
                        <a:spcBef>
                          <a:spcPts val="0"/>
                        </a:spcBef>
                        <a:spcAft>
                          <a:spcPts val="0"/>
                        </a:spcAft>
                      </a:pPr>
                      <a:r>
                        <a:rPr lang="en-US" sz="1400" b="1" i="0" u="none" strike="noStrike" dirty="0">
                          <a:solidFill>
                            <a:srgbClr val="FFD966"/>
                          </a:solidFill>
                          <a:effectLst/>
                          <a:latin typeface="Times New Roman" panose="02020603050405020304" pitchFamily="18" charset="0"/>
                        </a:rPr>
                        <a:t>Legislation</a:t>
                      </a: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ctr">
                        <a:spcBef>
                          <a:spcPts val="0"/>
                        </a:spcBef>
                        <a:spcAft>
                          <a:spcPts val="0"/>
                        </a:spcAft>
                      </a:pPr>
                      <a:r>
                        <a:rPr lang="en-US" sz="1400" b="1" i="0" u="none" strike="noStrike" dirty="0">
                          <a:solidFill>
                            <a:srgbClr val="FFD966"/>
                          </a:solidFill>
                          <a:effectLst/>
                          <a:latin typeface="Times New Roman" panose="02020603050405020304" pitchFamily="18" charset="0"/>
                        </a:rPr>
                        <a:t>Number of industrial mills (&lt;20 metric tons/day)</a:t>
                      </a: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ctr">
                        <a:spcBef>
                          <a:spcPts val="0"/>
                        </a:spcBef>
                        <a:spcAft>
                          <a:spcPts val="0"/>
                        </a:spcAft>
                      </a:pPr>
                      <a:r>
                        <a:rPr lang="en-US" sz="1400" b="1" i="0" u="none" strike="noStrike" dirty="0">
                          <a:solidFill>
                            <a:srgbClr val="FFD966"/>
                          </a:solidFill>
                          <a:effectLst/>
                          <a:latin typeface="Times New Roman" panose="02020603050405020304" pitchFamily="18" charset="0"/>
                        </a:rPr>
                        <a:t>% flour produced in industrial mills </a:t>
                      </a: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ctr">
                        <a:spcBef>
                          <a:spcPts val="0"/>
                        </a:spcBef>
                        <a:spcAft>
                          <a:spcPts val="0"/>
                        </a:spcAft>
                      </a:pPr>
                      <a:r>
                        <a:rPr lang="en-US" sz="1400" b="1" i="0" u="none" strike="noStrike" dirty="0">
                          <a:solidFill>
                            <a:srgbClr val="FFD966"/>
                          </a:solidFill>
                          <a:effectLst/>
                          <a:latin typeface="Times New Roman" panose="02020603050405020304" pitchFamily="18" charset="0"/>
                        </a:rPr>
                        <a:t>% industrially milled flour that is fortified</a:t>
                      </a: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dirty="0">
                          <a:solidFill>
                            <a:srgbClr val="FFD966"/>
                          </a:solidFill>
                          <a:effectLst/>
                          <a:latin typeface="Times New Roman" panose="02020603050405020304" pitchFamily="18" charset="0"/>
                        </a:rPr>
                        <a:t>% flour</a:t>
                      </a:r>
                      <a:r>
                        <a:rPr lang="en-US" sz="1400" b="1" i="0" u="none" strike="noStrike" baseline="0" dirty="0">
                          <a:solidFill>
                            <a:srgbClr val="FFD966"/>
                          </a:solidFill>
                          <a:effectLst/>
                          <a:latin typeface="Times New Roman" panose="02020603050405020304" pitchFamily="18" charset="0"/>
                        </a:rPr>
                        <a:t> that meets national standard</a:t>
                      </a:r>
                      <a:endParaRPr lang="en-US" sz="1400" dirty="0">
                        <a:effectLst/>
                      </a:endParaRPr>
                    </a:p>
                    <a:p>
                      <a:pPr algn="ctr" rtl="0" fontAlgn="ctr">
                        <a:spcBef>
                          <a:spcPts val="0"/>
                        </a:spcBef>
                        <a:spcAft>
                          <a:spcPts val="0"/>
                        </a:spcAft>
                      </a:pP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C4587"/>
                    </a:solidFill>
                  </a:tcPr>
                </a:tc>
                <a:extLst>
                  <a:ext uri="{0D108BD9-81ED-4DB2-BD59-A6C34878D82A}">
                    <a16:rowId xmlns:a16="http://schemas.microsoft.com/office/drawing/2014/main" val="971141472"/>
                  </a:ext>
                </a:extLst>
              </a:tr>
              <a:tr h="480385">
                <a:tc>
                  <a:txBody>
                    <a:bodyPr/>
                    <a:lstStyle/>
                    <a:p>
                      <a:pPr algn="ctr" rtl="0" fontAlgn="t">
                        <a:spcBef>
                          <a:spcPts val="0"/>
                        </a:spcBef>
                        <a:spcAft>
                          <a:spcPts val="0"/>
                        </a:spcAft>
                      </a:pPr>
                      <a:br>
                        <a:rPr lang="en-US" sz="1400" dirty="0">
                          <a:effectLst/>
                        </a:rPr>
                      </a:br>
                      <a:r>
                        <a:rPr lang="en-US" sz="1400" b="1" i="0" u="none" strike="noStrike" dirty="0">
                          <a:solidFill>
                            <a:srgbClr val="000000"/>
                          </a:solidFill>
                          <a:effectLst/>
                          <a:latin typeface="Times New Roman" panose="02020603050405020304" pitchFamily="18" charset="0"/>
                        </a:rPr>
                        <a:t>Wheat</a:t>
                      </a:r>
                      <a:endParaRPr lang="en-US" sz="1400" dirty="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Y</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26</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98</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60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dirty="0">
                          <a:effectLst/>
                          <a:latin typeface="Times New Roman" charset="0"/>
                          <a:ea typeface="Times New Roman" charset="0"/>
                          <a:cs typeface="Times New Roman" charset="0"/>
                        </a:rPr>
                        <a:t>TBD</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3226029521"/>
                  </a:ext>
                </a:extLst>
              </a:tr>
              <a:tr h="480385">
                <a:tc>
                  <a:txBody>
                    <a:bodyPr/>
                    <a:lstStyle/>
                    <a:p>
                      <a:pPr algn="ctr" rtl="0" fontAlgn="t">
                        <a:spcBef>
                          <a:spcPts val="0"/>
                        </a:spcBef>
                        <a:spcAft>
                          <a:spcPts val="0"/>
                        </a:spcAft>
                      </a:pPr>
                      <a:br>
                        <a:rPr lang="en-US" sz="1400">
                          <a:effectLst/>
                        </a:rPr>
                      </a:br>
                      <a:r>
                        <a:rPr lang="en-US" sz="1400" b="1" i="0" u="none" strike="noStrike">
                          <a:solidFill>
                            <a:srgbClr val="000000"/>
                          </a:solidFill>
                          <a:effectLst/>
                          <a:latin typeface="Times New Roman" panose="02020603050405020304" pitchFamily="18" charset="0"/>
                        </a:rPr>
                        <a:t>Maize</a:t>
                      </a:r>
                      <a:endParaRPr lang="en-US" sz="140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a:solidFill>
                            <a:srgbClr val="000000"/>
                          </a:solidFill>
                          <a:effectLst/>
                          <a:latin typeface="Times New Roman" panose="02020603050405020304" pitchFamily="18" charset="0"/>
                        </a:rPr>
                        <a:t>Y</a:t>
                      </a:r>
                      <a:endParaRPr lang="en-US" sz="140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40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75</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dirty="0">
                          <a:effectLst/>
                          <a:latin typeface="Times New Roman" charset="0"/>
                          <a:ea typeface="Times New Roman" charset="0"/>
                          <a:cs typeface="Times New Roman" charset="0"/>
                        </a:rPr>
                        <a:t>TBD</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3360390340"/>
                  </a:ext>
                </a:extLst>
              </a:tr>
              <a:tr h="480385">
                <a:tc>
                  <a:txBody>
                    <a:bodyPr/>
                    <a:lstStyle/>
                    <a:p>
                      <a:pPr algn="ctr" rtl="0" fontAlgn="t">
                        <a:spcBef>
                          <a:spcPts val="0"/>
                        </a:spcBef>
                        <a:spcAft>
                          <a:spcPts val="0"/>
                        </a:spcAft>
                      </a:pPr>
                      <a:br>
                        <a:rPr lang="en-US" sz="1400">
                          <a:effectLst/>
                        </a:rPr>
                      </a:br>
                      <a:r>
                        <a:rPr lang="en-US" sz="1400" b="1" i="0" u="none" strike="noStrike">
                          <a:solidFill>
                            <a:srgbClr val="000000"/>
                          </a:solidFill>
                          <a:effectLst/>
                          <a:latin typeface="Times New Roman" panose="02020603050405020304" pitchFamily="18" charset="0"/>
                        </a:rPr>
                        <a:t>Rice</a:t>
                      </a:r>
                      <a:endParaRPr lang="en-US" sz="1400">
                        <a:effectLst/>
                      </a:endParaRPr>
                    </a:p>
                  </a:txBody>
                  <a:tcPr marL="68580" marR="685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N/A</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fontAlgn="b"/>
                      <a:br>
                        <a:rPr lang="en-US" sz="1400" dirty="0">
                          <a:effectLst/>
                        </a:rPr>
                      </a:br>
                      <a:r>
                        <a:rPr lang="en-US" sz="1400" dirty="0">
                          <a:effectLst/>
                          <a:latin typeface="Times New Roman" charset="0"/>
                          <a:ea typeface="Times New Roman" charset="0"/>
                          <a:cs typeface="Times New Roman" charset="0"/>
                        </a:rPr>
                        <a:t>0</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gn="ctr" rtl="0" fontAlgn="b">
                        <a:spcBef>
                          <a:spcPts val="0"/>
                        </a:spcBef>
                        <a:spcAft>
                          <a:spcPts val="0"/>
                        </a:spcAft>
                      </a:pPr>
                      <a:r>
                        <a:rPr lang="en-US" sz="1400" b="0" i="0" u="none" strike="noStrike" dirty="0">
                          <a:solidFill>
                            <a:srgbClr val="000000"/>
                          </a:solidFill>
                          <a:effectLst/>
                          <a:latin typeface="Times New Roman" panose="02020603050405020304" pitchFamily="18" charset="0"/>
                        </a:rPr>
                        <a:t>0</a:t>
                      </a:r>
                      <a:endParaRPr lang="en-US" sz="1400" dirty="0">
                        <a:effectLst/>
                      </a:endParaRP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dirty="0">
                          <a:effectLst/>
                          <a:latin typeface="Times New Roman" charset="0"/>
                          <a:ea typeface="Times New Roman" charset="0"/>
                          <a:cs typeface="Times New Roman" charset="0"/>
                        </a:rPr>
                        <a:t>TBD</a:t>
                      </a:r>
                    </a:p>
                  </a:txBody>
                  <a:tcPr marL="25400" marR="25400" marT="25400" marB="2540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44783807"/>
                  </a:ext>
                </a:extLst>
              </a:tr>
            </a:tbl>
          </a:graphicData>
        </a:graphic>
      </p:graphicFrame>
      <p:sp>
        <p:nvSpPr>
          <p:cNvPr id="7" name="Rectangle 3">
            <a:extLst>
              <a:ext uri="{FF2B5EF4-FFF2-40B4-BE49-F238E27FC236}">
                <a16:creationId xmlns:a16="http://schemas.microsoft.com/office/drawing/2014/main" id="{DA80BD4A-E67D-430D-9F83-6D69A7F565C4}"/>
              </a:ext>
            </a:extLst>
          </p:cNvPr>
          <p:cNvSpPr>
            <a:spLocks noChangeArrowheads="1"/>
          </p:cNvSpPr>
          <p:nvPr/>
        </p:nvSpPr>
        <p:spPr bwMode="auto">
          <a:xfrm>
            <a:off x="1981200" y="2666098"/>
            <a:ext cx="530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987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23"/>
          <p:cNvSpPr txBox="1"/>
          <p:nvPr/>
        </p:nvSpPr>
        <p:spPr>
          <a:xfrm>
            <a:off x="470645" y="1716483"/>
            <a:ext cx="8418600" cy="36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latin typeface="Times New Roman"/>
                <a:ea typeface="Times New Roman"/>
                <a:cs typeface="Times New Roman"/>
                <a:sym typeface="Times New Roman"/>
              </a:rPr>
              <a:t>Nutrients Added Through Fortification (ppm) </a:t>
            </a:r>
            <a:endParaRPr sz="1200" b="1" dirty="0">
              <a:latin typeface="Times New Roman"/>
              <a:ea typeface="Times New Roman"/>
              <a:cs typeface="Times New Roman"/>
              <a:sym typeface="Times New Roman"/>
            </a:endParaRPr>
          </a:p>
        </p:txBody>
      </p:sp>
      <p:sp>
        <p:nvSpPr>
          <p:cNvPr id="3" name="Rectangle 1">
            <a:extLst>
              <a:ext uri="{FF2B5EF4-FFF2-40B4-BE49-F238E27FC236}">
                <a16:creationId xmlns:a16="http://schemas.microsoft.com/office/drawing/2014/main" id="{D0DBFE92-9C2E-404C-A60D-22DC77887370}"/>
              </a:ext>
            </a:extLst>
          </p:cNvPr>
          <p:cNvSpPr>
            <a:spLocks noChangeArrowheads="1"/>
          </p:cNvSpPr>
          <p:nvPr/>
        </p:nvSpPr>
        <p:spPr bwMode="auto">
          <a:xfrm>
            <a:off x="174000" y="18422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3E93B61-2D30-406E-91DF-0202283790A4}"/>
              </a:ext>
            </a:extLst>
          </p:cNvPr>
          <p:cNvSpPr>
            <a:spLocks noChangeArrowheads="1"/>
          </p:cNvSpPr>
          <p:nvPr/>
        </p:nvSpPr>
        <p:spPr bwMode="auto">
          <a:xfrm>
            <a:off x="0" y="4559444"/>
            <a:ext cx="200439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DA80BD4A-E67D-430D-9F83-6D69A7F565C4}"/>
              </a:ext>
            </a:extLst>
          </p:cNvPr>
          <p:cNvSpPr>
            <a:spLocks noChangeArrowheads="1"/>
          </p:cNvSpPr>
          <p:nvPr/>
        </p:nvSpPr>
        <p:spPr bwMode="auto">
          <a:xfrm>
            <a:off x="1981200" y="2760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Google Shape;224;p23"/>
          <p:cNvSpPr txBox="1"/>
          <p:nvPr/>
        </p:nvSpPr>
        <p:spPr>
          <a:xfrm>
            <a:off x="461681" y="4867571"/>
            <a:ext cx="8418600" cy="36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latin typeface="Times New Roman"/>
                <a:ea typeface="Times New Roman"/>
                <a:cs typeface="Times New Roman"/>
                <a:sym typeface="Times New Roman"/>
              </a:rPr>
              <a:t>Neural Tube Defects, Anemia, Iron Deficiency Anemia, Zinc Intake </a:t>
            </a:r>
            <a:endParaRPr sz="1200" b="1" dirty="0">
              <a:latin typeface="Times New Roman"/>
              <a:ea typeface="Times New Roman"/>
              <a:cs typeface="Times New Roman"/>
              <a:sym typeface="Times New Roman"/>
            </a:endParaRPr>
          </a:p>
        </p:txBody>
      </p:sp>
      <p:pic>
        <p:nvPicPr>
          <p:cNvPr id="12" name="Picture 11"/>
          <p:cNvPicPr>
            <a:picLocks noChangeAspect="1"/>
          </p:cNvPicPr>
          <p:nvPr/>
        </p:nvPicPr>
        <p:blipFill>
          <a:blip r:embed="rId3"/>
          <a:stretch>
            <a:fillRect/>
          </a:stretch>
        </p:blipFill>
        <p:spPr>
          <a:xfrm>
            <a:off x="530469" y="1997478"/>
            <a:ext cx="6131859" cy="2863982"/>
          </a:xfrm>
          <a:prstGeom prst="rect">
            <a:avLst/>
          </a:prstGeom>
        </p:spPr>
      </p:pic>
      <p:pic>
        <p:nvPicPr>
          <p:cNvPr id="13" name="Picture 12"/>
          <p:cNvPicPr>
            <a:picLocks noChangeAspect="1"/>
          </p:cNvPicPr>
          <p:nvPr/>
        </p:nvPicPr>
        <p:blipFill>
          <a:blip r:embed="rId4"/>
          <a:stretch>
            <a:fillRect/>
          </a:stretch>
        </p:blipFill>
        <p:spPr>
          <a:xfrm>
            <a:off x="469834" y="5359141"/>
            <a:ext cx="7867341" cy="1159397"/>
          </a:xfrm>
          <a:prstGeom prst="rect">
            <a:avLst/>
          </a:prstGeom>
        </p:spPr>
      </p:pic>
      <p:sp>
        <p:nvSpPr>
          <p:cNvPr id="11" name="Google Shape;221;p23"/>
          <p:cNvSpPr txBox="1">
            <a:spLocks noGrp="1"/>
          </p:cNvSpPr>
          <p:nvPr>
            <p:ph type="title"/>
          </p:nvPr>
        </p:nvSpPr>
        <p:spPr>
          <a:xfrm>
            <a:off x="59824" y="517583"/>
            <a:ext cx="835877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73763"/>
                </a:solidFill>
              </a:rPr>
              <a:t>Detailed Country Profile</a:t>
            </a:r>
            <a:endParaRPr sz="3600" dirty="0">
              <a:solidFill>
                <a:srgbClr val="073763"/>
              </a:solidFill>
            </a:endParaRPr>
          </a:p>
          <a:p>
            <a:pPr lvl="0"/>
            <a:r>
              <a:rPr lang="en-US" sz="2800" dirty="0">
                <a:solidFill>
                  <a:srgbClr val="BF9000"/>
                </a:solidFill>
              </a:rPr>
              <a:t>EXAMPLE: </a:t>
            </a:r>
            <a:r>
              <a:rPr lang="en-US" sz="3000" dirty="0">
                <a:solidFill>
                  <a:srgbClr val="073763"/>
                </a:solidFill>
              </a:rPr>
              <a:t>South Africa</a:t>
            </a:r>
            <a:endParaRPr sz="3000" dirty="0">
              <a:solidFill>
                <a:srgbClr val="073763"/>
              </a:solidFill>
            </a:endParaRPr>
          </a:p>
        </p:txBody>
      </p:sp>
    </p:spTree>
    <p:extLst>
      <p:ext uri="{BB962C8B-B14F-4D97-AF65-F5344CB8AC3E}">
        <p14:creationId xmlns:p14="http://schemas.microsoft.com/office/powerpoint/2010/main" val="124941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3D1DC51-8FE9-4BED-9884-C1F1E926DAFE}"/>
              </a:ext>
            </a:extLst>
          </p:cNvPr>
          <p:cNvGraphicFramePr>
            <a:graphicFrameLocks noGrp="1"/>
          </p:cNvGraphicFramePr>
          <p:nvPr>
            <p:extLst>
              <p:ext uri="{D42A27DB-BD31-4B8C-83A1-F6EECF244321}">
                <p14:modId xmlns:p14="http://schemas.microsoft.com/office/powerpoint/2010/main" val="1950619744"/>
              </p:ext>
            </p:extLst>
          </p:nvPr>
        </p:nvGraphicFramePr>
        <p:xfrm>
          <a:off x="338905" y="4655781"/>
          <a:ext cx="4789685" cy="1767840"/>
        </p:xfrm>
        <a:graphic>
          <a:graphicData uri="http://schemas.openxmlformats.org/drawingml/2006/table">
            <a:tbl>
              <a:tblPr/>
              <a:tblGrid>
                <a:gridCol w="1502922">
                  <a:extLst>
                    <a:ext uri="{9D8B030D-6E8A-4147-A177-3AD203B41FA5}">
                      <a16:colId xmlns:a16="http://schemas.microsoft.com/office/drawing/2014/main" val="2037349687"/>
                    </a:ext>
                  </a:extLst>
                </a:gridCol>
                <a:gridCol w="3286763">
                  <a:extLst>
                    <a:ext uri="{9D8B030D-6E8A-4147-A177-3AD203B41FA5}">
                      <a16:colId xmlns:a16="http://schemas.microsoft.com/office/drawing/2014/main" val="4238445355"/>
                    </a:ext>
                  </a:extLst>
                </a:gridCol>
              </a:tblGrid>
              <a:tr h="247119">
                <a:tc>
                  <a:txBody>
                    <a:bodyPr/>
                    <a:lstStyle/>
                    <a:p>
                      <a:pPr algn="ctr" rtl="0" fontAlgn="ctr">
                        <a:spcBef>
                          <a:spcPts val="0"/>
                        </a:spcBef>
                        <a:spcAft>
                          <a:spcPts val="0"/>
                        </a:spcAft>
                      </a:pPr>
                      <a:r>
                        <a:rPr lang="en-US" sz="1400" b="1" i="0" u="none" strike="noStrike">
                          <a:solidFill>
                            <a:srgbClr val="FFD966"/>
                          </a:solidFill>
                          <a:effectLst/>
                          <a:latin typeface="Times New Roman" panose="02020603050405020304" pitchFamily="18" charset="0"/>
                        </a:rPr>
                        <a:t>Lead Partners</a:t>
                      </a:r>
                      <a:endParaRPr lang="en-US" sz="1400">
                        <a:effectLst/>
                      </a:endParaRPr>
                    </a:p>
                  </a:txBody>
                  <a:tcPr marL="68580" marR="68580" anchor="ctr">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solidFill>
                      <a:srgbClr val="1C4587"/>
                    </a:solidFill>
                  </a:tcPr>
                </a:tc>
                <a:tc>
                  <a:txBody>
                    <a:bodyPr/>
                    <a:lstStyle/>
                    <a:p>
                      <a:pPr algn="ctr" rtl="0" fontAlgn="ctr">
                        <a:spcBef>
                          <a:spcPts val="0"/>
                        </a:spcBef>
                        <a:spcAft>
                          <a:spcPts val="0"/>
                        </a:spcAft>
                      </a:pPr>
                      <a:r>
                        <a:rPr lang="en-US" sz="1400" b="1" i="0" u="none" strike="noStrike" dirty="0">
                          <a:solidFill>
                            <a:srgbClr val="FFD966"/>
                          </a:solidFill>
                          <a:effectLst/>
                          <a:latin typeface="Times New Roman" panose="02020603050405020304" pitchFamily="18" charset="0"/>
                        </a:rPr>
                        <a:t>Contacts</a:t>
                      </a: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solidFill>
                      <a:srgbClr val="1C4587"/>
                    </a:solidFill>
                  </a:tcPr>
                </a:tc>
                <a:extLst>
                  <a:ext uri="{0D108BD9-81ED-4DB2-BD59-A6C34878D82A}">
                    <a16:rowId xmlns:a16="http://schemas.microsoft.com/office/drawing/2014/main" val="821037514"/>
                  </a:ext>
                </a:extLst>
              </a:tr>
              <a:tr h="593086">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SADC</a:t>
                      </a:r>
                      <a:endParaRPr lang="en-US" sz="1400" dirty="0">
                        <a:effectLst/>
                      </a:endParaRPr>
                    </a:p>
                  </a:txBody>
                  <a:tcPr marL="68580" marR="68580" anchor="ctr">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tc>
                  <a:txBody>
                    <a:bodyPr/>
                    <a:lstStyle/>
                    <a:p>
                      <a:pPr algn="l" fontAlgn="ctr"/>
                      <a:endParaRPr lang="en-US" sz="1400" dirty="0">
                        <a:effectLst/>
                        <a:latin typeface="Times New Roman" charset="0"/>
                        <a:ea typeface="Times New Roman" charset="0"/>
                        <a:cs typeface="Times New Roman" charset="0"/>
                        <a:hlinkClick r:id="rId3"/>
                      </a:endParaRPr>
                    </a:p>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400" dirty="0" err="1">
                          <a:effectLst/>
                          <a:latin typeface="Times New Roman" charset="0"/>
                          <a:ea typeface="Times New Roman" charset="0"/>
                          <a:cs typeface="Times New Roman" charset="0"/>
                        </a:rPr>
                        <a:t>Pontsho</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Sepoloane</a:t>
                      </a:r>
                      <a:r>
                        <a:rPr lang="en-US" sz="1400" dirty="0">
                          <a:effectLst/>
                          <a:latin typeface="Times New Roman" charset="0"/>
                          <a:ea typeface="Times New Roman" charset="0"/>
                          <a:cs typeface="Times New Roman" charset="0"/>
                          <a:hlinkClick r:id="rId3"/>
                        </a:rPr>
                        <a:t>: psepoloane@sadc.int</a:t>
                      </a:r>
                      <a:endParaRPr lang="en-US" sz="1400" dirty="0">
                        <a:effectLst/>
                        <a:latin typeface="Times New Roman" charset="0"/>
                        <a:ea typeface="Times New Roman" charset="0"/>
                        <a:cs typeface="Times New Roman" charset="0"/>
                      </a:endParaRPr>
                    </a:p>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1400" dirty="0">
                        <a:effectLst/>
                        <a:latin typeface="Times New Roman" charset="0"/>
                        <a:ea typeface="Times New Roman" charset="0"/>
                        <a:cs typeface="Times New Roman" charset="0"/>
                      </a:endParaRPr>
                    </a:p>
                  </a:txBody>
                  <a:tcPr marL="68580" marR="68580" anchor="ctr">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8971661"/>
                  </a:ext>
                </a:extLst>
              </a:tr>
              <a:tr h="593086">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FFI</a:t>
                      </a:r>
                      <a:endParaRPr lang="en-US" sz="1400" dirty="0">
                        <a:effectLst/>
                      </a:endParaRPr>
                    </a:p>
                  </a:txBody>
                  <a:tcPr marL="68580" marR="68580" anchor="ctr">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1400" dirty="0">
                        <a:effectLst/>
                      </a:endParaRPr>
                    </a:p>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400" b="0" i="0" u="none" strike="noStrike" dirty="0">
                          <a:solidFill>
                            <a:srgbClr val="000000"/>
                          </a:solidFill>
                          <a:effectLst/>
                          <a:latin typeface="Times New Roman" panose="02020603050405020304" pitchFamily="18" charset="0"/>
                        </a:rPr>
                        <a:t>Laura Rowe:</a:t>
                      </a:r>
                      <a:r>
                        <a:rPr lang="en-US" sz="1400" b="0" i="0" u="none" strike="noStrike" baseline="0" dirty="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hlinkClick r:id="rId4"/>
                        </a:rPr>
                        <a:t>laura.rowe@ffinetwork.org</a:t>
                      </a:r>
                      <a:endParaRPr lang="en-US" sz="1400" b="0" i="0" u="none" strike="noStrike" dirty="0">
                        <a:solidFill>
                          <a:srgbClr val="000000"/>
                        </a:solidFill>
                        <a:effectLst/>
                        <a:latin typeface="Times New Roman" panose="02020603050405020304" pitchFamily="18" charset="0"/>
                      </a:endParaRPr>
                    </a:p>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1400" dirty="0">
                        <a:effectLst/>
                      </a:endParaRPr>
                    </a:p>
                  </a:txBody>
                  <a:tcPr marL="68580" marR="68580" anchor="ctr">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96482423"/>
                  </a:ext>
                </a:extLst>
              </a:tr>
            </a:tbl>
          </a:graphicData>
        </a:graphic>
      </p:graphicFrame>
      <p:sp>
        <p:nvSpPr>
          <p:cNvPr id="9" name="Rectangle 3">
            <a:extLst>
              <a:ext uri="{FF2B5EF4-FFF2-40B4-BE49-F238E27FC236}">
                <a16:creationId xmlns:a16="http://schemas.microsoft.com/office/drawing/2014/main" id="{FCBA0DB2-32D4-4CA7-A730-DED22F781C02}"/>
              </a:ext>
            </a:extLst>
          </p:cNvPr>
          <p:cNvSpPr>
            <a:spLocks noChangeArrowheads="1"/>
          </p:cNvSpPr>
          <p:nvPr/>
        </p:nvSpPr>
        <p:spPr bwMode="auto">
          <a:xfrm>
            <a:off x="-608910" y="1627109"/>
            <a:ext cx="74669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0BCEE50-A514-498A-B9D5-0844D9C6E34D}"/>
              </a:ext>
            </a:extLst>
          </p:cNvPr>
          <p:cNvSpPr/>
          <p:nvPr/>
        </p:nvSpPr>
        <p:spPr>
          <a:xfrm>
            <a:off x="-121920" y="4271682"/>
            <a:ext cx="4572000" cy="738664"/>
          </a:xfrm>
          <a:prstGeom prst="rect">
            <a:avLst/>
          </a:prstGeom>
        </p:spPr>
        <p:txBody>
          <a:bodyPr>
            <a:spAutoFit/>
          </a:bodyPr>
          <a:lstStyle/>
          <a:p>
            <a:pPr indent="342900"/>
            <a:r>
              <a:rPr lang="en-US" b="1" dirty="0">
                <a:latin typeface="Times New Roman" panose="02020603050405020304" pitchFamily="18" charset="0"/>
              </a:rPr>
              <a:t>ACTIVE PARTNERS</a:t>
            </a:r>
            <a:endParaRPr lang="en-US" dirty="0"/>
          </a:p>
          <a:p>
            <a:br>
              <a:rPr lang="en-US" dirty="0"/>
            </a:br>
            <a:endParaRPr lang="en-US" dirty="0"/>
          </a:p>
        </p:txBody>
      </p:sp>
      <p:sp>
        <p:nvSpPr>
          <p:cNvPr id="11" name="Google Shape;221;p23"/>
          <p:cNvSpPr txBox="1">
            <a:spLocks noGrp="1"/>
          </p:cNvSpPr>
          <p:nvPr>
            <p:ph type="title"/>
          </p:nvPr>
        </p:nvSpPr>
        <p:spPr>
          <a:xfrm>
            <a:off x="59824" y="650103"/>
            <a:ext cx="835877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73763"/>
                </a:solidFill>
              </a:rPr>
              <a:t>Detailed Country Profile</a:t>
            </a:r>
            <a:endParaRPr sz="3600" dirty="0">
              <a:solidFill>
                <a:srgbClr val="073763"/>
              </a:solidFill>
            </a:endParaRPr>
          </a:p>
          <a:p>
            <a:pPr lvl="0"/>
            <a:r>
              <a:rPr lang="en-US" sz="2800" dirty="0">
                <a:solidFill>
                  <a:srgbClr val="BF9000"/>
                </a:solidFill>
              </a:rPr>
              <a:t>EXAMPLE: </a:t>
            </a:r>
            <a:r>
              <a:rPr lang="en-US" sz="3000" dirty="0">
                <a:solidFill>
                  <a:srgbClr val="073763"/>
                </a:solidFill>
              </a:rPr>
              <a:t>South Africa</a:t>
            </a:r>
            <a:endParaRPr sz="3000" dirty="0">
              <a:solidFill>
                <a:srgbClr val="073763"/>
              </a:solidFill>
            </a:endParaRPr>
          </a:p>
        </p:txBody>
      </p:sp>
      <p:pic>
        <p:nvPicPr>
          <p:cNvPr id="3" name="Picture 2"/>
          <p:cNvPicPr>
            <a:picLocks noChangeAspect="1"/>
          </p:cNvPicPr>
          <p:nvPr/>
        </p:nvPicPr>
        <p:blipFill>
          <a:blip r:embed="rId5"/>
          <a:stretch>
            <a:fillRect/>
          </a:stretch>
        </p:blipFill>
        <p:spPr>
          <a:xfrm>
            <a:off x="206386" y="2350240"/>
            <a:ext cx="8540049" cy="1460572"/>
          </a:xfrm>
          <a:prstGeom prst="rect">
            <a:avLst/>
          </a:prstGeom>
        </p:spPr>
      </p:pic>
      <p:sp>
        <p:nvSpPr>
          <p:cNvPr id="12" name="Rectangle 11">
            <a:extLst>
              <a:ext uri="{FF2B5EF4-FFF2-40B4-BE49-F238E27FC236}">
                <a16:creationId xmlns:a16="http://schemas.microsoft.com/office/drawing/2014/main" id="{30BCEE50-A514-498A-B9D5-0844D9C6E34D}"/>
              </a:ext>
            </a:extLst>
          </p:cNvPr>
          <p:cNvSpPr/>
          <p:nvPr/>
        </p:nvSpPr>
        <p:spPr>
          <a:xfrm>
            <a:off x="-35780" y="1998935"/>
            <a:ext cx="4572000" cy="738664"/>
          </a:xfrm>
          <a:prstGeom prst="rect">
            <a:avLst/>
          </a:prstGeom>
        </p:spPr>
        <p:txBody>
          <a:bodyPr>
            <a:spAutoFit/>
          </a:bodyPr>
          <a:lstStyle/>
          <a:p>
            <a:pPr indent="342900"/>
            <a:r>
              <a:rPr lang="en-US" b="1" dirty="0">
                <a:latin typeface="Times New Roman" panose="02020603050405020304" pitchFamily="18" charset="0"/>
              </a:rPr>
              <a:t>COUNTRY STATISTICS</a:t>
            </a:r>
            <a:endParaRPr lang="en-US" dirty="0"/>
          </a:p>
          <a:p>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88725" y="828400"/>
            <a:ext cx="851193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73763"/>
                </a:solidFill>
              </a:rPr>
              <a:t>Detailed Country Profile</a:t>
            </a:r>
            <a:endParaRPr sz="3600" dirty="0">
              <a:solidFill>
                <a:srgbClr val="073763"/>
              </a:solidFill>
            </a:endParaRPr>
          </a:p>
          <a:p>
            <a:pPr lvl="0"/>
            <a:r>
              <a:rPr lang="en-US" sz="3200" dirty="0">
                <a:solidFill>
                  <a:srgbClr val="BF9000"/>
                </a:solidFill>
              </a:rPr>
              <a:t>EXAMPLE: </a:t>
            </a:r>
            <a:r>
              <a:rPr lang="en-US" sz="3000" dirty="0">
                <a:solidFill>
                  <a:srgbClr val="073763"/>
                </a:solidFill>
              </a:rPr>
              <a:t>South Africa| Narrative </a:t>
            </a:r>
            <a:endParaRPr sz="3000" dirty="0">
              <a:solidFill>
                <a:srgbClr val="073763"/>
              </a:solidFill>
            </a:endParaRPr>
          </a:p>
        </p:txBody>
      </p:sp>
      <p:sp>
        <p:nvSpPr>
          <p:cNvPr id="9" name="Rectangle 3">
            <a:extLst>
              <a:ext uri="{FF2B5EF4-FFF2-40B4-BE49-F238E27FC236}">
                <a16:creationId xmlns:a16="http://schemas.microsoft.com/office/drawing/2014/main" id="{FCBA0DB2-32D4-4CA7-A730-DED22F781C02}"/>
              </a:ext>
            </a:extLst>
          </p:cNvPr>
          <p:cNvSpPr>
            <a:spLocks noChangeArrowheads="1"/>
          </p:cNvSpPr>
          <p:nvPr/>
        </p:nvSpPr>
        <p:spPr bwMode="auto">
          <a:xfrm>
            <a:off x="-608910" y="1627109"/>
            <a:ext cx="74669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1B6067-F41A-4996-A074-2777FA174A29}"/>
              </a:ext>
            </a:extLst>
          </p:cNvPr>
          <p:cNvSpPr/>
          <p:nvPr/>
        </p:nvSpPr>
        <p:spPr>
          <a:xfrm>
            <a:off x="88726" y="2060793"/>
            <a:ext cx="8966548" cy="3108543"/>
          </a:xfrm>
          <a:prstGeom prst="rect">
            <a:avLst/>
          </a:prstGeom>
        </p:spPr>
        <p:txBody>
          <a:bodyPr wrap="square">
            <a:spAutoFit/>
          </a:bodyPr>
          <a:lstStyle/>
          <a:p>
            <a:r>
              <a:rPr lang="en-US" b="1" dirty="0">
                <a:latin typeface="Times New Roman" panose="02020603050405020304" pitchFamily="18" charset="0"/>
              </a:rPr>
              <a:t>MONITORING STRUCTURES &amp; PROTOCOLS</a:t>
            </a:r>
            <a:endParaRPr lang="en-US" dirty="0"/>
          </a:p>
          <a:p>
            <a:pPr fontAlgn="base">
              <a:buFont typeface="Arial" panose="020B0604020202020204" pitchFamily="34" charset="0"/>
              <a:buChar char="•"/>
            </a:pPr>
            <a:r>
              <a:rPr lang="en-US" dirty="0">
                <a:latin typeface="Times New Roman" panose="02020603050405020304" pitchFamily="18" charset="0"/>
              </a:rPr>
              <a:t>Finalization of QA/QC guidelines and tools (e.g. audit checklist). </a:t>
            </a:r>
          </a:p>
          <a:p>
            <a:pPr fontAlgn="base">
              <a:buFont typeface="Arial" panose="020B0604020202020204" pitchFamily="34" charset="0"/>
              <a:buChar char="•"/>
            </a:pPr>
            <a:r>
              <a:rPr lang="en-US" dirty="0">
                <a:latin typeface="Times New Roman" panose="02020603050405020304" pitchFamily="18" charset="0"/>
              </a:rPr>
              <a:t>Sensitization and capacity-building of the government’s Environmental Health personnel on amended regulations and compliance monitoring and enforcement system. </a:t>
            </a:r>
          </a:p>
          <a:p>
            <a:br>
              <a:rPr lang="en-US" dirty="0"/>
            </a:br>
            <a:r>
              <a:rPr lang="en-US" b="1" dirty="0">
                <a:latin typeface="Times New Roman" panose="02020603050405020304" pitchFamily="18" charset="0"/>
              </a:rPr>
              <a:t>KEY BARRIERS &amp; CHALLENGES</a:t>
            </a:r>
            <a:endParaRPr lang="en-US" dirty="0"/>
          </a:p>
          <a:p>
            <a:pPr fontAlgn="base">
              <a:buFont typeface="Arial" panose="020B0604020202020204" pitchFamily="34" charset="0"/>
              <a:buChar char="•"/>
            </a:pPr>
            <a:r>
              <a:rPr lang="en-US" dirty="0">
                <a:latin typeface="Times New Roman" panose="02020603050405020304" pitchFamily="18" charset="0"/>
              </a:rPr>
              <a:t>Current fortification levels in maize and wheat flour do not provide adequate levels for young children’s consumption.</a:t>
            </a:r>
          </a:p>
          <a:p>
            <a:pPr fontAlgn="base">
              <a:buFont typeface="Arial" panose="020B0604020202020204" pitchFamily="34" charset="0"/>
              <a:buChar char="•"/>
            </a:pPr>
            <a:r>
              <a:rPr lang="en-US" dirty="0">
                <a:latin typeface="Times New Roman" panose="02020603050405020304" pitchFamily="18" charset="0"/>
              </a:rPr>
              <a:t>Not all wheat flour is fortified. </a:t>
            </a:r>
          </a:p>
          <a:p>
            <a:pPr fontAlgn="base">
              <a:buFont typeface="Arial" panose="020B0604020202020204" pitchFamily="34" charset="0"/>
              <a:buChar char="•"/>
            </a:pPr>
            <a:r>
              <a:rPr lang="en-US" dirty="0">
                <a:latin typeface="Times New Roman" panose="02020603050405020304" pitchFamily="18" charset="0"/>
              </a:rPr>
              <a:t>Fortification levels are not harmonized with WHO recommendations. The amended regulations need to be finalized. </a:t>
            </a:r>
          </a:p>
          <a:p>
            <a:pPr fontAlgn="base">
              <a:buFont typeface="Arial" panose="020B0604020202020204" pitchFamily="34" charset="0"/>
              <a:buChar char="•"/>
            </a:pPr>
            <a:r>
              <a:rPr lang="en-US" dirty="0">
                <a:latin typeface="Times New Roman" panose="02020603050405020304" pitchFamily="18" charset="0"/>
              </a:rPr>
              <a:t>HACCP is not mandatory. </a:t>
            </a:r>
          </a:p>
          <a:p>
            <a:pPr fontAlgn="base">
              <a:buFont typeface="Arial" panose="020B0604020202020204" pitchFamily="34" charset="0"/>
              <a:buChar char="•"/>
            </a:pPr>
            <a:r>
              <a:rPr lang="en-US" dirty="0">
                <a:latin typeface="Times New Roman" panose="02020603050405020304" pitchFamily="18" charset="0"/>
              </a:rPr>
              <a:t>Compliance monitoring system is not adequate.</a:t>
            </a:r>
          </a:p>
          <a:p>
            <a:endParaRPr lang="en-US" b="1" dirty="0">
              <a:latin typeface="Times New Roman" panose="02020603050405020304" pitchFamily="18" charset="0"/>
            </a:endParaRPr>
          </a:p>
          <a:p>
            <a:r>
              <a:rPr lang="en-US" b="1" dirty="0">
                <a:latin typeface="Times New Roman" panose="02020603050405020304" pitchFamily="18" charset="0"/>
              </a:rPr>
              <a:t>TECHNICAL ASSISTANCE NEEDED</a:t>
            </a:r>
            <a:endParaRPr lang="en-US" dirty="0"/>
          </a:p>
          <a:p>
            <a:pPr fontAlgn="base">
              <a:buFont typeface="Arial" panose="020B0604020202020204" pitchFamily="34" charset="0"/>
              <a:buChar char="•"/>
            </a:pPr>
            <a:endParaRPr lang="en-US" b="1" dirty="0">
              <a:latin typeface="Times New Roman" panose="02020603050405020304" pitchFamily="18" charset="0"/>
            </a:endParaRPr>
          </a:p>
        </p:txBody>
      </p:sp>
      <p:sp>
        <p:nvSpPr>
          <p:cNvPr id="3" name="Rectangle 2">
            <a:extLst>
              <a:ext uri="{FF2B5EF4-FFF2-40B4-BE49-F238E27FC236}">
                <a16:creationId xmlns:a16="http://schemas.microsoft.com/office/drawing/2014/main" id="{1BEA54D9-2F69-426A-BE2D-146B271E4C8C}"/>
              </a:ext>
            </a:extLst>
          </p:cNvPr>
          <p:cNvSpPr/>
          <p:nvPr/>
        </p:nvSpPr>
        <p:spPr>
          <a:xfrm>
            <a:off x="88726" y="4970617"/>
            <a:ext cx="8966548" cy="1600438"/>
          </a:xfrm>
          <a:prstGeom prst="rect">
            <a:avLst/>
          </a:prstGeom>
        </p:spPr>
        <p:txBody>
          <a:bodyPr wrap="square">
            <a:spAutoFit/>
          </a:bodyPr>
          <a:lstStyle/>
          <a:p>
            <a:r>
              <a:rPr lang="en-US" b="1" dirty="0">
                <a:latin typeface="Times New Roman" panose="02020603050405020304" pitchFamily="18" charset="0"/>
              </a:rPr>
              <a:t>NEXT STEPS</a:t>
            </a:r>
            <a:endParaRPr lang="en-US" dirty="0"/>
          </a:p>
          <a:p>
            <a:pPr fontAlgn="base">
              <a:buFont typeface="Arial" panose="020B0604020202020204" pitchFamily="34" charset="0"/>
              <a:buChar char="•"/>
            </a:pPr>
            <a:r>
              <a:rPr lang="en-US" dirty="0">
                <a:latin typeface="Times New Roman" panose="02020603050405020304" pitchFamily="18" charset="0"/>
              </a:rPr>
              <a:t>Publication of new regulations for maize and wheat flour fortification. </a:t>
            </a:r>
          </a:p>
          <a:p>
            <a:pPr fontAlgn="base">
              <a:buFont typeface="Arial" panose="020B0604020202020204" pitchFamily="34" charset="0"/>
              <a:buChar char="•"/>
            </a:pPr>
            <a:r>
              <a:rPr lang="en-US" dirty="0">
                <a:latin typeface="Times New Roman" panose="02020603050405020304" pitchFamily="18" charset="0"/>
              </a:rPr>
              <a:t>Engagement with industry to request implementation of HACCP and linking HACCP with fortification QA/QC principles. </a:t>
            </a:r>
          </a:p>
          <a:p>
            <a:pPr fontAlgn="base">
              <a:buFont typeface="Arial" panose="020B0604020202020204" pitchFamily="34" charset="0"/>
              <a:buChar char="•"/>
            </a:pPr>
            <a:r>
              <a:rPr lang="en-US" dirty="0">
                <a:latin typeface="Times New Roman" panose="02020603050405020304" pitchFamily="18" charset="0"/>
              </a:rPr>
              <a:t>Finalization of QA/QC guidelines and tools.</a:t>
            </a:r>
          </a:p>
          <a:p>
            <a:br>
              <a:rPr lang="en-US" dirty="0"/>
            </a:br>
            <a:endParaRPr lang="en-US" dirty="0"/>
          </a:p>
        </p:txBody>
      </p:sp>
    </p:spTree>
    <p:extLst>
      <p:ext uri="{BB962C8B-B14F-4D97-AF65-F5344CB8AC3E}">
        <p14:creationId xmlns:p14="http://schemas.microsoft.com/office/powerpoint/2010/main" val="415729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88725" y="828400"/>
            <a:ext cx="851193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73763"/>
                </a:solidFill>
              </a:rPr>
              <a:t>Detailed Country Profile</a:t>
            </a:r>
            <a:endParaRPr sz="3600" dirty="0">
              <a:solidFill>
                <a:srgbClr val="073763"/>
              </a:solidFill>
            </a:endParaRPr>
          </a:p>
          <a:p>
            <a:pPr lvl="0"/>
            <a:r>
              <a:rPr lang="en-US" sz="3200" dirty="0">
                <a:solidFill>
                  <a:srgbClr val="BF9000"/>
                </a:solidFill>
              </a:rPr>
              <a:t>EXAMPLE: </a:t>
            </a:r>
            <a:r>
              <a:rPr lang="en-US" sz="3000" dirty="0">
                <a:solidFill>
                  <a:srgbClr val="073763"/>
                </a:solidFill>
              </a:rPr>
              <a:t>South Africa| Narrative </a:t>
            </a:r>
            <a:endParaRPr sz="3000" dirty="0">
              <a:solidFill>
                <a:srgbClr val="073763"/>
              </a:solidFill>
            </a:endParaRPr>
          </a:p>
        </p:txBody>
      </p:sp>
      <p:sp>
        <p:nvSpPr>
          <p:cNvPr id="9" name="Rectangle 3">
            <a:extLst>
              <a:ext uri="{FF2B5EF4-FFF2-40B4-BE49-F238E27FC236}">
                <a16:creationId xmlns:a16="http://schemas.microsoft.com/office/drawing/2014/main" id="{FCBA0DB2-32D4-4CA7-A730-DED22F781C02}"/>
              </a:ext>
            </a:extLst>
          </p:cNvPr>
          <p:cNvSpPr>
            <a:spLocks noChangeArrowheads="1"/>
          </p:cNvSpPr>
          <p:nvPr/>
        </p:nvSpPr>
        <p:spPr bwMode="auto">
          <a:xfrm>
            <a:off x="-608910" y="1627109"/>
            <a:ext cx="74669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1B6067-F41A-4996-A074-2777FA174A29}"/>
              </a:ext>
            </a:extLst>
          </p:cNvPr>
          <p:cNvSpPr/>
          <p:nvPr/>
        </p:nvSpPr>
        <p:spPr>
          <a:xfrm>
            <a:off x="88726" y="2060793"/>
            <a:ext cx="8966548" cy="3108543"/>
          </a:xfrm>
          <a:prstGeom prst="rect">
            <a:avLst/>
          </a:prstGeom>
        </p:spPr>
        <p:txBody>
          <a:bodyPr wrap="square">
            <a:spAutoFit/>
          </a:bodyPr>
          <a:lstStyle/>
          <a:p>
            <a:r>
              <a:rPr lang="en-US" b="1" dirty="0">
                <a:latin typeface="Times New Roman" panose="02020603050405020304" pitchFamily="18" charset="0"/>
              </a:rPr>
              <a:t>MONITORING STRUCTURES &amp; PROTOCOLS</a:t>
            </a:r>
            <a:endParaRPr lang="en-US" dirty="0"/>
          </a:p>
          <a:p>
            <a:pPr fontAlgn="base">
              <a:buFont typeface="Arial" panose="020B0604020202020204" pitchFamily="34" charset="0"/>
              <a:buChar char="•"/>
            </a:pPr>
            <a:r>
              <a:rPr lang="en-US" dirty="0">
                <a:latin typeface="Times New Roman" panose="02020603050405020304" pitchFamily="18" charset="0"/>
              </a:rPr>
              <a:t>Finalization of QA/QC guidelines and tools (e.g. audit checklist). </a:t>
            </a:r>
          </a:p>
          <a:p>
            <a:pPr fontAlgn="base">
              <a:buFont typeface="Arial" panose="020B0604020202020204" pitchFamily="34" charset="0"/>
              <a:buChar char="•"/>
            </a:pPr>
            <a:r>
              <a:rPr lang="en-US" dirty="0">
                <a:latin typeface="Times New Roman" panose="02020603050405020304" pitchFamily="18" charset="0"/>
              </a:rPr>
              <a:t>Sensitization and capacity-building of the government’s Environmental Health personnel on amended regulations and compliance monitoring and enforcement system. </a:t>
            </a:r>
          </a:p>
          <a:p>
            <a:br>
              <a:rPr lang="en-US" dirty="0"/>
            </a:br>
            <a:r>
              <a:rPr lang="en-US" b="1" dirty="0">
                <a:latin typeface="Times New Roman" panose="02020603050405020304" pitchFamily="18" charset="0"/>
              </a:rPr>
              <a:t>KEY BARRIERS &amp; CHALLENGES</a:t>
            </a:r>
            <a:endParaRPr lang="en-US" dirty="0"/>
          </a:p>
          <a:p>
            <a:pPr fontAlgn="base">
              <a:buFont typeface="Arial" panose="020B0604020202020204" pitchFamily="34" charset="0"/>
              <a:buChar char="•"/>
            </a:pPr>
            <a:r>
              <a:rPr lang="en-US" dirty="0">
                <a:latin typeface="Times New Roman" panose="02020603050405020304" pitchFamily="18" charset="0"/>
              </a:rPr>
              <a:t>Current fortification levels in maize and wheat flour do not provide adequate levels for young children’s consumption.</a:t>
            </a:r>
          </a:p>
          <a:p>
            <a:pPr fontAlgn="base">
              <a:buFont typeface="Arial" panose="020B0604020202020204" pitchFamily="34" charset="0"/>
              <a:buChar char="•"/>
            </a:pPr>
            <a:r>
              <a:rPr lang="en-US" dirty="0">
                <a:latin typeface="Times New Roman" panose="02020603050405020304" pitchFamily="18" charset="0"/>
              </a:rPr>
              <a:t>Not all wheat flour is fortified. </a:t>
            </a:r>
          </a:p>
          <a:p>
            <a:pPr fontAlgn="base">
              <a:buFont typeface="Arial" panose="020B0604020202020204" pitchFamily="34" charset="0"/>
              <a:buChar char="•"/>
            </a:pPr>
            <a:r>
              <a:rPr lang="en-US" dirty="0">
                <a:latin typeface="Times New Roman" panose="02020603050405020304" pitchFamily="18" charset="0"/>
              </a:rPr>
              <a:t>Fortification levels are not harmonized with WHO recommendations. The amended regulations need to be finalized. </a:t>
            </a:r>
          </a:p>
          <a:p>
            <a:pPr fontAlgn="base">
              <a:buFont typeface="Arial" panose="020B0604020202020204" pitchFamily="34" charset="0"/>
              <a:buChar char="•"/>
            </a:pPr>
            <a:r>
              <a:rPr lang="en-US" dirty="0">
                <a:latin typeface="Times New Roman" panose="02020603050405020304" pitchFamily="18" charset="0"/>
              </a:rPr>
              <a:t>HACCP is not mandatory. </a:t>
            </a:r>
          </a:p>
          <a:p>
            <a:pPr fontAlgn="base">
              <a:buFont typeface="Arial" panose="020B0604020202020204" pitchFamily="34" charset="0"/>
              <a:buChar char="•"/>
            </a:pPr>
            <a:r>
              <a:rPr lang="en-US" dirty="0">
                <a:latin typeface="Times New Roman" panose="02020603050405020304" pitchFamily="18" charset="0"/>
              </a:rPr>
              <a:t>Compliance monitoring system is not adequate.</a:t>
            </a:r>
          </a:p>
          <a:p>
            <a:endParaRPr lang="en-US" b="1" dirty="0">
              <a:latin typeface="Times New Roman" panose="02020603050405020304" pitchFamily="18" charset="0"/>
            </a:endParaRPr>
          </a:p>
          <a:p>
            <a:r>
              <a:rPr lang="en-US" b="1" dirty="0">
                <a:latin typeface="Times New Roman" panose="02020603050405020304" pitchFamily="18" charset="0"/>
              </a:rPr>
              <a:t>TECHNICAL ASSISTANCE NEEDED</a:t>
            </a:r>
            <a:endParaRPr lang="en-US" dirty="0"/>
          </a:p>
          <a:p>
            <a:pPr fontAlgn="base">
              <a:buFont typeface="Arial" panose="020B0604020202020204" pitchFamily="34" charset="0"/>
              <a:buChar char="•"/>
            </a:pPr>
            <a:endParaRPr lang="en-US" b="1" dirty="0">
              <a:latin typeface="Times New Roman" panose="02020603050405020304" pitchFamily="18" charset="0"/>
            </a:endParaRPr>
          </a:p>
        </p:txBody>
      </p:sp>
      <p:sp>
        <p:nvSpPr>
          <p:cNvPr id="3" name="Rectangle 2">
            <a:extLst>
              <a:ext uri="{FF2B5EF4-FFF2-40B4-BE49-F238E27FC236}">
                <a16:creationId xmlns:a16="http://schemas.microsoft.com/office/drawing/2014/main" id="{1BEA54D9-2F69-426A-BE2D-146B271E4C8C}"/>
              </a:ext>
            </a:extLst>
          </p:cNvPr>
          <p:cNvSpPr/>
          <p:nvPr/>
        </p:nvSpPr>
        <p:spPr>
          <a:xfrm>
            <a:off x="88726" y="4970617"/>
            <a:ext cx="8966548" cy="1600438"/>
          </a:xfrm>
          <a:prstGeom prst="rect">
            <a:avLst/>
          </a:prstGeom>
        </p:spPr>
        <p:txBody>
          <a:bodyPr wrap="square">
            <a:spAutoFit/>
          </a:bodyPr>
          <a:lstStyle/>
          <a:p>
            <a:r>
              <a:rPr lang="en-US" b="1" dirty="0">
                <a:latin typeface="Times New Roman" panose="02020603050405020304" pitchFamily="18" charset="0"/>
              </a:rPr>
              <a:t>NEXT STEPS</a:t>
            </a:r>
            <a:endParaRPr lang="en-US" dirty="0"/>
          </a:p>
          <a:p>
            <a:pPr fontAlgn="base">
              <a:buFont typeface="Arial" panose="020B0604020202020204" pitchFamily="34" charset="0"/>
              <a:buChar char="•"/>
            </a:pPr>
            <a:r>
              <a:rPr lang="en-US" dirty="0">
                <a:latin typeface="Times New Roman" panose="02020603050405020304" pitchFamily="18" charset="0"/>
              </a:rPr>
              <a:t>Publication of new regulations for maize and wheat flour fortification. </a:t>
            </a:r>
          </a:p>
          <a:p>
            <a:pPr fontAlgn="base">
              <a:buFont typeface="Arial" panose="020B0604020202020204" pitchFamily="34" charset="0"/>
              <a:buChar char="•"/>
            </a:pPr>
            <a:r>
              <a:rPr lang="en-US" dirty="0">
                <a:latin typeface="Times New Roman" panose="02020603050405020304" pitchFamily="18" charset="0"/>
              </a:rPr>
              <a:t>Engagement with industry to request implementation of HACCP and linking HACCP with fortification QA/QC principles. </a:t>
            </a:r>
          </a:p>
          <a:p>
            <a:pPr fontAlgn="base">
              <a:buFont typeface="Arial" panose="020B0604020202020204" pitchFamily="34" charset="0"/>
              <a:buChar char="•"/>
            </a:pPr>
            <a:r>
              <a:rPr lang="en-US" dirty="0">
                <a:latin typeface="Times New Roman" panose="02020603050405020304" pitchFamily="18" charset="0"/>
              </a:rPr>
              <a:t>Finalization of QA/QC guidelines and tools.</a:t>
            </a:r>
          </a:p>
          <a:p>
            <a:br>
              <a:rPr lang="en-US" dirty="0"/>
            </a:br>
            <a:endParaRPr lang="en-US" dirty="0"/>
          </a:p>
        </p:txBody>
      </p:sp>
      <p:sp>
        <p:nvSpPr>
          <p:cNvPr id="6" name="TextBox 5"/>
          <p:cNvSpPr txBox="1"/>
          <p:nvPr/>
        </p:nvSpPr>
        <p:spPr>
          <a:xfrm>
            <a:off x="1470991" y="3127512"/>
            <a:ext cx="6294783" cy="1015663"/>
          </a:xfrm>
          <a:prstGeom prst="rect">
            <a:avLst/>
          </a:prstGeom>
          <a:solidFill>
            <a:srgbClr val="FF0000"/>
          </a:solidFill>
        </p:spPr>
        <p:txBody>
          <a:bodyPr wrap="square" rtlCol="0">
            <a:spAutoFit/>
          </a:bodyPr>
          <a:lstStyle/>
          <a:p>
            <a:pPr marL="342900" lvl="2" indent="-342900" algn="ctr">
              <a:buFont typeface="Wingdings" charset="2"/>
              <a:buChar char="à"/>
            </a:pPr>
            <a:r>
              <a:rPr lang="en-US" sz="2000" dirty="0"/>
              <a:t>These profiles are what drives the matrix and strategic priorities. Results are only as good as what is in the country profiles!</a:t>
            </a:r>
          </a:p>
        </p:txBody>
      </p:sp>
    </p:spTree>
    <p:extLst>
      <p:ext uri="{BB962C8B-B14F-4D97-AF65-F5344CB8AC3E}">
        <p14:creationId xmlns:p14="http://schemas.microsoft.com/office/powerpoint/2010/main" val="73022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7845-FF70-42FB-8C1C-003657790C31}"/>
              </a:ext>
            </a:extLst>
          </p:cNvPr>
          <p:cNvSpPr>
            <a:spLocks noGrp="1"/>
          </p:cNvSpPr>
          <p:nvPr>
            <p:ph type="title"/>
          </p:nvPr>
        </p:nvSpPr>
        <p:spPr/>
        <p:txBody>
          <a:bodyPr/>
          <a:lstStyle/>
          <a:p>
            <a:r>
              <a:rPr lang="en-US" sz="3600" dirty="0"/>
              <a:t>Appreciation</a:t>
            </a:r>
          </a:p>
        </p:txBody>
      </p:sp>
      <p:sp>
        <p:nvSpPr>
          <p:cNvPr id="3" name="Content Placeholder 2">
            <a:extLst>
              <a:ext uri="{FF2B5EF4-FFF2-40B4-BE49-F238E27FC236}">
                <a16:creationId xmlns:a16="http://schemas.microsoft.com/office/drawing/2014/main" id="{3F086499-F5D4-4307-B631-E86D490DAE79}"/>
              </a:ext>
            </a:extLst>
          </p:cNvPr>
          <p:cNvSpPr>
            <a:spLocks noGrp="1"/>
          </p:cNvSpPr>
          <p:nvPr>
            <p:ph idx="1"/>
          </p:nvPr>
        </p:nvSpPr>
        <p:spPr/>
        <p:txBody>
          <a:bodyPr/>
          <a:lstStyle/>
          <a:p>
            <a:r>
              <a:rPr lang="en-US" dirty="0"/>
              <a:t>Data collection and analysis support from Emory graduate students: Ms. Nchedo </a:t>
            </a:r>
            <a:r>
              <a:rPr lang="en-US" dirty="0" err="1"/>
              <a:t>Ezeokoli</a:t>
            </a:r>
            <a:r>
              <a:rPr lang="en-US" dirty="0"/>
              <a:t> and Ms. </a:t>
            </a:r>
            <a:r>
              <a:rPr lang="en-US" dirty="0" err="1"/>
              <a:t>Nikhila</a:t>
            </a:r>
            <a:r>
              <a:rPr lang="en-US" dirty="0"/>
              <a:t> </a:t>
            </a:r>
            <a:r>
              <a:rPr lang="en-US" dirty="0" err="1"/>
              <a:t>Gandrakota</a:t>
            </a:r>
            <a:endParaRPr lang="en-US" dirty="0"/>
          </a:p>
          <a:p>
            <a:r>
              <a:rPr lang="en-US" dirty="0"/>
              <a:t>Thanks to </a:t>
            </a:r>
            <a:r>
              <a:rPr lang="en-US" i="1" dirty="0"/>
              <a:t>FFI Africa Team</a:t>
            </a:r>
            <a:r>
              <a:rPr lang="en-US" dirty="0"/>
              <a:t> and </a:t>
            </a:r>
            <a:r>
              <a:rPr lang="en-US" i="1" dirty="0"/>
              <a:t>the</a:t>
            </a:r>
            <a:r>
              <a:rPr lang="en-US" dirty="0"/>
              <a:t> </a:t>
            </a:r>
            <a:r>
              <a:rPr lang="en-US" i="1" dirty="0"/>
              <a:t>Smarter Futures Steering Committee Members </a:t>
            </a:r>
            <a:r>
              <a:rPr lang="en-US" dirty="0"/>
              <a:t>for guidance on country status and input into this analysis</a:t>
            </a:r>
          </a:p>
          <a:p>
            <a:endParaRPr lang="en-US" dirty="0"/>
          </a:p>
        </p:txBody>
      </p:sp>
    </p:spTree>
    <p:extLst>
      <p:ext uri="{BB962C8B-B14F-4D97-AF65-F5344CB8AC3E}">
        <p14:creationId xmlns:p14="http://schemas.microsoft.com/office/powerpoint/2010/main" val="197238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56299"/>
            <a:ext cx="7886700" cy="4506084"/>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b="1"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b="1" dirty="0"/>
              <a:t>Grain Availability</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96577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4098" name="Picture 2">
            <a:extLst>
              <a:ext uri="{FF2B5EF4-FFF2-40B4-BE49-F238E27FC236}">
                <a16:creationId xmlns:a16="http://schemas.microsoft.com/office/drawing/2014/main" id="{C364D961-B734-4B53-88BA-25993AEBC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69" y="1104006"/>
            <a:ext cx="8203096" cy="5072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29045" y="6447692"/>
            <a:ext cx="3376246" cy="307777"/>
          </a:xfrm>
          <a:prstGeom prst="rect">
            <a:avLst/>
          </a:prstGeom>
          <a:noFill/>
        </p:spPr>
        <p:txBody>
          <a:bodyPr wrap="square" rtlCol="0">
            <a:spAutoFit/>
          </a:bodyPr>
          <a:lstStyle/>
          <a:p>
            <a:r>
              <a:rPr lang="en-US" dirty="0"/>
              <a:t>Source: </a:t>
            </a:r>
            <a:r>
              <a:rPr lang="en-US"/>
              <a:t>FFI Database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1" title="Chart"/>
          <p:cNvPicPr preferRelativeResize="0"/>
          <p:nvPr/>
        </p:nvPicPr>
        <p:blipFill rotWithShape="1">
          <a:blip r:embed="rId3">
            <a:alphaModFix/>
          </a:blip>
          <a:srcRect t="87914"/>
          <a:stretch/>
        </p:blipFill>
        <p:spPr>
          <a:xfrm>
            <a:off x="654075" y="5652339"/>
            <a:ext cx="7995599" cy="655325"/>
          </a:xfrm>
          <a:prstGeom prst="rect">
            <a:avLst/>
          </a:prstGeom>
          <a:noFill/>
          <a:ln>
            <a:noFill/>
          </a:ln>
        </p:spPr>
      </p:pic>
      <p:pic>
        <p:nvPicPr>
          <p:cNvPr id="6146" name="Picture 2">
            <a:extLst>
              <a:ext uri="{FF2B5EF4-FFF2-40B4-BE49-F238E27FC236}">
                <a16:creationId xmlns:a16="http://schemas.microsoft.com/office/drawing/2014/main" id="{FE342090-2D13-45E4-AB04-E5784F0E5E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93"/>
          <a:stretch/>
        </p:blipFill>
        <p:spPr bwMode="auto">
          <a:xfrm>
            <a:off x="0" y="1205948"/>
            <a:ext cx="9144000" cy="4334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9045" y="6447692"/>
            <a:ext cx="3376246" cy="307777"/>
          </a:xfrm>
          <a:prstGeom prst="rect">
            <a:avLst/>
          </a:prstGeom>
          <a:noFill/>
        </p:spPr>
        <p:txBody>
          <a:bodyPr wrap="square" rtlCol="0">
            <a:spAutoFit/>
          </a:bodyPr>
          <a:lstStyle/>
          <a:p>
            <a:r>
              <a:rPr lang="en-US" dirty="0"/>
              <a:t>Source: </a:t>
            </a:r>
            <a:r>
              <a:rPr lang="en-US"/>
              <a:t>FFI Database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2" title="Chart"/>
          <p:cNvPicPr preferRelativeResize="0"/>
          <p:nvPr/>
        </p:nvPicPr>
        <p:blipFill rotWithShape="1">
          <a:blip r:embed="rId3">
            <a:alphaModFix/>
          </a:blip>
          <a:srcRect t="87914"/>
          <a:stretch/>
        </p:blipFill>
        <p:spPr>
          <a:xfrm>
            <a:off x="624825" y="5695018"/>
            <a:ext cx="7995599" cy="655325"/>
          </a:xfrm>
          <a:prstGeom prst="rect">
            <a:avLst/>
          </a:prstGeom>
          <a:noFill/>
          <a:ln>
            <a:noFill/>
          </a:ln>
        </p:spPr>
      </p:pic>
      <p:pic>
        <p:nvPicPr>
          <p:cNvPr id="5122" name="Picture 2">
            <a:extLst>
              <a:ext uri="{FF2B5EF4-FFF2-40B4-BE49-F238E27FC236}">
                <a16:creationId xmlns:a16="http://schemas.microsoft.com/office/drawing/2014/main" id="{F5046B54-66FE-423C-A853-BF1A6BD309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56"/>
          <a:stretch/>
        </p:blipFill>
        <p:spPr bwMode="auto">
          <a:xfrm>
            <a:off x="0" y="643126"/>
            <a:ext cx="9144000" cy="5035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9045" y="6447692"/>
            <a:ext cx="3376246" cy="307777"/>
          </a:xfrm>
          <a:prstGeom prst="rect">
            <a:avLst/>
          </a:prstGeom>
          <a:noFill/>
        </p:spPr>
        <p:txBody>
          <a:bodyPr wrap="square" rtlCol="0">
            <a:spAutoFit/>
          </a:bodyPr>
          <a:lstStyle/>
          <a:p>
            <a:r>
              <a:rPr lang="en-US" dirty="0"/>
              <a:t>Source: </a:t>
            </a:r>
            <a:r>
              <a:rPr lang="en-US"/>
              <a:t>FFI Database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43047"/>
            <a:ext cx="7886700" cy="4506084"/>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b="1"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b="1"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68319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7" name="Picture 6">
            <a:extLst>
              <a:ext uri="{FF2B5EF4-FFF2-40B4-BE49-F238E27FC236}">
                <a16:creationId xmlns:a16="http://schemas.microsoft.com/office/drawing/2014/main" id="{53B14E18-971A-46A7-92D5-C218B348C439}"/>
              </a:ext>
            </a:extLst>
          </p:cNvPr>
          <p:cNvPicPr>
            <a:picLocks noChangeAspect="1"/>
          </p:cNvPicPr>
          <p:nvPr/>
        </p:nvPicPr>
        <p:blipFill rotWithShape="1">
          <a:blip r:embed="rId3"/>
          <a:srcRect l="12870" t="10338" r="16118" b="10956"/>
          <a:stretch/>
        </p:blipFill>
        <p:spPr>
          <a:xfrm>
            <a:off x="4392942" y="1987944"/>
            <a:ext cx="4723636" cy="4188354"/>
          </a:xfrm>
          <a:prstGeom prst="rect">
            <a:avLst/>
          </a:prstGeom>
        </p:spPr>
      </p:pic>
      <p:pic>
        <p:nvPicPr>
          <p:cNvPr id="3" name="Picture 2">
            <a:extLst>
              <a:ext uri="{FF2B5EF4-FFF2-40B4-BE49-F238E27FC236}">
                <a16:creationId xmlns:a16="http://schemas.microsoft.com/office/drawing/2014/main" id="{56E82B6B-1D40-47D9-A3E7-BE71C16CBEBC}"/>
              </a:ext>
            </a:extLst>
          </p:cNvPr>
          <p:cNvPicPr>
            <a:picLocks noChangeAspect="1"/>
          </p:cNvPicPr>
          <p:nvPr/>
        </p:nvPicPr>
        <p:blipFill rotWithShape="1">
          <a:blip r:embed="rId4"/>
          <a:srcRect l="12649" t="11183" r="15774" b="8691"/>
          <a:stretch/>
        </p:blipFill>
        <p:spPr>
          <a:xfrm>
            <a:off x="26504" y="1987943"/>
            <a:ext cx="4746875" cy="4251088"/>
          </a:xfrm>
          <a:prstGeom prst="rect">
            <a:avLst/>
          </a:prstGeom>
        </p:spPr>
      </p:pic>
      <p:sp>
        <p:nvSpPr>
          <p:cNvPr id="302" name="Google Shape;302;p34"/>
          <p:cNvSpPr txBox="1"/>
          <p:nvPr/>
        </p:nvSpPr>
        <p:spPr>
          <a:xfrm>
            <a:off x="280217" y="662609"/>
            <a:ext cx="7180757" cy="755373"/>
          </a:xfrm>
          <a:prstGeom prst="rect">
            <a:avLst/>
          </a:prstGeom>
          <a:solidFill>
            <a:srgbClr val="CCCCCC">
              <a:alpha val="0"/>
            </a:srgbClr>
          </a:solidFill>
          <a:ln>
            <a:noFill/>
          </a:ln>
        </p:spPr>
        <p:txBody>
          <a:bodyPr spcFirstLastPara="1" wrap="square" lIns="91425" tIns="91425" rIns="91425" bIns="91425" anchor="t" anchorCtr="0">
            <a:noAutofit/>
          </a:bodyPr>
          <a:lstStyle/>
          <a:p>
            <a:pPr lvl="0">
              <a:lnSpc>
                <a:spcPct val="90000"/>
              </a:lnSpc>
            </a:pPr>
            <a:r>
              <a:rPr lang="en-US" sz="3600" b="1" dirty="0">
                <a:solidFill>
                  <a:schemeClr val="accent5"/>
                </a:solidFill>
                <a:latin typeface="Calibri"/>
                <a:ea typeface="Calibri"/>
                <a:cs typeface="Calibri"/>
                <a:sym typeface="Calibri"/>
              </a:rPr>
              <a:t>3. Fortification Status</a:t>
            </a:r>
            <a:endParaRPr sz="3600" b="1" dirty="0">
              <a:solidFill>
                <a:schemeClr val="accent5"/>
              </a:solidFill>
              <a:latin typeface="Calibri"/>
              <a:ea typeface="Calibri"/>
              <a:cs typeface="Calibri"/>
              <a:sym typeface="Calibri"/>
            </a:endParaRPr>
          </a:p>
        </p:txBody>
      </p:sp>
      <p:sp>
        <p:nvSpPr>
          <p:cNvPr id="4" name="TextBox 3"/>
          <p:cNvSpPr txBox="1"/>
          <p:nvPr/>
        </p:nvSpPr>
        <p:spPr>
          <a:xfrm>
            <a:off x="6729045" y="6447692"/>
            <a:ext cx="3376246" cy="307777"/>
          </a:xfrm>
          <a:prstGeom prst="rect">
            <a:avLst/>
          </a:prstGeom>
          <a:noFill/>
        </p:spPr>
        <p:txBody>
          <a:bodyPr wrap="square" rtlCol="0">
            <a:spAutoFit/>
          </a:bodyPr>
          <a:lstStyle/>
          <a:p>
            <a:r>
              <a:rPr lang="en-US" dirty="0"/>
              <a:t>Source: </a:t>
            </a:r>
            <a:r>
              <a:rPr lang="en-US"/>
              <a:t>FFI Database</a:t>
            </a:r>
          </a:p>
        </p:txBody>
      </p:sp>
      <p:sp>
        <p:nvSpPr>
          <p:cNvPr id="2" name="TextBox 1"/>
          <p:cNvSpPr txBox="1"/>
          <p:nvPr/>
        </p:nvSpPr>
        <p:spPr>
          <a:xfrm>
            <a:off x="980661" y="1457741"/>
            <a:ext cx="3670853" cy="954107"/>
          </a:xfrm>
          <a:prstGeom prst="rect">
            <a:avLst/>
          </a:prstGeom>
          <a:noFill/>
        </p:spPr>
        <p:txBody>
          <a:bodyPr wrap="square" rtlCol="0">
            <a:spAutoFit/>
          </a:bodyPr>
          <a:lstStyle/>
          <a:p>
            <a:pPr lvl="0"/>
            <a:r>
              <a:rPr lang="en-US" sz="2800" b="1" dirty="0">
                <a:solidFill>
                  <a:srgbClr val="BF9000"/>
                </a:solidFill>
                <a:latin typeface="Calibri"/>
                <a:ea typeface="Calibri"/>
                <a:cs typeface="Calibri"/>
                <a:sym typeface="Calibri"/>
              </a:rPr>
              <a:t>Wheat Flour</a:t>
            </a:r>
          </a:p>
          <a:p>
            <a:endParaRPr lang="en-US" sz="2800" dirty="0"/>
          </a:p>
        </p:txBody>
      </p:sp>
      <p:sp>
        <p:nvSpPr>
          <p:cNvPr id="6" name="TextBox 5"/>
          <p:cNvSpPr txBox="1"/>
          <p:nvPr/>
        </p:nvSpPr>
        <p:spPr>
          <a:xfrm>
            <a:off x="5121971" y="1477618"/>
            <a:ext cx="3670853" cy="954107"/>
          </a:xfrm>
          <a:prstGeom prst="rect">
            <a:avLst/>
          </a:prstGeom>
          <a:noFill/>
        </p:spPr>
        <p:txBody>
          <a:bodyPr wrap="square" rtlCol="0">
            <a:spAutoFit/>
          </a:bodyPr>
          <a:lstStyle/>
          <a:p>
            <a:pPr lvl="0"/>
            <a:r>
              <a:rPr lang="en-US" sz="2800" b="1" dirty="0">
                <a:solidFill>
                  <a:srgbClr val="BF9000"/>
                </a:solidFill>
                <a:latin typeface="Calibri"/>
                <a:ea typeface="Calibri"/>
                <a:cs typeface="Calibri"/>
                <a:sym typeface="Calibri"/>
              </a:rPr>
              <a:t>Maize Flour</a:t>
            </a:r>
          </a:p>
          <a:p>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43046"/>
            <a:ext cx="7886700" cy="4584259"/>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b="1"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b="1" dirty="0"/>
              <a:t>Updated FFI Color Codes </a:t>
            </a:r>
          </a:p>
          <a:p>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44427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p:nvPr/>
        </p:nvSpPr>
        <p:spPr>
          <a:xfrm>
            <a:off x="280217" y="576282"/>
            <a:ext cx="7180757" cy="722430"/>
          </a:xfrm>
          <a:prstGeom prst="rect">
            <a:avLst/>
          </a:prstGeom>
          <a:solidFill>
            <a:srgbClr val="CCCCCC">
              <a:alpha val="0"/>
            </a:srgbClr>
          </a:solidFill>
          <a:ln>
            <a:noFill/>
          </a:ln>
        </p:spPr>
        <p:txBody>
          <a:bodyPr spcFirstLastPara="1" wrap="square" lIns="91425" tIns="91425" rIns="91425" bIns="91425" anchor="t" anchorCtr="0">
            <a:noAutofit/>
          </a:bodyPr>
          <a:lstStyle/>
          <a:p>
            <a:pPr lvl="0">
              <a:lnSpc>
                <a:spcPct val="90000"/>
              </a:lnSpc>
            </a:pPr>
            <a:r>
              <a:rPr lang="en-US" sz="3600" b="1" dirty="0">
                <a:solidFill>
                  <a:schemeClr val="accent5"/>
                </a:solidFill>
                <a:latin typeface="Calibri"/>
                <a:ea typeface="Calibri"/>
                <a:cs typeface="Calibri"/>
                <a:sym typeface="Calibri"/>
              </a:rPr>
              <a:t>4. Updated FFI Color Codes</a:t>
            </a:r>
            <a:endParaRPr sz="3600" b="1" dirty="0">
              <a:solidFill>
                <a:schemeClr val="accent5"/>
              </a:solidFill>
              <a:latin typeface="Calibri"/>
              <a:ea typeface="Calibri"/>
              <a:cs typeface="Calibri"/>
              <a:sym typeface="Calibri"/>
            </a:endParaRPr>
          </a:p>
        </p:txBody>
      </p:sp>
      <p:sp>
        <p:nvSpPr>
          <p:cNvPr id="2" name="TextBox 1"/>
          <p:cNvSpPr txBox="1"/>
          <p:nvPr/>
        </p:nvSpPr>
        <p:spPr>
          <a:xfrm>
            <a:off x="980661" y="1099933"/>
            <a:ext cx="3670853" cy="954107"/>
          </a:xfrm>
          <a:prstGeom prst="rect">
            <a:avLst/>
          </a:prstGeom>
          <a:noFill/>
        </p:spPr>
        <p:txBody>
          <a:bodyPr wrap="square" rtlCol="0">
            <a:spAutoFit/>
          </a:bodyPr>
          <a:lstStyle/>
          <a:p>
            <a:pPr lvl="0"/>
            <a:r>
              <a:rPr lang="en-US" sz="2800" b="1" dirty="0">
                <a:solidFill>
                  <a:srgbClr val="BF9000"/>
                </a:solidFill>
                <a:latin typeface="Calibri"/>
                <a:ea typeface="Calibri"/>
                <a:cs typeface="Calibri"/>
                <a:sym typeface="Calibri"/>
              </a:rPr>
              <a:t>Wheat Flour</a:t>
            </a:r>
          </a:p>
          <a:p>
            <a:endParaRPr lang="en-US" sz="2800" dirty="0"/>
          </a:p>
        </p:txBody>
      </p:sp>
      <p:sp>
        <p:nvSpPr>
          <p:cNvPr id="6" name="TextBox 5"/>
          <p:cNvSpPr txBox="1"/>
          <p:nvPr/>
        </p:nvSpPr>
        <p:spPr>
          <a:xfrm>
            <a:off x="5121971" y="1119810"/>
            <a:ext cx="3670853" cy="954107"/>
          </a:xfrm>
          <a:prstGeom prst="rect">
            <a:avLst/>
          </a:prstGeom>
          <a:noFill/>
        </p:spPr>
        <p:txBody>
          <a:bodyPr wrap="square" rtlCol="0">
            <a:spAutoFit/>
          </a:bodyPr>
          <a:lstStyle/>
          <a:p>
            <a:pPr lvl="0"/>
            <a:r>
              <a:rPr lang="en-US" sz="2800" b="1" dirty="0">
                <a:solidFill>
                  <a:srgbClr val="BF9000"/>
                </a:solidFill>
                <a:latin typeface="Calibri"/>
                <a:ea typeface="Calibri"/>
                <a:cs typeface="Calibri"/>
                <a:sym typeface="Calibri"/>
              </a:rPr>
              <a:t>Maize Flour</a:t>
            </a:r>
          </a:p>
          <a:p>
            <a:endParaRPr lang="en-US" sz="2800" dirty="0"/>
          </a:p>
        </p:txBody>
      </p:sp>
      <p:graphicFrame>
        <p:nvGraphicFramePr>
          <p:cNvPr id="13" name="Table 12">
            <a:extLst>
              <a:ext uri="{FF2B5EF4-FFF2-40B4-BE49-F238E27FC236}">
                <a16:creationId xmlns:a16="http://schemas.microsoft.com/office/drawing/2014/main" id="{80D3655E-E0E1-4245-903B-ABF09962846D}"/>
              </a:ext>
            </a:extLst>
          </p:cNvPr>
          <p:cNvGraphicFramePr>
            <a:graphicFrameLocks noGrp="1"/>
          </p:cNvGraphicFramePr>
          <p:nvPr/>
        </p:nvGraphicFramePr>
        <p:xfrm>
          <a:off x="216774" y="5711260"/>
          <a:ext cx="6727366" cy="1078820"/>
        </p:xfrm>
        <a:graphic>
          <a:graphicData uri="http://schemas.openxmlformats.org/drawingml/2006/table">
            <a:tbl>
              <a:tblPr/>
              <a:tblGrid>
                <a:gridCol w="349108">
                  <a:extLst>
                    <a:ext uri="{9D8B030D-6E8A-4147-A177-3AD203B41FA5}">
                      <a16:colId xmlns:a16="http://schemas.microsoft.com/office/drawing/2014/main" val="2048053389"/>
                    </a:ext>
                  </a:extLst>
                </a:gridCol>
                <a:gridCol w="6378258">
                  <a:extLst>
                    <a:ext uri="{9D8B030D-6E8A-4147-A177-3AD203B41FA5}">
                      <a16:colId xmlns:a16="http://schemas.microsoft.com/office/drawing/2014/main" val="3102975422"/>
                    </a:ext>
                  </a:extLst>
                </a:gridCol>
              </a:tblGrid>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BF94B2"/>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Over 75% of industrial-milled grain fortified in country. FFI's main role is monitoring. </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22989"/>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7BB372"/>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Confident country will move to 75% in the next one year. Targeted support as needed.</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4420"/>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1D46C"/>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Organized efforts to increase fortification within country. Without support to fill gaps, moving to 75% unlikely.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9416"/>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E57879"/>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No fortification activity in the country. Major support necessary to reach 75% fortification</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372967"/>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7BEBC"/>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Fortification of grain likely to have very limited health impact; or no data on country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25348"/>
                  </a:ext>
                </a:extLst>
              </a:tr>
            </a:tbl>
          </a:graphicData>
        </a:graphic>
      </p:graphicFrame>
      <p:grpSp>
        <p:nvGrpSpPr>
          <p:cNvPr id="9" name="Group 65"/>
          <p:cNvGrpSpPr>
            <a:grpSpLocks/>
          </p:cNvGrpSpPr>
          <p:nvPr/>
        </p:nvGrpSpPr>
        <p:grpSpPr bwMode="auto">
          <a:xfrm>
            <a:off x="328426" y="1588785"/>
            <a:ext cx="3905598" cy="4174435"/>
            <a:chOff x="2163114" y="1590714"/>
            <a:chExt cx="4162283" cy="4572000"/>
          </a:xfrm>
          <a:solidFill>
            <a:schemeClr val="bg1">
              <a:lumMod val="85000"/>
            </a:schemeClr>
          </a:solidFill>
        </p:grpSpPr>
        <p:sp>
          <p:nvSpPr>
            <p:cNvPr id="11"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12"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14"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15"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rgbClr val="DADA02"/>
            </a:solidFill>
            <a:ln w="6350">
              <a:solidFill>
                <a:srgbClr val="CECECE"/>
              </a:solidFill>
              <a:round/>
              <a:headEnd/>
              <a:tailEnd/>
            </a:ln>
          </p:spPr>
          <p:txBody>
            <a:bodyPr>
              <a:prstTxWarp prst="textNoShape">
                <a:avLst/>
              </a:prstTxWarp>
            </a:bodyPr>
            <a:lstStyle/>
            <a:p>
              <a:endParaRPr lang="en-US" sz="1600" dirty="0">
                <a:highlight>
                  <a:srgbClr val="FFFF00"/>
                </a:highlight>
              </a:endParaRPr>
            </a:p>
          </p:txBody>
        </p:sp>
        <p:sp>
          <p:nvSpPr>
            <p:cNvPr id="16"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17"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8"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9"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20"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21"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22"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23"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4"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5"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6"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27"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28"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29"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0"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31"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32"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33"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34"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35"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noFill/>
              </a:endParaRPr>
            </a:p>
          </p:txBody>
        </p:sp>
        <p:sp>
          <p:nvSpPr>
            <p:cNvPr id="36"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37"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38"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39"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40"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41"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42"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43"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44"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45"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46"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47"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48"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49"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50"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51"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DADA02"/>
            </a:solidFill>
            <a:ln w="6350">
              <a:solidFill>
                <a:srgbClr val="CECECE"/>
              </a:solidFill>
              <a:round/>
              <a:headEnd/>
              <a:tailEnd/>
            </a:ln>
          </p:spPr>
          <p:txBody>
            <a:bodyPr>
              <a:prstTxWarp prst="textNoShape">
                <a:avLst/>
              </a:prstTxWarp>
            </a:bodyPr>
            <a:lstStyle/>
            <a:p>
              <a:endParaRPr lang="en-US" sz="1600" dirty="0"/>
            </a:p>
          </p:txBody>
        </p:sp>
        <p:sp>
          <p:nvSpPr>
            <p:cNvPr id="52"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53"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4"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55"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56"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57"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8"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9"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60"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chemeClr val="accent3">
                <a:lumMod val="20000"/>
                <a:lumOff val="80000"/>
              </a:schemeClr>
            </a:solidFill>
            <a:ln w="6350">
              <a:solidFill>
                <a:srgbClr val="CECECE"/>
              </a:solidFill>
              <a:round/>
              <a:headEnd/>
              <a:tailEnd/>
            </a:ln>
          </p:spPr>
          <p:txBody>
            <a:bodyPr wrap="none" anchor="ctr">
              <a:prstTxWarp prst="textNoShape">
                <a:avLst/>
              </a:prstTxWarp>
            </a:bodyPr>
            <a:lstStyle/>
            <a:p>
              <a:endParaRPr lang="en-US" sz="1600"/>
            </a:p>
          </p:txBody>
        </p:sp>
        <p:sp>
          <p:nvSpPr>
            <p:cNvPr id="61"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chemeClr val="accent3">
                <a:lumMod val="20000"/>
                <a:lumOff val="80000"/>
              </a:schemeClr>
            </a:solidFill>
            <a:ln w="6350">
              <a:solidFill>
                <a:srgbClr val="CECECE"/>
              </a:solidFill>
              <a:round/>
              <a:headEnd/>
              <a:tailEnd/>
            </a:ln>
          </p:spPr>
          <p:txBody>
            <a:bodyPr wrap="none" anchor="ctr">
              <a:prstTxWarp prst="textNoShape">
                <a:avLst/>
              </a:prstTxWarp>
            </a:bodyPr>
            <a:lstStyle/>
            <a:p>
              <a:endParaRPr lang="en-US" sz="1600"/>
            </a:p>
          </p:txBody>
        </p:sp>
      </p:grpSp>
      <p:grpSp>
        <p:nvGrpSpPr>
          <p:cNvPr id="62" name="Group 65"/>
          <p:cNvGrpSpPr>
            <a:grpSpLocks/>
          </p:cNvGrpSpPr>
          <p:nvPr/>
        </p:nvGrpSpPr>
        <p:grpSpPr bwMode="auto">
          <a:xfrm>
            <a:off x="4662292" y="1634649"/>
            <a:ext cx="3760379" cy="4158913"/>
            <a:chOff x="2163114" y="1590714"/>
            <a:chExt cx="4162283" cy="4572000"/>
          </a:xfrm>
          <a:solidFill>
            <a:schemeClr val="bg1">
              <a:lumMod val="85000"/>
            </a:schemeClr>
          </a:solidFill>
        </p:grpSpPr>
        <p:sp>
          <p:nvSpPr>
            <p:cNvPr id="63"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4"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5"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6"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7"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8"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69"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0"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1"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2"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73"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4"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5"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6"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7"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8"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79"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80"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81"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82"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83"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84"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85"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86"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6350">
              <a:solidFill>
                <a:srgbClr val="CECECE"/>
              </a:solidFill>
              <a:round/>
              <a:headEnd/>
              <a:tailEnd/>
            </a:ln>
          </p:spPr>
          <p:txBody>
            <a:bodyPr>
              <a:prstTxWarp prst="textNoShape">
                <a:avLst/>
              </a:prstTxWarp>
            </a:bodyPr>
            <a:lstStyle/>
            <a:p>
              <a:endParaRPr lang="en-US" sz="1600">
                <a:noFill/>
              </a:endParaRPr>
            </a:p>
          </p:txBody>
        </p:sp>
        <p:sp>
          <p:nvSpPr>
            <p:cNvPr id="87"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88"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89"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3">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90"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91"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92"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93"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94"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95"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96"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97"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98"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99"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100"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101"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DADA02"/>
            </a:solidFill>
            <a:ln w="6350">
              <a:solidFill>
                <a:srgbClr val="CECECE"/>
              </a:solidFill>
              <a:round/>
              <a:headEnd/>
              <a:tailEnd/>
            </a:ln>
          </p:spPr>
          <p:txBody>
            <a:bodyPr>
              <a:prstTxWarp prst="textNoShape">
                <a:avLst/>
              </a:prstTxWarp>
            </a:bodyPr>
            <a:lstStyle/>
            <a:p>
              <a:endParaRPr lang="en-US" sz="1600"/>
            </a:p>
          </p:txBody>
        </p:sp>
        <p:sp>
          <p:nvSpPr>
            <p:cNvPr id="102"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03"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04"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05"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06"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92D050"/>
            </a:solidFill>
            <a:ln w="6350">
              <a:solidFill>
                <a:srgbClr val="CECECE"/>
              </a:solidFill>
              <a:round/>
              <a:headEnd/>
              <a:tailEnd/>
            </a:ln>
          </p:spPr>
          <p:txBody>
            <a:bodyPr>
              <a:prstTxWarp prst="textNoShape">
                <a:avLst/>
              </a:prstTxWarp>
            </a:bodyPr>
            <a:lstStyle/>
            <a:p>
              <a:endParaRPr lang="en-US" sz="1600"/>
            </a:p>
          </p:txBody>
        </p:sp>
        <p:sp>
          <p:nvSpPr>
            <p:cNvPr id="107"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accent1">
                <a:lumMod val="20000"/>
                <a:lumOff val="80000"/>
              </a:schemeClr>
            </a:solidFill>
            <a:ln w="6350">
              <a:solidFill>
                <a:srgbClr val="CECECE"/>
              </a:solidFill>
              <a:round/>
              <a:headEnd/>
              <a:tailEnd/>
            </a:ln>
          </p:spPr>
          <p:txBody>
            <a:bodyPr>
              <a:prstTxWarp prst="textNoShape">
                <a:avLst/>
              </a:prstTxWarp>
            </a:bodyPr>
            <a:lstStyle/>
            <a:p>
              <a:endParaRPr lang="en-US" sz="1600"/>
            </a:p>
          </p:txBody>
        </p:sp>
        <p:sp>
          <p:nvSpPr>
            <p:cNvPr id="108"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09"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10"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11"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chemeClr val="accent1">
                <a:lumMod val="20000"/>
                <a:lumOff val="80000"/>
              </a:schemeClr>
            </a:solidFill>
            <a:ln w="6350">
              <a:solidFill>
                <a:srgbClr val="CECECE"/>
              </a:solidFill>
              <a:round/>
              <a:headEnd/>
              <a:tailEnd/>
            </a:ln>
          </p:spPr>
          <p:txBody>
            <a:bodyPr wrap="none" anchor="ctr">
              <a:prstTxWarp prst="textNoShape">
                <a:avLst/>
              </a:prstTxWarp>
            </a:bodyPr>
            <a:lstStyle/>
            <a:p>
              <a:endParaRPr lang="en-US" sz="1600"/>
            </a:p>
          </p:txBody>
        </p:sp>
        <p:sp>
          <p:nvSpPr>
            <p:cNvPr id="112"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chemeClr val="accent3">
                <a:lumMod val="20000"/>
                <a:lumOff val="80000"/>
              </a:schemeClr>
            </a:solidFill>
            <a:ln w="6350">
              <a:solidFill>
                <a:srgbClr val="CECECE"/>
              </a:solidFill>
              <a:round/>
              <a:headEnd/>
              <a:tailEnd/>
            </a:ln>
          </p:spPr>
          <p:txBody>
            <a:bodyPr wrap="none" anchor="ctr">
              <a:prstTxWarp prst="textNoShape">
                <a:avLst/>
              </a:prstTxWarp>
            </a:bodyPr>
            <a:lstStyle/>
            <a:p>
              <a:endParaRPr lang="en-US" sz="1600"/>
            </a:p>
          </p:txBody>
        </p:sp>
      </p:grpSp>
    </p:spTree>
    <p:extLst>
      <p:ext uri="{BB962C8B-B14F-4D97-AF65-F5344CB8AC3E}">
        <p14:creationId xmlns:p14="http://schemas.microsoft.com/office/powerpoint/2010/main" val="2823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339213" y="607299"/>
            <a:ext cx="8480323" cy="124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1C4587"/>
                </a:solidFill>
              </a:rPr>
              <a:t>Strategic Priorities: </a:t>
            </a:r>
            <a:r>
              <a:rPr lang="en-US" sz="3600" dirty="0">
                <a:solidFill>
                  <a:srgbClr val="BF9000"/>
                </a:solidFill>
              </a:rPr>
              <a:t>Wheat Flour</a:t>
            </a:r>
            <a:endParaRPr sz="3600" dirty="0">
              <a:solidFill>
                <a:srgbClr val="1C4587"/>
              </a:solidFill>
            </a:endParaRPr>
          </a:p>
        </p:txBody>
      </p:sp>
      <p:graphicFrame>
        <p:nvGraphicFramePr>
          <p:cNvPr id="3" name="Table 2">
            <a:extLst>
              <a:ext uri="{FF2B5EF4-FFF2-40B4-BE49-F238E27FC236}">
                <a16:creationId xmlns:a16="http://schemas.microsoft.com/office/drawing/2014/main" id="{037D516C-76B8-40F6-B58B-B439202FF6F8}"/>
              </a:ext>
            </a:extLst>
          </p:cNvPr>
          <p:cNvGraphicFramePr>
            <a:graphicFrameLocks noGrp="1"/>
          </p:cNvGraphicFramePr>
          <p:nvPr/>
        </p:nvGraphicFramePr>
        <p:xfrm>
          <a:off x="380185" y="2018072"/>
          <a:ext cx="4258076" cy="4319530"/>
        </p:xfrm>
        <a:graphic>
          <a:graphicData uri="http://schemas.openxmlformats.org/drawingml/2006/table">
            <a:tbl>
              <a:tblPr/>
              <a:tblGrid>
                <a:gridCol w="1056847">
                  <a:extLst>
                    <a:ext uri="{9D8B030D-6E8A-4147-A177-3AD203B41FA5}">
                      <a16:colId xmlns:a16="http://schemas.microsoft.com/office/drawing/2014/main" val="1363068779"/>
                    </a:ext>
                  </a:extLst>
                </a:gridCol>
                <a:gridCol w="1516891">
                  <a:extLst>
                    <a:ext uri="{9D8B030D-6E8A-4147-A177-3AD203B41FA5}">
                      <a16:colId xmlns:a16="http://schemas.microsoft.com/office/drawing/2014/main" val="1444978269"/>
                    </a:ext>
                  </a:extLst>
                </a:gridCol>
                <a:gridCol w="1684338">
                  <a:extLst>
                    <a:ext uri="{9D8B030D-6E8A-4147-A177-3AD203B41FA5}">
                      <a16:colId xmlns:a16="http://schemas.microsoft.com/office/drawing/2014/main" val="538664400"/>
                    </a:ext>
                  </a:extLst>
                </a:gridCol>
              </a:tblGrid>
              <a:tr h="550165">
                <a:tc>
                  <a:txBody>
                    <a:bodyPr/>
                    <a:lstStyle/>
                    <a:p>
                      <a:pPr algn="ctr" rtl="0" fontAlgn="b"/>
                      <a:r>
                        <a:rPr lang="en-US" sz="1400" b="1" dirty="0">
                          <a:effectLst/>
                          <a:latin typeface="Calibri" panose="020F0502020204030204" pitchFamily="34" charset="0"/>
                        </a:rPr>
                        <a:t>#  of Countries</a:t>
                      </a:r>
                    </a:p>
                  </a:txBody>
                  <a:tcPr marL="6129" marR="6129" marT="4086" marB="4086" anchor="b">
                    <a:lnL w="7620" cap="flat" cmpd="sng" algn="ctr">
                      <a:solidFill>
                        <a:srgbClr val="CCCCCC"/>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effectLst/>
                          <a:latin typeface="Calibri" panose="020F0502020204030204" pitchFamily="34" charset="0"/>
                        </a:rPr>
                        <a:t>Population in Millions </a:t>
                      </a:r>
                    </a:p>
                  </a:txBody>
                  <a:tcPr marL="6129" marR="6129" marT="4086" marB="4086" anchor="b">
                    <a:lnL w="12700" cap="flat" cmpd="sng" algn="ctr">
                      <a:solidFill>
                        <a:schemeClr val="bg1">
                          <a:lumMod val="85000"/>
                        </a:schemeClr>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solidFill>
                            <a:srgbClr val="000000"/>
                          </a:solidFill>
                          <a:effectLst/>
                          <a:latin typeface="Calibri" panose="020F0502020204030204" pitchFamily="34" charset="0"/>
                        </a:rPr>
                        <a:t>% of Total African Population</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74671"/>
                  </a:ext>
                </a:extLst>
              </a:tr>
              <a:tr h="591648">
                <a:tc>
                  <a:txBody>
                    <a:bodyPr/>
                    <a:lstStyle/>
                    <a:p>
                      <a:pPr algn="ctr" rtl="0" fontAlgn="b"/>
                      <a:r>
                        <a:rPr lang="en-US" sz="1200" b="0" dirty="0">
                          <a:effectLst/>
                          <a:latin typeface="Calibri" panose="020F0502020204030204" pitchFamily="34" charset="0"/>
                        </a:rPr>
                        <a:t>22</a:t>
                      </a:r>
                    </a:p>
                  </a:txBody>
                  <a:tcPr marL="6129" marR="6129" marT="4086" marB="4086" anchor="b">
                    <a:lnL w="15240" cap="flat" cmpd="sng" algn="ctr">
                      <a:solidFill>
                        <a:srgbClr val="E02E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0834E0"/>
                      </a:solidFill>
                      <a:prstDash val="solid"/>
                      <a:round/>
                      <a:headEnd type="none" w="med" len="med"/>
                      <a:tailEnd type="none" w="med" len="med"/>
                    </a:lnB>
                    <a:solidFill>
                      <a:schemeClr val="accent5">
                        <a:lumMod val="40000"/>
                        <a:lumOff val="60000"/>
                      </a:schemeClr>
                    </a:solidFill>
                  </a:tcPr>
                </a:tc>
                <a:tc>
                  <a:txBody>
                    <a:bodyPr/>
                    <a:lstStyle/>
                    <a:p>
                      <a:pPr algn="ctr" rtl="0" fontAlgn="b"/>
                      <a:r>
                        <a:rPr lang="en-US" sz="1400" b="0" dirty="0">
                          <a:effectLst/>
                          <a:latin typeface="Calibri" panose="020F0502020204030204" pitchFamily="34" charset="0"/>
                        </a:rPr>
                        <a:t>527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40.0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0981661"/>
                  </a:ext>
                </a:extLst>
              </a:tr>
              <a:tr h="514591">
                <a:tc>
                  <a:txBody>
                    <a:bodyPr/>
                    <a:lstStyle/>
                    <a:p>
                      <a:pPr algn="ctr" rtl="0" fontAlgn="b"/>
                      <a:r>
                        <a:rPr lang="en-US" sz="1200" b="0" dirty="0">
                          <a:effectLst/>
                          <a:latin typeface="Calibri" panose="020F0502020204030204" pitchFamily="34" charset="0"/>
                        </a:rPr>
                        <a:t>7</a:t>
                      </a:r>
                    </a:p>
                  </a:txBody>
                  <a:tcPr marL="6129" marR="6129" marT="4086" marB="4086" anchor="b">
                    <a:lnL w="15240" cap="flat" cmpd="sng" algn="ctr">
                      <a:solidFill>
                        <a:srgbClr val="083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834E0"/>
                      </a:solidFill>
                      <a:prstDash val="solid"/>
                      <a:round/>
                      <a:headEnd type="none" w="med" len="med"/>
                      <a:tailEnd type="none" w="med" len="med"/>
                    </a:lnT>
                    <a:lnB w="7620" cap="flat" cmpd="sng" algn="ctr">
                      <a:solidFill>
                        <a:srgbClr val="7839E0"/>
                      </a:solidFill>
                      <a:prstDash val="solid"/>
                      <a:round/>
                      <a:headEnd type="none" w="med" len="med"/>
                      <a:tailEnd type="none" w="med" len="med"/>
                    </a:lnB>
                    <a:solidFill>
                      <a:schemeClr val="accent2"/>
                    </a:solidFill>
                  </a:tcPr>
                </a:tc>
                <a:tc>
                  <a:txBody>
                    <a:bodyPr/>
                    <a:lstStyle/>
                    <a:p>
                      <a:pPr algn="ctr" rtl="0" fontAlgn="b"/>
                      <a:r>
                        <a:rPr lang="en-US" sz="1400" b="0" dirty="0">
                          <a:effectLst/>
                          <a:latin typeface="Calibri" panose="020F0502020204030204" pitchFamily="34" charset="0"/>
                        </a:rPr>
                        <a:t>227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17.7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183592"/>
                  </a:ext>
                </a:extLst>
              </a:tr>
              <a:tr h="980291">
                <a:tc>
                  <a:txBody>
                    <a:bodyPr/>
                    <a:lstStyle/>
                    <a:p>
                      <a:pPr algn="ctr" rtl="0" fontAlgn="b"/>
                      <a:r>
                        <a:rPr lang="en-US" sz="1200" b="0" dirty="0">
                          <a:solidFill>
                            <a:schemeClr val="bg1"/>
                          </a:solidFill>
                          <a:effectLst/>
                          <a:latin typeface="Calibri" panose="020F0502020204030204" pitchFamily="34" charset="0"/>
                        </a:rPr>
                        <a:t>9</a:t>
                      </a:r>
                    </a:p>
                  </a:txBody>
                  <a:tcPr marL="6129" marR="6129" marT="4086" marB="4086" anchor="b">
                    <a:lnL w="15240" cap="flat" cmpd="sng" algn="ctr">
                      <a:solidFill>
                        <a:srgbClr val="7839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7839E0"/>
                      </a:solidFill>
                      <a:prstDash val="solid"/>
                      <a:round/>
                      <a:headEnd type="none" w="med" len="med"/>
                      <a:tailEnd type="none" w="med" len="med"/>
                    </a:lnT>
                    <a:lnB w="7620" cap="flat" cmpd="sng" algn="ctr">
                      <a:solidFill>
                        <a:srgbClr val="A03EE0"/>
                      </a:solidFill>
                      <a:prstDash val="solid"/>
                      <a:round/>
                      <a:headEnd type="none" w="med" len="med"/>
                      <a:tailEnd type="none" w="med" len="med"/>
                    </a:lnB>
                    <a:solidFill>
                      <a:srgbClr val="7030A0"/>
                    </a:solidFill>
                  </a:tcPr>
                </a:tc>
                <a:tc>
                  <a:txBody>
                    <a:bodyPr/>
                    <a:lstStyle/>
                    <a:p>
                      <a:pPr algn="ctr" rtl="0" fontAlgn="b"/>
                      <a:r>
                        <a:rPr lang="en-US" sz="1400" b="0" dirty="0">
                          <a:effectLst/>
                          <a:latin typeface="Calibri" panose="020F0502020204030204" pitchFamily="34" charset="0"/>
                        </a:rPr>
                        <a:t>227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17.7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3466609"/>
                  </a:ext>
                </a:extLst>
              </a:tr>
              <a:tr h="483055">
                <a:tc>
                  <a:txBody>
                    <a:bodyPr/>
                    <a:lstStyle/>
                    <a:p>
                      <a:pPr algn="ctr" rtl="0" fontAlgn="b"/>
                      <a:r>
                        <a:rPr lang="en-US" sz="1200" b="0" dirty="0">
                          <a:effectLst/>
                          <a:latin typeface="Calibri" panose="020F0502020204030204" pitchFamily="34" charset="0"/>
                        </a:rPr>
                        <a:t>6</a:t>
                      </a:r>
                    </a:p>
                  </a:txBody>
                  <a:tcPr marL="6129" marR="6129" marT="4086" marB="4086" anchor="b">
                    <a:lnL w="15240" cap="flat" cmpd="sng" algn="ctr">
                      <a:solidFill>
                        <a:srgbClr val="A03E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A03EE0"/>
                      </a:solidFill>
                      <a:prstDash val="solid"/>
                      <a:round/>
                      <a:headEnd type="none" w="med" len="med"/>
                      <a:tailEnd type="none" w="med" len="med"/>
                    </a:lnT>
                    <a:lnB w="7620" cap="flat" cmpd="sng" algn="ctr">
                      <a:solidFill>
                        <a:srgbClr val="1044E0"/>
                      </a:solidFill>
                      <a:prstDash val="solid"/>
                      <a:round/>
                      <a:headEnd type="none" w="med" len="med"/>
                      <a:tailEnd type="none" w="med" len="med"/>
                    </a:lnB>
                    <a:solidFill>
                      <a:srgbClr val="FFCCFF"/>
                    </a:solidFill>
                  </a:tcPr>
                </a:tc>
                <a:tc>
                  <a:txBody>
                    <a:bodyPr/>
                    <a:lstStyle/>
                    <a:p>
                      <a:pPr algn="ctr" rtl="0" fontAlgn="b"/>
                      <a:r>
                        <a:rPr lang="en-US" sz="1400" b="0" dirty="0">
                          <a:effectLst/>
                          <a:latin typeface="Calibri" panose="020F0502020204030204" pitchFamily="34" charset="0"/>
                        </a:rPr>
                        <a:t>230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17.9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5436272"/>
                  </a:ext>
                </a:extLst>
              </a:tr>
              <a:tr h="685189">
                <a:tc>
                  <a:txBody>
                    <a:bodyPr/>
                    <a:lstStyle/>
                    <a:p>
                      <a:pPr algn="ctr" rtl="0" fontAlgn="b"/>
                      <a:r>
                        <a:rPr lang="en-US" sz="1200" b="0" dirty="0">
                          <a:effectLst/>
                          <a:latin typeface="Calibri" panose="020F0502020204030204" pitchFamily="34" charset="0"/>
                        </a:rPr>
                        <a:t>4</a:t>
                      </a:r>
                    </a:p>
                  </a:txBody>
                  <a:tcPr marL="6129" marR="6129" marT="4086" marB="4086" anchor="b">
                    <a:lnL w="15240" cap="flat" cmpd="sng" algn="ctr">
                      <a:solidFill>
                        <a:srgbClr val="104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1044E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0" dirty="0">
                          <a:effectLst/>
                          <a:latin typeface="Calibri" panose="020F0502020204030204" pitchFamily="34" charset="0"/>
                        </a:rPr>
                        <a:t>12.7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3184963"/>
                  </a:ext>
                </a:extLst>
              </a:tr>
              <a:tr h="514591">
                <a:tc>
                  <a:txBody>
                    <a:bodyPr/>
                    <a:lstStyle/>
                    <a:p>
                      <a:pPr algn="ctr" rtl="0" fontAlgn="b"/>
                      <a:r>
                        <a:rPr lang="en-US" sz="1200" b="0" dirty="0">
                          <a:effectLst/>
                          <a:latin typeface="Calibri" panose="020F0502020204030204" pitchFamily="34" charset="0"/>
                        </a:rPr>
                        <a:t>6</a:t>
                      </a:r>
                    </a:p>
                  </a:txBody>
                  <a:tcPr marL="6129" marR="6129" marT="4086" marB="4086" anchor="b">
                    <a:lnL w="15240" cap="flat" cmpd="sng" algn="ctr">
                      <a:solidFill>
                        <a:srgbClr val="3048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3048E0"/>
                      </a:solidFill>
                      <a:prstDash val="solid"/>
                      <a:round/>
                      <a:headEnd type="none" w="med" len="med"/>
                      <a:tailEnd type="none" w="med" len="med"/>
                    </a:lnB>
                    <a:solidFill>
                      <a:srgbClr val="CCCCCC"/>
                    </a:solidFill>
                  </a:tcPr>
                </a:tc>
                <a:tc>
                  <a:txBody>
                    <a:bodyPr/>
                    <a:lstStyle/>
                    <a:p>
                      <a:pPr algn="ctr" rtl="0" fontAlgn="b"/>
                      <a:r>
                        <a:rPr lang="en-US" sz="1400" b="0" dirty="0">
                          <a:effectLst/>
                          <a:latin typeface="Calibri" panose="020F0502020204030204" pitchFamily="34" charset="0"/>
                        </a:rPr>
                        <a:t>55.1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884AE0"/>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4.3</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719674"/>
                  </a:ext>
                </a:extLst>
              </a:tr>
            </a:tbl>
          </a:graphicData>
        </a:graphic>
      </p:graphicFrame>
      <p:grpSp>
        <p:nvGrpSpPr>
          <p:cNvPr id="6" name="Group 65"/>
          <p:cNvGrpSpPr>
            <a:grpSpLocks/>
          </p:cNvGrpSpPr>
          <p:nvPr/>
        </p:nvGrpSpPr>
        <p:grpSpPr bwMode="auto">
          <a:xfrm>
            <a:off x="4944511" y="1889173"/>
            <a:ext cx="3983037" cy="4343400"/>
            <a:chOff x="2163114" y="1590714"/>
            <a:chExt cx="4162283" cy="4572000"/>
          </a:xfrm>
        </p:grpSpPr>
        <p:sp>
          <p:nvSpPr>
            <p:cNvPr id="7"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8"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9"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0"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11"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12"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3"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14"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5"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16"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17"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8"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9"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0"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1"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22"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3"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4"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5"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6"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7"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28"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9"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0"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noFill/>
              </a:endParaRPr>
            </a:p>
          </p:txBody>
        </p:sp>
        <p:sp>
          <p:nvSpPr>
            <p:cNvPr id="31"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2"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3"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4"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35"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36"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7"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8"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9"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0"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1"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2"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3"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4"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5"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6"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7"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8"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solidFill>
              <a:schemeClr val="bg1"/>
            </a:solidFill>
            <a:ln w="6350">
              <a:solidFill>
                <a:srgbClr val="CECECE"/>
              </a:solidFill>
              <a:round/>
              <a:headEnd/>
              <a:tailEnd/>
            </a:ln>
          </p:spPr>
          <p:txBody>
            <a:bodyPr>
              <a:prstTxWarp prst="textNoShape">
                <a:avLst/>
              </a:prstTxWarp>
            </a:bodyPr>
            <a:lstStyle/>
            <a:p>
              <a:endParaRPr lang="en-US" sz="1600"/>
            </a:p>
          </p:txBody>
        </p:sp>
        <p:sp>
          <p:nvSpPr>
            <p:cNvPr id="49"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50"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1"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52"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bg1"/>
            </a:solidFill>
            <a:ln w="6350">
              <a:solidFill>
                <a:srgbClr val="CECECE"/>
              </a:solidFill>
              <a:round/>
              <a:headEnd/>
              <a:tailEnd/>
            </a:ln>
          </p:spPr>
          <p:txBody>
            <a:bodyPr>
              <a:prstTxWarp prst="textNoShape">
                <a:avLst/>
              </a:prstTxWarp>
            </a:bodyPr>
            <a:lstStyle/>
            <a:p>
              <a:endParaRPr lang="en-US" sz="1600"/>
            </a:p>
          </p:txBody>
        </p:sp>
        <p:sp>
          <p:nvSpPr>
            <p:cNvPr id="53"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4"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5"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sp>
          <p:nvSpPr>
            <p:cNvPr id="56"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grpSp>
    </p:spTree>
    <p:extLst>
      <p:ext uri="{BB962C8B-B14F-4D97-AF65-F5344CB8AC3E}">
        <p14:creationId xmlns:p14="http://schemas.microsoft.com/office/powerpoint/2010/main" val="209996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6"/>
          <p:cNvSpPr txBox="1">
            <a:spLocks noGrp="1"/>
          </p:cNvSpPr>
          <p:nvPr>
            <p:ph type="title"/>
          </p:nvPr>
        </p:nvSpPr>
        <p:spPr>
          <a:xfrm>
            <a:off x="368710" y="399079"/>
            <a:ext cx="8290011" cy="154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1C4587"/>
                </a:solidFill>
              </a:rPr>
              <a:t>Strategic Priorities: </a:t>
            </a:r>
            <a:r>
              <a:rPr lang="en-US" sz="3600" dirty="0">
                <a:solidFill>
                  <a:srgbClr val="BF9000"/>
                </a:solidFill>
              </a:rPr>
              <a:t>Maize Flour</a:t>
            </a:r>
            <a:endParaRPr sz="3600" dirty="0">
              <a:solidFill>
                <a:srgbClr val="1C4587"/>
              </a:solidFill>
            </a:endParaRPr>
          </a:p>
        </p:txBody>
      </p:sp>
      <p:grpSp>
        <p:nvGrpSpPr>
          <p:cNvPr id="5" name="Group 65"/>
          <p:cNvGrpSpPr>
            <a:grpSpLocks/>
          </p:cNvGrpSpPr>
          <p:nvPr/>
        </p:nvGrpSpPr>
        <p:grpSpPr bwMode="auto">
          <a:xfrm>
            <a:off x="4918311" y="1853879"/>
            <a:ext cx="3983037" cy="4343400"/>
            <a:chOff x="2163114" y="1590714"/>
            <a:chExt cx="4162283" cy="4572000"/>
          </a:xfrm>
          <a:noFill/>
        </p:grpSpPr>
        <p:sp>
          <p:nvSpPr>
            <p:cNvPr id="6"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7"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8"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9"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0"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1"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2"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3"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4"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5"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16"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7"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8"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9"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0"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1"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2"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3"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4"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5"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6"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00B0F0"/>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27"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28"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9"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noFill/>
              </a:endParaRPr>
            </a:p>
          </p:txBody>
        </p:sp>
        <p:sp>
          <p:nvSpPr>
            <p:cNvPr id="30"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1"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32"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33"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34"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35"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6"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37"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38"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39"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0"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1"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2"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3"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4"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5"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6"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7"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8"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9"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50"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51"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2"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3"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54"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sp>
          <p:nvSpPr>
            <p:cNvPr id="55"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grpSp>
      <p:graphicFrame>
        <p:nvGraphicFramePr>
          <p:cNvPr id="56" name="Table 55">
            <a:extLst>
              <a:ext uri="{FF2B5EF4-FFF2-40B4-BE49-F238E27FC236}">
                <a16:creationId xmlns:a16="http://schemas.microsoft.com/office/drawing/2014/main" id="{037D516C-76B8-40F6-B58B-B439202FF6F8}"/>
              </a:ext>
            </a:extLst>
          </p:cNvPr>
          <p:cNvGraphicFramePr>
            <a:graphicFrameLocks noGrp="1"/>
          </p:cNvGraphicFramePr>
          <p:nvPr/>
        </p:nvGraphicFramePr>
        <p:xfrm>
          <a:off x="274169" y="1766283"/>
          <a:ext cx="4258076" cy="4319530"/>
        </p:xfrm>
        <a:graphic>
          <a:graphicData uri="http://schemas.openxmlformats.org/drawingml/2006/table">
            <a:tbl>
              <a:tblPr/>
              <a:tblGrid>
                <a:gridCol w="1056847">
                  <a:extLst>
                    <a:ext uri="{9D8B030D-6E8A-4147-A177-3AD203B41FA5}">
                      <a16:colId xmlns:a16="http://schemas.microsoft.com/office/drawing/2014/main" val="1363068779"/>
                    </a:ext>
                  </a:extLst>
                </a:gridCol>
                <a:gridCol w="1516891">
                  <a:extLst>
                    <a:ext uri="{9D8B030D-6E8A-4147-A177-3AD203B41FA5}">
                      <a16:colId xmlns:a16="http://schemas.microsoft.com/office/drawing/2014/main" val="1444978269"/>
                    </a:ext>
                  </a:extLst>
                </a:gridCol>
                <a:gridCol w="1684338">
                  <a:extLst>
                    <a:ext uri="{9D8B030D-6E8A-4147-A177-3AD203B41FA5}">
                      <a16:colId xmlns:a16="http://schemas.microsoft.com/office/drawing/2014/main" val="538664400"/>
                    </a:ext>
                  </a:extLst>
                </a:gridCol>
              </a:tblGrid>
              <a:tr h="550165">
                <a:tc>
                  <a:txBody>
                    <a:bodyPr/>
                    <a:lstStyle/>
                    <a:p>
                      <a:pPr algn="ctr" rtl="0" fontAlgn="b"/>
                      <a:r>
                        <a:rPr lang="en-US" sz="1400" b="1" dirty="0">
                          <a:effectLst/>
                          <a:latin typeface="Calibri" panose="020F0502020204030204" pitchFamily="34" charset="0"/>
                        </a:rPr>
                        <a:t>#  of Countries</a:t>
                      </a:r>
                    </a:p>
                  </a:txBody>
                  <a:tcPr marL="6129" marR="6129" marT="4086" marB="4086" anchor="b">
                    <a:lnL w="7620" cap="flat" cmpd="sng" algn="ctr">
                      <a:solidFill>
                        <a:srgbClr val="CCCCCC"/>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effectLst/>
                          <a:latin typeface="Calibri" panose="020F0502020204030204" pitchFamily="34" charset="0"/>
                        </a:rPr>
                        <a:t>Population in Millions </a:t>
                      </a:r>
                    </a:p>
                  </a:txBody>
                  <a:tcPr marL="6129" marR="6129" marT="4086" marB="4086" anchor="b">
                    <a:lnL w="12700" cap="flat" cmpd="sng" algn="ctr">
                      <a:solidFill>
                        <a:schemeClr val="bg1">
                          <a:lumMod val="85000"/>
                        </a:schemeClr>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solidFill>
                            <a:srgbClr val="000000"/>
                          </a:solidFill>
                          <a:effectLst/>
                          <a:latin typeface="Calibri" panose="020F0502020204030204" pitchFamily="34" charset="0"/>
                        </a:rPr>
                        <a:t>% of Total African Population</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74671"/>
                  </a:ext>
                </a:extLst>
              </a:tr>
              <a:tr h="591648">
                <a:tc>
                  <a:txBody>
                    <a:bodyPr/>
                    <a:lstStyle/>
                    <a:p>
                      <a:pPr algn="ctr" rtl="0" fontAlgn="b"/>
                      <a:r>
                        <a:rPr lang="en-US" sz="1200" b="0" dirty="0">
                          <a:effectLst/>
                          <a:latin typeface="Calibri" panose="020F0502020204030204" pitchFamily="34" charset="0"/>
                        </a:rPr>
                        <a:t>4</a:t>
                      </a:r>
                    </a:p>
                  </a:txBody>
                  <a:tcPr marL="6129" marR="6129" marT="4086" marB="4086" anchor="b">
                    <a:lnL w="15240" cap="flat" cmpd="sng" algn="ctr">
                      <a:solidFill>
                        <a:srgbClr val="E02E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0834E0"/>
                      </a:solidFill>
                      <a:prstDash val="solid"/>
                      <a:round/>
                      <a:headEnd type="none" w="med" len="med"/>
                      <a:tailEnd type="none" w="med" len="med"/>
                    </a:lnB>
                    <a:solidFill>
                      <a:schemeClr val="accent5">
                        <a:lumMod val="40000"/>
                        <a:lumOff val="60000"/>
                      </a:schemeClr>
                    </a:solidFill>
                  </a:tcPr>
                </a:tc>
                <a:tc>
                  <a:txBody>
                    <a:bodyPr/>
                    <a:lstStyle/>
                    <a:p>
                      <a:pPr algn="ctr" rtl="0" fontAlgn="b"/>
                      <a:r>
                        <a:rPr lang="en-US" sz="1400" b="0" dirty="0">
                          <a:effectLst/>
                          <a:latin typeface="Calibri" panose="020F0502020204030204" pitchFamily="34" charset="0"/>
                        </a:rPr>
                        <a:t>260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20.2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0981661"/>
                  </a:ext>
                </a:extLst>
              </a:tr>
              <a:tr h="514591">
                <a:tc>
                  <a:txBody>
                    <a:bodyPr/>
                    <a:lstStyle/>
                    <a:p>
                      <a:pPr algn="ctr" rtl="0" fontAlgn="b"/>
                      <a:r>
                        <a:rPr lang="en-US" sz="1200" b="0" dirty="0">
                          <a:effectLst/>
                          <a:latin typeface="Calibri" panose="020F0502020204030204" pitchFamily="34" charset="0"/>
                        </a:rPr>
                        <a:t>2</a:t>
                      </a:r>
                    </a:p>
                  </a:txBody>
                  <a:tcPr marL="6129" marR="6129" marT="4086" marB="4086" anchor="b">
                    <a:lnL w="15240" cap="flat" cmpd="sng" algn="ctr">
                      <a:solidFill>
                        <a:srgbClr val="083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834E0"/>
                      </a:solidFill>
                      <a:prstDash val="solid"/>
                      <a:round/>
                      <a:headEnd type="none" w="med" len="med"/>
                      <a:tailEnd type="none" w="med" len="med"/>
                    </a:lnT>
                    <a:lnB w="7620" cap="flat" cmpd="sng" algn="ctr">
                      <a:solidFill>
                        <a:srgbClr val="7839E0"/>
                      </a:solidFill>
                      <a:prstDash val="solid"/>
                      <a:round/>
                      <a:headEnd type="none" w="med" len="med"/>
                      <a:tailEnd type="none" w="med" len="med"/>
                    </a:lnB>
                    <a:solidFill>
                      <a:schemeClr val="accent2"/>
                    </a:solidFill>
                  </a:tcPr>
                </a:tc>
                <a:tc>
                  <a:txBody>
                    <a:bodyPr/>
                    <a:lstStyle/>
                    <a:p>
                      <a:pPr algn="ctr" rtl="0" fontAlgn="b"/>
                      <a:r>
                        <a:rPr lang="en-US" sz="1400" b="0" dirty="0">
                          <a:effectLst/>
                          <a:latin typeface="Calibri" panose="020F0502020204030204" pitchFamily="34" charset="0"/>
                        </a:rPr>
                        <a:t>12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183592"/>
                  </a:ext>
                </a:extLst>
              </a:tr>
              <a:tr h="980291">
                <a:tc>
                  <a:txBody>
                    <a:bodyPr/>
                    <a:lstStyle/>
                    <a:p>
                      <a:pPr algn="ctr" rtl="0" fontAlgn="b"/>
                      <a:r>
                        <a:rPr lang="en-US" sz="1200" b="0" dirty="0">
                          <a:solidFill>
                            <a:schemeClr val="bg1"/>
                          </a:solidFill>
                          <a:effectLst/>
                          <a:latin typeface="Calibri" panose="020F0502020204030204" pitchFamily="34" charset="0"/>
                        </a:rPr>
                        <a:t>5</a:t>
                      </a:r>
                    </a:p>
                  </a:txBody>
                  <a:tcPr marL="6129" marR="6129" marT="4086" marB="4086" anchor="b">
                    <a:lnL w="15240" cap="flat" cmpd="sng" algn="ctr">
                      <a:solidFill>
                        <a:srgbClr val="7839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7839E0"/>
                      </a:solidFill>
                      <a:prstDash val="solid"/>
                      <a:round/>
                      <a:headEnd type="none" w="med" len="med"/>
                      <a:tailEnd type="none" w="med" len="med"/>
                    </a:lnT>
                    <a:lnB w="7620" cap="flat" cmpd="sng" algn="ctr">
                      <a:solidFill>
                        <a:srgbClr val="A03EE0"/>
                      </a:solidFill>
                      <a:prstDash val="solid"/>
                      <a:round/>
                      <a:headEnd type="none" w="med" len="med"/>
                      <a:tailEnd type="none" w="med" len="med"/>
                    </a:lnB>
                    <a:solidFill>
                      <a:srgbClr val="7030A0"/>
                    </a:solidFill>
                  </a:tcPr>
                </a:tc>
                <a:tc>
                  <a:txBody>
                    <a:bodyPr/>
                    <a:lstStyle/>
                    <a:p>
                      <a:pPr algn="ctr" rtl="0" fontAlgn="b"/>
                      <a:r>
                        <a:rPr lang="en-US" sz="1400" b="0" dirty="0">
                          <a:effectLst/>
                          <a:latin typeface="Calibri" panose="020F0502020204030204" pitchFamily="34" charset="0"/>
                        </a:rPr>
                        <a:t>34</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2.6</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3466609"/>
                  </a:ext>
                </a:extLst>
              </a:tr>
              <a:tr h="483055">
                <a:tc>
                  <a:txBody>
                    <a:bodyPr/>
                    <a:lstStyle/>
                    <a:p>
                      <a:pPr algn="ctr" rtl="0" fontAlgn="b"/>
                      <a:r>
                        <a:rPr lang="en-US" sz="1200" b="0" dirty="0">
                          <a:effectLst/>
                          <a:latin typeface="Calibri" panose="020F0502020204030204" pitchFamily="34" charset="0"/>
                        </a:rPr>
                        <a:t>8</a:t>
                      </a:r>
                    </a:p>
                  </a:txBody>
                  <a:tcPr marL="6129" marR="6129" marT="4086" marB="4086" anchor="b">
                    <a:lnL w="15240" cap="flat" cmpd="sng" algn="ctr">
                      <a:solidFill>
                        <a:srgbClr val="A03E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A03EE0"/>
                      </a:solidFill>
                      <a:prstDash val="solid"/>
                      <a:round/>
                      <a:headEnd type="none" w="med" len="med"/>
                      <a:tailEnd type="none" w="med" len="med"/>
                    </a:lnT>
                    <a:lnB w="7620" cap="flat" cmpd="sng" algn="ctr">
                      <a:solidFill>
                        <a:srgbClr val="1044E0"/>
                      </a:solidFill>
                      <a:prstDash val="solid"/>
                      <a:round/>
                      <a:headEnd type="none" w="med" len="med"/>
                      <a:tailEnd type="none" w="med" len="med"/>
                    </a:lnB>
                    <a:solidFill>
                      <a:srgbClr val="FFCCFF"/>
                    </a:solidFill>
                  </a:tcPr>
                </a:tc>
                <a:tc>
                  <a:txBody>
                    <a:bodyPr/>
                    <a:lstStyle/>
                    <a:p>
                      <a:pPr algn="ctr" rtl="0" fontAlgn="b"/>
                      <a:r>
                        <a:rPr lang="en-US" sz="1400" b="0" dirty="0">
                          <a:effectLst/>
                          <a:latin typeface="Calibri" panose="020F0502020204030204" pitchFamily="34" charset="0"/>
                        </a:rPr>
                        <a:t>168</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13.1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5436272"/>
                  </a:ext>
                </a:extLst>
              </a:tr>
              <a:tr h="685189">
                <a:tc>
                  <a:txBody>
                    <a:bodyPr/>
                    <a:lstStyle/>
                    <a:p>
                      <a:pPr algn="ctr" rtl="0" fontAlgn="b"/>
                      <a:r>
                        <a:rPr lang="en-US" sz="1200" b="0" dirty="0">
                          <a:effectLst/>
                          <a:latin typeface="Calibri" panose="020F0502020204030204" pitchFamily="34" charset="0"/>
                        </a:rPr>
                        <a:t>2</a:t>
                      </a:r>
                    </a:p>
                  </a:txBody>
                  <a:tcPr marL="6129" marR="6129" marT="4086" marB="4086" anchor="b">
                    <a:lnL w="15240" cap="flat" cmpd="sng" algn="ctr">
                      <a:solidFill>
                        <a:srgbClr val="104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1044E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0" dirty="0">
                          <a:effectLst/>
                          <a:latin typeface="Calibri" panose="020F0502020204030204" pitchFamily="34" charset="0"/>
                        </a:rPr>
                        <a:t>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3184963"/>
                  </a:ext>
                </a:extLst>
              </a:tr>
              <a:tr h="514591">
                <a:tc>
                  <a:txBody>
                    <a:bodyPr/>
                    <a:lstStyle/>
                    <a:p>
                      <a:pPr algn="ctr" rtl="0" fontAlgn="b"/>
                      <a:r>
                        <a:rPr lang="en-US" sz="1200" b="0" dirty="0">
                          <a:effectLst/>
                          <a:latin typeface="Calibri" panose="020F0502020204030204" pitchFamily="34" charset="0"/>
                        </a:rPr>
                        <a:t>34</a:t>
                      </a:r>
                    </a:p>
                  </a:txBody>
                  <a:tcPr marL="6129" marR="6129" marT="4086" marB="4086" anchor="b">
                    <a:lnL w="15240" cap="flat" cmpd="sng" algn="ctr">
                      <a:solidFill>
                        <a:srgbClr val="3048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3048E0"/>
                      </a:solidFill>
                      <a:prstDash val="solid"/>
                      <a:round/>
                      <a:headEnd type="none" w="med" len="med"/>
                      <a:tailEnd type="none" w="med" len="med"/>
                    </a:lnB>
                    <a:solidFill>
                      <a:srgbClr val="CCCCCC"/>
                    </a:solidFill>
                  </a:tcPr>
                </a:tc>
                <a:tc>
                  <a:txBody>
                    <a:bodyPr/>
                    <a:lstStyle/>
                    <a:p>
                      <a:pPr algn="ctr" rtl="0" fontAlgn="b"/>
                      <a:r>
                        <a:rPr lang="en-US" sz="1400" b="0" dirty="0">
                          <a:effectLst/>
                          <a:latin typeface="Calibri" panose="020F0502020204030204" pitchFamily="34" charset="0"/>
                        </a:rPr>
                        <a:t>809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884AE0"/>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63.0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719674"/>
                  </a:ext>
                </a:extLst>
              </a:tr>
            </a:tbl>
          </a:graphicData>
        </a:graphic>
      </p:graphicFrame>
    </p:spTree>
    <p:extLst>
      <p:ext uri="{BB962C8B-B14F-4D97-AF65-F5344CB8AC3E}">
        <p14:creationId xmlns:p14="http://schemas.microsoft.com/office/powerpoint/2010/main" val="2215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82803"/>
            <a:ext cx="7886700" cy="4506084"/>
          </a:xfrm>
        </p:spPr>
        <p:txBody>
          <a:bodyPr>
            <a:normAutofit fontScale="92500" lnSpcReduction="10000"/>
          </a:bodyPr>
          <a:lstStyle/>
          <a:p>
            <a:r>
              <a:rPr lang="en-US" b="1" dirty="0"/>
              <a:t>Process / Timeline</a:t>
            </a:r>
          </a:p>
          <a:p>
            <a:r>
              <a:rPr lang="en-US" dirty="0"/>
              <a:t>Methodology</a:t>
            </a:r>
          </a:p>
          <a:p>
            <a:r>
              <a:rPr lang="en-US" dirty="0"/>
              <a:t>Partner Mapping Snapshot</a:t>
            </a:r>
          </a:p>
          <a:p>
            <a:r>
              <a:rPr lang="en-US"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60930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4" name="Picture 3">
            <a:extLst>
              <a:ext uri="{FF2B5EF4-FFF2-40B4-BE49-F238E27FC236}">
                <a16:creationId xmlns:a16="http://schemas.microsoft.com/office/drawing/2014/main" id="{A9BBA52B-232A-46C1-9E69-0CF6C9AF7C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50" b="91125" l="12900" r="83300">
                        <a14:foregroundMark x1="26700" y1="11875" x2="14000" y2="25625"/>
                        <a14:foregroundMark x1="14000" y1="25625" x2="10900" y2="32875"/>
                        <a14:foregroundMark x1="10900" y1="32875" x2="12100" y2="41125"/>
                        <a14:foregroundMark x1="12100" y1="41125" x2="18600" y2="45000"/>
                        <a14:foregroundMark x1="18600" y1="45000" x2="23300" y2="51625"/>
                        <a14:foregroundMark x1="23300" y1="51625" x2="29700" y2="52125"/>
                        <a14:foregroundMark x1="29700" y1="52125" x2="36800" y2="55750"/>
                        <a14:foregroundMark x1="36800" y1="55750" x2="43100" y2="63500"/>
                        <a14:foregroundMark x1="43100" y1="63500" x2="43500" y2="75375"/>
                        <a14:foregroundMark x1="43500" y1="75375" x2="49900" y2="91250"/>
                        <a14:foregroundMark x1="49900" y1="91250" x2="58700" y2="92500"/>
                        <a14:foregroundMark x1="58700" y1="92500" x2="64700" y2="85000"/>
                        <a14:foregroundMark x1="64700" y1="85000" x2="65800" y2="76250"/>
                        <a14:foregroundMark x1="65800" y1="76250" x2="69100" y2="83625"/>
                        <a14:foregroundMark x1="69100" y1="83625" x2="75800" y2="82250"/>
                        <a14:foregroundMark x1="75800" y1="82250" x2="87600" y2="73125"/>
                        <a14:foregroundMark x1="87600" y1="73125" x2="84300" y2="66000"/>
                        <a14:foregroundMark x1="84300" y1="66000" x2="84000" y2="57625"/>
                        <a14:foregroundMark x1="84000" y1="57625" x2="81800" y2="50000"/>
                        <a14:foregroundMark x1="81800" y1="50000" x2="81500" y2="40375"/>
                        <a14:foregroundMark x1="81500" y1="40375" x2="76100" y2="35000"/>
                        <a14:foregroundMark x1="76100" y1="35000" x2="67600" y2="32500"/>
                        <a14:foregroundMark x1="67600" y1="32500" x2="65100" y2="23375"/>
                        <a14:foregroundMark x1="65100" y1="23375" x2="66200" y2="14000"/>
                        <a14:foregroundMark x1="66200" y1="14000" x2="59200" y2="11250"/>
                        <a14:foregroundMark x1="59200" y1="11250" x2="51900" y2="13500"/>
                        <a14:foregroundMark x1="51900" y1="13500" x2="46000" y2="8500"/>
                        <a14:foregroundMark x1="46000" y1="8500" x2="38500" y2="6625"/>
                        <a14:foregroundMark x1="38500" y1="6625" x2="31200" y2="8250"/>
                        <a14:foregroundMark x1="31200" y1="8250" x2="25300" y2="12250"/>
                        <a14:foregroundMark x1="25300" y1="12250" x2="24400" y2="14625"/>
                        <a14:foregroundMark x1="28100" y1="10750" x2="36000" y2="8000"/>
                        <a14:foregroundMark x1="36000" y1="8000" x2="49500" y2="11250"/>
                        <a14:foregroundMark x1="49500" y1="11250" x2="49700" y2="11625"/>
                        <a14:foregroundMark x1="19500" y1="19875" x2="12900" y2="24500"/>
                        <a14:foregroundMark x1="12900" y1="24500" x2="9200" y2="33000"/>
                        <a14:foregroundMark x1="9200" y1="33000" x2="19400" y2="47250"/>
                        <a14:foregroundMark x1="19400" y1="47250" x2="19800" y2="47375"/>
                        <a14:foregroundMark x1="20200" y1="20750" x2="15100" y2="25500"/>
                        <a14:foregroundMark x1="15100" y1="25500" x2="12900" y2="30125"/>
                        <a14:foregroundMark x1="46900" y1="84250" x2="50700" y2="91125"/>
                        <a14:foregroundMark x1="50700" y1="91125" x2="58900" y2="89250"/>
                        <a14:foregroundMark x1="78500" y1="38750" x2="77900" y2="48375"/>
                        <a14:foregroundMark x1="77900" y1="48375" x2="83300" y2="56250"/>
                      </a14:backgroundRemoval>
                    </a14:imgEffect>
                  </a14:imgLayer>
                </a14:imgProps>
              </a:ext>
            </a:extLst>
          </a:blip>
          <a:srcRect l="12729" t="10691" r="15835" b="9369"/>
          <a:stretch/>
        </p:blipFill>
        <p:spPr>
          <a:xfrm>
            <a:off x="3005348" y="963723"/>
            <a:ext cx="6138652" cy="5495670"/>
          </a:xfrm>
          <a:prstGeom prst="rect">
            <a:avLst/>
          </a:prstGeom>
        </p:spPr>
      </p:pic>
      <p:sp>
        <p:nvSpPr>
          <p:cNvPr id="341" name="Google Shape;341;p39"/>
          <p:cNvSpPr txBox="1">
            <a:spLocks noGrp="1"/>
          </p:cNvSpPr>
          <p:nvPr>
            <p:ph type="title"/>
          </p:nvPr>
        </p:nvSpPr>
        <p:spPr>
          <a:xfrm>
            <a:off x="265469" y="963723"/>
            <a:ext cx="3802948"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solidFill>
                  <a:schemeClr val="accent5">
                    <a:lumMod val="75000"/>
                  </a:schemeClr>
                </a:solidFill>
              </a:rPr>
              <a:t>Updated FFI </a:t>
            </a:r>
            <a:r>
              <a:rPr lang="en-US" sz="3600" dirty="0">
                <a:solidFill>
                  <a:schemeClr val="accent5">
                    <a:lumMod val="75000"/>
                  </a:schemeClr>
                </a:solidFill>
              </a:rPr>
              <a:t>Color Codes: </a:t>
            </a:r>
            <a:r>
              <a:rPr lang="en-US" sz="3600" dirty="0">
                <a:solidFill>
                  <a:srgbClr val="BF9000"/>
                </a:solidFill>
              </a:rPr>
              <a:t>Rice </a:t>
            </a:r>
            <a:endParaRPr sz="3600" dirty="0">
              <a:solidFill>
                <a:srgbClr val="BF9000"/>
              </a:solidFill>
            </a:endParaRPr>
          </a:p>
        </p:txBody>
      </p:sp>
      <p:graphicFrame>
        <p:nvGraphicFramePr>
          <p:cNvPr id="5" name="Table 4">
            <a:extLst>
              <a:ext uri="{FF2B5EF4-FFF2-40B4-BE49-F238E27FC236}">
                <a16:creationId xmlns:a16="http://schemas.microsoft.com/office/drawing/2014/main" id="{80D3655E-E0E1-4245-903B-ABF09962846D}"/>
              </a:ext>
            </a:extLst>
          </p:cNvPr>
          <p:cNvGraphicFramePr>
            <a:graphicFrameLocks noGrp="1"/>
          </p:cNvGraphicFramePr>
          <p:nvPr/>
        </p:nvGraphicFramePr>
        <p:xfrm>
          <a:off x="283035" y="5234182"/>
          <a:ext cx="5243122" cy="1317852"/>
        </p:xfrm>
        <a:graphic>
          <a:graphicData uri="http://schemas.openxmlformats.org/drawingml/2006/table">
            <a:tbl>
              <a:tblPr/>
              <a:tblGrid>
                <a:gridCol w="272085">
                  <a:extLst>
                    <a:ext uri="{9D8B030D-6E8A-4147-A177-3AD203B41FA5}">
                      <a16:colId xmlns:a16="http://schemas.microsoft.com/office/drawing/2014/main" val="2048053389"/>
                    </a:ext>
                  </a:extLst>
                </a:gridCol>
                <a:gridCol w="4971037">
                  <a:extLst>
                    <a:ext uri="{9D8B030D-6E8A-4147-A177-3AD203B41FA5}">
                      <a16:colId xmlns:a16="http://schemas.microsoft.com/office/drawing/2014/main" val="3102975422"/>
                    </a:ext>
                  </a:extLst>
                </a:gridCol>
              </a:tblGrid>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BF94B2"/>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Over 75% of industrial-milled rice fortified in country. FFI's main role is monitoring. </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22989"/>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7BB372"/>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Confident country will move to 75% in the next one year. Targeted support as needed.</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4420"/>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1D46C"/>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Organized efforts to increase fortification within country. Without support to fill gaps, moving to 75% unlikely.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9416"/>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E57879"/>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No fortification activity in the country. Major support necessary to reach 75% fortification</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372967"/>
                  </a:ext>
                </a:extLst>
              </a:tr>
              <a:tr h="215764">
                <a:tc>
                  <a:txBody>
                    <a:bodyPr/>
                    <a:lstStyle/>
                    <a:p>
                      <a:pPr rtl="0" fontAlgn="b"/>
                      <a:endParaRPr lang="en-US"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8BEBC"/>
                    </a:solidFill>
                  </a:tcPr>
                </a:tc>
                <a:tc>
                  <a:txBody>
                    <a:bodyPr/>
                    <a:lstStyle/>
                    <a:p>
                      <a:pPr rtl="0" fontAlgn="b"/>
                      <a:r>
                        <a:rPr lang="en-US" sz="1100" dirty="0">
                          <a:solidFill>
                            <a:schemeClr val="bg2">
                              <a:lumMod val="75000"/>
                              <a:lumOff val="25000"/>
                            </a:schemeClr>
                          </a:solidFill>
                          <a:effectLst/>
                          <a:latin typeface="Calibri" charset="0"/>
                          <a:ea typeface="Calibri" charset="0"/>
                          <a:cs typeface="Calibri" charset="0"/>
                        </a:rPr>
                        <a:t>Fortification of grain likely to have very limited health impact; or no data on country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25348"/>
                  </a:ext>
                </a:extLst>
              </a:tr>
            </a:tbl>
          </a:graphicData>
        </a:graphic>
      </p:graphicFrame>
    </p:spTree>
    <p:extLst>
      <p:ext uri="{BB962C8B-B14F-4D97-AF65-F5344CB8AC3E}">
        <p14:creationId xmlns:p14="http://schemas.microsoft.com/office/powerpoint/2010/main" val="2138006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343576" y="825283"/>
            <a:ext cx="8058302" cy="33662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chemeClr val="accent5"/>
                </a:solidFill>
              </a:rPr>
              <a:t>Wheat Flour Comparison: 2011 vs. 2018</a:t>
            </a:r>
            <a:endParaRPr sz="3600" dirty="0">
              <a:solidFill>
                <a:schemeClr val="accent5"/>
              </a:solidFill>
            </a:endParaRPr>
          </a:p>
        </p:txBody>
      </p:sp>
      <p:pic>
        <p:nvPicPr>
          <p:cNvPr id="320" name="Google Shape;320;p36"/>
          <p:cNvPicPr preferRelativeResize="0"/>
          <p:nvPr/>
        </p:nvPicPr>
        <p:blipFill rotWithShape="1">
          <a:blip r:embed="rId3">
            <a:alphaModFix/>
          </a:blip>
          <a:srcRect l="4434"/>
          <a:stretch/>
        </p:blipFill>
        <p:spPr>
          <a:xfrm>
            <a:off x="-4545" y="1648824"/>
            <a:ext cx="4580717" cy="4351325"/>
          </a:xfrm>
          <a:prstGeom prst="rect">
            <a:avLst/>
          </a:prstGeom>
          <a:noFill/>
          <a:ln>
            <a:noFill/>
          </a:ln>
        </p:spPr>
      </p:pic>
      <p:sp>
        <p:nvSpPr>
          <p:cNvPr id="2" name="Oval 1"/>
          <p:cNvSpPr/>
          <p:nvPr/>
        </p:nvSpPr>
        <p:spPr>
          <a:xfrm>
            <a:off x="2153266" y="5316686"/>
            <a:ext cx="988142" cy="736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05F472-BF04-4F6F-8F69-9314294DF93E}"/>
              </a:ext>
            </a:extLst>
          </p:cNvPr>
          <p:cNvPicPr>
            <a:picLocks noChangeAspect="1"/>
          </p:cNvPicPr>
          <p:nvPr/>
        </p:nvPicPr>
        <p:blipFill rotWithShape="1">
          <a:blip r:embed="rId4"/>
          <a:srcRect l="14399" t="10390" r="16709" b="10464"/>
          <a:stretch/>
        </p:blipFill>
        <p:spPr>
          <a:xfrm>
            <a:off x="4254119" y="1633273"/>
            <a:ext cx="4889881" cy="4295454"/>
          </a:xfrm>
          <a:prstGeom prst="rect">
            <a:avLst/>
          </a:prstGeom>
        </p:spPr>
      </p:pic>
      <p:sp>
        <p:nvSpPr>
          <p:cNvPr id="10" name="Oval 9">
            <a:extLst>
              <a:ext uri="{FF2B5EF4-FFF2-40B4-BE49-F238E27FC236}">
                <a16:creationId xmlns:a16="http://schemas.microsoft.com/office/drawing/2014/main" id="{4E512E4F-502A-4D68-8405-75D02749F3E0}"/>
              </a:ext>
            </a:extLst>
          </p:cNvPr>
          <p:cNvSpPr/>
          <p:nvPr/>
        </p:nvSpPr>
        <p:spPr>
          <a:xfrm>
            <a:off x="6528263" y="5229189"/>
            <a:ext cx="849760" cy="736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186" y="1957258"/>
            <a:ext cx="988142" cy="736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44542" y="2030144"/>
            <a:ext cx="988142" cy="736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43047"/>
            <a:ext cx="7886700" cy="4506084"/>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b="1"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84878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638289" y="760222"/>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1C4587"/>
                </a:solidFill>
              </a:rPr>
              <a:t>5. Priority Matrix Development</a:t>
            </a:r>
            <a:endParaRPr sz="3600" dirty="0">
              <a:solidFill>
                <a:srgbClr val="1C4587"/>
              </a:solidFill>
            </a:endParaRPr>
          </a:p>
        </p:txBody>
      </p:sp>
      <p:sp>
        <p:nvSpPr>
          <p:cNvPr id="356" name="Google Shape;356;p41"/>
          <p:cNvSpPr txBox="1">
            <a:spLocks noGrp="1"/>
          </p:cNvSpPr>
          <p:nvPr>
            <p:ph type="body" idx="1"/>
          </p:nvPr>
        </p:nvSpPr>
        <p:spPr>
          <a:xfrm>
            <a:off x="638289" y="2085785"/>
            <a:ext cx="7886700" cy="4183200"/>
          </a:xfrm>
          <a:prstGeom prst="rect">
            <a:avLst/>
          </a:prstGeom>
        </p:spPr>
        <p:txBody>
          <a:bodyPr spcFirstLastPara="1" wrap="square" lIns="91425" tIns="45700" rIns="91425" bIns="45700" anchor="t" anchorCtr="0">
            <a:noAutofit/>
          </a:bodyPr>
          <a:lstStyle/>
          <a:p>
            <a:pPr marL="342900"/>
            <a:r>
              <a:rPr lang="en-US" sz="2200" dirty="0"/>
              <a:t>Countries were ranked according to two groups of indicators to create an overall score:</a:t>
            </a:r>
          </a:p>
          <a:p>
            <a:pPr marL="800100" lvl="1">
              <a:buFont typeface=".AppleSystemUIFont" charset="-120"/>
              <a:buChar char="-"/>
            </a:pPr>
            <a:r>
              <a:rPr lang="en-US" sz="2000" dirty="0"/>
              <a:t>Health impact </a:t>
            </a:r>
          </a:p>
          <a:p>
            <a:pPr marL="800100" lvl="1">
              <a:buFont typeface=".AppleSystemUIFont" charset="-120"/>
              <a:buChar char="-"/>
            </a:pPr>
            <a:r>
              <a:rPr lang="en-US" sz="2000" dirty="0"/>
              <a:t>Ease of implementation</a:t>
            </a:r>
          </a:p>
          <a:p>
            <a:pPr marL="342900">
              <a:buFont typeface="Arial" charset="0"/>
              <a:buChar char="•"/>
            </a:pPr>
            <a:r>
              <a:rPr lang="en-US" sz="2200" dirty="0"/>
              <a:t>Countries with an updated FFI color code of </a:t>
            </a:r>
            <a:r>
              <a:rPr lang="en-US" sz="2200" dirty="0">
                <a:solidFill>
                  <a:srgbClr val="7030A0"/>
                </a:solidFill>
              </a:rPr>
              <a:t>purple</a:t>
            </a:r>
            <a:r>
              <a:rPr lang="en-US" sz="2200" dirty="0"/>
              <a:t> or </a:t>
            </a:r>
            <a:r>
              <a:rPr lang="en-US" sz="2200" dirty="0">
                <a:solidFill>
                  <a:schemeClr val="bg1">
                    <a:lumMod val="50000"/>
                  </a:schemeClr>
                </a:solidFill>
              </a:rPr>
              <a:t>gray</a:t>
            </a:r>
            <a:r>
              <a:rPr lang="en-US" sz="2200" dirty="0"/>
              <a:t> were </a:t>
            </a:r>
            <a:r>
              <a:rPr lang="en-US" sz="2200" i="1" dirty="0"/>
              <a:t>not</a:t>
            </a:r>
            <a:r>
              <a:rPr lang="en-US" sz="2200" dirty="0"/>
              <a:t> considered in the Priority Matrix. </a:t>
            </a:r>
          </a:p>
          <a:p>
            <a:pPr marL="0" lvl="0" indent="0" algn="l" rtl="0">
              <a:spcBef>
                <a:spcPts val="1000"/>
              </a:spcBef>
              <a:spcAft>
                <a:spcPts val="0"/>
              </a:spcAft>
              <a:buClr>
                <a:schemeClr val="dk1"/>
              </a:buClr>
              <a:buSzPts val="1100"/>
              <a:buFont typeface="Arial"/>
              <a:buNone/>
            </a:pPr>
            <a:endParaRPr sz="2000" dirty="0"/>
          </a:p>
          <a:p>
            <a:pPr marL="0" lvl="0" indent="0" algn="l" rtl="0">
              <a:spcBef>
                <a:spcPts val="1000"/>
              </a:spcBef>
              <a:spcAft>
                <a:spcPts val="0"/>
              </a:spcAft>
              <a:buNone/>
            </a:pPr>
            <a:endParaRPr dirty="0"/>
          </a:p>
        </p:txBody>
      </p:sp>
      <p:graphicFrame>
        <p:nvGraphicFramePr>
          <p:cNvPr id="7" name="Table 6">
            <a:extLst>
              <a:ext uri="{FF2B5EF4-FFF2-40B4-BE49-F238E27FC236}">
                <a16:creationId xmlns:a16="http://schemas.microsoft.com/office/drawing/2014/main" id="{80D3655E-E0E1-4245-903B-ABF09962846D}"/>
              </a:ext>
            </a:extLst>
          </p:cNvPr>
          <p:cNvGraphicFramePr>
            <a:graphicFrameLocks noGrp="1"/>
          </p:cNvGraphicFramePr>
          <p:nvPr>
            <p:extLst>
              <p:ext uri="{D42A27DB-BD31-4B8C-83A1-F6EECF244321}">
                <p14:modId xmlns:p14="http://schemas.microsoft.com/office/powerpoint/2010/main" val="1619189622"/>
              </p:ext>
            </p:extLst>
          </p:nvPr>
        </p:nvGraphicFramePr>
        <p:xfrm>
          <a:off x="996096" y="4678018"/>
          <a:ext cx="7061224" cy="1488020"/>
        </p:xfrm>
        <a:graphic>
          <a:graphicData uri="http://schemas.openxmlformats.org/drawingml/2006/table">
            <a:tbl>
              <a:tblPr/>
              <a:tblGrid>
                <a:gridCol w="366433">
                  <a:extLst>
                    <a:ext uri="{9D8B030D-6E8A-4147-A177-3AD203B41FA5}">
                      <a16:colId xmlns:a16="http://schemas.microsoft.com/office/drawing/2014/main" val="2048053389"/>
                    </a:ext>
                  </a:extLst>
                </a:gridCol>
                <a:gridCol w="6694791">
                  <a:extLst>
                    <a:ext uri="{9D8B030D-6E8A-4147-A177-3AD203B41FA5}">
                      <a16:colId xmlns:a16="http://schemas.microsoft.com/office/drawing/2014/main" val="3102975422"/>
                    </a:ext>
                  </a:extLst>
                </a:gridCol>
              </a:tblGrid>
              <a:tr h="233052">
                <a:tc>
                  <a:txBody>
                    <a:bodyPr/>
                    <a:lstStyle/>
                    <a:p>
                      <a:pPr rtl="0" fontAlgn="b"/>
                      <a:endParaRPr lang="en-US" sz="1400"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BF94B2"/>
                    </a:solidFill>
                  </a:tcPr>
                </a:tc>
                <a:tc>
                  <a:txBody>
                    <a:bodyPr/>
                    <a:lstStyle/>
                    <a:p>
                      <a:pPr rtl="0" fontAlgn="b"/>
                      <a:r>
                        <a:rPr lang="en-US" sz="1400" dirty="0">
                          <a:solidFill>
                            <a:schemeClr val="bg2">
                              <a:lumMod val="75000"/>
                              <a:lumOff val="25000"/>
                            </a:schemeClr>
                          </a:solidFill>
                          <a:effectLst/>
                          <a:latin typeface="Calibri" charset="0"/>
                          <a:ea typeface="Calibri" charset="0"/>
                          <a:cs typeface="Calibri" charset="0"/>
                        </a:rPr>
                        <a:t>Over 75% of industrial-milled rice fortified in country. FFI's main role is monitoring. </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22989"/>
                  </a:ext>
                </a:extLst>
              </a:tr>
              <a:tr h="233052">
                <a:tc>
                  <a:txBody>
                    <a:bodyPr/>
                    <a:lstStyle/>
                    <a:p>
                      <a:pPr rtl="0" fontAlgn="b"/>
                      <a:endParaRPr lang="en-US" sz="1400"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7BB372"/>
                    </a:solidFill>
                  </a:tcPr>
                </a:tc>
                <a:tc>
                  <a:txBody>
                    <a:bodyPr/>
                    <a:lstStyle/>
                    <a:p>
                      <a:pPr rtl="0" fontAlgn="b"/>
                      <a:r>
                        <a:rPr lang="en-US" sz="1400" dirty="0">
                          <a:solidFill>
                            <a:schemeClr val="bg2">
                              <a:lumMod val="75000"/>
                              <a:lumOff val="25000"/>
                            </a:schemeClr>
                          </a:solidFill>
                          <a:effectLst/>
                          <a:latin typeface="Calibri" charset="0"/>
                          <a:ea typeface="Calibri" charset="0"/>
                          <a:cs typeface="Calibri" charset="0"/>
                        </a:rPr>
                        <a:t>Confident country will move to 75% in the next one year. Targeted support as needed.</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4420"/>
                  </a:ext>
                </a:extLst>
              </a:tr>
              <a:tr h="362144">
                <a:tc>
                  <a:txBody>
                    <a:bodyPr/>
                    <a:lstStyle/>
                    <a:p>
                      <a:pPr rtl="0" fontAlgn="b"/>
                      <a:endParaRPr lang="en-US" sz="1400"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1D46C"/>
                    </a:solidFill>
                  </a:tcPr>
                </a:tc>
                <a:tc>
                  <a:txBody>
                    <a:bodyPr/>
                    <a:lstStyle/>
                    <a:p>
                      <a:pPr rtl="0" fontAlgn="b"/>
                      <a:r>
                        <a:rPr lang="en-US" sz="1400" dirty="0">
                          <a:solidFill>
                            <a:schemeClr val="bg2">
                              <a:lumMod val="75000"/>
                              <a:lumOff val="25000"/>
                            </a:schemeClr>
                          </a:solidFill>
                          <a:effectLst/>
                          <a:latin typeface="Calibri" charset="0"/>
                          <a:ea typeface="Calibri" charset="0"/>
                          <a:cs typeface="Calibri" charset="0"/>
                        </a:rPr>
                        <a:t>Organized efforts to increase fortification within country. Without support to fill gaps, moving to 75% unlikely.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9416"/>
                  </a:ext>
                </a:extLst>
              </a:tr>
              <a:tr h="362144">
                <a:tc>
                  <a:txBody>
                    <a:bodyPr/>
                    <a:lstStyle/>
                    <a:p>
                      <a:pPr rtl="0" fontAlgn="b"/>
                      <a:endParaRPr lang="en-US" sz="1400" dirty="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E57879"/>
                    </a:solidFill>
                  </a:tcPr>
                </a:tc>
                <a:tc>
                  <a:txBody>
                    <a:bodyPr/>
                    <a:lstStyle/>
                    <a:p>
                      <a:pPr rtl="0" fontAlgn="b"/>
                      <a:r>
                        <a:rPr lang="en-US" sz="1400" dirty="0">
                          <a:solidFill>
                            <a:schemeClr val="bg2">
                              <a:lumMod val="75000"/>
                              <a:lumOff val="25000"/>
                            </a:schemeClr>
                          </a:solidFill>
                          <a:effectLst/>
                          <a:latin typeface="Calibri" charset="0"/>
                          <a:ea typeface="Calibri" charset="0"/>
                          <a:cs typeface="Calibri" charset="0"/>
                        </a:rPr>
                        <a:t>No fortification activity in the country. Major support necessary to reach 75% fortification</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372967"/>
                  </a:ext>
                </a:extLst>
              </a:tr>
              <a:tr h="233052">
                <a:tc>
                  <a:txBody>
                    <a:bodyPr/>
                    <a:lstStyle/>
                    <a:p>
                      <a:pPr rtl="0" fontAlgn="b"/>
                      <a:endParaRPr lang="en-US" sz="1400">
                        <a:effectLst/>
                        <a:latin typeface="Calibri" charset="0"/>
                        <a:ea typeface="Calibri" charset="0"/>
                        <a:cs typeface="Calibri" charset="0"/>
                      </a:endParaRPr>
                    </a:p>
                  </a:txBody>
                  <a:tcPr marL="22860" marR="22860" marT="0" marB="0" anchor="b">
                    <a:lnL w="1524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rtl="0" fontAlgn="b"/>
                      <a:r>
                        <a:rPr lang="en-US" sz="1400" dirty="0">
                          <a:solidFill>
                            <a:schemeClr val="bg2">
                              <a:lumMod val="75000"/>
                              <a:lumOff val="25000"/>
                            </a:schemeClr>
                          </a:solidFill>
                          <a:effectLst/>
                          <a:latin typeface="Calibri" charset="0"/>
                          <a:ea typeface="Calibri" charset="0"/>
                          <a:cs typeface="Calibri" charset="0"/>
                        </a:rPr>
                        <a:t>Fortification of grain likely to have very limited health impact; or no data on country</a:t>
                      </a:r>
                    </a:p>
                  </a:txBody>
                  <a:tcPr marL="22860" marR="22860" marT="0" marB="0" anchor="b">
                    <a:lnL w="7620" cap="flat" cmpd="sng" algn="ctr">
                      <a:noFill/>
                      <a:prstDash val="solid"/>
                      <a:round/>
                      <a:headEnd type="none" w="med" len="med"/>
                      <a:tailEnd type="none" w="med" len="med"/>
                    </a:lnL>
                    <a:lnR w="1524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25348"/>
                  </a:ext>
                </a:extLst>
              </a:tr>
            </a:tbl>
          </a:graphicData>
        </a:graphic>
      </p:graphicFrame>
      <p:sp>
        <p:nvSpPr>
          <p:cNvPr id="2" name="Rectangle 1"/>
          <p:cNvSpPr/>
          <p:nvPr/>
        </p:nvSpPr>
        <p:spPr>
          <a:xfrm>
            <a:off x="638289" y="4890052"/>
            <a:ext cx="7538302" cy="1060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title"/>
          </p:nvPr>
        </p:nvSpPr>
        <p:spPr>
          <a:xfrm>
            <a:off x="603337" y="729836"/>
            <a:ext cx="78867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3600" dirty="0">
                <a:solidFill>
                  <a:srgbClr val="1C4587"/>
                </a:solidFill>
              </a:rPr>
              <a:t>Country Priority Ranking</a:t>
            </a:r>
            <a:endParaRPr sz="3600" dirty="0">
              <a:solidFill>
                <a:srgbClr val="1C4587"/>
              </a:solidFill>
            </a:endParaRPr>
          </a:p>
        </p:txBody>
      </p:sp>
      <p:sp>
        <p:nvSpPr>
          <p:cNvPr id="363" name="Google Shape;363;p42"/>
          <p:cNvSpPr txBox="1">
            <a:spLocks noGrp="1"/>
          </p:cNvSpPr>
          <p:nvPr>
            <p:ph type="body" idx="1"/>
          </p:nvPr>
        </p:nvSpPr>
        <p:spPr>
          <a:xfrm>
            <a:off x="643094" y="1322529"/>
            <a:ext cx="3868200" cy="8238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dirty="0">
                <a:solidFill>
                  <a:srgbClr val="BF9000"/>
                </a:solidFill>
              </a:rPr>
              <a:t>Health Impact</a:t>
            </a:r>
            <a:endParaRPr dirty="0">
              <a:solidFill>
                <a:srgbClr val="BF9000"/>
              </a:solidFill>
            </a:endParaRPr>
          </a:p>
        </p:txBody>
      </p:sp>
      <p:sp>
        <p:nvSpPr>
          <p:cNvPr id="364" name="Google Shape;364;p42"/>
          <p:cNvSpPr txBox="1">
            <a:spLocks noGrp="1"/>
          </p:cNvSpPr>
          <p:nvPr>
            <p:ph type="body" idx="2"/>
          </p:nvPr>
        </p:nvSpPr>
        <p:spPr>
          <a:xfrm>
            <a:off x="287577" y="2146438"/>
            <a:ext cx="4328100" cy="3684600"/>
          </a:xfrm>
          <a:prstGeom prst="rect">
            <a:avLst/>
          </a:prstGeom>
          <a:solidFill>
            <a:srgbClr val="F3F3F3"/>
          </a:solid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Calibri"/>
              <a:buChar char="➢"/>
            </a:pPr>
            <a:r>
              <a:rPr lang="en-US" sz="1800" dirty="0"/>
              <a:t>Population (15%)</a:t>
            </a:r>
            <a:endParaRPr sz="1800" dirty="0"/>
          </a:p>
          <a:p>
            <a:pPr marL="457200" lvl="0" indent="-342900" algn="l" rtl="0">
              <a:lnSpc>
                <a:spcPct val="115000"/>
              </a:lnSpc>
              <a:spcBef>
                <a:spcPts val="0"/>
              </a:spcBef>
              <a:spcAft>
                <a:spcPts val="0"/>
              </a:spcAft>
              <a:buSzPts val="1800"/>
              <a:buFont typeface="Calibri"/>
              <a:buChar char="➢"/>
            </a:pPr>
            <a:r>
              <a:rPr lang="en-US" sz="1800" dirty="0"/>
              <a:t>NTDs per year (7.5%)</a:t>
            </a:r>
            <a:endParaRPr sz="1800" dirty="0"/>
          </a:p>
          <a:p>
            <a:pPr marL="457200" lvl="0" indent="-342900" algn="l" rtl="0">
              <a:lnSpc>
                <a:spcPct val="115000"/>
              </a:lnSpc>
              <a:spcBef>
                <a:spcPts val="0"/>
              </a:spcBef>
              <a:spcAft>
                <a:spcPts val="0"/>
              </a:spcAft>
              <a:buSzPts val="1800"/>
              <a:buFont typeface="Calibri"/>
              <a:buChar char="➢"/>
            </a:pPr>
            <a:r>
              <a:rPr lang="en-US" sz="1800" dirty="0"/>
              <a:t>NTDs per 10,000 births (7.5%)</a:t>
            </a:r>
            <a:endParaRPr sz="1800" dirty="0"/>
          </a:p>
          <a:p>
            <a:pPr marL="457200" lvl="0" indent="-342900" algn="l" rtl="0">
              <a:lnSpc>
                <a:spcPct val="115000"/>
              </a:lnSpc>
              <a:spcBef>
                <a:spcPts val="0"/>
              </a:spcBef>
              <a:spcAft>
                <a:spcPts val="0"/>
              </a:spcAft>
              <a:buSzPts val="1800"/>
              <a:buFont typeface="Calibri"/>
              <a:buChar char="➢"/>
            </a:pPr>
            <a:r>
              <a:rPr lang="en-US" sz="1800" dirty="0"/>
              <a:t>Anemia in non-pregnant woman (30%)</a:t>
            </a:r>
            <a:endParaRPr sz="1800" dirty="0"/>
          </a:p>
          <a:p>
            <a:pPr marL="457200" lvl="0" indent="-342900" algn="l" rtl="0">
              <a:lnSpc>
                <a:spcPct val="115000"/>
              </a:lnSpc>
              <a:spcBef>
                <a:spcPts val="0"/>
              </a:spcBef>
              <a:spcAft>
                <a:spcPts val="0"/>
              </a:spcAft>
              <a:buSzPts val="1800"/>
              <a:buFont typeface="Calibri"/>
              <a:buChar char="➢"/>
            </a:pPr>
            <a:r>
              <a:rPr lang="en-US" sz="1800" dirty="0"/>
              <a:t>Urban population (5%)</a:t>
            </a:r>
            <a:endParaRPr sz="1800" dirty="0"/>
          </a:p>
          <a:p>
            <a:pPr marL="457200" lvl="0" indent="-342900" algn="l" rtl="0">
              <a:lnSpc>
                <a:spcPct val="115000"/>
              </a:lnSpc>
              <a:spcBef>
                <a:spcPts val="0"/>
              </a:spcBef>
              <a:spcAft>
                <a:spcPts val="0"/>
              </a:spcAft>
              <a:buSzPts val="1800"/>
              <a:buFont typeface="Calibri"/>
              <a:buChar char="➢"/>
            </a:pPr>
            <a:r>
              <a:rPr lang="en-US" sz="1800" dirty="0"/>
              <a:t>% Cereal milled industrially (20%)</a:t>
            </a:r>
            <a:endParaRPr sz="1800" dirty="0"/>
          </a:p>
          <a:p>
            <a:pPr marL="457200" lvl="0" indent="-342900" algn="l" rtl="0">
              <a:lnSpc>
                <a:spcPct val="115000"/>
              </a:lnSpc>
              <a:spcBef>
                <a:spcPts val="0"/>
              </a:spcBef>
              <a:spcAft>
                <a:spcPts val="0"/>
              </a:spcAft>
              <a:buSzPts val="1800"/>
              <a:buFont typeface="Calibri"/>
              <a:buChar char="➢"/>
            </a:pPr>
            <a:r>
              <a:rPr lang="en-US" sz="1800" dirty="0"/>
              <a:t>Cereal availability (15%)</a:t>
            </a:r>
            <a:endParaRPr sz="1800" dirty="0"/>
          </a:p>
          <a:p>
            <a:pPr marL="0" lvl="0" indent="0" algn="ctr" rtl="0">
              <a:lnSpc>
                <a:spcPct val="115000"/>
              </a:lnSpc>
              <a:spcBef>
                <a:spcPts val="600"/>
              </a:spcBef>
              <a:spcAft>
                <a:spcPts val="0"/>
              </a:spcAft>
              <a:buClr>
                <a:schemeClr val="dk1"/>
              </a:buClr>
              <a:buSzPts val="1100"/>
              <a:buFont typeface="Arial"/>
              <a:buNone/>
            </a:pPr>
            <a:r>
              <a:rPr lang="en-US" sz="1800" b="1" dirty="0">
                <a:solidFill>
                  <a:srgbClr val="1C4587"/>
                </a:solidFill>
              </a:rPr>
              <a:t>Final score of 1-5</a:t>
            </a:r>
            <a:endParaRPr sz="1800" b="1" dirty="0">
              <a:solidFill>
                <a:srgbClr val="1C4587"/>
              </a:solidFill>
            </a:endParaRPr>
          </a:p>
          <a:p>
            <a:pPr marL="0" lvl="0" indent="0" algn="ctr" rtl="0">
              <a:lnSpc>
                <a:spcPct val="115000"/>
              </a:lnSpc>
              <a:spcBef>
                <a:spcPts val="600"/>
              </a:spcBef>
              <a:spcAft>
                <a:spcPts val="0"/>
              </a:spcAft>
              <a:buClr>
                <a:schemeClr val="dk1"/>
              </a:buClr>
              <a:buSzPts val="1100"/>
              <a:buFont typeface="Arial"/>
              <a:buNone/>
            </a:pPr>
            <a:r>
              <a:rPr lang="en-US" sz="1800" b="1" dirty="0">
                <a:solidFill>
                  <a:srgbClr val="1C4587"/>
                </a:solidFill>
              </a:rPr>
              <a:t>1 = minimal impact</a:t>
            </a:r>
            <a:endParaRPr sz="1800" b="1" dirty="0">
              <a:solidFill>
                <a:srgbClr val="1C4587"/>
              </a:solidFill>
            </a:endParaRPr>
          </a:p>
          <a:p>
            <a:pPr marL="0" lvl="0" indent="0" algn="ctr" rtl="0">
              <a:lnSpc>
                <a:spcPct val="115000"/>
              </a:lnSpc>
              <a:spcBef>
                <a:spcPts val="600"/>
              </a:spcBef>
              <a:spcAft>
                <a:spcPts val="0"/>
              </a:spcAft>
              <a:buClr>
                <a:schemeClr val="dk1"/>
              </a:buClr>
              <a:buSzPts val="1100"/>
              <a:buFont typeface="Arial"/>
              <a:buNone/>
            </a:pPr>
            <a:r>
              <a:rPr lang="en-US" sz="1800" b="1" dirty="0">
                <a:solidFill>
                  <a:srgbClr val="1C4587"/>
                </a:solidFill>
              </a:rPr>
              <a:t>5 = maximum impact</a:t>
            </a:r>
            <a:endParaRPr sz="1800" b="1" dirty="0">
              <a:solidFill>
                <a:srgbClr val="1C4587"/>
              </a:solidFill>
            </a:endParaRPr>
          </a:p>
          <a:p>
            <a:pPr marL="0" lvl="0" indent="0" algn="l" rtl="0">
              <a:spcBef>
                <a:spcPts val="1000"/>
              </a:spcBef>
              <a:spcAft>
                <a:spcPts val="0"/>
              </a:spcAft>
              <a:buNone/>
            </a:pPr>
            <a:endParaRPr sz="1800" dirty="0"/>
          </a:p>
        </p:txBody>
      </p:sp>
      <p:sp>
        <p:nvSpPr>
          <p:cNvPr id="365" name="Google Shape;365;p42"/>
          <p:cNvSpPr txBox="1">
            <a:spLocks noGrp="1"/>
          </p:cNvSpPr>
          <p:nvPr>
            <p:ph type="body" idx="3"/>
          </p:nvPr>
        </p:nvSpPr>
        <p:spPr>
          <a:xfrm>
            <a:off x="4642402" y="1322529"/>
            <a:ext cx="3887400" cy="8238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dirty="0">
                <a:solidFill>
                  <a:srgbClr val="BF9000"/>
                </a:solidFill>
              </a:rPr>
              <a:t>Ease of Implementation</a:t>
            </a:r>
            <a:endParaRPr dirty="0">
              <a:solidFill>
                <a:srgbClr val="BF9000"/>
              </a:solidFill>
            </a:endParaRPr>
          </a:p>
        </p:txBody>
      </p:sp>
      <p:sp>
        <p:nvSpPr>
          <p:cNvPr id="366" name="Google Shape;366;p42"/>
          <p:cNvSpPr txBox="1">
            <a:spLocks noGrp="1"/>
          </p:cNvSpPr>
          <p:nvPr>
            <p:ph type="body" idx="4"/>
          </p:nvPr>
        </p:nvSpPr>
        <p:spPr>
          <a:xfrm>
            <a:off x="4707177" y="2146438"/>
            <a:ext cx="4221300" cy="3684600"/>
          </a:xfrm>
          <a:prstGeom prst="rect">
            <a:avLst/>
          </a:prstGeom>
          <a:solidFill>
            <a:srgbClr val="F3F3F3"/>
          </a:solidFill>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1800" dirty="0"/>
              <a:t>% Living in urban settings (20%)</a:t>
            </a:r>
            <a:endParaRPr sz="1800" dirty="0"/>
          </a:p>
          <a:p>
            <a:pPr marL="457200" lvl="0" indent="-342900" algn="l" rtl="0">
              <a:lnSpc>
                <a:spcPct val="115000"/>
              </a:lnSpc>
              <a:spcBef>
                <a:spcPts val="0"/>
              </a:spcBef>
              <a:spcAft>
                <a:spcPts val="0"/>
              </a:spcAft>
              <a:buSzPts val="1800"/>
              <a:buChar char="➢"/>
            </a:pPr>
            <a:r>
              <a:rPr lang="en-US" sz="1800" dirty="0"/>
              <a:t>Political stability* (10%)</a:t>
            </a:r>
            <a:endParaRPr sz="1800" dirty="0"/>
          </a:p>
          <a:p>
            <a:pPr marL="457200" lvl="0" indent="-342900" algn="l" rtl="0">
              <a:lnSpc>
                <a:spcPct val="115000"/>
              </a:lnSpc>
              <a:spcBef>
                <a:spcPts val="0"/>
              </a:spcBef>
              <a:spcAft>
                <a:spcPts val="0"/>
              </a:spcAft>
              <a:buSzPts val="1800"/>
              <a:buChar char="➢"/>
            </a:pPr>
            <a:r>
              <a:rPr lang="en-US" sz="1800" dirty="0"/>
              <a:t>Government effectiveness* (10%)</a:t>
            </a:r>
            <a:endParaRPr sz="1800" dirty="0"/>
          </a:p>
          <a:p>
            <a:pPr marL="457200" lvl="0" indent="-342900" algn="l" rtl="0">
              <a:lnSpc>
                <a:spcPct val="115000"/>
              </a:lnSpc>
              <a:spcBef>
                <a:spcPts val="0"/>
              </a:spcBef>
              <a:spcAft>
                <a:spcPts val="0"/>
              </a:spcAft>
              <a:buSzPts val="1800"/>
              <a:buChar char="➢"/>
            </a:pPr>
            <a:r>
              <a:rPr lang="en-US" sz="1800" dirty="0"/>
              <a:t>Regulatory quality* (10%)</a:t>
            </a:r>
            <a:endParaRPr sz="1800" dirty="0"/>
          </a:p>
          <a:p>
            <a:pPr marL="457200" lvl="0" indent="-342900" algn="l" rtl="0">
              <a:lnSpc>
                <a:spcPct val="115000"/>
              </a:lnSpc>
              <a:spcBef>
                <a:spcPts val="0"/>
              </a:spcBef>
              <a:spcAft>
                <a:spcPts val="0"/>
              </a:spcAft>
              <a:buSzPts val="1800"/>
              <a:buChar char="➢"/>
            </a:pPr>
            <a:r>
              <a:rPr lang="en-US" sz="1800" dirty="0"/>
              <a:t>Number of industrial-sized mills (20%)</a:t>
            </a:r>
            <a:endParaRPr sz="1800" dirty="0"/>
          </a:p>
          <a:p>
            <a:pPr marL="457200" lvl="0" indent="-342900" algn="l" rtl="0">
              <a:lnSpc>
                <a:spcPct val="115000"/>
              </a:lnSpc>
              <a:spcBef>
                <a:spcPts val="0"/>
              </a:spcBef>
              <a:spcAft>
                <a:spcPts val="0"/>
              </a:spcAft>
              <a:buSzPts val="1800"/>
              <a:buChar char="➢"/>
            </a:pPr>
            <a:r>
              <a:rPr lang="en-US" sz="1800" dirty="0"/>
              <a:t>% Cereal milled industrially (10%)</a:t>
            </a:r>
            <a:endParaRPr sz="1800" dirty="0"/>
          </a:p>
          <a:p>
            <a:pPr marL="457200" lvl="0" indent="-342900" algn="l" rtl="0">
              <a:lnSpc>
                <a:spcPct val="115000"/>
              </a:lnSpc>
              <a:spcBef>
                <a:spcPts val="0"/>
              </a:spcBef>
              <a:spcAft>
                <a:spcPts val="0"/>
              </a:spcAft>
              <a:buSzPts val="1800"/>
              <a:buChar char="➢"/>
            </a:pPr>
            <a:r>
              <a:rPr lang="en-US" sz="1800" dirty="0"/>
              <a:t>Mandatory salt iodization (20%)</a:t>
            </a:r>
            <a:endParaRPr sz="1800" dirty="0"/>
          </a:p>
          <a:p>
            <a:pPr marL="0" lvl="0" indent="0" algn="ctr" rtl="0">
              <a:lnSpc>
                <a:spcPct val="115000"/>
              </a:lnSpc>
              <a:spcBef>
                <a:spcPts val="600"/>
              </a:spcBef>
              <a:spcAft>
                <a:spcPts val="0"/>
              </a:spcAft>
              <a:buClr>
                <a:srgbClr val="000000"/>
              </a:buClr>
              <a:buSzPts val="1100"/>
              <a:buFont typeface="Arial"/>
              <a:buNone/>
            </a:pPr>
            <a:r>
              <a:rPr lang="en-US" sz="1800" b="1" dirty="0">
                <a:solidFill>
                  <a:srgbClr val="1C4587"/>
                </a:solidFill>
              </a:rPr>
              <a:t>Final score of 1-5</a:t>
            </a:r>
            <a:endParaRPr sz="1800" b="1" dirty="0">
              <a:solidFill>
                <a:srgbClr val="1C4587"/>
              </a:solidFill>
            </a:endParaRPr>
          </a:p>
          <a:p>
            <a:pPr marL="0" lvl="0" indent="0" algn="ctr" rtl="0">
              <a:lnSpc>
                <a:spcPct val="115000"/>
              </a:lnSpc>
              <a:spcBef>
                <a:spcPts val="600"/>
              </a:spcBef>
              <a:spcAft>
                <a:spcPts val="0"/>
              </a:spcAft>
              <a:buClr>
                <a:srgbClr val="000000"/>
              </a:buClr>
              <a:buSzPts val="1100"/>
              <a:buFont typeface="Arial"/>
              <a:buNone/>
            </a:pPr>
            <a:r>
              <a:rPr lang="en-US" sz="1800" b="1" dirty="0">
                <a:solidFill>
                  <a:srgbClr val="1C4587"/>
                </a:solidFill>
              </a:rPr>
              <a:t>1 = minimal impact</a:t>
            </a:r>
            <a:endParaRPr sz="1800" b="1" dirty="0">
              <a:solidFill>
                <a:srgbClr val="1C4587"/>
              </a:solidFill>
            </a:endParaRPr>
          </a:p>
          <a:p>
            <a:pPr marL="0" lvl="0" indent="0" algn="ctr" rtl="0">
              <a:lnSpc>
                <a:spcPct val="115000"/>
              </a:lnSpc>
              <a:spcBef>
                <a:spcPts val="600"/>
              </a:spcBef>
              <a:spcAft>
                <a:spcPts val="0"/>
              </a:spcAft>
              <a:buNone/>
            </a:pPr>
            <a:r>
              <a:rPr lang="en-US" sz="1800" b="1" dirty="0">
                <a:solidFill>
                  <a:srgbClr val="1C4587"/>
                </a:solidFill>
              </a:rPr>
              <a:t>5 = maximum impact</a:t>
            </a:r>
            <a:endParaRPr sz="1400" dirty="0">
              <a:solidFill>
                <a:srgbClr val="0033CC"/>
              </a:solidFill>
              <a:latin typeface="Arial"/>
              <a:ea typeface="Arial"/>
              <a:cs typeface="Arial"/>
              <a:sym typeface="Arial"/>
            </a:endParaRPr>
          </a:p>
          <a:p>
            <a:pPr marL="0" lvl="0" indent="0" algn="l" rtl="0">
              <a:spcBef>
                <a:spcPts val="1000"/>
              </a:spcBef>
              <a:spcAft>
                <a:spcPts val="0"/>
              </a:spcAft>
              <a:buNone/>
            </a:pPr>
            <a:r>
              <a:rPr lang="en-US" sz="900" dirty="0">
                <a:latin typeface="Arial"/>
                <a:ea typeface="Arial"/>
                <a:cs typeface="Arial"/>
                <a:sym typeface="Arial"/>
              </a:rPr>
              <a:t>* World Bank Indicators</a:t>
            </a:r>
            <a:endParaRPr dirty="0"/>
          </a:p>
        </p:txBody>
      </p:sp>
      <p:sp>
        <p:nvSpPr>
          <p:cNvPr id="2" name="TextBox 1">
            <a:extLst>
              <a:ext uri="{FF2B5EF4-FFF2-40B4-BE49-F238E27FC236}">
                <a16:creationId xmlns:a16="http://schemas.microsoft.com/office/drawing/2014/main" id="{9619C2F1-6CA6-459F-AA69-62B1374C598E}"/>
              </a:ext>
            </a:extLst>
          </p:cNvPr>
          <p:cNvSpPr txBox="1"/>
          <p:nvPr/>
        </p:nvSpPr>
        <p:spPr>
          <a:xfrm>
            <a:off x="1185704" y="5853093"/>
            <a:ext cx="6651180" cy="954107"/>
          </a:xfrm>
          <a:prstGeom prst="rect">
            <a:avLst/>
          </a:prstGeom>
          <a:noFill/>
        </p:spPr>
        <p:txBody>
          <a:bodyPr wrap="none" rtlCol="0">
            <a:spAutoFit/>
          </a:bodyPr>
          <a:lstStyle/>
          <a:p>
            <a:pPr algn="ctr"/>
            <a:r>
              <a:rPr lang="en-US" sz="2800" b="1" dirty="0">
                <a:solidFill>
                  <a:schemeClr val="bg2"/>
                </a:solidFill>
                <a:latin typeface="Calibri"/>
                <a:cs typeface="Calibri"/>
              </a:rPr>
              <a:t>Health impact and ease of implementation </a:t>
            </a:r>
          </a:p>
          <a:p>
            <a:pPr algn="ctr"/>
            <a:r>
              <a:rPr lang="en-US" sz="2800" b="1" dirty="0">
                <a:solidFill>
                  <a:schemeClr val="bg2"/>
                </a:solidFill>
                <a:latin typeface="Calibri"/>
                <a:cs typeface="Calibri"/>
              </a:rPr>
              <a:t>combined to form </a:t>
            </a:r>
            <a:r>
              <a:rPr lang="en-US" sz="2800" b="1" dirty="0">
                <a:solidFill>
                  <a:srgbClr val="BF9000"/>
                </a:solidFill>
                <a:latin typeface="Calibri"/>
                <a:cs typeface="Calibri"/>
                <a:sym typeface="Calibri"/>
              </a:rPr>
              <a:t>total score.</a:t>
            </a:r>
          </a:p>
        </p:txBody>
      </p:sp>
    </p:spTree>
    <p:extLst>
      <p:ext uri="{BB962C8B-B14F-4D97-AF65-F5344CB8AC3E}">
        <p14:creationId xmlns:p14="http://schemas.microsoft.com/office/powerpoint/2010/main" val="6470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111015" y="1912302"/>
            <a:ext cx="3374700" cy="88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Wheat </a:t>
            </a:r>
            <a:r>
              <a:rPr lang="en-US" sz="3000" dirty="0">
                <a:solidFill>
                  <a:srgbClr val="1C4587"/>
                </a:solidFill>
              </a:rPr>
              <a:t>Matrix </a:t>
            </a:r>
            <a:endParaRPr sz="3000" dirty="0">
              <a:solidFill>
                <a:srgbClr val="1C4587"/>
              </a:solidFill>
            </a:endParaRPr>
          </a:p>
        </p:txBody>
      </p:sp>
      <p:pic>
        <p:nvPicPr>
          <p:cNvPr id="389" name="Google Shape;389;p45"/>
          <p:cNvPicPr preferRelativeResize="0"/>
          <p:nvPr/>
        </p:nvPicPr>
        <p:blipFill>
          <a:blip r:embed="rId3">
            <a:alphaModFix/>
          </a:blip>
          <a:stretch>
            <a:fillRect/>
          </a:stretch>
        </p:blipFill>
        <p:spPr>
          <a:xfrm>
            <a:off x="363890" y="4718850"/>
            <a:ext cx="2981325" cy="1781175"/>
          </a:xfrm>
          <a:prstGeom prst="rect">
            <a:avLst/>
          </a:prstGeom>
          <a:noFill/>
          <a:ln>
            <a:noFill/>
          </a:ln>
        </p:spPr>
      </p:pic>
      <p:graphicFrame>
        <p:nvGraphicFramePr>
          <p:cNvPr id="5" name="Content Placeholder 3"/>
          <p:cNvGraphicFramePr>
            <a:graphicFrameLocks/>
          </p:cNvGraphicFramePr>
          <p:nvPr>
            <p:extLst>
              <p:ext uri="{D42A27DB-BD31-4B8C-83A1-F6EECF244321}">
                <p14:modId xmlns:p14="http://schemas.microsoft.com/office/powerpoint/2010/main" val="1335322883"/>
              </p:ext>
            </p:extLst>
          </p:nvPr>
        </p:nvGraphicFramePr>
        <p:xfrm>
          <a:off x="3345216" y="176991"/>
          <a:ext cx="5405493" cy="6607279"/>
        </p:xfrm>
        <a:graphic>
          <a:graphicData uri="http://schemas.openxmlformats.org/drawingml/2006/table">
            <a:tbl>
              <a:tblPr/>
              <a:tblGrid>
                <a:gridCol w="1663228">
                  <a:extLst>
                    <a:ext uri="{9D8B030D-6E8A-4147-A177-3AD203B41FA5}">
                      <a16:colId xmlns:a16="http://schemas.microsoft.com/office/drawing/2014/main" val="3545388630"/>
                    </a:ext>
                  </a:extLst>
                </a:gridCol>
                <a:gridCol w="1271881">
                  <a:extLst>
                    <a:ext uri="{9D8B030D-6E8A-4147-A177-3AD203B41FA5}">
                      <a16:colId xmlns:a16="http://schemas.microsoft.com/office/drawing/2014/main" val="952633508"/>
                    </a:ext>
                  </a:extLst>
                </a:gridCol>
                <a:gridCol w="1406407">
                  <a:extLst>
                    <a:ext uri="{9D8B030D-6E8A-4147-A177-3AD203B41FA5}">
                      <a16:colId xmlns:a16="http://schemas.microsoft.com/office/drawing/2014/main" val="1534957491"/>
                    </a:ext>
                  </a:extLst>
                </a:gridCol>
                <a:gridCol w="1063977">
                  <a:extLst>
                    <a:ext uri="{9D8B030D-6E8A-4147-A177-3AD203B41FA5}">
                      <a16:colId xmlns:a16="http://schemas.microsoft.com/office/drawing/2014/main" val="242343952"/>
                    </a:ext>
                  </a:extLst>
                </a:gridCol>
              </a:tblGrid>
              <a:tr h="568369">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Health Impact Total Score</a:t>
                      </a:r>
                    </a:p>
                  </a:txBody>
                  <a:tcPr marL="0" marR="0" marT="0" marB="0" anchor="b">
                    <a:lnL w="6350" cap="flat" cmpd="sng" algn="ctr">
                      <a:solidFill>
                        <a:srgbClr val="E7E6E6"/>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Implementation Total Score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Final Score (</a:t>
                      </a:r>
                      <a:r>
                        <a:rPr lang="en-US" sz="1200" b="1" i="0" u="none" strike="noStrike" dirty="0" err="1">
                          <a:solidFill>
                            <a:srgbClr val="000000"/>
                          </a:solidFill>
                          <a:effectLst/>
                          <a:latin typeface="Calibri" panose="020F0502020204030204" pitchFamily="34" charset="0"/>
                        </a:rPr>
                        <a:t>Health+Implementation</a:t>
                      </a:r>
                      <a:r>
                        <a:rPr lang="en-US" sz="12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139174"/>
                  </a:ext>
                </a:extLst>
              </a:tr>
              <a:tr h="201297">
                <a:tc>
                  <a:txBody>
                    <a:bodyPr/>
                    <a:lstStyle/>
                    <a:p>
                      <a:pPr algn="ctr" fontAlgn="b"/>
                      <a:r>
                        <a:rPr lang="en-US" sz="1200" b="0" i="0" u="none" strike="noStrike" dirty="0">
                          <a:solidFill>
                            <a:srgbClr val="000000"/>
                          </a:solidFill>
                          <a:effectLst/>
                          <a:latin typeface="Calibri" panose="020F0502020204030204" pitchFamily="34" charset="0"/>
                        </a:rPr>
                        <a:t>Burundi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2.05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4.05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450662104"/>
                  </a:ext>
                </a:extLst>
              </a:tr>
              <a:tr h="201297">
                <a:tc>
                  <a:txBody>
                    <a:bodyPr/>
                    <a:lstStyle/>
                    <a:p>
                      <a:pPr algn="ctr" fontAlgn="b"/>
                      <a:r>
                        <a:rPr lang="en-US" sz="1200" b="0" i="0" u="none" strike="noStrike" dirty="0">
                          <a:solidFill>
                            <a:srgbClr val="000000"/>
                          </a:solidFill>
                          <a:effectLst/>
                          <a:latin typeface="Calibri" panose="020F0502020204030204" pitchFamily="34" charset="0"/>
                        </a:rPr>
                        <a:t>Seychelles</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1.08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4.08</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015068108"/>
                  </a:ext>
                </a:extLst>
              </a:tr>
              <a:tr h="201297">
                <a:tc>
                  <a:txBody>
                    <a:bodyPr/>
                    <a:lstStyle/>
                    <a:p>
                      <a:pPr algn="ctr" fontAlgn="b"/>
                      <a:r>
                        <a:rPr lang="en-US" sz="1200" b="0" i="0" u="none" strike="noStrike" dirty="0">
                          <a:solidFill>
                            <a:srgbClr val="000000"/>
                          </a:solidFill>
                          <a:effectLst/>
                          <a:latin typeface="Calibri" panose="020F0502020204030204" pitchFamily="34" charset="0"/>
                        </a:rPr>
                        <a:t>Comoros</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2.33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4.33</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2064802441"/>
                  </a:ext>
                </a:extLst>
              </a:tr>
              <a:tr h="201297">
                <a:tc>
                  <a:txBody>
                    <a:bodyPr/>
                    <a:lstStyle/>
                    <a:p>
                      <a:pPr algn="ctr" fontAlgn="b"/>
                      <a:r>
                        <a:rPr lang="en-US" sz="1200" b="0" i="0" u="none" strike="noStrike" dirty="0">
                          <a:solidFill>
                            <a:srgbClr val="000000"/>
                          </a:solidFill>
                          <a:effectLst/>
                          <a:latin typeface="Calibri" panose="020F0502020204030204" pitchFamily="34" charset="0"/>
                        </a:rPr>
                        <a:t>Ethiopia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2.73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2.30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5.03</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2780195399"/>
                  </a:ext>
                </a:extLst>
              </a:tr>
              <a:tr h="201297">
                <a:tc>
                  <a:txBody>
                    <a:bodyPr/>
                    <a:lstStyle/>
                    <a:p>
                      <a:pPr algn="ctr" fontAlgn="b"/>
                      <a:r>
                        <a:rPr lang="en-US" sz="1200" b="0" i="0" u="none" strike="noStrike" dirty="0">
                          <a:solidFill>
                            <a:srgbClr val="000000"/>
                          </a:solidFill>
                          <a:effectLst/>
                          <a:latin typeface="Calibri" panose="020F0502020204030204" pitchFamily="34" charset="0"/>
                        </a:rPr>
                        <a:t>Rwanda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2.15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3.10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5.25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451115690"/>
                  </a:ext>
                </a:extLst>
              </a:tr>
              <a:tr h="201297">
                <a:tc>
                  <a:txBody>
                    <a:bodyPr/>
                    <a:lstStyle/>
                    <a:p>
                      <a:pPr algn="ctr" fontAlgn="b"/>
                      <a:r>
                        <a:rPr lang="en-US" sz="1200" b="0" i="0" u="none" strike="noStrike" dirty="0">
                          <a:solidFill>
                            <a:srgbClr val="000000"/>
                          </a:solidFill>
                          <a:effectLst/>
                          <a:latin typeface="Calibri" panose="020F0502020204030204" pitchFamily="34" charset="0"/>
                        </a:rPr>
                        <a:t>Lesotho</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2.65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2.50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5.15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160548847"/>
                  </a:ext>
                </a:extLst>
              </a:tr>
              <a:tr h="201297">
                <a:tc>
                  <a:txBody>
                    <a:bodyPr/>
                    <a:lstStyle/>
                    <a:p>
                      <a:pPr algn="ctr" fontAlgn="b"/>
                      <a:r>
                        <a:rPr lang="en-US" sz="1200" b="0" i="0" u="none" strike="noStrike" dirty="0">
                          <a:solidFill>
                            <a:srgbClr val="000000"/>
                          </a:solidFill>
                          <a:effectLst/>
                          <a:latin typeface="Calibri" panose="020F0502020204030204" pitchFamily="34" charset="0"/>
                        </a:rPr>
                        <a:t>Mauritius</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2.93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3.20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6.13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842649937"/>
                  </a:ext>
                </a:extLst>
              </a:tr>
              <a:tr h="201297">
                <a:tc>
                  <a:txBody>
                    <a:bodyPr/>
                    <a:lstStyle/>
                    <a:p>
                      <a:pPr algn="ctr" fontAlgn="b"/>
                      <a:r>
                        <a:rPr lang="en-US" sz="1200" b="0" i="0" u="none" strike="noStrike">
                          <a:solidFill>
                            <a:srgbClr val="000000"/>
                          </a:solidFill>
                          <a:effectLst/>
                          <a:latin typeface="Calibri" panose="020F0502020204030204" pitchFamily="34" charset="0"/>
                        </a:rPr>
                        <a:t>Eritrea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2.83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2.30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5.13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299798811"/>
                  </a:ext>
                </a:extLst>
              </a:tr>
              <a:tr h="201297">
                <a:tc>
                  <a:txBody>
                    <a:bodyPr/>
                    <a:lstStyle/>
                    <a:p>
                      <a:pPr algn="ctr" fontAlgn="b"/>
                      <a:r>
                        <a:rPr lang="en-US" sz="1200" b="0" i="0" u="none" strike="noStrike">
                          <a:solidFill>
                            <a:srgbClr val="000000"/>
                          </a:solidFill>
                          <a:effectLst/>
                          <a:latin typeface="Calibri" panose="020F0502020204030204" pitchFamily="34" charset="0"/>
                        </a:rPr>
                        <a:t>Eswatini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2.78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5.38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348827422"/>
                  </a:ext>
                </a:extLst>
              </a:tr>
              <a:tr h="201297">
                <a:tc>
                  <a:txBody>
                    <a:bodyPr/>
                    <a:lstStyle/>
                    <a:p>
                      <a:pPr algn="ctr" fontAlgn="b"/>
                      <a:r>
                        <a:rPr lang="en-US" sz="1200" b="0" i="0" u="none" strike="noStrike">
                          <a:solidFill>
                            <a:srgbClr val="000000"/>
                          </a:solidFill>
                          <a:effectLst/>
                          <a:latin typeface="Calibri" panose="020F0502020204030204" pitchFamily="34" charset="0"/>
                        </a:rPr>
                        <a:t>Libya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3.40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6.00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999573086"/>
                  </a:ext>
                </a:extLst>
              </a:tr>
              <a:tr h="201297">
                <a:tc>
                  <a:txBody>
                    <a:bodyPr/>
                    <a:lstStyle/>
                    <a:p>
                      <a:pPr algn="ctr" fontAlgn="b"/>
                      <a:r>
                        <a:rPr lang="en-US" sz="1200" b="0" i="0" u="none" strike="noStrike">
                          <a:solidFill>
                            <a:srgbClr val="000000"/>
                          </a:solidFill>
                          <a:effectLst/>
                          <a:latin typeface="Calibri" panose="020F0502020204030204" pitchFamily="34" charset="0"/>
                        </a:rPr>
                        <a:t>Equatorial Guinea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3.13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2.70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5.83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852025109"/>
                  </a:ext>
                </a:extLst>
              </a:tr>
              <a:tr h="201297">
                <a:tc>
                  <a:txBody>
                    <a:bodyPr/>
                    <a:lstStyle/>
                    <a:p>
                      <a:pPr algn="ctr" fontAlgn="b"/>
                      <a:r>
                        <a:rPr lang="en-US" sz="1200" b="0" i="0" u="none" strike="noStrike">
                          <a:solidFill>
                            <a:srgbClr val="000000"/>
                          </a:solidFill>
                          <a:effectLst/>
                          <a:latin typeface="Calibri" panose="020F0502020204030204" pitchFamily="34" charset="0"/>
                        </a:rPr>
                        <a:t>Madagascar</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3.45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2.70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6.15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1493019758"/>
                  </a:ext>
                </a:extLst>
              </a:tr>
              <a:tr h="201297">
                <a:tc>
                  <a:txBody>
                    <a:bodyPr/>
                    <a:lstStyle/>
                    <a:p>
                      <a:pPr algn="ctr" fontAlgn="b"/>
                      <a:r>
                        <a:rPr lang="en-US" sz="1200" b="0" i="0" u="none" strike="noStrike">
                          <a:solidFill>
                            <a:srgbClr val="000000"/>
                          </a:solidFill>
                          <a:effectLst/>
                          <a:latin typeface="Calibri" panose="020F0502020204030204" pitchFamily="34" charset="0"/>
                        </a:rPr>
                        <a:t>DRC</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3.13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2.50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5.63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40023170"/>
                  </a:ext>
                </a:extLst>
              </a:tr>
              <a:tr h="201297">
                <a:tc>
                  <a:txBody>
                    <a:bodyPr/>
                    <a:lstStyle/>
                    <a:p>
                      <a:pPr algn="ctr" fontAlgn="b"/>
                      <a:r>
                        <a:rPr lang="en-US" sz="1200" b="0" i="0" u="none" strike="noStrike">
                          <a:solidFill>
                            <a:srgbClr val="000000"/>
                          </a:solidFill>
                          <a:effectLst/>
                          <a:latin typeface="Calibri" panose="020F0502020204030204" pitchFamily="34" charset="0"/>
                        </a:rPr>
                        <a:t>Somalia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3.75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2.20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5.95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504923029"/>
                  </a:ext>
                </a:extLst>
              </a:tr>
              <a:tr h="201297">
                <a:tc>
                  <a:txBody>
                    <a:bodyPr/>
                    <a:lstStyle/>
                    <a:p>
                      <a:pPr algn="ctr" fontAlgn="b"/>
                      <a:r>
                        <a:rPr lang="en-US" sz="1200" b="0" i="0" u="none" strike="noStrike">
                          <a:solidFill>
                            <a:srgbClr val="000000"/>
                          </a:solidFill>
                          <a:effectLst/>
                          <a:latin typeface="Calibri" panose="020F0502020204030204" pitchFamily="34" charset="0"/>
                        </a:rPr>
                        <a:t>Zimbabwe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3.10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5.70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47712462"/>
                  </a:ext>
                </a:extLst>
              </a:tr>
              <a:tr h="201297">
                <a:tc>
                  <a:txBody>
                    <a:bodyPr/>
                    <a:lstStyle/>
                    <a:p>
                      <a:pPr algn="ctr" fontAlgn="b"/>
                      <a:r>
                        <a:rPr lang="en-US" sz="1200" b="0" i="0" u="none" strike="noStrike">
                          <a:solidFill>
                            <a:srgbClr val="000000"/>
                          </a:solidFill>
                          <a:effectLst/>
                          <a:latin typeface="Calibri" panose="020F0502020204030204" pitchFamily="34" charset="0"/>
                        </a:rPr>
                        <a:t>Sudan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3.83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2.70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6.53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017172685"/>
                  </a:ext>
                </a:extLst>
              </a:tr>
              <a:tr h="201297">
                <a:tc>
                  <a:txBody>
                    <a:bodyPr/>
                    <a:lstStyle/>
                    <a:p>
                      <a:pPr algn="ctr" fontAlgn="b"/>
                      <a:r>
                        <a:rPr lang="en-US" sz="1200" b="0" i="0" u="none" strike="noStrike">
                          <a:solidFill>
                            <a:srgbClr val="000000"/>
                          </a:solidFill>
                          <a:effectLst/>
                          <a:latin typeface="Calibri" panose="020F0502020204030204" pitchFamily="34" charset="0"/>
                        </a:rPr>
                        <a:t>Liberia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3.48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2.80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6.28</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018379778"/>
                  </a:ext>
                </a:extLst>
              </a:tr>
              <a:tr h="201297">
                <a:tc>
                  <a:txBody>
                    <a:bodyPr/>
                    <a:lstStyle/>
                    <a:p>
                      <a:pPr algn="ctr" fontAlgn="b"/>
                      <a:r>
                        <a:rPr lang="en-US" sz="1200" b="0" i="0" u="none" strike="noStrike">
                          <a:solidFill>
                            <a:srgbClr val="000000"/>
                          </a:solidFill>
                          <a:effectLst/>
                          <a:latin typeface="Calibri" panose="020F0502020204030204" pitchFamily="34" charset="0"/>
                        </a:rPr>
                        <a:t>Congo Rep.</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3.93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6.53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445162"/>
                  </a:ext>
                </a:extLst>
              </a:tr>
              <a:tr h="201297">
                <a:tc>
                  <a:txBody>
                    <a:bodyPr/>
                    <a:lstStyle/>
                    <a:p>
                      <a:pPr algn="ctr" fontAlgn="b"/>
                      <a:r>
                        <a:rPr lang="en-US" sz="1200" b="0" i="0" u="none" strike="noStrike">
                          <a:solidFill>
                            <a:srgbClr val="000000"/>
                          </a:solidFill>
                          <a:effectLst/>
                          <a:latin typeface="Calibri" panose="020F0502020204030204" pitchFamily="34" charset="0"/>
                        </a:rPr>
                        <a:t>Sao Tome and Principe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3.45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6.45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951131120"/>
                  </a:ext>
                </a:extLst>
              </a:tr>
              <a:tr h="201297">
                <a:tc>
                  <a:txBody>
                    <a:bodyPr/>
                    <a:lstStyle/>
                    <a:p>
                      <a:pPr algn="ctr" fontAlgn="b"/>
                      <a:r>
                        <a:rPr lang="en-US" sz="1200" b="0" i="0" u="none" strike="noStrike">
                          <a:solidFill>
                            <a:srgbClr val="000000"/>
                          </a:solidFill>
                          <a:effectLst/>
                          <a:latin typeface="Calibri" panose="020F0502020204030204" pitchFamily="34" charset="0"/>
                        </a:rPr>
                        <a:t>Zambia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3.00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3.40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6.40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1356021795"/>
                  </a:ext>
                </a:extLst>
              </a:tr>
              <a:tr h="201297">
                <a:tc>
                  <a:txBody>
                    <a:bodyPr/>
                    <a:lstStyle/>
                    <a:p>
                      <a:pPr algn="ctr" fontAlgn="b"/>
                      <a:r>
                        <a:rPr lang="en-US" sz="1200" b="0" i="0" u="none" strike="noStrike">
                          <a:solidFill>
                            <a:srgbClr val="000000"/>
                          </a:solidFill>
                          <a:effectLst/>
                          <a:latin typeface="Calibri" panose="020F0502020204030204" pitchFamily="34" charset="0"/>
                        </a:rPr>
                        <a:t>Namibia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3.05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3.20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6.25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87202336"/>
                  </a:ext>
                </a:extLst>
              </a:tr>
              <a:tr h="201297">
                <a:tc>
                  <a:txBody>
                    <a:bodyPr/>
                    <a:lstStyle/>
                    <a:p>
                      <a:pPr algn="ctr" fontAlgn="b"/>
                      <a:r>
                        <a:rPr lang="en-US" sz="1200" b="0" i="0" u="none" strike="noStrike">
                          <a:solidFill>
                            <a:srgbClr val="000000"/>
                          </a:solidFill>
                          <a:effectLst/>
                          <a:latin typeface="Calibri" panose="020F0502020204030204" pitchFamily="34" charset="0"/>
                        </a:rPr>
                        <a:t>Sierra Leone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3.63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6.63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45213487"/>
                  </a:ext>
                </a:extLst>
              </a:tr>
              <a:tr h="201297">
                <a:tc>
                  <a:txBody>
                    <a:bodyPr/>
                    <a:lstStyle/>
                    <a:p>
                      <a:pPr algn="ctr" fontAlgn="b"/>
                      <a:r>
                        <a:rPr lang="en-US" sz="1200" b="0" i="0" u="none" strike="noStrike">
                          <a:solidFill>
                            <a:srgbClr val="000000"/>
                          </a:solidFill>
                          <a:effectLst/>
                          <a:latin typeface="Calibri" panose="020F0502020204030204" pitchFamily="34" charset="0"/>
                        </a:rPr>
                        <a:t>Angola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3.98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2.50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6.48</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573424475"/>
                  </a:ext>
                </a:extLst>
              </a:tr>
              <a:tr h="201297">
                <a:tc>
                  <a:txBody>
                    <a:bodyPr/>
                    <a:lstStyle/>
                    <a:p>
                      <a:pPr algn="ctr" fontAlgn="b"/>
                      <a:r>
                        <a:rPr lang="en-US" sz="1200" b="0" i="0" u="none" strike="noStrike">
                          <a:solidFill>
                            <a:srgbClr val="000000"/>
                          </a:solidFill>
                          <a:effectLst/>
                          <a:latin typeface="Calibri" panose="020F0502020204030204" pitchFamily="34" charset="0"/>
                        </a:rPr>
                        <a:t>Botswana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2.75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3.70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6.45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315931438"/>
                  </a:ext>
                </a:extLst>
              </a:tr>
              <a:tr h="201297">
                <a:tc>
                  <a:txBody>
                    <a:bodyPr/>
                    <a:lstStyle/>
                    <a:p>
                      <a:pPr algn="ctr" fontAlgn="b"/>
                      <a:r>
                        <a:rPr lang="en-US" sz="1200" b="0" i="0" u="none" strike="noStrike">
                          <a:solidFill>
                            <a:srgbClr val="000000"/>
                          </a:solidFill>
                          <a:effectLst/>
                          <a:latin typeface="Calibri" panose="020F0502020204030204" pitchFamily="34" charset="0"/>
                        </a:rPr>
                        <a:t>Gabon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3.90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3.10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7.00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811023349"/>
                  </a:ext>
                </a:extLst>
              </a:tr>
              <a:tr h="201297">
                <a:tc>
                  <a:txBody>
                    <a:bodyPr/>
                    <a:lstStyle/>
                    <a:p>
                      <a:pPr algn="ctr" fontAlgn="b"/>
                      <a:r>
                        <a:rPr lang="en-US" sz="1200" b="0" i="0" u="none" strike="noStrike">
                          <a:solidFill>
                            <a:srgbClr val="000000"/>
                          </a:solidFill>
                          <a:effectLst/>
                          <a:latin typeface="Calibri" panose="020F0502020204030204" pitchFamily="34" charset="0"/>
                        </a:rPr>
                        <a:t>Tunisia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3.90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2.90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6.80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982229114"/>
                  </a:ext>
                </a:extLst>
              </a:tr>
              <a:tr h="201297">
                <a:tc>
                  <a:txBody>
                    <a:bodyPr/>
                    <a:lstStyle/>
                    <a:p>
                      <a:pPr algn="ctr" fontAlgn="b"/>
                      <a:r>
                        <a:rPr lang="en-US" sz="1200" b="0" i="0" u="none" strike="noStrike">
                          <a:solidFill>
                            <a:srgbClr val="000000"/>
                          </a:solidFill>
                          <a:effectLst/>
                          <a:latin typeface="Calibri" panose="020F0502020204030204" pitchFamily="34" charset="0"/>
                        </a:rPr>
                        <a:t>Egypt</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4.63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3.10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7.73</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3098505160"/>
                  </a:ext>
                </a:extLst>
              </a:tr>
              <a:tr h="201297">
                <a:tc>
                  <a:txBody>
                    <a:bodyPr/>
                    <a:lstStyle/>
                    <a:p>
                      <a:pPr algn="ctr" fontAlgn="b"/>
                      <a:r>
                        <a:rPr lang="en-US" sz="1200" b="0" i="0" u="none" strike="noStrike">
                          <a:solidFill>
                            <a:srgbClr val="000000"/>
                          </a:solidFill>
                          <a:effectLst/>
                          <a:latin typeface="Calibri" panose="020F0502020204030204" pitchFamily="34" charset="0"/>
                        </a:rPr>
                        <a:t>Algeria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4.33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3.50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7.83</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876442910"/>
                  </a:ext>
                </a:extLst>
              </a:tr>
              <a:tr h="201297">
                <a:tc>
                  <a:txBody>
                    <a:bodyPr/>
                    <a:lstStyle/>
                    <a:p>
                      <a:pPr algn="ctr" fontAlgn="b"/>
                      <a:r>
                        <a:rPr lang="en-US" sz="1200" b="0" i="0" u="none" strike="noStrike">
                          <a:solidFill>
                            <a:srgbClr val="000000"/>
                          </a:solidFill>
                          <a:effectLst/>
                          <a:latin typeface="Calibri" panose="020F0502020204030204" pitchFamily="34" charset="0"/>
                        </a:rPr>
                        <a:t>Morocco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4.18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3.60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7.78</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1167584407"/>
                  </a:ext>
                </a:extLst>
              </a:tr>
              <a:tr h="201297">
                <a:tc>
                  <a:txBody>
                    <a:bodyPr/>
                    <a:lstStyle/>
                    <a:p>
                      <a:pPr algn="ctr" fontAlgn="b"/>
                      <a:r>
                        <a:rPr lang="en-US" sz="1200" b="0" i="0" u="none" strike="noStrike">
                          <a:solidFill>
                            <a:srgbClr val="000000"/>
                          </a:solidFill>
                          <a:effectLst/>
                          <a:latin typeface="Calibri" panose="020F0502020204030204" pitchFamily="34" charset="0"/>
                        </a:rPr>
                        <a:t>South Africa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3.88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3.50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7.38</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56774723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p:nvPr>
        </p:nvSpPr>
        <p:spPr>
          <a:xfrm>
            <a:off x="73740" y="797804"/>
            <a:ext cx="7886700" cy="823067"/>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1C4587"/>
                </a:solidFill>
              </a:rPr>
              <a:t>Final Wheat Fortification Matrix</a:t>
            </a:r>
            <a:endParaRPr sz="3200" dirty="0">
              <a:solidFill>
                <a:srgbClr val="1C4587"/>
              </a:solidFill>
            </a:endParaRPr>
          </a:p>
          <a:p>
            <a:pPr marL="0" lvl="0" indent="0" algn="l" rtl="0">
              <a:spcBef>
                <a:spcPts val="0"/>
              </a:spcBef>
              <a:spcAft>
                <a:spcPts val="0"/>
              </a:spcAft>
              <a:buNone/>
            </a:pPr>
            <a:r>
              <a:rPr lang="en-US" sz="3200" dirty="0">
                <a:solidFill>
                  <a:srgbClr val="BF9000"/>
                </a:solidFill>
              </a:rPr>
              <a:t>Country Ranking </a:t>
            </a:r>
            <a:endParaRPr sz="3200" dirty="0">
              <a:solidFill>
                <a:srgbClr val="BF9000"/>
              </a:solidFill>
            </a:endParaRPr>
          </a:p>
        </p:txBody>
      </p:sp>
      <p:sp>
        <p:nvSpPr>
          <p:cNvPr id="3" name="Arrow: Right 2">
            <a:extLst>
              <a:ext uri="{FF2B5EF4-FFF2-40B4-BE49-F238E27FC236}">
                <a16:creationId xmlns:a16="http://schemas.microsoft.com/office/drawing/2014/main" id="{6ED98186-CBEC-4E56-A12C-DC62BE8A2A05}"/>
              </a:ext>
            </a:extLst>
          </p:cNvPr>
          <p:cNvSpPr/>
          <p:nvPr/>
        </p:nvSpPr>
        <p:spPr>
          <a:xfrm>
            <a:off x="3031242" y="6161296"/>
            <a:ext cx="4873214" cy="4196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1DE5274B-BB4C-48B8-8660-2FD79EBC9EC2}"/>
              </a:ext>
            </a:extLst>
          </p:cNvPr>
          <p:cNvSpPr/>
          <p:nvPr/>
        </p:nvSpPr>
        <p:spPr>
          <a:xfrm>
            <a:off x="1833985" y="2273518"/>
            <a:ext cx="360382" cy="3815685"/>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C03D00-1955-4305-BDF9-C771BFA418F9}"/>
              </a:ext>
            </a:extLst>
          </p:cNvPr>
          <p:cNvSpPr txBox="1"/>
          <p:nvPr/>
        </p:nvSpPr>
        <p:spPr>
          <a:xfrm>
            <a:off x="1380646" y="6201498"/>
            <a:ext cx="914400" cy="307777"/>
          </a:xfrm>
          <a:prstGeom prst="rect">
            <a:avLst/>
          </a:prstGeom>
          <a:solidFill>
            <a:schemeClr val="accent1">
              <a:lumMod val="40000"/>
              <a:lumOff val="60000"/>
            </a:schemeClr>
          </a:solidFill>
        </p:spPr>
        <p:txBody>
          <a:bodyPr wrap="square" rtlCol="0">
            <a:spAutoFit/>
          </a:bodyPr>
          <a:lstStyle/>
          <a:p>
            <a:pPr algn="ctr"/>
            <a:r>
              <a:rPr lang="en-US" b="1" dirty="0"/>
              <a:t>Low</a:t>
            </a:r>
          </a:p>
        </p:txBody>
      </p:sp>
      <p:sp>
        <p:nvSpPr>
          <p:cNvPr id="8" name="TextBox 7">
            <a:extLst>
              <a:ext uri="{FF2B5EF4-FFF2-40B4-BE49-F238E27FC236}">
                <a16:creationId xmlns:a16="http://schemas.microsoft.com/office/drawing/2014/main" id="{2535C8D0-C01A-4A33-9B5B-7EB90A9A0428}"/>
              </a:ext>
            </a:extLst>
          </p:cNvPr>
          <p:cNvSpPr txBox="1"/>
          <p:nvPr/>
        </p:nvSpPr>
        <p:spPr>
          <a:xfrm>
            <a:off x="8051202" y="6168701"/>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9" name="TextBox 8">
            <a:extLst>
              <a:ext uri="{FF2B5EF4-FFF2-40B4-BE49-F238E27FC236}">
                <a16:creationId xmlns:a16="http://schemas.microsoft.com/office/drawing/2014/main" id="{31DFE29C-64E3-4F67-BE7E-57D6246DB10D}"/>
              </a:ext>
            </a:extLst>
          </p:cNvPr>
          <p:cNvSpPr txBox="1"/>
          <p:nvPr/>
        </p:nvSpPr>
        <p:spPr>
          <a:xfrm>
            <a:off x="1376785" y="1890590"/>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6" name="TextBox 5">
            <a:extLst>
              <a:ext uri="{FF2B5EF4-FFF2-40B4-BE49-F238E27FC236}">
                <a16:creationId xmlns:a16="http://schemas.microsoft.com/office/drawing/2014/main" id="{E3348679-85AE-4530-A973-E0BBC934D8AB}"/>
              </a:ext>
            </a:extLst>
          </p:cNvPr>
          <p:cNvSpPr txBox="1"/>
          <p:nvPr/>
        </p:nvSpPr>
        <p:spPr>
          <a:xfrm rot="16200000">
            <a:off x="-191062" y="4382170"/>
            <a:ext cx="3527955" cy="46166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Health Impact</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71E615A-D760-4AA7-95F9-0395A0051B33}"/>
              </a:ext>
            </a:extLst>
          </p:cNvPr>
          <p:cNvSpPr txBox="1"/>
          <p:nvPr/>
        </p:nvSpPr>
        <p:spPr>
          <a:xfrm>
            <a:off x="2116842" y="6445000"/>
            <a:ext cx="501996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Ease of Implementation</a:t>
            </a:r>
          </a:p>
        </p:txBody>
      </p:sp>
      <p:graphicFrame>
        <p:nvGraphicFramePr>
          <p:cNvPr id="11" name="Table 10">
            <a:extLst>
              <a:ext uri="{FF2B5EF4-FFF2-40B4-BE49-F238E27FC236}">
                <a16:creationId xmlns:a16="http://schemas.microsoft.com/office/drawing/2014/main" id="{F0954FE7-EE89-47D8-A8CF-784AD4706B3F}"/>
              </a:ext>
            </a:extLst>
          </p:cNvPr>
          <p:cNvGraphicFramePr>
            <a:graphicFrameLocks noGrp="1"/>
          </p:cNvGraphicFramePr>
          <p:nvPr>
            <p:extLst>
              <p:ext uri="{D42A27DB-BD31-4B8C-83A1-F6EECF244321}">
                <p14:modId xmlns:p14="http://schemas.microsoft.com/office/powerpoint/2010/main" val="1765140192"/>
              </p:ext>
            </p:extLst>
          </p:nvPr>
        </p:nvGraphicFramePr>
        <p:xfrm>
          <a:off x="2398644" y="1686106"/>
          <a:ext cx="6540454" cy="4431461"/>
        </p:xfrm>
        <a:graphic>
          <a:graphicData uri="http://schemas.openxmlformats.org/drawingml/2006/table">
            <a:tbl>
              <a:tblPr firstRow="1" bandRow="1">
                <a:tableStyleId>{6ABB14A4-BA0B-47DE-B738-B99469DF8FAF}</a:tableStyleId>
              </a:tblPr>
              <a:tblGrid>
                <a:gridCol w="1168384">
                  <a:extLst>
                    <a:ext uri="{9D8B030D-6E8A-4147-A177-3AD203B41FA5}">
                      <a16:colId xmlns:a16="http://schemas.microsoft.com/office/drawing/2014/main" val="3796733761"/>
                    </a:ext>
                  </a:extLst>
                </a:gridCol>
                <a:gridCol w="1718411">
                  <a:extLst>
                    <a:ext uri="{9D8B030D-6E8A-4147-A177-3AD203B41FA5}">
                      <a16:colId xmlns:a16="http://schemas.microsoft.com/office/drawing/2014/main" val="3455942433"/>
                    </a:ext>
                  </a:extLst>
                </a:gridCol>
                <a:gridCol w="2009880">
                  <a:extLst>
                    <a:ext uri="{9D8B030D-6E8A-4147-A177-3AD203B41FA5}">
                      <a16:colId xmlns:a16="http://schemas.microsoft.com/office/drawing/2014/main" val="2576071193"/>
                    </a:ext>
                  </a:extLst>
                </a:gridCol>
                <a:gridCol w="1643779">
                  <a:extLst>
                    <a:ext uri="{9D8B030D-6E8A-4147-A177-3AD203B41FA5}">
                      <a16:colId xmlns:a16="http://schemas.microsoft.com/office/drawing/2014/main" val="185448416"/>
                    </a:ext>
                  </a:extLst>
                </a:gridCol>
              </a:tblGrid>
              <a:tr h="561539">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Egypt</a:t>
                      </a:r>
                    </a:p>
                  </a:txBody>
                  <a:tcPr/>
                </a:tc>
                <a:tc>
                  <a:txBody>
                    <a:bodyPr/>
                    <a:lstStyle/>
                    <a:p>
                      <a:r>
                        <a:rPr lang="en-US" sz="1600" b="1" i="1" dirty="0">
                          <a:latin typeface="Calibri" panose="020F0502020204030204" pitchFamily="34" charset="0"/>
                          <a:cs typeface="Calibri" panose="020F0502020204030204" pitchFamily="34" charset="0"/>
                        </a:rPr>
                        <a:t>Algeria</a:t>
                      </a:r>
                    </a:p>
                    <a:p>
                      <a:r>
                        <a:rPr lang="en-US" sz="1600" b="1" dirty="0">
                          <a:latin typeface="Calibri" panose="020F0502020204030204" pitchFamily="34" charset="0"/>
                          <a:cs typeface="Calibri" panose="020F0502020204030204" pitchFamily="34" charset="0"/>
                        </a:rPr>
                        <a:t>Morocco</a:t>
                      </a:r>
                    </a:p>
                  </a:txBody>
                  <a:tcPr/>
                </a:tc>
                <a:extLst>
                  <a:ext uri="{0D108BD9-81ED-4DB2-BD59-A6C34878D82A}">
                    <a16:rowId xmlns:a16="http://schemas.microsoft.com/office/drawing/2014/main" val="2563290666"/>
                  </a:ext>
                </a:extLst>
              </a:tr>
              <a:tr h="1743725">
                <a:tc>
                  <a:txBody>
                    <a:bodyPr/>
                    <a:lstStyle/>
                    <a:p>
                      <a:r>
                        <a:rPr lang="en-US" sz="1600" b="1" dirty="0">
                          <a:latin typeface="Calibri" panose="020F0502020204030204" pitchFamily="34" charset="0"/>
                          <a:cs typeface="Calibri" panose="020F0502020204030204" pitchFamily="34" charset="0"/>
                        </a:rPr>
                        <a:t>Somalia</a:t>
                      </a:r>
                    </a:p>
                  </a:txBody>
                  <a:tcPr/>
                </a:tc>
                <a:tc>
                  <a:txBody>
                    <a:bodyPr/>
                    <a:lstStyle/>
                    <a:p>
                      <a:r>
                        <a:rPr lang="en-US" sz="1600" b="1" dirty="0">
                          <a:latin typeface="Calibri" panose="020F0502020204030204" pitchFamily="34" charset="0"/>
                          <a:cs typeface="Calibri" panose="020F0502020204030204" pitchFamily="34" charset="0"/>
                        </a:rPr>
                        <a:t>Sudan</a:t>
                      </a:r>
                    </a:p>
                    <a:p>
                      <a:r>
                        <a:rPr lang="en-US" sz="1600" b="1" dirty="0">
                          <a:latin typeface="Calibri" panose="020F0502020204030204" pitchFamily="34" charset="0"/>
                          <a:cs typeface="Calibri" panose="020F0502020204030204" pitchFamily="34" charset="0"/>
                        </a:rPr>
                        <a:t>Liberia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Congo Rep.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Libya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Madagascar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Angola</a:t>
                      </a:r>
                    </a:p>
                  </a:txBody>
                  <a:tcPr/>
                </a:tc>
                <a:tc>
                  <a:txBody>
                    <a:bodyPr/>
                    <a:lstStyle/>
                    <a:p>
                      <a:r>
                        <a:rPr lang="en-US" sz="1600" b="1" dirty="0">
                          <a:latin typeface="Calibri" panose="020F0502020204030204" pitchFamily="34" charset="0"/>
                          <a:cs typeface="Calibri" panose="020F0502020204030204" pitchFamily="34" charset="0"/>
                        </a:rPr>
                        <a:t>Sao Tome &amp; Principe</a:t>
                      </a:r>
                    </a:p>
                    <a:p>
                      <a:r>
                        <a:rPr lang="en-US" sz="1600" b="1" dirty="0">
                          <a:latin typeface="Calibri" panose="020F0502020204030204" pitchFamily="34" charset="0"/>
                          <a:cs typeface="Calibri" panose="020F0502020204030204" pitchFamily="34" charset="0"/>
                        </a:rPr>
                        <a:t>Sierra Leone</a:t>
                      </a:r>
                    </a:p>
                    <a:p>
                      <a:r>
                        <a:rPr lang="en-US" sz="1600" b="1" dirty="0">
                          <a:latin typeface="Calibri" panose="020F0502020204030204" pitchFamily="34" charset="0"/>
                          <a:cs typeface="Calibri" panose="020F0502020204030204" pitchFamily="34" charset="0"/>
                        </a:rPr>
                        <a:t>Gabon</a:t>
                      </a:r>
                    </a:p>
                    <a:p>
                      <a:r>
                        <a:rPr lang="en-US" sz="1600" b="1" dirty="0">
                          <a:latin typeface="Calibri" panose="020F0502020204030204" pitchFamily="34" charset="0"/>
                          <a:cs typeface="Calibri" panose="020F0502020204030204" pitchFamily="34" charset="0"/>
                        </a:rPr>
                        <a:t>Tunisia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South Africa</a:t>
                      </a:r>
                    </a:p>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4722057"/>
                  </a:ext>
                </a:extLst>
              </a:tr>
              <a:tr h="1270850">
                <a:tc>
                  <a:txBody>
                    <a:bodyPr/>
                    <a:lstStyle/>
                    <a:p>
                      <a:r>
                        <a:rPr lang="en-US" sz="1600" b="1" dirty="0">
                          <a:latin typeface="Calibri" panose="020F0502020204030204" pitchFamily="34" charset="0"/>
                          <a:cs typeface="Calibri" panose="020F0502020204030204" pitchFamily="34" charset="0"/>
                        </a:rPr>
                        <a:t>Ethiopia</a:t>
                      </a:r>
                    </a:p>
                    <a:p>
                      <a:r>
                        <a:rPr lang="en-US" sz="1600" b="1" dirty="0">
                          <a:latin typeface="Calibri" panose="020F0502020204030204" pitchFamily="34" charset="0"/>
                          <a:cs typeface="Calibri" panose="020F0502020204030204" pitchFamily="34" charset="0"/>
                        </a:rPr>
                        <a:t>Eritrea</a:t>
                      </a:r>
                    </a:p>
                  </a:txBody>
                  <a:tcPr/>
                </a:tc>
                <a:tc>
                  <a:txBody>
                    <a:bodyPr/>
                    <a:lstStyle/>
                    <a:p>
                      <a:r>
                        <a:rPr lang="en-US" sz="1600" b="1" dirty="0">
                          <a:latin typeface="Calibri" panose="020F0502020204030204" pitchFamily="34" charset="0"/>
                          <a:cs typeface="Calibri" panose="020F0502020204030204" pitchFamily="34" charset="0"/>
                        </a:rPr>
                        <a:t>Lesotho</a:t>
                      </a:r>
                      <a:br>
                        <a:rPr lang="en-US" sz="1600" b="1" dirty="0">
                          <a:latin typeface="Calibri" panose="020F0502020204030204" pitchFamily="34" charset="0"/>
                          <a:cs typeface="Calibri" panose="020F0502020204030204" pitchFamily="34" charset="0"/>
                        </a:rPr>
                      </a:br>
                      <a:r>
                        <a:rPr lang="en-US" sz="1600" b="1" dirty="0" err="1">
                          <a:latin typeface="Calibri" panose="020F0502020204030204" pitchFamily="34" charset="0"/>
                          <a:cs typeface="Calibri" panose="020F0502020204030204" pitchFamily="34" charset="0"/>
                        </a:rPr>
                        <a:t>Eswatini</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Equatorial Guinea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DRC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Zimbabwe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Mauritius</a:t>
                      </a:r>
                    </a:p>
                    <a:p>
                      <a:r>
                        <a:rPr lang="en-US" sz="1600" b="1" dirty="0">
                          <a:latin typeface="Calibri" panose="020F0502020204030204" pitchFamily="34" charset="0"/>
                          <a:cs typeface="Calibri" panose="020F0502020204030204" pitchFamily="34" charset="0"/>
                        </a:rPr>
                        <a:t>Namibia</a:t>
                      </a:r>
                    </a:p>
                  </a:txBody>
                  <a:tcPr/>
                </a:tc>
                <a:tc>
                  <a:txBody>
                    <a:bodyPr/>
                    <a:lstStyle/>
                    <a:p>
                      <a:r>
                        <a:rPr lang="en-US" sz="1600" b="1" dirty="0">
                          <a:latin typeface="Calibri" panose="020F0502020204030204" pitchFamily="34" charset="0"/>
                          <a:cs typeface="Calibri" panose="020F0502020204030204" pitchFamily="34" charset="0"/>
                        </a:rPr>
                        <a:t>Zambia</a:t>
                      </a:r>
                    </a:p>
                    <a:p>
                      <a:r>
                        <a:rPr lang="en-US" sz="1600" b="1" dirty="0">
                          <a:latin typeface="Calibri" panose="020F0502020204030204" pitchFamily="34" charset="0"/>
                          <a:cs typeface="Calibri" panose="020F0502020204030204" pitchFamily="34" charset="0"/>
                        </a:rPr>
                        <a:t>Botswana</a:t>
                      </a:r>
                    </a:p>
                  </a:txBody>
                  <a:tcPr/>
                </a:tc>
                <a:extLst>
                  <a:ext uri="{0D108BD9-81ED-4DB2-BD59-A6C34878D82A}">
                    <a16:rowId xmlns:a16="http://schemas.microsoft.com/office/drawing/2014/main" val="5279033"/>
                  </a:ext>
                </a:extLst>
              </a:tr>
              <a:tr h="797976">
                <a:tc>
                  <a:txBody>
                    <a:bodyPr/>
                    <a:lstStyle/>
                    <a:p>
                      <a:r>
                        <a:rPr lang="en-US" sz="1600" b="1" dirty="0">
                          <a:latin typeface="Calibri" panose="020F0502020204030204" pitchFamily="34" charset="0"/>
                          <a:cs typeface="Calibri" panose="020F0502020204030204" pitchFamily="34" charset="0"/>
                        </a:rPr>
                        <a:t>Burundi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Comoros</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Seychelles</a:t>
                      </a:r>
                    </a:p>
                    <a:p>
                      <a:r>
                        <a:rPr lang="en-US" sz="1600" b="1" dirty="0">
                          <a:latin typeface="Calibri" panose="020F0502020204030204" pitchFamily="34" charset="0"/>
                          <a:cs typeface="Calibri" panose="020F0502020204030204" pitchFamily="34" charset="0"/>
                        </a:rPr>
                        <a:t>Rwanda</a:t>
                      </a:r>
                    </a:p>
                  </a:txBody>
                  <a:tcPr/>
                </a:tc>
                <a:tc>
                  <a:txBody>
                    <a:bodyPr/>
                    <a:lstStyle/>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801835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txBox="1">
            <a:spLocks noGrp="1"/>
          </p:cNvSpPr>
          <p:nvPr>
            <p:ph type="title"/>
          </p:nvPr>
        </p:nvSpPr>
        <p:spPr>
          <a:xfrm>
            <a:off x="224475" y="2009587"/>
            <a:ext cx="3168000" cy="94565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Maize </a:t>
            </a:r>
            <a:r>
              <a:rPr lang="en-US" sz="3000" dirty="0">
                <a:solidFill>
                  <a:srgbClr val="1C4587"/>
                </a:solidFill>
              </a:rPr>
              <a:t>Matrix </a:t>
            </a:r>
            <a:endParaRPr sz="3000" dirty="0">
              <a:solidFill>
                <a:srgbClr val="1C4587"/>
              </a:solidFill>
            </a:endParaRPr>
          </a:p>
        </p:txBody>
      </p:sp>
      <p:pic>
        <p:nvPicPr>
          <p:cNvPr id="398" name="Google Shape;398;p46"/>
          <p:cNvPicPr preferRelativeResize="0"/>
          <p:nvPr/>
        </p:nvPicPr>
        <p:blipFill>
          <a:blip r:embed="rId3">
            <a:alphaModFix/>
          </a:blip>
          <a:stretch>
            <a:fillRect/>
          </a:stretch>
        </p:blipFill>
        <p:spPr>
          <a:xfrm>
            <a:off x="411150" y="4175510"/>
            <a:ext cx="2981325" cy="1781175"/>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202072353"/>
              </p:ext>
            </p:extLst>
          </p:nvPr>
        </p:nvGraphicFramePr>
        <p:xfrm>
          <a:off x="3392474" y="835737"/>
          <a:ext cx="5446726" cy="5496236"/>
        </p:xfrm>
        <a:graphic>
          <a:graphicData uri="http://schemas.openxmlformats.org/drawingml/2006/table">
            <a:tbl>
              <a:tblPr/>
              <a:tblGrid>
                <a:gridCol w="1115771">
                  <a:extLst>
                    <a:ext uri="{9D8B030D-6E8A-4147-A177-3AD203B41FA5}">
                      <a16:colId xmlns:a16="http://schemas.microsoft.com/office/drawing/2014/main" val="3578352694"/>
                    </a:ext>
                  </a:extLst>
                </a:gridCol>
                <a:gridCol w="1350671">
                  <a:extLst>
                    <a:ext uri="{9D8B030D-6E8A-4147-A177-3AD203B41FA5}">
                      <a16:colId xmlns:a16="http://schemas.microsoft.com/office/drawing/2014/main" val="198647456"/>
                    </a:ext>
                  </a:extLst>
                </a:gridCol>
                <a:gridCol w="1350671">
                  <a:extLst>
                    <a:ext uri="{9D8B030D-6E8A-4147-A177-3AD203B41FA5}">
                      <a16:colId xmlns:a16="http://schemas.microsoft.com/office/drawing/2014/main" val="3357929661"/>
                    </a:ext>
                  </a:extLst>
                </a:gridCol>
                <a:gridCol w="1629613">
                  <a:extLst>
                    <a:ext uri="{9D8B030D-6E8A-4147-A177-3AD203B41FA5}">
                      <a16:colId xmlns:a16="http://schemas.microsoft.com/office/drawing/2014/main" val="3107095085"/>
                    </a:ext>
                  </a:extLst>
                </a:gridCol>
              </a:tblGrid>
              <a:tr h="452132">
                <a:tc>
                  <a:txBody>
                    <a:bodyPr/>
                    <a:lstStyle/>
                    <a:p>
                      <a:pPr algn="ctr" fontAlgn="b"/>
                      <a:r>
                        <a:rPr lang="en-US"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Health Impact Total Score</a:t>
                      </a:r>
                    </a:p>
                  </a:txBody>
                  <a:tcPr marL="0" marR="0" marT="0" marB="0" anchor="b">
                    <a:lnL w="6350" cap="flat" cmpd="sng" algn="ctr">
                      <a:solidFill>
                        <a:srgbClr val="E7E6E6"/>
                      </a:solidFill>
                      <a:prstDash val="solid"/>
                      <a:round/>
                      <a:headEnd type="none" w="med" len="med"/>
                      <a:tailEnd type="none" w="med" len="med"/>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Implementation Total Score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Final Score (Health+Implementation)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458671"/>
                  </a:ext>
                </a:extLst>
              </a:tr>
              <a:tr h="296712">
                <a:tc>
                  <a:txBody>
                    <a:bodyPr/>
                    <a:lstStyle/>
                    <a:p>
                      <a:pPr algn="l" fontAlgn="b"/>
                      <a:r>
                        <a:rPr lang="en-US" sz="1200" b="0" i="0" u="none" strike="noStrike" dirty="0">
                          <a:solidFill>
                            <a:srgbClr val="000000"/>
                          </a:solidFill>
                          <a:effectLst/>
                          <a:latin typeface="Calibri" panose="020F0502020204030204" pitchFamily="34" charset="0"/>
                        </a:rPr>
                        <a:t>Burundi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1.58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2.58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2655764345"/>
                  </a:ext>
                </a:extLst>
              </a:tr>
              <a:tr h="296712">
                <a:tc>
                  <a:txBody>
                    <a:bodyPr/>
                    <a:lstStyle/>
                    <a:p>
                      <a:pPr algn="l" fontAlgn="b"/>
                      <a:r>
                        <a:rPr lang="en-US" sz="1200" b="0" i="0" u="none" strike="noStrike" dirty="0">
                          <a:solidFill>
                            <a:srgbClr val="000000"/>
                          </a:solidFill>
                          <a:effectLst/>
                          <a:latin typeface="Calibri" panose="020F0502020204030204" pitchFamily="34" charset="0"/>
                        </a:rPr>
                        <a:t>Malawi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2.10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3.50</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2399584038"/>
                  </a:ext>
                </a:extLst>
              </a:tr>
              <a:tr h="296712">
                <a:tc>
                  <a:txBody>
                    <a:bodyPr/>
                    <a:lstStyle/>
                    <a:p>
                      <a:pPr algn="l" fontAlgn="b"/>
                      <a:r>
                        <a:rPr lang="en-US" sz="1200" b="0" i="0" u="none" strike="noStrike" dirty="0">
                          <a:solidFill>
                            <a:srgbClr val="000000"/>
                          </a:solidFill>
                          <a:effectLst/>
                          <a:latin typeface="Calibri" panose="020F0502020204030204" pitchFamily="34" charset="0"/>
                        </a:rPr>
                        <a:t>Rwanda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1.63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4.63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842492767"/>
                  </a:ext>
                </a:extLst>
              </a:tr>
              <a:tr h="296712">
                <a:tc>
                  <a:txBody>
                    <a:bodyPr/>
                    <a:lstStyle/>
                    <a:p>
                      <a:pPr algn="l" fontAlgn="b"/>
                      <a:r>
                        <a:rPr lang="en-US" sz="1200" b="0" i="0" u="none" strike="noStrike">
                          <a:solidFill>
                            <a:srgbClr val="000000"/>
                          </a:solidFill>
                          <a:effectLst/>
                          <a:latin typeface="Calibri" panose="020F0502020204030204" pitchFamily="34" charset="0"/>
                        </a:rPr>
                        <a:t>Eswatini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2.50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2.20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4.70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779113107"/>
                  </a:ext>
                </a:extLst>
              </a:tr>
              <a:tr h="296712">
                <a:tc>
                  <a:txBody>
                    <a:bodyPr/>
                    <a:lstStyle/>
                    <a:p>
                      <a:pPr algn="l" fontAlgn="b"/>
                      <a:r>
                        <a:rPr lang="en-US" sz="1200" b="0" i="0" u="none" strike="noStrike">
                          <a:solidFill>
                            <a:srgbClr val="000000"/>
                          </a:solidFill>
                          <a:effectLst/>
                          <a:latin typeface="Calibri" panose="020F0502020204030204" pitchFamily="34" charset="0"/>
                        </a:rPr>
                        <a:t>Lesotho</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2.63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2.20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4.83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835459650"/>
                  </a:ext>
                </a:extLst>
              </a:tr>
              <a:tr h="296712">
                <a:tc>
                  <a:txBody>
                    <a:bodyPr/>
                    <a:lstStyle/>
                    <a:p>
                      <a:pPr algn="l" fontAlgn="b"/>
                      <a:r>
                        <a:rPr lang="en-US" sz="1200" b="0" i="0" u="none" strike="noStrike">
                          <a:solidFill>
                            <a:srgbClr val="000000"/>
                          </a:solidFill>
                          <a:effectLst/>
                          <a:latin typeface="Calibri" panose="020F0502020204030204" pitchFamily="34" charset="0"/>
                        </a:rPr>
                        <a:t>Botswana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1.88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4.88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72726007"/>
                  </a:ext>
                </a:extLst>
              </a:tr>
              <a:tr h="296712">
                <a:tc>
                  <a:txBody>
                    <a:bodyPr/>
                    <a:lstStyle/>
                    <a:p>
                      <a:pPr algn="l" fontAlgn="b"/>
                      <a:r>
                        <a:rPr lang="en-US" sz="1200" b="0" i="0" u="none" strike="noStrike">
                          <a:solidFill>
                            <a:srgbClr val="000000"/>
                          </a:solidFill>
                          <a:effectLst/>
                          <a:latin typeface="Calibri" panose="020F0502020204030204" pitchFamily="34" charset="0"/>
                        </a:rPr>
                        <a:t>Togo</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dirty="0">
                          <a:solidFill>
                            <a:srgbClr val="000000"/>
                          </a:solidFill>
                          <a:effectLst/>
                          <a:latin typeface="Calibri" panose="020F0502020204030204" pitchFamily="34" charset="0"/>
                        </a:rPr>
                        <a:t>3.20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1.50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4.70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464418976"/>
                  </a:ext>
                </a:extLst>
              </a:tr>
              <a:tr h="296712">
                <a:tc>
                  <a:txBody>
                    <a:bodyPr/>
                    <a:lstStyle/>
                    <a:p>
                      <a:pPr algn="l" fontAlgn="b"/>
                      <a:r>
                        <a:rPr lang="en-US" sz="1200" b="0" i="0" u="none" strike="noStrike">
                          <a:solidFill>
                            <a:srgbClr val="000000"/>
                          </a:solidFill>
                          <a:effectLst/>
                          <a:latin typeface="Calibri" panose="020F0502020204030204" pitchFamily="34" charset="0"/>
                        </a:rPr>
                        <a:t>Uganda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2.58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2.70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5.28</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796269317"/>
                  </a:ext>
                </a:extLst>
              </a:tr>
              <a:tr h="296712">
                <a:tc>
                  <a:txBody>
                    <a:bodyPr/>
                    <a:lstStyle/>
                    <a:p>
                      <a:pPr algn="l" fontAlgn="b"/>
                      <a:r>
                        <a:rPr lang="en-US" sz="1200" b="0" i="0" u="none" strike="noStrike">
                          <a:solidFill>
                            <a:srgbClr val="000000"/>
                          </a:solidFill>
                          <a:effectLst/>
                          <a:latin typeface="Calibri" panose="020F0502020204030204" pitchFamily="34" charset="0"/>
                        </a:rPr>
                        <a:t>Cameroon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2.90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2.10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052592779"/>
                  </a:ext>
                </a:extLst>
              </a:tr>
              <a:tr h="296712">
                <a:tc>
                  <a:txBody>
                    <a:bodyPr/>
                    <a:lstStyle/>
                    <a:p>
                      <a:pPr algn="l" fontAlgn="b"/>
                      <a:r>
                        <a:rPr lang="en-US" sz="1200" b="0" i="0" u="none" strike="noStrike">
                          <a:solidFill>
                            <a:srgbClr val="000000"/>
                          </a:solidFill>
                          <a:effectLst/>
                          <a:latin typeface="Calibri" panose="020F0502020204030204" pitchFamily="34" charset="0"/>
                        </a:rPr>
                        <a:t>Cabo Verde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2.35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2.80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5.15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491830796"/>
                  </a:ext>
                </a:extLst>
              </a:tr>
              <a:tr h="296712">
                <a:tc>
                  <a:txBody>
                    <a:bodyPr/>
                    <a:lstStyle/>
                    <a:p>
                      <a:pPr algn="l" fontAlgn="b"/>
                      <a:r>
                        <a:rPr lang="en-US" sz="1200" b="0" i="0" u="none" strike="noStrike">
                          <a:solidFill>
                            <a:srgbClr val="000000"/>
                          </a:solidFill>
                          <a:effectLst/>
                          <a:latin typeface="Calibri" panose="020F0502020204030204" pitchFamily="34" charset="0"/>
                        </a:rPr>
                        <a:t>Benin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3.03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2.30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5.33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952922146"/>
                  </a:ext>
                </a:extLst>
              </a:tr>
              <a:tr h="296712">
                <a:tc>
                  <a:txBody>
                    <a:bodyPr/>
                    <a:lstStyle/>
                    <a:p>
                      <a:pPr algn="l" fontAlgn="b"/>
                      <a:r>
                        <a:rPr lang="en-US" sz="1200" b="0" i="0" u="none" strike="noStrike">
                          <a:solidFill>
                            <a:srgbClr val="000000"/>
                          </a:solidFill>
                          <a:effectLst/>
                          <a:latin typeface="Calibri" panose="020F0502020204030204" pitchFamily="34" charset="0"/>
                        </a:rPr>
                        <a:t>Burkina Faso</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3.58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1.60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5.18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469197766"/>
                  </a:ext>
                </a:extLst>
              </a:tr>
              <a:tr h="296712">
                <a:tc>
                  <a:txBody>
                    <a:bodyPr/>
                    <a:lstStyle/>
                    <a:p>
                      <a:pPr algn="l" fontAlgn="b"/>
                      <a:r>
                        <a:rPr lang="en-US" sz="1200" b="0" i="0" u="none" strike="noStrike">
                          <a:solidFill>
                            <a:srgbClr val="000000"/>
                          </a:solidFill>
                          <a:effectLst/>
                          <a:latin typeface="Calibri" panose="020F0502020204030204" pitchFamily="34" charset="0"/>
                        </a:rPr>
                        <a:t>Tanzania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3.70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2.20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5.90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573066568"/>
                  </a:ext>
                </a:extLst>
              </a:tr>
              <a:tr h="296712">
                <a:tc>
                  <a:txBody>
                    <a:bodyPr/>
                    <a:lstStyle/>
                    <a:p>
                      <a:pPr algn="l" fontAlgn="b"/>
                      <a:r>
                        <a:rPr lang="en-US" sz="1200" b="0" i="0" u="none" strike="noStrike">
                          <a:solidFill>
                            <a:srgbClr val="000000"/>
                          </a:solidFill>
                          <a:effectLst/>
                          <a:latin typeface="Calibri" panose="020F0502020204030204" pitchFamily="34" charset="0"/>
                        </a:rPr>
                        <a:t>Zimbabwe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3.25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2.50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5.75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508018730"/>
                  </a:ext>
                </a:extLst>
              </a:tr>
              <a:tr h="296712">
                <a:tc>
                  <a:txBody>
                    <a:bodyPr/>
                    <a:lstStyle/>
                    <a:p>
                      <a:pPr algn="l" fontAlgn="b"/>
                      <a:r>
                        <a:rPr lang="en-US" sz="1200" b="0" i="0" u="none" strike="noStrike">
                          <a:solidFill>
                            <a:srgbClr val="000000"/>
                          </a:solidFill>
                          <a:effectLst/>
                          <a:latin typeface="Calibri" panose="020F0502020204030204" pitchFamily="34" charset="0"/>
                        </a:rPr>
                        <a:t>Zambia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3.90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2.80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dirty="0">
                          <a:solidFill>
                            <a:srgbClr val="000000"/>
                          </a:solidFill>
                          <a:effectLst/>
                          <a:latin typeface="Calibri" panose="020F0502020204030204" pitchFamily="34" charset="0"/>
                        </a:rPr>
                        <a:t>6.70</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470213401"/>
                  </a:ext>
                </a:extLst>
              </a:tr>
              <a:tr h="296712">
                <a:tc>
                  <a:txBody>
                    <a:bodyPr/>
                    <a:lstStyle/>
                    <a:p>
                      <a:pPr algn="l" fontAlgn="b"/>
                      <a:r>
                        <a:rPr lang="en-US" sz="1200" b="0" i="0" u="none" strike="noStrike">
                          <a:solidFill>
                            <a:srgbClr val="000000"/>
                          </a:solidFill>
                          <a:effectLst/>
                          <a:latin typeface="Calibri" panose="020F0502020204030204" pitchFamily="34" charset="0"/>
                        </a:rPr>
                        <a:t>Namibia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3.05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4.00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7.05</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764204796"/>
                  </a:ext>
                </a:extLst>
              </a:tr>
              <a:tr h="296712">
                <a:tc>
                  <a:txBody>
                    <a:bodyPr/>
                    <a:lstStyle/>
                    <a:p>
                      <a:pPr algn="l" fontAlgn="b"/>
                      <a:r>
                        <a:rPr lang="en-US" sz="1200" b="0" i="0" u="none" strike="noStrike">
                          <a:solidFill>
                            <a:srgbClr val="000000"/>
                          </a:solidFill>
                          <a:effectLst/>
                          <a:latin typeface="Calibri" panose="020F0502020204030204" pitchFamily="34" charset="0"/>
                        </a:rPr>
                        <a:t>South Africa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4.25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3.90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8.15</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302306018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p:nvPr>
        </p:nvSpPr>
        <p:spPr>
          <a:xfrm>
            <a:off x="162229" y="797804"/>
            <a:ext cx="7886700" cy="82451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1C4587"/>
                </a:solidFill>
              </a:rPr>
              <a:t>Final Maize Fortification Matrix</a:t>
            </a:r>
            <a:endParaRPr sz="3200" dirty="0">
              <a:solidFill>
                <a:srgbClr val="1C4587"/>
              </a:solidFill>
            </a:endParaRPr>
          </a:p>
          <a:p>
            <a:pPr marL="0" lvl="0" indent="0" algn="l" rtl="0">
              <a:spcBef>
                <a:spcPts val="0"/>
              </a:spcBef>
              <a:spcAft>
                <a:spcPts val="0"/>
              </a:spcAft>
              <a:buNone/>
            </a:pPr>
            <a:r>
              <a:rPr lang="en-US" sz="3200" dirty="0">
                <a:solidFill>
                  <a:srgbClr val="BF9000"/>
                </a:solidFill>
              </a:rPr>
              <a:t>Country Ranking </a:t>
            </a:r>
            <a:endParaRPr sz="3200" dirty="0">
              <a:solidFill>
                <a:srgbClr val="BF9000"/>
              </a:solidFill>
            </a:endParaRPr>
          </a:p>
        </p:txBody>
      </p:sp>
      <p:sp>
        <p:nvSpPr>
          <p:cNvPr id="20" name="Arrow: Right 19">
            <a:extLst>
              <a:ext uri="{FF2B5EF4-FFF2-40B4-BE49-F238E27FC236}">
                <a16:creationId xmlns:a16="http://schemas.microsoft.com/office/drawing/2014/main" id="{68940AF3-3525-40D2-8859-8CACCD05677F}"/>
              </a:ext>
            </a:extLst>
          </p:cNvPr>
          <p:cNvSpPr/>
          <p:nvPr/>
        </p:nvSpPr>
        <p:spPr>
          <a:xfrm>
            <a:off x="2829261" y="6161296"/>
            <a:ext cx="4873214" cy="4196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124D9D59-03C9-427A-91B8-3FF950DA700D}"/>
              </a:ext>
            </a:extLst>
          </p:cNvPr>
          <p:cNvSpPr/>
          <p:nvPr/>
        </p:nvSpPr>
        <p:spPr>
          <a:xfrm>
            <a:off x="2228351" y="2273518"/>
            <a:ext cx="360382" cy="3815685"/>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5E1E827-FBF7-4755-B64A-16C4D731786A}"/>
              </a:ext>
            </a:extLst>
          </p:cNvPr>
          <p:cNvSpPr txBox="1"/>
          <p:nvPr/>
        </p:nvSpPr>
        <p:spPr>
          <a:xfrm>
            <a:off x="1775012" y="6201498"/>
            <a:ext cx="914400" cy="307777"/>
          </a:xfrm>
          <a:prstGeom prst="rect">
            <a:avLst/>
          </a:prstGeom>
          <a:solidFill>
            <a:schemeClr val="accent1">
              <a:lumMod val="40000"/>
              <a:lumOff val="60000"/>
            </a:schemeClr>
          </a:solidFill>
        </p:spPr>
        <p:txBody>
          <a:bodyPr wrap="square" rtlCol="0">
            <a:spAutoFit/>
          </a:bodyPr>
          <a:lstStyle/>
          <a:p>
            <a:pPr algn="ctr"/>
            <a:r>
              <a:rPr lang="en-US" b="1" dirty="0"/>
              <a:t>Low</a:t>
            </a:r>
          </a:p>
        </p:txBody>
      </p:sp>
      <p:sp>
        <p:nvSpPr>
          <p:cNvPr id="23" name="TextBox 22">
            <a:extLst>
              <a:ext uri="{FF2B5EF4-FFF2-40B4-BE49-F238E27FC236}">
                <a16:creationId xmlns:a16="http://schemas.microsoft.com/office/drawing/2014/main" id="{3B560ACB-E24C-4EA5-9FA8-3233326B9863}"/>
              </a:ext>
            </a:extLst>
          </p:cNvPr>
          <p:cNvSpPr txBox="1"/>
          <p:nvPr/>
        </p:nvSpPr>
        <p:spPr>
          <a:xfrm>
            <a:off x="7849221" y="6168701"/>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24" name="TextBox 23">
            <a:extLst>
              <a:ext uri="{FF2B5EF4-FFF2-40B4-BE49-F238E27FC236}">
                <a16:creationId xmlns:a16="http://schemas.microsoft.com/office/drawing/2014/main" id="{4EAC58BA-9FFE-4E5D-A4C5-5B908691E9ED}"/>
              </a:ext>
            </a:extLst>
          </p:cNvPr>
          <p:cNvSpPr txBox="1"/>
          <p:nvPr/>
        </p:nvSpPr>
        <p:spPr>
          <a:xfrm>
            <a:off x="1771151" y="1890590"/>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25" name="TextBox 24">
            <a:extLst>
              <a:ext uri="{FF2B5EF4-FFF2-40B4-BE49-F238E27FC236}">
                <a16:creationId xmlns:a16="http://schemas.microsoft.com/office/drawing/2014/main" id="{233CF3EB-8146-47F1-A623-6D1A2B8794C1}"/>
              </a:ext>
            </a:extLst>
          </p:cNvPr>
          <p:cNvSpPr txBox="1"/>
          <p:nvPr/>
        </p:nvSpPr>
        <p:spPr>
          <a:xfrm rot="16200000">
            <a:off x="203304" y="4382170"/>
            <a:ext cx="3527955" cy="46166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Health Impact</a:t>
            </a: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EAAC97AA-29F6-4755-82A7-CFAD656929A1}"/>
              </a:ext>
            </a:extLst>
          </p:cNvPr>
          <p:cNvSpPr txBox="1"/>
          <p:nvPr/>
        </p:nvSpPr>
        <p:spPr>
          <a:xfrm>
            <a:off x="1914861" y="6445000"/>
            <a:ext cx="501996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Ease of Implementation</a:t>
            </a:r>
          </a:p>
        </p:txBody>
      </p:sp>
      <p:graphicFrame>
        <p:nvGraphicFramePr>
          <p:cNvPr id="11" name="Table 10">
            <a:extLst>
              <a:ext uri="{FF2B5EF4-FFF2-40B4-BE49-F238E27FC236}">
                <a16:creationId xmlns:a16="http://schemas.microsoft.com/office/drawing/2014/main" id="{07024223-4BF7-486D-A00C-9044C7E18D88}"/>
              </a:ext>
            </a:extLst>
          </p:cNvPr>
          <p:cNvGraphicFramePr>
            <a:graphicFrameLocks noGrp="1"/>
          </p:cNvGraphicFramePr>
          <p:nvPr>
            <p:extLst>
              <p:ext uri="{D42A27DB-BD31-4B8C-83A1-F6EECF244321}">
                <p14:modId xmlns:p14="http://schemas.microsoft.com/office/powerpoint/2010/main" val="2894421918"/>
              </p:ext>
            </p:extLst>
          </p:nvPr>
        </p:nvGraphicFramePr>
        <p:xfrm>
          <a:off x="2776252" y="1890590"/>
          <a:ext cx="5992012" cy="4198613"/>
        </p:xfrm>
        <a:graphic>
          <a:graphicData uri="http://schemas.openxmlformats.org/drawingml/2006/table">
            <a:tbl>
              <a:tblPr firstRow="1" bandRow="1">
                <a:tableStyleId>{6ABB14A4-BA0B-47DE-B738-B99469DF8FAF}</a:tableStyleId>
              </a:tblPr>
              <a:tblGrid>
                <a:gridCol w="1408225">
                  <a:extLst>
                    <a:ext uri="{9D8B030D-6E8A-4147-A177-3AD203B41FA5}">
                      <a16:colId xmlns:a16="http://schemas.microsoft.com/office/drawing/2014/main" val="3796733761"/>
                    </a:ext>
                  </a:extLst>
                </a:gridCol>
                <a:gridCol w="1593804">
                  <a:extLst>
                    <a:ext uri="{9D8B030D-6E8A-4147-A177-3AD203B41FA5}">
                      <a16:colId xmlns:a16="http://schemas.microsoft.com/office/drawing/2014/main" val="3455942433"/>
                    </a:ext>
                  </a:extLst>
                </a:gridCol>
                <a:gridCol w="1506472">
                  <a:extLst>
                    <a:ext uri="{9D8B030D-6E8A-4147-A177-3AD203B41FA5}">
                      <a16:colId xmlns:a16="http://schemas.microsoft.com/office/drawing/2014/main" val="2576071193"/>
                    </a:ext>
                  </a:extLst>
                </a:gridCol>
                <a:gridCol w="1483511">
                  <a:extLst>
                    <a:ext uri="{9D8B030D-6E8A-4147-A177-3AD203B41FA5}">
                      <a16:colId xmlns:a16="http://schemas.microsoft.com/office/drawing/2014/main" val="185448416"/>
                    </a:ext>
                  </a:extLst>
                </a:gridCol>
              </a:tblGrid>
              <a:tr h="830130">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Tanzania</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Zambia</a:t>
                      </a:r>
                    </a:p>
                  </a:txBody>
                  <a:tcPr/>
                </a:tc>
                <a:tc>
                  <a:txBody>
                    <a:bodyPr/>
                    <a:lstStyle/>
                    <a:p>
                      <a:r>
                        <a:rPr lang="en-US" sz="1600" b="1" dirty="0">
                          <a:latin typeface="Calibri" panose="020F0502020204030204" pitchFamily="34" charset="0"/>
                          <a:cs typeface="Calibri" panose="020F0502020204030204" pitchFamily="34" charset="0"/>
                        </a:rPr>
                        <a:t>South Africa</a:t>
                      </a:r>
                    </a:p>
                  </a:txBody>
                  <a:tcPr/>
                </a:tc>
                <a:extLst>
                  <a:ext uri="{0D108BD9-81ED-4DB2-BD59-A6C34878D82A}">
                    <a16:rowId xmlns:a16="http://schemas.microsoft.com/office/drawing/2014/main" val="2563290666"/>
                  </a:ext>
                </a:extLst>
              </a:tr>
              <a:tr h="1395793">
                <a:tc>
                  <a:txBody>
                    <a:bodyPr/>
                    <a:lstStyle/>
                    <a:p>
                      <a:r>
                        <a:rPr lang="en-US" sz="1600" b="1" dirty="0">
                          <a:latin typeface="Calibri" panose="020F0502020204030204" pitchFamily="34" charset="0"/>
                          <a:cs typeface="Calibri" panose="020F0502020204030204" pitchFamily="34" charset="0"/>
                        </a:rPr>
                        <a:t>Togo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Burkina Faso</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Cameroon</a:t>
                      </a:r>
                    </a:p>
                    <a:p>
                      <a:r>
                        <a:rPr lang="en-US" sz="1600" b="1" dirty="0">
                          <a:latin typeface="Calibri" panose="020F0502020204030204" pitchFamily="34" charset="0"/>
                          <a:cs typeface="Calibri" panose="020F0502020204030204" pitchFamily="34" charset="0"/>
                        </a:rPr>
                        <a:t>Benin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Zimbabwe</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Namibia</a:t>
                      </a:r>
                    </a:p>
                  </a:txBody>
                  <a:tcPr/>
                </a:tc>
                <a:extLst>
                  <a:ext uri="{0D108BD9-81ED-4DB2-BD59-A6C34878D82A}">
                    <a16:rowId xmlns:a16="http://schemas.microsoft.com/office/drawing/2014/main" val="744722057"/>
                  </a:ext>
                </a:extLst>
              </a:tr>
              <a:tr h="989545">
                <a:tc>
                  <a:txBody>
                    <a:bodyPr/>
                    <a:lstStyle/>
                    <a:p>
                      <a:r>
                        <a:rPr lang="en-US" sz="1600" b="1" dirty="0">
                          <a:latin typeface="Calibri" panose="020F0502020204030204" pitchFamily="34" charset="0"/>
                          <a:cs typeface="Calibri" panose="020F0502020204030204" pitchFamily="34" charset="0"/>
                        </a:rPr>
                        <a:t>Malawi</a:t>
                      </a:r>
                    </a:p>
                  </a:txBody>
                  <a:tcPr/>
                </a:tc>
                <a:tc>
                  <a:txBody>
                    <a:bodyPr/>
                    <a:lstStyle/>
                    <a:p>
                      <a:r>
                        <a:rPr lang="en-US" sz="1600" b="1" dirty="0" err="1">
                          <a:latin typeface="Calibri" panose="020F0502020204030204" pitchFamily="34" charset="0"/>
                          <a:cs typeface="Calibri" panose="020F0502020204030204" pitchFamily="34" charset="0"/>
                        </a:rPr>
                        <a:t>Eswatini</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Lesotho</a:t>
                      </a:r>
                    </a:p>
                  </a:txBody>
                  <a:tcPr/>
                </a:tc>
                <a:tc>
                  <a:txBody>
                    <a:bodyPr/>
                    <a:lstStyle/>
                    <a:p>
                      <a:r>
                        <a:rPr lang="en-US" sz="1600" b="1" dirty="0">
                          <a:latin typeface="Calibri" panose="020F0502020204030204" pitchFamily="34" charset="0"/>
                          <a:cs typeface="Calibri" panose="020F0502020204030204" pitchFamily="34" charset="0"/>
                        </a:rPr>
                        <a:t>Uganda</a:t>
                      </a:r>
                    </a:p>
                    <a:p>
                      <a:r>
                        <a:rPr lang="en-US" sz="1600" b="1" dirty="0">
                          <a:latin typeface="Calibri" panose="020F0502020204030204" pitchFamily="34" charset="0"/>
                          <a:cs typeface="Calibri" panose="020F0502020204030204" pitchFamily="34" charset="0"/>
                        </a:rPr>
                        <a:t>Cabo Verde</a:t>
                      </a:r>
                    </a:p>
                  </a:txBody>
                  <a:tcPr/>
                </a:tc>
                <a:tc>
                  <a:txBody>
                    <a:bodyPr/>
                    <a:lstStyle/>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79033"/>
                  </a:ext>
                </a:extLst>
              </a:tr>
              <a:tr h="983145">
                <a:tc>
                  <a:txBody>
                    <a:bodyPr/>
                    <a:lstStyle/>
                    <a:p>
                      <a:r>
                        <a:rPr lang="en-US" sz="1600" b="1" dirty="0">
                          <a:latin typeface="Calibri" panose="020F0502020204030204" pitchFamily="34" charset="0"/>
                          <a:cs typeface="Calibri" panose="020F0502020204030204" pitchFamily="34" charset="0"/>
                        </a:rPr>
                        <a:t>Burundi</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Rwanda</a:t>
                      </a:r>
                    </a:p>
                    <a:p>
                      <a:r>
                        <a:rPr lang="en-US" sz="1600" b="1" dirty="0">
                          <a:latin typeface="Calibri" panose="020F0502020204030204" pitchFamily="34" charset="0"/>
                          <a:cs typeface="Calibri" panose="020F0502020204030204" pitchFamily="34" charset="0"/>
                        </a:rPr>
                        <a:t>Botswana</a:t>
                      </a:r>
                    </a:p>
                    <a:p>
                      <a:r>
                        <a:rPr lang="en-US" sz="1600" b="1" dirty="0">
                          <a:latin typeface="Calibri" panose="020F0502020204030204" pitchFamily="34" charset="0"/>
                          <a:cs typeface="Calibri" panose="020F0502020204030204" pitchFamily="34" charset="0"/>
                        </a:rPr>
                        <a:t>Togo</a:t>
                      </a:r>
                    </a:p>
                  </a:txBody>
                  <a:tcPr/>
                </a:tc>
                <a:tc>
                  <a:txBody>
                    <a:bodyPr/>
                    <a:lstStyle/>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8018356"/>
                  </a:ext>
                </a:extLst>
              </a:tr>
            </a:tbl>
          </a:graphicData>
        </a:graphic>
      </p:graphicFrame>
    </p:spTree>
    <p:extLst>
      <p:ext uri="{BB962C8B-B14F-4D97-AF65-F5344CB8AC3E}">
        <p14:creationId xmlns:p14="http://schemas.microsoft.com/office/powerpoint/2010/main" val="133623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p:nvPr>
        </p:nvSpPr>
        <p:spPr>
          <a:xfrm>
            <a:off x="344889" y="1095184"/>
            <a:ext cx="3168000" cy="168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Rice </a:t>
            </a:r>
            <a:r>
              <a:rPr lang="en-US" sz="3000" dirty="0">
                <a:solidFill>
                  <a:srgbClr val="1C4587"/>
                </a:solidFill>
              </a:rPr>
              <a:t>Matrix </a:t>
            </a:r>
            <a:endParaRPr sz="3000" dirty="0">
              <a:solidFill>
                <a:srgbClr val="1C4587"/>
              </a:solidFill>
            </a:endParaRPr>
          </a:p>
        </p:txBody>
      </p:sp>
      <p:pic>
        <p:nvPicPr>
          <p:cNvPr id="407" name="Google Shape;407;p47"/>
          <p:cNvPicPr preferRelativeResize="0"/>
          <p:nvPr/>
        </p:nvPicPr>
        <p:blipFill>
          <a:blip r:embed="rId3">
            <a:alphaModFix/>
          </a:blip>
          <a:stretch>
            <a:fillRect/>
          </a:stretch>
        </p:blipFill>
        <p:spPr>
          <a:xfrm>
            <a:off x="245168" y="4400800"/>
            <a:ext cx="2981325" cy="1781175"/>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870742311"/>
              </p:ext>
            </p:extLst>
          </p:nvPr>
        </p:nvGraphicFramePr>
        <p:xfrm>
          <a:off x="3226494" y="707921"/>
          <a:ext cx="5602874" cy="5978007"/>
        </p:xfrm>
        <a:graphic>
          <a:graphicData uri="http://schemas.openxmlformats.org/drawingml/2006/table">
            <a:tbl>
              <a:tblPr/>
              <a:tblGrid>
                <a:gridCol w="1146214">
                  <a:extLst>
                    <a:ext uri="{9D8B030D-6E8A-4147-A177-3AD203B41FA5}">
                      <a16:colId xmlns:a16="http://schemas.microsoft.com/office/drawing/2014/main" val="842784243"/>
                    </a:ext>
                  </a:extLst>
                </a:gridCol>
                <a:gridCol w="1221622">
                  <a:extLst>
                    <a:ext uri="{9D8B030D-6E8A-4147-A177-3AD203B41FA5}">
                      <a16:colId xmlns:a16="http://schemas.microsoft.com/office/drawing/2014/main" val="530892504"/>
                    </a:ext>
                  </a:extLst>
                </a:gridCol>
                <a:gridCol w="1300803">
                  <a:extLst>
                    <a:ext uri="{9D8B030D-6E8A-4147-A177-3AD203B41FA5}">
                      <a16:colId xmlns:a16="http://schemas.microsoft.com/office/drawing/2014/main" val="46372699"/>
                    </a:ext>
                  </a:extLst>
                </a:gridCol>
                <a:gridCol w="1934235">
                  <a:extLst>
                    <a:ext uri="{9D8B030D-6E8A-4147-A177-3AD203B41FA5}">
                      <a16:colId xmlns:a16="http://schemas.microsoft.com/office/drawing/2014/main" val="2821115604"/>
                    </a:ext>
                  </a:extLst>
                </a:gridCol>
              </a:tblGrid>
              <a:tr h="424161">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Health Impact Total Score</a:t>
                      </a:r>
                    </a:p>
                  </a:txBody>
                  <a:tcPr marL="0" marR="0" marT="0" marB="0" anchor="b">
                    <a:lnL w="6350" cap="flat" cmpd="sng" algn="ctr">
                      <a:solidFill>
                        <a:srgbClr val="E7E6E6"/>
                      </a:solidFill>
                      <a:prstDash val="solid"/>
                      <a:round/>
                      <a:headEnd type="none" w="med" len="med"/>
                      <a:tailEnd type="none" w="med" len="med"/>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Implementation Total Score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Final Score (Health+Implementation)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408983"/>
                  </a:ext>
                </a:extLst>
              </a:tr>
              <a:tr h="278355">
                <a:tc>
                  <a:txBody>
                    <a:bodyPr/>
                    <a:lstStyle/>
                    <a:p>
                      <a:pPr algn="ctr" fontAlgn="b"/>
                      <a:r>
                        <a:rPr lang="en-US" sz="1200" b="0" i="0" u="none" strike="noStrike">
                          <a:solidFill>
                            <a:srgbClr val="000000"/>
                          </a:solidFill>
                          <a:effectLst/>
                          <a:latin typeface="Calibri" panose="020F0502020204030204" pitchFamily="34" charset="0"/>
                        </a:rPr>
                        <a:t>Comoros</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1.80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1.30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3.10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3987107397"/>
                  </a:ext>
                </a:extLst>
              </a:tr>
              <a:tr h="278355">
                <a:tc>
                  <a:txBody>
                    <a:bodyPr/>
                    <a:lstStyle/>
                    <a:p>
                      <a:pPr algn="ctr" fontAlgn="b"/>
                      <a:r>
                        <a:rPr lang="en-US" sz="1200" b="0" i="0" u="none" strike="noStrike">
                          <a:solidFill>
                            <a:srgbClr val="000000"/>
                          </a:solidFill>
                          <a:effectLst/>
                          <a:latin typeface="Calibri" panose="020F0502020204030204" pitchFamily="34" charset="0"/>
                        </a:rPr>
                        <a:t>Mauritius</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1.28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3.68</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3794464876"/>
                  </a:ext>
                </a:extLst>
              </a:tr>
              <a:tr h="424161">
                <a:tc>
                  <a:txBody>
                    <a:bodyPr/>
                    <a:lstStyle/>
                    <a:p>
                      <a:pPr algn="ctr" fontAlgn="b"/>
                      <a:r>
                        <a:rPr lang="en-US" sz="1200" b="0" i="0" u="none" strike="noStrike">
                          <a:solidFill>
                            <a:srgbClr val="000000"/>
                          </a:solidFill>
                          <a:effectLst/>
                          <a:latin typeface="Calibri" panose="020F0502020204030204" pitchFamily="34" charset="0"/>
                        </a:rPr>
                        <a:t>Sao Tome and Principe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1.38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2.50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3.88</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2456686867"/>
                  </a:ext>
                </a:extLst>
              </a:tr>
              <a:tr h="278355">
                <a:tc>
                  <a:txBody>
                    <a:bodyPr/>
                    <a:lstStyle/>
                    <a:p>
                      <a:pPr algn="ctr" fontAlgn="b"/>
                      <a:r>
                        <a:rPr lang="en-US" sz="1200" b="0" i="0" u="none" strike="noStrike">
                          <a:solidFill>
                            <a:srgbClr val="000000"/>
                          </a:solidFill>
                          <a:effectLst/>
                          <a:latin typeface="Calibri" panose="020F0502020204030204" pitchFamily="34" charset="0"/>
                        </a:rPr>
                        <a:t>Guinea-Bissau</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2.75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1.30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4.05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738854175"/>
                  </a:ext>
                </a:extLst>
              </a:tr>
              <a:tr h="278355">
                <a:tc>
                  <a:txBody>
                    <a:bodyPr/>
                    <a:lstStyle/>
                    <a:p>
                      <a:pPr algn="ctr" fontAlgn="b"/>
                      <a:r>
                        <a:rPr lang="en-US" sz="1200" b="0" i="0" u="none" strike="noStrike">
                          <a:solidFill>
                            <a:srgbClr val="000000"/>
                          </a:solidFill>
                          <a:effectLst/>
                          <a:latin typeface="Calibri" panose="020F0502020204030204" pitchFamily="34" charset="0"/>
                        </a:rPr>
                        <a:t>Mauritania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2.28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2.10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4.38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4175140839"/>
                  </a:ext>
                </a:extLst>
              </a:tr>
              <a:tr h="278355">
                <a:tc>
                  <a:txBody>
                    <a:bodyPr/>
                    <a:lstStyle/>
                    <a:p>
                      <a:pPr algn="ctr" fontAlgn="b"/>
                      <a:r>
                        <a:rPr lang="en-US" sz="1200" b="0" i="0" u="none" strike="noStrike">
                          <a:solidFill>
                            <a:srgbClr val="000000"/>
                          </a:solidFill>
                          <a:effectLst/>
                          <a:latin typeface="Calibri" panose="020F0502020204030204" pitchFamily="34" charset="0"/>
                        </a:rPr>
                        <a:t>Madagascar</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2.85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1.50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4.35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898784890"/>
                  </a:ext>
                </a:extLst>
              </a:tr>
              <a:tr h="278355">
                <a:tc>
                  <a:txBody>
                    <a:bodyPr/>
                    <a:lstStyle/>
                    <a:p>
                      <a:pPr algn="ctr" fontAlgn="b"/>
                      <a:r>
                        <a:rPr lang="en-US" sz="1200" b="0" i="0" u="none" strike="noStrike">
                          <a:solidFill>
                            <a:srgbClr val="000000"/>
                          </a:solidFill>
                          <a:effectLst/>
                          <a:latin typeface="Calibri" panose="020F0502020204030204" pitchFamily="34" charset="0"/>
                        </a:rPr>
                        <a:t>Gabon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2.48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4.88</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092259148"/>
                  </a:ext>
                </a:extLst>
              </a:tr>
              <a:tr h="278355">
                <a:tc>
                  <a:txBody>
                    <a:bodyPr/>
                    <a:lstStyle/>
                    <a:p>
                      <a:pPr algn="ctr" fontAlgn="b"/>
                      <a:r>
                        <a:rPr lang="en-US" sz="1200" b="0" i="0" u="none" strike="noStrike">
                          <a:solidFill>
                            <a:srgbClr val="000000"/>
                          </a:solidFill>
                          <a:effectLst/>
                          <a:latin typeface="Calibri" panose="020F0502020204030204" pitchFamily="34" charset="0"/>
                        </a:rPr>
                        <a:t>Egypt</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3.13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5.13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333103901"/>
                  </a:ext>
                </a:extLst>
              </a:tr>
              <a:tr h="278355">
                <a:tc>
                  <a:txBody>
                    <a:bodyPr/>
                    <a:lstStyle/>
                    <a:p>
                      <a:pPr algn="ctr" fontAlgn="b"/>
                      <a:r>
                        <a:rPr lang="en-US" sz="1200" b="0" i="0" u="none" strike="noStrike">
                          <a:solidFill>
                            <a:srgbClr val="000000"/>
                          </a:solidFill>
                          <a:effectLst/>
                          <a:latin typeface="Calibri" panose="020F0502020204030204" pitchFamily="34" charset="0"/>
                        </a:rPr>
                        <a:t>Guinea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3.28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1.30</a:t>
                      </a:r>
                    </a:p>
                  </a:txBody>
                  <a:tcPr marL="0" marR="0" marT="0"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panose="020F0502020204030204" pitchFamily="34" charset="0"/>
                        </a:rPr>
                        <a:t>4.58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936036672"/>
                  </a:ext>
                </a:extLst>
              </a:tr>
              <a:tr h="278355">
                <a:tc>
                  <a:txBody>
                    <a:bodyPr/>
                    <a:lstStyle/>
                    <a:p>
                      <a:pPr algn="ctr" fontAlgn="b"/>
                      <a:r>
                        <a:rPr lang="en-US" sz="1200" b="0" i="0" u="none" strike="noStrike">
                          <a:solidFill>
                            <a:srgbClr val="000000"/>
                          </a:solidFill>
                          <a:effectLst/>
                          <a:latin typeface="Calibri" panose="020F0502020204030204" pitchFamily="34" charset="0"/>
                        </a:rPr>
                        <a:t>Nigeria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2.78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1.80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4.58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399888039"/>
                  </a:ext>
                </a:extLst>
              </a:tr>
              <a:tr h="278355">
                <a:tc>
                  <a:txBody>
                    <a:bodyPr/>
                    <a:lstStyle/>
                    <a:p>
                      <a:pPr algn="ctr" fontAlgn="b"/>
                      <a:r>
                        <a:rPr lang="en-US" sz="1200" b="0" i="0" u="none" strike="noStrike">
                          <a:solidFill>
                            <a:srgbClr val="000000"/>
                          </a:solidFill>
                          <a:effectLst/>
                          <a:latin typeface="Calibri" panose="020F0502020204030204" pitchFamily="34" charset="0"/>
                        </a:rPr>
                        <a:t>Sierra Leone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3.03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1.90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4.93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263244802"/>
                  </a:ext>
                </a:extLst>
              </a:tr>
              <a:tr h="278355">
                <a:tc>
                  <a:txBody>
                    <a:bodyPr/>
                    <a:lstStyle/>
                    <a:p>
                      <a:pPr algn="ctr" fontAlgn="b"/>
                      <a:r>
                        <a:rPr lang="en-US" sz="1200" b="0" i="0" u="none" strike="noStrike">
                          <a:solidFill>
                            <a:srgbClr val="000000"/>
                          </a:solidFill>
                          <a:effectLst/>
                          <a:latin typeface="Calibri" panose="020F0502020204030204" pitchFamily="34" charset="0"/>
                        </a:rPr>
                        <a:t>Cabo Verde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2.43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5.43</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322396561"/>
                  </a:ext>
                </a:extLst>
              </a:tr>
              <a:tr h="278355">
                <a:tc>
                  <a:txBody>
                    <a:bodyPr/>
                    <a:lstStyle/>
                    <a:p>
                      <a:pPr algn="ctr" fontAlgn="b"/>
                      <a:r>
                        <a:rPr lang="en-US" sz="1200" b="0" i="0" u="none" strike="noStrike">
                          <a:solidFill>
                            <a:srgbClr val="000000"/>
                          </a:solidFill>
                          <a:effectLst/>
                          <a:latin typeface="Calibri" panose="020F0502020204030204" pitchFamily="34" charset="0"/>
                        </a:rPr>
                        <a:t>Gambia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2.35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4.95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1869945007"/>
                  </a:ext>
                </a:extLst>
              </a:tr>
              <a:tr h="278355">
                <a:tc>
                  <a:txBody>
                    <a:bodyPr/>
                    <a:lstStyle/>
                    <a:p>
                      <a:pPr algn="ctr" fontAlgn="b"/>
                      <a:r>
                        <a:rPr lang="en-US" sz="1200" b="0" i="0" u="none" strike="noStrike">
                          <a:solidFill>
                            <a:srgbClr val="000000"/>
                          </a:solidFill>
                          <a:effectLst/>
                          <a:latin typeface="Calibri" panose="020F0502020204030204" pitchFamily="34" charset="0"/>
                        </a:rPr>
                        <a:t>Mali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3.50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1.70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5.20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1185689035"/>
                  </a:ext>
                </a:extLst>
              </a:tr>
              <a:tr h="278355">
                <a:tc>
                  <a:txBody>
                    <a:bodyPr/>
                    <a:lstStyle/>
                    <a:p>
                      <a:pPr algn="ctr" fontAlgn="b"/>
                      <a:r>
                        <a:rPr lang="en-US" sz="1200" b="0" i="0" u="none" strike="noStrike">
                          <a:solidFill>
                            <a:srgbClr val="000000"/>
                          </a:solidFill>
                          <a:effectLst/>
                          <a:latin typeface="Calibri" panose="020F0502020204030204" pitchFamily="34" charset="0"/>
                        </a:rPr>
                        <a:t>Djibouti</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2.70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5.10</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2273090104"/>
                  </a:ext>
                </a:extLst>
              </a:tr>
              <a:tr h="278355">
                <a:tc>
                  <a:txBody>
                    <a:bodyPr/>
                    <a:lstStyle/>
                    <a:p>
                      <a:pPr algn="ctr" fontAlgn="b"/>
                      <a:r>
                        <a:rPr lang="en-US" sz="1200" b="0" i="0" u="none" strike="noStrike">
                          <a:solidFill>
                            <a:srgbClr val="000000"/>
                          </a:solidFill>
                          <a:effectLst/>
                          <a:latin typeface="Calibri" panose="020F0502020204030204" pitchFamily="34" charset="0"/>
                        </a:rPr>
                        <a:t>Liberia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3.35</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5.35</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491605081"/>
                  </a:ext>
                </a:extLst>
              </a:tr>
              <a:tr h="278355">
                <a:tc>
                  <a:txBody>
                    <a:bodyPr/>
                    <a:lstStyle/>
                    <a:p>
                      <a:pPr algn="ctr" fontAlgn="b"/>
                      <a:r>
                        <a:rPr lang="en-US" sz="1200" b="0" i="0" u="none" strike="noStrike">
                          <a:solidFill>
                            <a:srgbClr val="000000"/>
                          </a:solidFill>
                          <a:effectLst/>
                          <a:latin typeface="Calibri" panose="020F0502020204030204" pitchFamily="34" charset="0"/>
                        </a:rPr>
                        <a:t>Benin</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2.98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5.38</a:t>
                      </a:r>
                    </a:p>
                  </a:txBody>
                  <a:tcPr marL="0" marR="0" marT="0" marB="0" anchor="b">
                    <a:lnL>
                      <a:noFill/>
                    </a:lnL>
                    <a:lnR>
                      <a:noFill/>
                    </a:lnR>
                    <a:lnT>
                      <a:noFill/>
                    </a:lnT>
                    <a:lnB>
                      <a:noFill/>
                    </a:lnB>
                    <a:solidFill>
                      <a:srgbClr val="1FB714"/>
                    </a:solidFill>
                  </a:tcPr>
                </a:tc>
                <a:extLst>
                  <a:ext uri="{0D108BD9-81ED-4DB2-BD59-A6C34878D82A}">
                    <a16:rowId xmlns:a16="http://schemas.microsoft.com/office/drawing/2014/main" val="3695734084"/>
                  </a:ext>
                </a:extLst>
              </a:tr>
              <a:tr h="225335">
                <a:tc>
                  <a:txBody>
                    <a:bodyPr/>
                    <a:lstStyle/>
                    <a:p>
                      <a:pPr algn="ctr" fontAlgn="b"/>
                      <a:r>
                        <a:rPr lang="en-US" sz="1200" b="0" i="0" u="none" strike="noStrike">
                          <a:solidFill>
                            <a:srgbClr val="000000"/>
                          </a:solidFill>
                          <a:effectLst/>
                          <a:latin typeface="Calibri" panose="020F0502020204030204" pitchFamily="34" charset="0"/>
                        </a:rPr>
                        <a:t>Cote d'Ivoire</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3.68</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2.10</a:t>
                      </a:r>
                    </a:p>
                  </a:txBody>
                  <a:tcPr marL="0" marR="0" marT="0" marB="0" anchor="b">
                    <a:lnL>
                      <a:noFill/>
                    </a:lnL>
                    <a:lnR>
                      <a:noFill/>
                    </a:lnR>
                    <a:lnT>
                      <a:noFill/>
                    </a:lnT>
                    <a:lnB>
                      <a:noFill/>
                    </a:lnB>
                    <a:solidFill>
                      <a:srgbClr val="FFFF00"/>
                    </a:solidFill>
                  </a:tcPr>
                </a:tc>
                <a:tc>
                  <a:txBody>
                    <a:bodyPr/>
                    <a:lstStyle/>
                    <a:p>
                      <a:pPr algn="r" fontAlgn="b"/>
                      <a:r>
                        <a:rPr lang="en-US" sz="1200" b="0" i="0" u="none" strike="noStrike">
                          <a:solidFill>
                            <a:srgbClr val="000000"/>
                          </a:solidFill>
                          <a:effectLst/>
                          <a:latin typeface="Calibri" panose="020F0502020204030204" pitchFamily="34" charset="0"/>
                        </a:rPr>
                        <a:t>5.78</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3229676076"/>
                  </a:ext>
                </a:extLst>
              </a:tr>
              <a:tr h="225335">
                <a:tc>
                  <a:txBody>
                    <a:bodyPr/>
                    <a:lstStyle/>
                    <a:p>
                      <a:pPr algn="ctr" fontAlgn="b"/>
                      <a:r>
                        <a:rPr lang="en-US" sz="1200" b="0" i="0" u="none" strike="noStrike">
                          <a:solidFill>
                            <a:srgbClr val="000000"/>
                          </a:solidFill>
                          <a:effectLst/>
                          <a:latin typeface="Calibri" panose="020F0502020204030204" pitchFamily="34" charset="0"/>
                        </a:rPr>
                        <a:t>Senegal</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3.70</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2.60</a:t>
                      </a:r>
                    </a:p>
                  </a:txBody>
                  <a:tcPr marL="0" marR="0" marT="0" marB="0" anchor="b">
                    <a:lnL>
                      <a:noFill/>
                    </a:lnL>
                    <a:lnR>
                      <a:noFill/>
                    </a:lnR>
                    <a:lnT>
                      <a:noFill/>
                    </a:lnT>
                    <a:lnB>
                      <a:noFill/>
                    </a:lnB>
                    <a:solidFill>
                      <a:srgbClr val="1FB714"/>
                    </a:solidFill>
                  </a:tcPr>
                </a:tc>
                <a:tc>
                  <a:txBody>
                    <a:bodyPr/>
                    <a:lstStyle/>
                    <a:p>
                      <a:pPr algn="r" fontAlgn="b"/>
                      <a:r>
                        <a:rPr lang="en-US" sz="1200" b="0" i="0" u="none" strike="noStrike">
                          <a:solidFill>
                            <a:srgbClr val="000000"/>
                          </a:solidFill>
                          <a:effectLst/>
                          <a:latin typeface="Calibri" panose="020F0502020204030204" pitchFamily="34" charset="0"/>
                        </a:rPr>
                        <a:t>6.30</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3617757579"/>
                  </a:ext>
                </a:extLst>
              </a:tr>
              <a:tr h="225335">
                <a:tc>
                  <a:txBody>
                    <a:bodyPr/>
                    <a:lstStyle/>
                    <a:p>
                      <a:pPr algn="ctr" fontAlgn="b"/>
                      <a:r>
                        <a:rPr lang="en-US" sz="1200" b="0" i="0" u="none" strike="noStrike">
                          <a:solidFill>
                            <a:srgbClr val="000000"/>
                          </a:solidFill>
                          <a:effectLst/>
                          <a:latin typeface="Calibri" panose="020F0502020204030204" pitchFamily="34" charset="0"/>
                        </a:rPr>
                        <a:t>Ghana</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3.53</a:t>
                      </a:r>
                    </a:p>
                  </a:txBody>
                  <a:tcPr marL="0" marR="0" marT="0" marB="0" anchor="b">
                    <a:lnL w="6350" cap="flat" cmpd="sng" algn="ctr">
                      <a:solidFill>
                        <a:srgbClr val="E7E6E6"/>
                      </a:solidFill>
                      <a:prstDash val="solid"/>
                      <a:round/>
                      <a:headEnd type="none" w="med" len="med"/>
                      <a:tailEnd type="none" w="med" len="med"/>
                    </a:lnL>
                    <a:lnR>
                      <a:noFill/>
                    </a:lnR>
                    <a:lnT>
                      <a:noFill/>
                    </a:lnT>
                    <a:lnB>
                      <a:noFill/>
                    </a:lnB>
                    <a:solidFill>
                      <a:srgbClr val="00ABEA"/>
                    </a:solidFill>
                  </a:tcPr>
                </a:tc>
                <a:tc>
                  <a:txBody>
                    <a:bodyPr/>
                    <a:lstStyle/>
                    <a:p>
                      <a:pPr algn="r" fontAlgn="b"/>
                      <a:r>
                        <a:rPr lang="en-US" sz="1200" b="0" i="0" u="none" strike="noStrike">
                          <a:solidFill>
                            <a:srgbClr val="000000"/>
                          </a:solidFill>
                          <a:effectLst/>
                          <a:latin typeface="Calibri" panose="020F0502020204030204" pitchFamily="34" charset="0"/>
                        </a:rPr>
                        <a:t>2.90</a:t>
                      </a:r>
                    </a:p>
                  </a:txBody>
                  <a:tcPr marL="0" marR="0" marT="0" marB="0" anchor="b">
                    <a:lnL>
                      <a:noFill/>
                    </a:lnL>
                    <a:lnR>
                      <a:noFill/>
                    </a:lnR>
                    <a:lnT>
                      <a:noFill/>
                    </a:lnT>
                    <a:lnB>
                      <a:noFill/>
                    </a:lnB>
                    <a:solidFill>
                      <a:srgbClr val="00ABEA"/>
                    </a:solidFill>
                  </a:tcPr>
                </a:tc>
                <a:tc>
                  <a:txBody>
                    <a:bodyPr/>
                    <a:lstStyle/>
                    <a:p>
                      <a:pPr algn="r" fontAlgn="b"/>
                      <a:r>
                        <a:rPr lang="en-US" sz="1200" b="0" i="0" u="none" strike="noStrike" dirty="0">
                          <a:solidFill>
                            <a:srgbClr val="000000"/>
                          </a:solidFill>
                          <a:effectLst/>
                          <a:latin typeface="Calibri" panose="020F0502020204030204" pitchFamily="34" charset="0"/>
                        </a:rPr>
                        <a:t>6.43</a:t>
                      </a:r>
                    </a:p>
                  </a:txBody>
                  <a:tcPr marL="0" marR="0" marT="0" marB="0" anchor="b">
                    <a:lnL>
                      <a:noFill/>
                    </a:lnL>
                    <a:lnR>
                      <a:noFill/>
                    </a:lnR>
                    <a:lnT>
                      <a:noFill/>
                    </a:lnT>
                    <a:lnB>
                      <a:noFill/>
                    </a:lnB>
                    <a:solidFill>
                      <a:srgbClr val="00ABEA"/>
                    </a:solidFill>
                  </a:tcPr>
                </a:tc>
                <a:extLst>
                  <a:ext uri="{0D108BD9-81ED-4DB2-BD59-A6C34878D82A}">
                    <a16:rowId xmlns:a16="http://schemas.microsoft.com/office/drawing/2014/main" val="108229795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385070" y="436665"/>
            <a:ext cx="7886700" cy="1325700"/>
          </a:xfrm>
          <a:prstGeom prst="rect">
            <a:avLst/>
          </a:prstGeom>
        </p:spPr>
        <p:txBody>
          <a:bodyPr spcFirstLastPara="1" wrap="square" lIns="91425" tIns="45700" rIns="91425" bIns="45700" anchor="ctr" anchorCtr="0">
            <a:noAutofit/>
          </a:bodyPr>
          <a:lstStyle/>
          <a:p>
            <a:pPr lvl="0"/>
            <a:r>
              <a:rPr lang="en-US" sz="3600" dirty="0">
                <a:solidFill>
                  <a:schemeClr val="tx1"/>
                </a:solidFill>
              </a:rPr>
              <a:t>Process/Timeline</a:t>
            </a:r>
            <a:endParaRPr sz="3600" dirty="0">
              <a:solidFill>
                <a:schemeClr val="tx1"/>
              </a:solidFill>
            </a:endParaRPr>
          </a:p>
        </p:txBody>
      </p:sp>
      <p:graphicFrame>
        <p:nvGraphicFramePr>
          <p:cNvPr id="10" name="Diagram 9">
            <a:extLst>
              <a:ext uri="{FF2B5EF4-FFF2-40B4-BE49-F238E27FC236}">
                <a16:creationId xmlns:a16="http://schemas.microsoft.com/office/drawing/2014/main" id="{E10B9E96-F60F-42B2-A5BC-60E0D5EA70C3}"/>
              </a:ext>
            </a:extLst>
          </p:cNvPr>
          <p:cNvGraphicFramePr/>
          <p:nvPr>
            <p:extLst>
              <p:ext uri="{D42A27DB-BD31-4B8C-83A1-F6EECF244321}">
                <p14:modId xmlns:p14="http://schemas.microsoft.com/office/powerpoint/2010/main" val="764838342"/>
              </p:ext>
            </p:extLst>
          </p:nvPr>
        </p:nvGraphicFramePr>
        <p:xfrm>
          <a:off x="1385456" y="1399309"/>
          <a:ext cx="6974772" cy="514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75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p:nvPr>
        </p:nvSpPr>
        <p:spPr>
          <a:xfrm>
            <a:off x="132734" y="797804"/>
            <a:ext cx="7886700" cy="82451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1C4587"/>
                </a:solidFill>
              </a:rPr>
              <a:t>Final Rice Fortification Matrix</a:t>
            </a:r>
            <a:endParaRPr sz="3200" dirty="0">
              <a:solidFill>
                <a:srgbClr val="1C4587"/>
              </a:solidFill>
            </a:endParaRPr>
          </a:p>
          <a:p>
            <a:pPr marL="0" lvl="0" indent="0" algn="l" rtl="0">
              <a:spcBef>
                <a:spcPts val="0"/>
              </a:spcBef>
              <a:spcAft>
                <a:spcPts val="0"/>
              </a:spcAft>
              <a:buNone/>
            </a:pPr>
            <a:r>
              <a:rPr lang="en-US" sz="3200" dirty="0">
                <a:solidFill>
                  <a:srgbClr val="BF9000"/>
                </a:solidFill>
              </a:rPr>
              <a:t>Country Ranking </a:t>
            </a:r>
            <a:endParaRPr sz="3200" dirty="0">
              <a:solidFill>
                <a:srgbClr val="BF9000"/>
              </a:solidFill>
            </a:endParaRPr>
          </a:p>
        </p:txBody>
      </p:sp>
      <p:sp>
        <p:nvSpPr>
          <p:cNvPr id="10" name="Arrow: Right 9">
            <a:extLst>
              <a:ext uri="{FF2B5EF4-FFF2-40B4-BE49-F238E27FC236}">
                <a16:creationId xmlns:a16="http://schemas.microsoft.com/office/drawing/2014/main" id="{D709B6DB-DC7C-4AB6-8E9B-EBADA2455E62}"/>
              </a:ext>
            </a:extLst>
          </p:cNvPr>
          <p:cNvSpPr/>
          <p:nvPr/>
        </p:nvSpPr>
        <p:spPr>
          <a:xfrm>
            <a:off x="2829261" y="6161296"/>
            <a:ext cx="4873214" cy="4196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0B791DE5-4DB4-498C-A448-C8F41BC61BCD}"/>
              </a:ext>
            </a:extLst>
          </p:cNvPr>
          <p:cNvSpPr/>
          <p:nvPr/>
        </p:nvSpPr>
        <p:spPr>
          <a:xfrm>
            <a:off x="2228351" y="2273518"/>
            <a:ext cx="360382" cy="3815685"/>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4D3439-F7E1-455F-8AD6-40FCA4A9B120}"/>
              </a:ext>
            </a:extLst>
          </p:cNvPr>
          <p:cNvSpPr txBox="1"/>
          <p:nvPr/>
        </p:nvSpPr>
        <p:spPr>
          <a:xfrm>
            <a:off x="1775012" y="6201498"/>
            <a:ext cx="914400" cy="307777"/>
          </a:xfrm>
          <a:prstGeom prst="rect">
            <a:avLst/>
          </a:prstGeom>
          <a:solidFill>
            <a:schemeClr val="accent1">
              <a:lumMod val="40000"/>
              <a:lumOff val="60000"/>
            </a:schemeClr>
          </a:solidFill>
        </p:spPr>
        <p:txBody>
          <a:bodyPr wrap="square" rtlCol="0">
            <a:spAutoFit/>
          </a:bodyPr>
          <a:lstStyle/>
          <a:p>
            <a:pPr algn="ctr"/>
            <a:r>
              <a:rPr lang="en-US" b="1" dirty="0"/>
              <a:t>Low</a:t>
            </a:r>
          </a:p>
        </p:txBody>
      </p:sp>
      <p:sp>
        <p:nvSpPr>
          <p:cNvPr id="13" name="TextBox 12">
            <a:extLst>
              <a:ext uri="{FF2B5EF4-FFF2-40B4-BE49-F238E27FC236}">
                <a16:creationId xmlns:a16="http://schemas.microsoft.com/office/drawing/2014/main" id="{70733381-0CCF-44EA-944C-90F018355613}"/>
              </a:ext>
            </a:extLst>
          </p:cNvPr>
          <p:cNvSpPr txBox="1"/>
          <p:nvPr/>
        </p:nvSpPr>
        <p:spPr>
          <a:xfrm>
            <a:off x="7849221" y="6168701"/>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14" name="TextBox 13">
            <a:extLst>
              <a:ext uri="{FF2B5EF4-FFF2-40B4-BE49-F238E27FC236}">
                <a16:creationId xmlns:a16="http://schemas.microsoft.com/office/drawing/2014/main" id="{3D90528F-C31B-4A3A-A15B-04ADFD5786A6}"/>
              </a:ext>
            </a:extLst>
          </p:cNvPr>
          <p:cNvSpPr txBox="1"/>
          <p:nvPr/>
        </p:nvSpPr>
        <p:spPr>
          <a:xfrm>
            <a:off x="1771151" y="1890590"/>
            <a:ext cx="914400" cy="307777"/>
          </a:xfrm>
          <a:prstGeom prst="rect">
            <a:avLst/>
          </a:prstGeom>
          <a:solidFill>
            <a:schemeClr val="accent5">
              <a:lumMod val="40000"/>
              <a:lumOff val="60000"/>
            </a:schemeClr>
          </a:solidFill>
        </p:spPr>
        <p:txBody>
          <a:bodyPr wrap="square" rtlCol="0">
            <a:spAutoFit/>
          </a:bodyPr>
          <a:lstStyle/>
          <a:p>
            <a:pPr algn="ctr"/>
            <a:r>
              <a:rPr lang="en-US" b="1" dirty="0"/>
              <a:t>Great</a:t>
            </a:r>
          </a:p>
        </p:txBody>
      </p:sp>
      <p:sp>
        <p:nvSpPr>
          <p:cNvPr id="15" name="TextBox 14">
            <a:extLst>
              <a:ext uri="{FF2B5EF4-FFF2-40B4-BE49-F238E27FC236}">
                <a16:creationId xmlns:a16="http://schemas.microsoft.com/office/drawing/2014/main" id="{32FA2C65-B782-440B-8B19-07211BE762ED}"/>
              </a:ext>
            </a:extLst>
          </p:cNvPr>
          <p:cNvSpPr txBox="1"/>
          <p:nvPr/>
        </p:nvSpPr>
        <p:spPr>
          <a:xfrm rot="16200000">
            <a:off x="203304" y="4382170"/>
            <a:ext cx="3527955" cy="46166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Health Impact</a:t>
            </a:r>
            <a:endParaRPr lang="en-US"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F75F1F2-5761-489E-9162-03C3D7FD059C}"/>
              </a:ext>
            </a:extLst>
          </p:cNvPr>
          <p:cNvSpPr txBox="1"/>
          <p:nvPr/>
        </p:nvSpPr>
        <p:spPr>
          <a:xfrm>
            <a:off x="1914861" y="6445000"/>
            <a:ext cx="501996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Ease of Implementation</a:t>
            </a:r>
          </a:p>
        </p:txBody>
      </p:sp>
      <p:graphicFrame>
        <p:nvGraphicFramePr>
          <p:cNvPr id="18" name="Table 17">
            <a:extLst>
              <a:ext uri="{FF2B5EF4-FFF2-40B4-BE49-F238E27FC236}">
                <a16:creationId xmlns:a16="http://schemas.microsoft.com/office/drawing/2014/main" id="{A8B84EA7-A051-4D21-AB82-2A1EAB66ED19}"/>
              </a:ext>
            </a:extLst>
          </p:cNvPr>
          <p:cNvGraphicFramePr>
            <a:graphicFrameLocks noGrp="1"/>
          </p:cNvGraphicFramePr>
          <p:nvPr>
            <p:extLst>
              <p:ext uri="{D42A27DB-BD31-4B8C-83A1-F6EECF244321}">
                <p14:modId xmlns:p14="http://schemas.microsoft.com/office/powerpoint/2010/main" val="1240561472"/>
              </p:ext>
            </p:extLst>
          </p:nvPr>
        </p:nvGraphicFramePr>
        <p:xfrm>
          <a:off x="2713236" y="1906026"/>
          <a:ext cx="6265664" cy="4090538"/>
        </p:xfrm>
        <a:graphic>
          <a:graphicData uri="http://schemas.openxmlformats.org/drawingml/2006/table">
            <a:tbl>
              <a:tblPr firstRow="1" bandRow="1">
                <a:tableStyleId>{6ABB14A4-BA0B-47DE-B738-B99469DF8FAF}</a:tableStyleId>
              </a:tblPr>
              <a:tblGrid>
                <a:gridCol w="1387737">
                  <a:extLst>
                    <a:ext uri="{9D8B030D-6E8A-4147-A177-3AD203B41FA5}">
                      <a16:colId xmlns:a16="http://schemas.microsoft.com/office/drawing/2014/main" val="3796733761"/>
                    </a:ext>
                  </a:extLst>
                </a:gridCol>
                <a:gridCol w="1570616">
                  <a:extLst>
                    <a:ext uri="{9D8B030D-6E8A-4147-A177-3AD203B41FA5}">
                      <a16:colId xmlns:a16="http://schemas.microsoft.com/office/drawing/2014/main" val="3455942433"/>
                    </a:ext>
                  </a:extLst>
                </a:gridCol>
                <a:gridCol w="1961111">
                  <a:extLst>
                    <a:ext uri="{9D8B030D-6E8A-4147-A177-3AD203B41FA5}">
                      <a16:colId xmlns:a16="http://schemas.microsoft.com/office/drawing/2014/main" val="2576071193"/>
                    </a:ext>
                  </a:extLst>
                </a:gridCol>
                <a:gridCol w="1346200">
                  <a:extLst>
                    <a:ext uri="{9D8B030D-6E8A-4147-A177-3AD203B41FA5}">
                      <a16:colId xmlns:a16="http://schemas.microsoft.com/office/drawing/2014/main" val="185448416"/>
                    </a:ext>
                  </a:extLst>
                </a:gridCol>
              </a:tblGrid>
              <a:tr h="808095">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Cote d’Ivoire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Mali</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Senegal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Ghana</a:t>
                      </a:r>
                    </a:p>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63290666"/>
                  </a:ext>
                </a:extLst>
              </a:tr>
              <a:tr h="1168238">
                <a:tc>
                  <a:txBody>
                    <a:bodyPr/>
                    <a:lstStyle/>
                    <a:p>
                      <a:r>
                        <a:rPr lang="en-US" sz="1600" b="1" dirty="0">
                          <a:latin typeface="Calibri" panose="020F0502020204030204" pitchFamily="34" charset="0"/>
                          <a:cs typeface="Calibri" panose="020F0502020204030204" pitchFamily="34" charset="0"/>
                        </a:rPr>
                        <a:t>Madagascar</a:t>
                      </a:r>
                    </a:p>
                    <a:p>
                      <a:r>
                        <a:rPr lang="en-US" sz="1600" b="1" dirty="0">
                          <a:latin typeface="Calibri" panose="020F0502020204030204" pitchFamily="34" charset="0"/>
                          <a:cs typeface="Calibri" panose="020F0502020204030204" pitchFamily="34" charset="0"/>
                        </a:rPr>
                        <a:t>Guinea</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Egypt</a:t>
                      </a:r>
                    </a:p>
                    <a:p>
                      <a:r>
                        <a:rPr lang="en-US" sz="1600" b="1" dirty="0">
                          <a:latin typeface="Calibri" panose="020F0502020204030204" pitchFamily="34" charset="0"/>
                          <a:cs typeface="Calibri" panose="020F0502020204030204" pitchFamily="34" charset="0"/>
                        </a:rPr>
                        <a:t>Nigeria</a:t>
                      </a:r>
                    </a:p>
                    <a:p>
                      <a:r>
                        <a:rPr lang="en-US" sz="1600" b="1" dirty="0">
                          <a:latin typeface="Calibri" panose="020F0502020204030204" pitchFamily="34" charset="0"/>
                          <a:cs typeface="Calibri" panose="020F0502020204030204" pitchFamily="34" charset="0"/>
                        </a:rPr>
                        <a:t>Sierra Leone</a:t>
                      </a:r>
                    </a:p>
                    <a:p>
                      <a:r>
                        <a:rPr lang="en-US" sz="1600" b="1" dirty="0">
                          <a:latin typeface="Calibri" panose="020F0502020204030204" pitchFamily="34" charset="0"/>
                          <a:cs typeface="Calibri" panose="020F0502020204030204" pitchFamily="34" charset="0"/>
                        </a:rPr>
                        <a:t>Liberia</a:t>
                      </a:r>
                    </a:p>
                  </a:txBody>
                  <a:tcPr/>
                </a:tc>
                <a:tc>
                  <a:txBody>
                    <a:bodyPr/>
                    <a:lstStyle/>
                    <a:p>
                      <a:r>
                        <a:rPr lang="en-US" sz="1600" b="1" dirty="0">
                          <a:latin typeface="Calibri" panose="020F0502020204030204" pitchFamily="34" charset="0"/>
                          <a:cs typeface="Calibri" panose="020F0502020204030204" pitchFamily="34" charset="0"/>
                        </a:rPr>
                        <a:t>Benin</a:t>
                      </a:r>
                    </a:p>
                    <a:p>
                      <a:endParaRPr lang="en-US" sz="1600" b="1" dirty="0">
                        <a:latin typeface="Calibri" panose="020F0502020204030204" pitchFamily="34" charset="0"/>
                        <a:cs typeface="Calibri" panose="020F0502020204030204" pitchFamily="34" charset="0"/>
                      </a:endParaRPr>
                    </a:p>
                  </a:txBody>
                  <a:tcPr/>
                </a:tc>
                <a:tc>
                  <a:txBody>
                    <a:bodyPr/>
                    <a:lstStyle/>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4722057"/>
                  </a:ext>
                </a:extLst>
              </a:tr>
              <a:tr h="11493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Guinea-Bissau</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Mauritania</a:t>
                      </a:r>
                    </a:p>
                  </a:txBody>
                  <a:tcPr/>
                </a:tc>
                <a:tc>
                  <a:txBody>
                    <a:bodyPr/>
                    <a:lstStyle/>
                    <a:p>
                      <a:r>
                        <a:rPr lang="en-US" sz="1600" b="1" dirty="0">
                          <a:latin typeface="Calibri" panose="020F0502020204030204" pitchFamily="34" charset="0"/>
                          <a:cs typeface="Calibri" panose="020F0502020204030204" pitchFamily="34" charset="0"/>
                        </a:rPr>
                        <a:t>Gabon</a:t>
                      </a:r>
                    </a:p>
                    <a:p>
                      <a:r>
                        <a:rPr lang="en-US" sz="1600" b="1" dirty="0">
                          <a:latin typeface="Calibri" panose="020F0502020204030204" pitchFamily="34" charset="0"/>
                          <a:cs typeface="Calibri" panose="020F0502020204030204" pitchFamily="34" charset="0"/>
                        </a:rPr>
                        <a:t>Gambia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Djibouti</a:t>
                      </a:r>
                    </a:p>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Cabo Verde</a:t>
                      </a:r>
                    </a:p>
                  </a:txBody>
                  <a:tcPr/>
                </a:tc>
                <a:extLst>
                  <a:ext uri="{0D108BD9-81ED-4DB2-BD59-A6C34878D82A}">
                    <a16:rowId xmlns:a16="http://schemas.microsoft.com/office/drawing/2014/main" val="5279033"/>
                  </a:ext>
                </a:extLst>
              </a:tr>
              <a:tr h="949982">
                <a:tc>
                  <a:txBody>
                    <a:bodyPr/>
                    <a:lstStyle/>
                    <a:p>
                      <a:r>
                        <a:rPr lang="en-US" sz="1600" b="1" dirty="0">
                          <a:latin typeface="Calibri" panose="020F0502020204030204" pitchFamily="34" charset="0"/>
                          <a:cs typeface="Calibri" panose="020F0502020204030204" pitchFamily="34" charset="0"/>
                        </a:rPr>
                        <a:t>Comoros</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Mauritius</a:t>
                      </a:r>
                    </a:p>
                    <a:p>
                      <a:r>
                        <a:rPr lang="en-US" sz="1600" b="1" dirty="0">
                          <a:latin typeface="Calibri" panose="020F0502020204030204" pitchFamily="34" charset="0"/>
                          <a:cs typeface="Calibri" panose="020F0502020204030204" pitchFamily="34" charset="0"/>
                        </a:rPr>
                        <a:t>Sao Tome &amp; Principe</a:t>
                      </a:r>
                    </a:p>
                  </a:txBody>
                  <a:tcPr/>
                </a:tc>
                <a:tc>
                  <a:txBody>
                    <a:bodyPr/>
                    <a:lstStyle/>
                    <a:p>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8018356"/>
                  </a:ext>
                </a:extLst>
              </a:tr>
            </a:tbl>
          </a:graphicData>
        </a:graphic>
      </p:graphicFrame>
    </p:spTree>
    <p:extLst>
      <p:ext uri="{BB962C8B-B14F-4D97-AF65-F5344CB8AC3E}">
        <p14:creationId xmlns:p14="http://schemas.microsoft.com/office/powerpoint/2010/main" val="3298890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03291"/>
            <a:ext cx="7886700" cy="4506084"/>
          </a:xfrm>
        </p:spPr>
        <p:txBody>
          <a:bodyPr>
            <a:normAutofit fontScale="92500" lnSpcReduction="10000"/>
          </a:bodyPr>
          <a:lstStyle/>
          <a:p>
            <a:r>
              <a:rPr lang="en-US" dirty="0"/>
              <a:t>Process / Timeline</a:t>
            </a:r>
          </a:p>
          <a:p>
            <a:r>
              <a:rPr lang="en-US" dirty="0"/>
              <a:t>Methodology</a:t>
            </a:r>
          </a:p>
          <a:p>
            <a:r>
              <a:rPr lang="en-US" dirty="0"/>
              <a:t>Partner Mapping Snapshot</a:t>
            </a:r>
          </a:p>
          <a:p>
            <a:r>
              <a:rPr lang="en-US"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b="1"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522516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4056" y="-160020"/>
            <a:ext cx="9262355" cy="1473105"/>
          </a:xfrm>
          <a:prstGeom prst="rect">
            <a:avLst/>
          </a:prstGeom>
          <a:solidFill>
            <a:schemeClr val="tx2"/>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dirty="0">
                <a:solidFill>
                  <a:srgbClr val="1C4587"/>
                </a:solidFill>
              </a:rPr>
              <a:t>Strategic Priority Categories</a:t>
            </a:r>
            <a:endParaRPr sz="3000" dirty="0">
              <a:solidFill>
                <a:srgbClr val="1C458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70008628"/>
              </p:ext>
            </p:extLst>
          </p:nvPr>
        </p:nvGraphicFramePr>
        <p:xfrm>
          <a:off x="-4056" y="1054480"/>
          <a:ext cx="9144000" cy="6339968"/>
        </p:xfrm>
        <a:graphic>
          <a:graphicData uri="http://schemas.openxmlformats.org/drawingml/2006/table">
            <a:tbl>
              <a:tblPr>
                <a:noFill/>
                <a:tableStyleId>{0A95814F-6A84-424A-A6EB-5AE1181FC298}</a:tableStyleId>
              </a:tblPr>
              <a:tblGrid>
                <a:gridCol w="9144000">
                  <a:extLst>
                    <a:ext uri="{9D8B030D-6E8A-4147-A177-3AD203B41FA5}">
                      <a16:colId xmlns:a16="http://schemas.microsoft.com/office/drawing/2014/main" val="20000"/>
                    </a:ext>
                  </a:extLst>
                </a:gridCol>
              </a:tblGrid>
              <a:tr h="786326">
                <a:tc>
                  <a:txBody>
                    <a:bodyPr/>
                    <a:lstStyle/>
                    <a:p>
                      <a:pPr marL="0" lvl="0" indent="0" algn="l" rtl="0">
                        <a:lnSpc>
                          <a:spcPct val="110000"/>
                        </a:lnSpc>
                        <a:spcBef>
                          <a:spcPts val="0"/>
                        </a:spcBef>
                        <a:spcAft>
                          <a:spcPts val="0"/>
                        </a:spcAft>
                        <a:buNone/>
                      </a:pPr>
                      <a:r>
                        <a:rPr lang="en-US" sz="1600" b="1" dirty="0">
                          <a:solidFill>
                            <a:schemeClr val="tx1"/>
                          </a:solidFill>
                          <a:latin typeface="Calibri" panose="020F0502020204030204" pitchFamily="34" charset="0"/>
                          <a:cs typeface="Calibri" panose="020F0502020204030204" pitchFamily="34" charset="0"/>
                        </a:rPr>
                        <a:t>Monitoring &amp; Support for Adequacy</a:t>
                      </a:r>
                      <a:endParaRPr lang="en-US" sz="1600" dirty="0">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latin typeface="Calibri" panose="020F0502020204030204" pitchFamily="34" charset="0"/>
                          <a:ea typeface="Calibri"/>
                          <a:cs typeface="Calibri" panose="020F0502020204030204" pitchFamily="34" charset="0"/>
                          <a:sym typeface="Calibri"/>
                        </a:rPr>
                        <a:t>Over 75% of industrially-milled grain available in the country is fortified.</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latin typeface="Calibri" panose="020F0502020204030204" pitchFamily="34" charset="0"/>
                          <a:ea typeface="Calibri"/>
                          <a:cs typeface="Calibri" panose="020F0502020204030204" pitchFamily="34" charset="0"/>
                          <a:sym typeface="Calibri"/>
                        </a:rPr>
                        <a:t>Main role is to ensure monitoring structures</a:t>
                      </a:r>
                      <a:r>
                        <a:rPr lang="en-US" sz="1600" baseline="0" dirty="0">
                          <a:latin typeface="Calibri" panose="020F0502020204030204" pitchFamily="34" charset="0"/>
                          <a:ea typeface="Calibri"/>
                          <a:cs typeface="Calibri" panose="020F0502020204030204" pitchFamily="34" charset="0"/>
                          <a:sym typeface="Calibri"/>
                        </a:rPr>
                        <a:t> are in place and effective</a:t>
                      </a:r>
                      <a:r>
                        <a:rPr lang="en-US" sz="1600" dirty="0">
                          <a:latin typeface="Calibri" panose="020F0502020204030204" pitchFamily="34" charset="0"/>
                          <a:ea typeface="Calibri"/>
                          <a:cs typeface="Calibri" panose="020F0502020204030204" pitchFamily="34" charset="0"/>
                          <a:sym typeface="Calibri"/>
                        </a:rPr>
                        <a:t>.</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633306">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b="1" dirty="0">
                          <a:solidFill>
                            <a:schemeClr val="tx1"/>
                          </a:solidFill>
                          <a:latin typeface="Calibri" panose="020F0502020204030204" pitchFamily="34" charset="0"/>
                          <a:ea typeface="Calibri"/>
                          <a:cs typeface="Calibri" panose="020F0502020204030204" pitchFamily="34" charset="0"/>
                          <a:sym typeface="Calibri"/>
                        </a:rPr>
                        <a:t>Priority 1</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latin typeface="Calibri"/>
                          <a:ea typeface="Calibri"/>
                          <a:cs typeface="Calibri"/>
                          <a:sym typeface="Calibri"/>
                        </a:rPr>
                        <a:t>Confident country will move to 75% in 2020-2022.</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latin typeface="Calibri"/>
                          <a:ea typeface="Calibri"/>
                          <a:cs typeface="Calibri"/>
                          <a:sym typeface="Calibri"/>
                        </a:rPr>
                        <a:t>High health impact</a:t>
                      </a:r>
                      <a:r>
                        <a:rPr lang="en-US" sz="1600" baseline="0" dirty="0">
                          <a:latin typeface="Calibri"/>
                          <a:ea typeface="Calibri"/>
                          <a:cs typeface="Calibri"/>
                          <a:sym typeface="Calibri"/>
                        </a:rPr>
                        <a:t> and ease of implementation score. </a:t>
                      </a:r>
                      <a:endParaRPr lang="en-US" sz="1600" dirty="0">
                        <a:latin typeface="Calibri"/>
                        <a:ea typeface="Calibri"/>
                        <a:cs typeface="Calibri"/>
                        <a:sym typeface="Calibri"/>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938290">
                <a:tc>
                  <a:txBody>
                    <a:bodyPr/>
                    <a:lstStyle/>
                    <a:p>
                      <a:pPr marL="0" lvl="0" indent="0" algn="l" rtl="0">
                        <a:lnSpc>
                          <a:spcPct val="110000"/>
                        </a:lnSpc>
                        <a:spcBef>
                          <a:spcPts val="0"/>
                        </a:spcBef>
                        <a:spcAft>
                          <a:spcPts val="0"/>
                        </a:spcAft>
                        <a:buNone/>
                      </a:pPr>
                      <a:r>
                        <a:rPr lang="en-US" sz="1600" b="1" dirty="0">
                          <a:solidFill>
                            <a:schemeClr val="bg1"/>
                          </a:solidFill>
                          <a:latin typeface="Calibri" panose="020F0502020204030204" pitchFamily="34" charset="0"/>
                          <a:ea typeface="Calibri"/>
                          <a:cs typeface="Calibri" panose="020F0502020204030204" pitchFamily="34" charset="0"/>
                          <a:sym typeface="Calibri"/>
                        </a:rPr>
                        <a:t>Priority 2</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solidFill>
                            <a:schemeClr val="bg1"/>
                          </a:solidFill>
                          <a:latin typeface="Calibri"/>
                          <a:ea typeface="Calibri"/>
                          <a:cs typeface="Calibri"/>
                          <a:sym typeface="Calibri"/>
                        </a:rPr>
                        <a:t>Industrial milling processes and political environment make fortification viable (moderate ease of implementation score). Burden of disease can be addressed by fortification (moderate health impact score). Current status</a:t>
                      </a:r>
                      <a:r>
                        <a:rPr lang="en-US" sz="1600" baseline="0" dirty="0">
                          <a:solidFill>
                            <a:schemeClr val="bg1"/>
                          </a:solidFill>
                          <a:latin typeface="Calibri"/>
                          <a:ea typeface="Calibri"/>
                          <a:cs typeface="Calibri"/>
                          <a:sym typeface="Calibri"/>
                        </a:rPr>
                        <a:t> indicates additional focused efforts and support are needed to move to 75%</a:t>
                      </a:r>
                      <a:r>
                        <a:rPr lang="en-US" sz="1600" dirty="0">
                          <a:solidFill>
                            <a:schemeClr val="bg1"/>
                          </a:solidFill>
                          <a:latin typeface="Calibri"/>
                          <a:ea typeface="Calibri"/>
                          <a:cs typeface="Calibri"/>
                          <a:sym typeface="Calibri"/>
                        </a:rPr>
                        <a:t>.</a:t>
                      </a:r>
                      <a:endParaRPr lang="en-US" sz="1600" b="1" dirty="0">
                        <a:solidFill>
                          <a:schemeClr val="bg1"/>
                        </a:solidFill>
                        <a:latin typeface="Calibri" panose="020F0502020204030204" pitchFamily="34" charset="0"/>
                        <a:ea typeface="Calibri"/>
                        <a:cs typeface="Calibri" panose="020F0502020204030204" pitchFamily="34" charset="0"/>
                        <a:sym typeface="Calibri"/>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0002"/>
                  </a:ext>
                </a:extLst>
              </a:tr>
              <a:tr h="767184">
                <a:tc>
                  <a:txBody>
                    <a:bodyPr/>
                    <a:lstStyle/>
                    <a:p>
                      <a:pPr marL="0" lvl="0" indent="0" algn="l" rtl="0">
                        <a:lnSpc>
                          <a:spcPct val="110000"/>
                        </a:lnSpc>
                        <a:spcBef>
                          <a:spcPts val="0"/>
                        </a:spcBef>
                        <a:spcAft>
                          <a:spcPts val="0"/>
                        </a:spcAft>
                        <a:buNone/>
                      </a:pPr>
                      <a:r>
                        <a:rPr lang="en-US" sz="1600" b="1" dirty="0">
                          <a:solidFill>
                            <a:schemeClr val="tx1"/>
                          </a:solidFill>
                          <a:latin typeface="Calibri" panose="020F0502020204030204" pitchFamily="34" charset="0"/>
                          <a:ea typeface="Calibri"/>
                          <a:cs typeface="Calibri" panose="020F0502020204030204" pitchFamily="34" charset="0"/>
                          <a:sym typeface="Calibri"/>
                        </a:rPr>
                        <a:t>Priority 3</a:t>
                      </a:r>
                    </a:p>
                    <a:p>
                      <a:pPr algn="l" rtl="0" fontAlgn="b">
                        <a:lnSpc>
                          <a:spcPct val="110000"/>
                        </a:lnSpc>
                      </a:pPr>
                      <a:r>
                        <a:rPr lang="en-US" sz="1600" b="0" dirty="0">
                          <a:solidFill>
                            <a:srgbClr val="000000"/>
                          </a:solidFill>
                          <a:effectLst/>
                          <a:latin typeface="Calibri" panose="020F0502020204030204" pitchFamily="34" charset="0"/>
                        </a:rPr>
                        <a:t>Fortification</a:t>
                      </a:r>
                      <a:r>
                        <a:rPr lang="en-US" sz="1600" b="0" baseline="0" dirty="0">
                          <a:solidFill>
                            <a:srgbClr val="000000"/>
                          </a:solidFill>
                          <a:effectLst/>
                          <a:latin typeface="Calibri" panose="020F0502020204030204" pitchFamily="34" charset="0"/>
                        </a:rPr>
                        <a:t> has not been a priority but there is interest in making it one. Potential for health impact.</a:t>
                      </a:r>
                      <a:endParaRPr lang="en-US" sz="1600" b="0" dirty="0">
                        <a:solidFill>
                          <a:srgbClr val="000000"/>
                        </a:solidFill>
                        <a:effectLst/>
                        <a:latin typeface="Calibri" panose="020F0502020204030204" pitchFamily="34"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3"/>
                  </a:ext>
                </a:extLst>
              </a:tr>
              <a:tr h="812833">
                <a:tc>
                  <a:txBody>
                    <a:bodyPr/>
                    <a:lstStyle/>
                    <a:p>
                      <a:pPr marL="0" lvl="0" indent="0" algn="l" rtl="0">
                        <a:lnSpc>
                          <a:spcPct val="110000"/>
                        </a:lnSpc>
                        <a:spcBef>
                          <a:spcPts val="0"/>
                        </a:spcBef>
                        <a:spcAft>
                          <a:spcPts val="0"/>
                        </a:spcAft>
                        <a:buNone/>
                      </a:pPr>
                      <a:r>
                        <a:rPr lang="en-US" sz="1600" b="1" dirty="0">
                          <a:latin typeface="Calibri" panose="020F0502020204030204" pitchFamily="34" charset="0"/>
                          <a:ea typeface="Calibri"/>
                          <a:cs typeface="Calibri" panose="020F0502020204030204" pitchFamily="34" charset="0"/>
                          <a:sym typeface="Calibri"/>
                        </a:rPr>
                        <a:t>Priority 4</a:t>
                      </a:r>
                    </a:p>
                    <a:p>
                      <a:pPr algn="l" rtl="0" fontAlgn="b">
                        <a:lnSpc>
                          <a:spcPct val="110000"/>
                        </a:lnSpc>
                      </a:pPr>
                      <a:r>
                        <a:rPr lang="en-US" sz="1600" b="0" dirty="0">
                          <a:solidFill>
                            <a:srgbClr val="000000"/>
                          </a:solidFill>
                          <a:effectLst/>
                          <a:latin typeface="Calibri" panose="020F0502020204030204" pitchFamily="34" charset="0"/>
                        </a:rPr>
                        <a:t>The political environment may not favor fortification</a:t>
                      </a:r>
                      <a:r>
                        <a:rPr lang="en-US" sz="1600" b="0" baseline="0" dirty="0">
                          <a:solidFill>
                            <a:srgbClr val="000000"/>
                          </a:solidFill>
                          <a:effectLst/>
                          <a:latin typeface="Calibri" panose="020F0502020204030204" pitchFamily="34" charset="0"/>
                        </a:rPr>
                        <a:t> (low ease of implementation score) and / or c</a:t>
                      </a:r>
                      <a:r>
                        <a:rPr lang="en-US" sz="1600" b="0" dirty="0">
                          <a:solidFill>
                            <a:srgbClr val="000000"/>
                          </a:solidFill>
                          <a:effectLst/>
                          <a:latin typeface="Calibri" panose="020F0502020204030204" pitchFamily="34" charset="0"/>
                        </a:rPr>
                        <a:t>onsumption</a:t>
                      </a:r>
                      <a:r>
                        <a:rPr lang="en-US" sz="1600" b="0" baseline="0" dirty="0">
                          <a:solidFill>
                            <a:srgbClr val="000000"/>
                          </a:solidFill>
                          <a:effectLst/>
                          <a:latin typeface="Calibri" panose="020F0502020204030204" pitchFamily="34" charset="0"/>
                        </a:rPr>
                        <a:t> of cereal grain needs further understanding</a:t>
                      </a:r>
                      <a:r>
                        <a:rPr lang="en-US" sz="1600" b="0" dirty="0">
                          <a:solidFill>
                            <a:srgbClr val="000000"/>
                          </a:solidFill>
                          <a:effectLst/>
                          <a:latin typeface="Calibri" panose="020F0502020204030204" pitchFamily="34" charset="0"/>
                        </a:rPr>
                        <a:t>.</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r h="575957">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b="1" dirty="0">
                          <a:solidFill>
                            <a:srgbClr val="000000"/>
                          </a:solidFill>
                          <a:effectLst/>
                          <a:latin typeface="Calibri" panose="020F0502020204030204" pitchFamily="34" charset="0"/>
                          <a:cs typeface="Calibri" panose="020F0502020204030204" pitchFamily="34" charset="0"/>
                        </a:rPr>
                        <a:t>Gray</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600" dirty="0">
                          <a:solidFill>
                            <a:srgbClr val="000000"/>
                          </a:solidFill>
                          <a:effectLst/>
                          <a:latin typeface="Calibri" panose="020F0502020204030204" pitchFamily="34" charset="0"/>
                          <a:cs typeface="Calibri" panose="020F0502020204030204" pitchFamily="34" charset="0"/>
                        </a:rPr>
                        <a:t>Fortification of grain likely to have very limited health impact</a:t>
                      </a:r>
                      <a:r>
                        <a:rPr lang="en-US" sz="1600" baseline="0" dirty="0">
                          <a:solidFill>
                            <a:srgbClr val="000000"/>
                          </a:solidFill>
                          <a:effectLst/>
                          <a:latin typeface="Calibri" panose="020F0502020204030204" pitchFamily="34" charset="0"/>
                          <a:cs typeface="Calibri" panose="020F0502020204030204" pitchFamily="34" charset="0"/>
                        </a:rPr>
                        <a:t> (low health impact score)</a:t>
                      </a:r>
                      <a:r>
                        <a:rPr lang="en-US" sz="1600" dirty="0">
                          <a:solidFill>
                            <a:srgbClr val="000000"/>
                          </a:solidFill>
                          <a:effectLst/>
                          <a:latin typeface="Calibri" panose="020F0502020204030204" pitchFamily="34" charset="0"/>
                          <a:cs typeface="Calibri" panose="020F0502020204030204" pitchFamily="34" charset="0"/>
                        </a:rPr>
                        <a:t>; or no data on country.</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59023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238433" y="514344"/>
            <a:ext cx="5601928" cy="95105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1C4587"/>
                </a:solidFill>
              </a:rPr>
              <a:t>Wheat Flour Summary</a:t>
            </a:r>
            <a:endParaRPr sz="3600" dirty="0">
              <a:solidFill>
                <a:srgbClr val="1C4587"/>
              </a:solidFill>
            </a:endParaRPr>
          </a:p>
        </p:txBody>
      </p:sp>
      <p:graphicFrame>
        <p:nvGraphicFramePr>
          <p:cNvPr id="169" name="Google Shape;169;p17"/>
          <p:cNvGraphicFramePr/>
          <p:nvPr>
            <p:extLst>
              <p:ext uri="{D42A27DB-BD31-4B8C-83A1-F6EECF244321}">
                <p14:modId xmlns:p14="http://schemas.microsoft.com/office/powerpoint/2010/main" val="515478342"/>
              </p:ext>
            </p:extLst>
          </p:nvPr>
        </p:nvGraphicFramePr>
        <p:xfrm>
          <a:off x="173119" y="1234723"/>
          <a:ext cx="8732448" cy="4955864"/>
        </p:xfrm>
        <a:graphic>
          <a:graphicData uri="http://schemas.openxmlformats.org/drawingml/2006/table">
            <a:tbl>
              <a:tblPr>
                <a:noFill/>
                <a:tableStyleId>{6ABB14A4-BA0B-47DE-B738-B99469DF8FAF}</a:tableStyleId>
              </a:tblPr>
              <a:tblGrid>
                <a:gridCol w="1498927">
                  <a:extLst>
                    <a:ext uri="{9D8B030D-6E8A-4147-A177-3AD203B41FA5}">
                      <a16:colId xmlns:a16="http://schemas.microsoft.com/office/drawing/2014/main" val="20000"/>
                    </a:ext>
                  </a:extLst>
                </a:gridCol>
                <a:gridCol w="1411889">
                  <a:extLst>
                    <a:ext uri="{9D8B030D-6E8A-4147-A177-3AD203B41FA5}">
                      <a16:colId xmlns:a16="http://schemas.microsoft.com/office/drawing/2014/main" val="676839129"/>
                    </a:ext>
                  </a:extLst>
                </a:gridCol>
                <a:gridCol w="1455408">
                  <a:extLst>
                    <a:ext uri="{9D8B030D-6E8A-4147-A177-3AD203B41FA5}">
                      <a16:colId xmlns:a16="http://schemas.microsoft.com/office/drawing/2014/main" val="20002"/>
                    </a:ext>
                  </a:extLst>
                </a:gridCol>
                <a:gridCol w="1455408">
                  <a:extLst>
                    <a:ext uri="{9D8B030D-6E8A-4147-A177-3AD203B41FA5}">
                      <a16:colId xmlns:a16="http://schemas.microsoft.com/office/drawing/2014/main" val="20003"/>
                    </a:ext>
                  </a:extLst>
                </a:gridCol>
                <a:gridCol w="1455408">
                  <a:extLst>
                    <a:ext uri="{9D8B030D-6E8A-4147-A177-3AD203B41FA5}">
                      <a16:colId xmlns:a16="http://schemas.microsoft.com/office/drawing/2014/main" val="20004"/>
                    </a:ext>
                  </a:extLst>
                </a:gridCol>
                <a:gridCol w="1455408">
                  <a:extLst>
                    <a:ext uri="{9D8B030D-6E8A-4147-A177-3AD203B41FA5}">
                      <a16:colId xmlns:a16="http://schemas.microsoft.com/office/drawing/2014/main" val="1742339831"/>
                    </a:ext>
                  </a:extLst>
                </a:gridCol>
              </a:tblGrid>
              <a:tr h="593014">
                <a:tc>
                  <a:txBody>
                    <a:bodyPr/>
                    <a:lstStyle/>
                    <a:p>
                      <a:pPr marL="0" lvl="0" indent="0" algn="ctr" rtl="0">
                        <a:spcBef>
                          <a:spcPts val="0"/>
                        </a:spcBef>
                        <a:spcAft>
                          <a:spcPts val="0"/>
                        </a:spcAft>
                        <a:buNone/>
                      </a:pPr>
                      <a:r>
                        <a:rPr lang="en-US" sz="1800" b="1" dirty="0">
                          <a:solidFill>
                            <a:srgbClr val="00ABEA"/>
                          </a:solidFill>
                          <a:latin typeface="Calibri" charset="0"/>
                          <a:ea typeface="Calibri" charset="0"/>
                          <a:cs typeface="Calibri" charset="0"/>
                          <a:sym typeface="Calibri"/>
                        </a:rPr>
                        <a:t>Monitor</a:t>
                      </a:r>
                      <a:r>
                        <a:rPr lang="en-US" sz="1800" b="1" baseline="0" dirty="0">
                          <a:solidFill>
                            <a:srgbClr val="00ABEA"/>
                          </a:solidFill>
                          <a:latin typeface="Calibri" charset="0"/>
                          <a:ea typeface="Calibri" charset="0"/>
                          <a:cs typeface="Calibri" charset="0"/>
                          <a:sym typeface="Calibri"/>
                        </a:rPr>
                        <a:t> &amp;</a:t>
                      </a:r>
                      <a:r>
                        <a:rPr lang="en-US" sz="1800" b="1" dirty="0">
                          <a:solidFill>
                            <a:srgbClr val="00ABEA"/>
                          </a:solidFill>
                          <a:latin typeface="Calibri" charset="0"/>
                          <a:ea typeface="Calibri" charset="0"/>
                          <a:cs typeface="Calibri" charset="0"/>
                          <a:sym typeface="Calibri"/>
                        </a:rPr>
                        <a:t> Support</a:t>
                      </a:r>
                      <a:endParaRPr sz="1800" b="1" dirty="0">
                        <a:solidFill>
                          <a:srgbClr val="00ABEA"/>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00B050"/>
                          </a:solidFill>
                          <a:latin typeface="Calibri" charset="0"/>
                          <a:ea typeface="Calibri" charset="0"/>
                          <a:cs typeface="Calibri" charset="0"/>
                          <a:sym typeface="Calibri"/>
                        </a:rPr>
                        <a:t>Priority</a:t>
                      </a:r>
                      <a:r>
                        <a:rPr lang="en-US" sz="1800" b="1" baseline="0" dirty="0">
                          <a:solidFill>
                            <a:srgbClr val="00B050"/>
                          </a:solidFill>
                          <a:latin typeface="Calibri" charset="0"/>
                          <a:ea typeface="Calibri" charset="0"/>
                          <a:cs typeface="Calibri" charset="0"/>
                          <a:sym typeface="Calibri"/>
                        </a:rPr>
                        <a:t> 1</a:t>
                      </a:r>
                      <a:endParaRPr lang="en-US" sz="1800" b="1" dirty="0">
                        <a:solidFill>
                          <a:srgbClr val="00B050"/>
                        </a:solidFill>
                        <a:latin typeface="Calibri" charset="0"/>
                        <a:ea typeface="Calibri" charset="0"/>
                        <a:cs typeface="Calibri" charset="0"/>
                        <a:sym typeface="Calibri"/>
                      </a:endParaRPr>
                    </a:p>
                    <a:p>
                      <a:pPr marL="0" lvl="0" indent="0" algn="ctr" rtl="0">
                        <a:spcBef>
                          <a:spcPts val="0"/>
                        </a:spcBef>
                        <a:spcAft>
                          <a:spcPts val="0"/>
                        </a:spcAft>
                        <a:buNone/>
                      </a:pPr>
                      <a:endParaRPr sz="1800" b="1" dirty="0">
                        <a:solidFill>
                          <a:srgbClr val="00B05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7030A0"/>
                          </a:solidFill>
                          <a:latin typeface="Calibri" charset="0"/>
                          <a:ea typeface="Calibri" charset="0"/>
                          <a:cs typeface="Calibri" charset="0"/>
                          <a:sym typeface="Calibri"/>
                        </a:rPr>
                        <a:t>Priority 2</a:t>
                      </a:r>
                    </a:p>
                    <a:p>
                      <a:pPr marL="0" lvl="0" indent="0" algn="ctr" rtl="0">
                        <a:spcBef>
                          <a:spcPts val="0"/>
                        </a:spcBef>
                        <a:spcAft>
                          <a:spcPts val="0"/>
                        </a:spcAft>
                        <a:buNone/>
                      </a:pPr>
                      <a:endParaRPr sz="1800" b="1" dirty="0">
                        <a:solidFill>
                          <a:srgbClr val="FF0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99FF"/>
                          </a:solidFill>
                          <a:latin typeface="Calibri" charset="0"/>
                          <a:ea typeface="Calibri" charset="0"/>
                          <a:cs typeface="Calibri" charset="0"/>
                          <a:sym typeface="Calibri"/>
                        </a:rPr>
                        <a:t>Priority 3</a:t>
                      </a: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C000"/>
                          </a:solidFill>
                          <a:latin typeface="Calibri" charset="0"/>
                          <a:ea typeface="Calibri" charset="0"/>
                          <a:cs typeface="Calibri" charset="0"/>
                          <a:sym typeface="Calibri"/>
                        </a:rPr>
                        <a:t>Priority 4</a:t>
                      </a:r>
                      <a:endParaRPr sz="1800" b="1" dirty="0">
                        <a:solidFill>
                          <a:srgbClr val="FFC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chemeClr val="tx1"/>
                          </a:solidFill>
                          <a:latin typeface="Calibri" charset="0"/>
                          <a:ea typeface="Calibri" charset="0"/>
                          <a:cs typeface="Calibri" charset="0"/>
                          <a:sym typeface="Calibri"/>
                        </a:rPr>
                        <a:t>Gray</a:t>
                      </a:r>
                    </a:p>
                    <a:p>
                      <a:pPr marL="0" lvl="0" indent="0" algn="ctr" rtl="0">
                        <a:spcBef>
                          <a:spcPts val="0"/>
                        </a:spcBef>
                        <a:spcAft>
                          <a:spcPts val="0"/>
                        </a:spcAft>
                        <a:buNone/>
                      </a:pPr>
                      <a:endParaRPr sz="1800" b="1" dirty="0">
                        <a:solidFill>
                          <a:schemeClr val="tx1"/>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224374">
                <a:tc>
                  <a:txBody>
                    <a:bodyPr/>
                    <a:lstStyle/>
                    <a:p>
                      <a:pPr marL="0" marR="0" lvl="0" indent="0" algn="l" defTabSz="914400" rtl="0" eaLnBrk="1" fontAlgn="auto" latinLnBrk="0" hangingPunct="1">
                        <a:lnSpc>
                          <a:spcPct val="90000"/>
                        </a:lnSpc>
                        <a:spcBef>
                          <a:spcPts val="1000"/>
                        </a:spcBef>
                        <a:spcAft>
                          <a:spcPts val="0"/>
                        </a:spcAft>
                        <a:buClr>
                          <a:schemeClr val="dk1"/>
                        </a:buClr>
                        <a:buSzPts val="1100"/>
                        <a:buFont typeface="Arial"/>
                        <a:buNone/>
                        <a:tabLst/>
                        <a:defRPr/>
                      </a:pPr>
                      <a:r>
                        <a:rPr lang="en-US" sz="1600" dirty="0">
                          <a:latin typeface="Calibri" charset="0"/>
                          <a:ea typeface="Calibri" charset="0"/>
                          <a:cs typeface="Calibri" charset="0"/>
                          <a:sym typeface="Calibri"/>
                        </a:rPr>
                        <a:t>Benin, Cameroon, Cape Verde, Congo, Cote d’Ivoire, Djibouti, Eswatini, Gambia, Ghana, Guinea, Kenya, Lesotho, </a:t>
                      </a:r>
                      <a:r>
                        <a:rPr lang="en-US" sz="1600" b="1" dirty="0">
                          <a:latin typeface="Calibri" charset="0"/>
                          <a:ea typeface="Calibri" charset="0"/>
                          <a:cs typeface="Calibri" charset="0"/>
                          <a:sym typeface="Calibri"/>
                        </a:rPr>
                        <a:t>Liberia, </a:t>
                      </a:r>
                      <a:r>
                        <a:rPr lang="en-US" sz="1600" dirty="0">
                          <a:latin typeface="Calibri" charset="0"/>
                          <a:ea typeface="Calibri" charset="0"/>
                          <a:cs typeface="Calibri" charset="0"/>
                          <a:sym typeface="Calibri"/>
                        </a:rPr>
                        <a:t>Mali, Niger, Nigeria, Senegal, Tanzania, Togo, </a:t>
                      </a:r>
                      <a:r>
                        <a:rPr lang="en-US" sz="1600" b="1" dirty="0">
                          <a:latin typeface="Calibri" charset="0"/>
                          <a:ea typeface="Calibri" charset="0"/>
                          <a:cs typeface="Calibri" charset="0"/>
                          <a:sym typeface="Calibri"/>
                        </a:rPr>
                        <a:t>Uganda</a:t>
                      </a: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90000"/>
                        </a:lnSpc>
                        <a:spcBef>
                          <a:spcPts val="1000"/>
                        </a:spcBef>
                        <a:spcAft>
                          <a:spcPts val="0"/>
                        </a:spcAft>
                        <a:buClr>
                          <a:schemeClr val="dk1"/>
                        </a:buClr>
                        <a:buSzPts val="1100"/>
                        <a:buFont typeface="Arial"/>
                        <a:buNone/>
                        <a:tabLst/>
                        <a:defRPr/>
                      </a:pPr>
                      <a:r>
                        <a:rPr lang="en-US" sz="1600" b="1" dirty="0">
                          <a:latin typeface="Calibri" charset="0"/>
                          <a:ea typeface="Calibri" charset="0"/>
                          <a:cs typeface="Calibri" charset="0"/>
                          <a:sym typeface="Calibri"/>
                        </a:rPr>
                        <a:t>Egypt, </a:t>
                      </a:r>
                      <a:r>
                        <a:rPr lang="en-US" sz="1600" dirty="0">
                          <a:latin typeface="Calibri" charset="0"/>
                          <a:ea typeface="Calibri" charset="0"/>
                          <a:cs typeface="Calibri" charset="0"/>
                          <a:sym typeface="Calibri"/>
                        </a:rPr>
                        <a:t>Gabon,</a:t>
                      </a:r>
                      <a:r>
                        <a:rPr lang="en-US" sz="1400" b="0" i="0" u="none" strike="noStrike" cap="none" dirty="0">
                          <a:solidFill>
                            <a:srgbClr val="000000"/>
                          </a:solidFill>
                          <a:effectLst/>
                          <a:latin typeface="Arial"/>
                          <a:ea typeface="Calibri" charset="0"/>
                          <a:cs typeface="Arial"/>
                          <a:sym typeface="Arial"/>
                        </a:rPr>
                        <a:t> </a:t>
                      </a:r>
                      <a:r>
                        <a:rPr lang="en-US" sz="1600" b="1" dirty="0">
                          <a:latin typeface="Calibri" charset="0"/>
                          <a:ea typeface="Calibri" charset="0"/>
                          <a:cs typeface="Calibri" charset="0"/>
                          <a:sym typeface="Calibri"/>
                        </a:rPr>
                        <a:t>Morocco, Mozambique</a:t>
                      </a:r>
                      <a:r>
                        <a:rPr lang="en-US" sz="1600" dirty="0">
                          <a:latin typeface="Calibri" charset="0"/>
                          <a:ea typeface="Calibri" charset="0"/>
                          <a:cs typeface="Calibri" charset="0"/>
                          <a:sym typeface="Calibri"/>
                        </a:rPr>
                        <a:t>, Sao Tome &amp; Principe, Sierra Leone, </a:t>
                      </a:r>
                      <a:r>
                        <a:rPr lang="en-US" sz="1600" b="1" dirty="0">
                          <a:latin typeface="Calibri" charset="0"/>
                          <a:ea typeface="Calibri" charset="0"/>
                          <a:cs typeface="Calibri" charset="0"/>
                          <a:sym typeface="Calibri"/>
                        </a:rPr>
                        <a:t>South Africa, </a:t>
                      </a:r>
                      <a:r>
                        <a:rPr lang="en-US" sz="1600" dirty="0">
                          <a:latin typeface="Calibri" charset="0"/>
                          <a:ea typeface="Calibri" charset="0"/>
                          <a:cs typeface="Calibri" charset="0"/>
                          <a:sym typeface="Calibri"/>
                        </a:rPr>
                        <a:t>Tunisia </a:t>
                      </a: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solidFill>
                      <a:schemeClr val="bg1">
                        <a:lumMod val="95000"/>
                      </a:schemeClr>
                    </a:solidFill>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latin typeface="Calibri" charset="0"/>
                          <a:ea typeface="Calibri" charset="0"/>
                          <a:cs typeface="Calibri" charset="0"/>
                          <a:sym typeface="Calibri"/>
                        </a:rPr>
                        <a:t>Algeria, </a:t>
                      </a:r>
                      <a:r>
                        <a:rPr lang="en-US" sz="1600" b="1" dirty="0">
                          <a:latin typeface="Calibri" charset="0"/>
                          <a:ea typeface="Calibri" charset="0"/>
                          <a:cs typeface="Calibri" charset="0"/>
                          <a:sym typeface="Calibri"/>
                        </a:rPr>
                        <a:t>Angola, </a:t>
                      </a:r>
                      <a:r>
                        <a:rPr lang="en-US" sz="1600" dirty="0">
                          <a:latin typeface="Calibri" charset="0"/>
                          <a:ea typeface="Calibri" charset="0"/>
                          <a:cs typeface="Calibri" charset="0"/>
                          <a:sym typeface="Calibri"/>
                        </a:rPr>
                        <a:t>Botswana, Burkina Faso, Congo Rep, Madagascar, </a:t>
                      </a:r>
                      <a:r>
                        <a:rPr lang="en-US" sz="1600" b="1" dirty="0">
                          <a:latin typeface="Calibri" charset="0"/>
                          <a:ea typeface="Calibri" charset="0"/>
                          <a:cs typeface="Calibri" charset="0"/>
                          <a:sym typeface="Calibri"/>
                        </a:rPr>
                        <a:t>Mauritius, Namibia, </a:t>
                      </a:r>
                      <a:r>
                        <a:rPr lang="en-US" sz="1600" dirty="0">
                          <a:latin typeface="Calibri" charset="0"/>
                          <a:ea typeface="Calibri" charset="0"/>
                          <a:cs typeface="Calibri" charset="0"/>
                          <a:sym typeface="Calibri"/>
                        </a:rPr>
                        <a:t>Rwanda, Sudan, </a:t>
                      </a:r>
                      <a:r>
                        <a:rPr lang="en-US" sz="1600" b="1" dirty="0">
                          <a:latin typeface="Calibri" charset="0"/>
                          <a:ea typeface="Calibri" charset="0"/>
                          <a:cs typeface="Calibri" charset="0"/>
                          <a:sym typeface="Calibri"/>
                        </a:rPr>
                        <a:t>Zimbabwe</a:t>
                      </a:r>
                    </a:p>
                    <a:p>
                      <a:pPr marL="0" lvl="0" indent="0" algn="l" rtl="0">
                        <a:lnSpc>
                          <a:spcPct val="90000"/>
                        </a:lnSpc>
                        <a:spcBef>
                          <a:spcPts val="1000"/>
                        </a:spcBef>
                        <a:spcAft>
                          <a:spcPts val="0"/>
                        </a:spcAft>
                        <a:buClr>
                          <a:schemeClr val="dk1"/>
                        </a:buClr>
                        <a:buSzPts val="1100"/>
                        <a:buFont typeface="Arial"/>
                        <a:buNone/>
                      </a:pP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charset="0"/>
                          <a:ea typeface="Calibri" charset="0"/>
                          <a:cs typeface="Calibri" charset="0"/>
                          <a:sym typeface="Calibri"/>
                        </a:rPr>
                        <a:t>DRC, Equatorial Guinea, Eswatini, Ethiopia, Lesotho, Seychelles </a:t>
                      </a:r>
                    </a:p>
                  </a:txBody>
                  <a:tcPr marL="91425" marR="91425" marT="91425" marB="91425">
                    <a:lnL w="9525" cap="flat" cmpd="sng">
                      <a:solidFill>
                        <a:srgbClr val="EFEFE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solidFill>
                            <a:schemeClr val="tx1"/>
                          </a:solidFill>
                          <a:latin typeface="Calibri" charset="0"/>
                          <a:ea typeface="Calibri" charset="0"/>
                          <a:cs typeface="Calibri" charset="0"/>
                          <a:sym typeface="Calibri"/>
                        </a:rPr>
                        <a:t>Burundi, Comoros</a:t>
                      </a:r>
                      <a:endParaRPr sz="1600" dirty="0">
                        <a:solidFill>
                          <a:schemeClr val="tx1"/>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b="0" dirty="0">
                          <a:solidFill>
                            <a:schemeClr val="tx1"/>
                          </a:solidFill>
                          <a:latin typeface="Calibri" charset="0"/>
                          <a:ea typeface="Calibri" charset="0"/>
                          <a:cs typeface="Calibri" charset="0"/>
                        </a:rPr>
                        <a:t>Central African Republic, Chad</a:t>
                      </a:r>
                      <a:r>
                        <a:rPr lang="en-US" sz="1600" dirty="0">
                          <a:latin typeface="Calibri" charset="0"/>
                          <a:ea typeface="Calibri" charset="0"/>
                          <a:cs typeface="Calibri" charset="0"/>
                          <a:sym typeface="Calibri"/>
                        </a:rPr>
                        <a:t>, Libya, Somalia,</a:t>
                      </a:r>
                    </a:p>
                    <a:p>
                      <a:pPr marL="0" lvl="0" indent="0" algn="l" rtl="0">
                        <a:lnSpc>
                          <a:spcPct val="115000"/>
                        </a:lnSpc>
                        <a:spcBef>
                          <a:spcPts val="0"/>
                        </a:spcBef>
                        <a:spcAft>
                          <a:spcPts val="0"/>
                        </a:spcAft>
                        <a:buClr>
                          <a:schemeClr val="dk1"/>
                        </a:buClr>
                        <a:buSzPts val="1100"/>
                        <a:buFont typeface="Arial"/>
                        <a:buNone/>
                      </a:pPr>
                      <a:r>
                        <a:rPr lang="en-US" sz="1600" dirty="0">
                          <a:latin typeface="Calibri" charset="0"/>
                          <a:ea typeface="Calibri" charset="0"/>
                          <a:cs typeface="Calibri" charset="0"/>
                          <a:sym typeface="Calibri"/>
                        </a:rPr>
                        <a:t>Guinea-Bissau,</a:t>
                      </a:r>
                      <a:endParaRPr lang="en-US" sz="1600" b="0" dirty="0">
                        <a:solidFill>
                          <a:schemeClr val="tx1"/>
                        </a:solidFill>
                        <a:latin typeface="Calibri" charset="0"/>
                        <a:ea typeface="Calibri" charset="0"/>
                        <a:cs typeface="Calibri" charset="0"/>
                      </a:endParaRPr>
                    </a:p>
                    <a:p>
                      <a:pPr marL="0" lvl="0" indent="0" algn="l" rtl="0">
                        <a:lnSpc>
                          <a:spcPct val="115000"/>
                        </a:lnSpc>
                        <a:spcBef>
                          <a:spcPts val="0"/>
                        </a:spcBef>
                        <a:spcAft>
                          <a:spcPts val="0"/>
                        </a:spcAft>
                        <a:buClr>
                          <a:schemeClr val="dk1"/>
                        </a:buClr>
                        <a:buSzPts val="1100"/>
                        <a:buFont typeface="Arial"/>
                        <a:buNone/>
                      </a:pPr>
                      <a:r>
                        <a:rPr lang="en-US" sz="1600" dirty="0">
                          <a:latin typeface="Calibri" charset="0"/>
                          <a:ea typeface="Calibri" charset="0"/>
                          <a:cs typeface="Calibri" charset="0"/>
                          <a:sym typeface="Calibri"/>
                        </a:rPr>
                        <a:t>South Sudan</a:t>
                      </a:r>
                      <a:endParaRPr lang="en-US" sz="1600" b="0" dirty="0">
                        <a:solidFill>
                          <a:schemeClr val="tx1"/>
                        </a:solidFill>
                        <a:latin typeface="Calibri" charset="0"/>
                        <a:ea typeface="Calibri" charset="0"/>
                        <a:cs typeface="Calibri" charset="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159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339213" y="607299"/>
            <a:ext cx="8480323" cy="124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1C4587"/>
                </a:solidFill>
              </a:rPr>
              <a:t>Strategic Priorities: </a:t>
            </a:r>
            <a:r>
              <a:rPr lang="en-US" sz="3600" dirty="0">
                <a:solidFill>
                  <a:srgbClr val="BF9000"/>
                </a:solidFill>
              </a:rPr>
              <a:t>Wheat Flour</a:t>
            </a:r>
            <a:endParaRPr sz="3600" dirty="0">
              <a:solidFill>
                <a:srgbClr val="1C4587"/>
              </a:solidFill>
            </a:endParaRPr>
          </a:p>
        </p:txBody>
      </p:sp>
      <p:graphicFrame>
        <p:nvGraphicFramePr>
          <p:cNvPr id="3" name="Table 2">
            <a:extLst>
              <a:ext uri="{FF2B5EF4-FFF2-40B4-BE49-F238E27FC236}">
                <a16:creationId xmlns:a16="http://schemas.microsoft.com/office/drawing/2014/main" id="{037D516C-76B8-40F6-B58B-B439202FF6F8}"/>
              </a:ext>
            </a:extLst>
          </p:cNvPr>
          <p:cNvGraphicFramePr>
            <a:graphicFrameLocks noGrp="1"/>
          </p:cNvGraphicFramePr>
          <p:nvPr>
            <p:extLst>
              <p:ext uri="{D42A27DB-BD31-4B8C-83A1-F6EECF244321}">
                <p14:modId xmlns:p14="http://schemas.microsoft.com/office/powerpoint/2010/main" val="2429679896"/>
              </p:ext>
            </p:extLst>
          </p:nvPr>
        </p:nvGraphicFramePr>
        <p:xfrm>
          <a:off x="380185" y="2018072"/>
          <a:ext cx="4258076" cy="4319530"/>
        </p:xfrm>
        <a:graphic>
          <a:graphicData uri="http://schemas.openxmlformats.org/drawingml/2006/table">
            <a:tbl>
              <a:tblPr/>
              <a:tblGrid>
                <a:gridCol w="1056847">
                  <a:extLst>
                    <a:ext uri="{9D8B030D-6E8A-4147-A177-3AD203B41FA5}">
                      <a16:colId xmlns:a16="http://schemas.microsoft.com/office/drawing/2014/main" val="1363068779"/>
                    </a:ext>
                  </a:extLst>
                </a:gridCol>
                <a:gridCol w="1516891">
                  <a:extLst>
                    <a:ext uri="{9D8B030D-6E8A-4147-A177-3AD203B41FA5}">
                      <a16:colId xmlns:a16="http://schemas.microsoft.com/office/drawing/2014/main" val="1444978269"/>
                    </a:ext>
                  </a:extLst>
                </a:gridCol>
                <a:gridCol w="1684338">
                  <a:extLst>
                    <a:ext uri="{9D8B030D-6E8A-4147-A177-3AD203B41FA5}">
                      <a16:colId xmlns:a16="http://schemas.microsoft.com/office/drawing/2014/main" val="538664400"/>
                    </a:ext>
                  </a:extLst>
                </a:gridCol>
              </a:tblGrid>
              <a:tr h="550165">
                <a:tc>
                  <a:txBody>
                    <a:bodyPr/>
                    <a:lstStyle/>
                    <a:p>
                      <a:pPr algn="ctr" rtl="0" fontAlgn="b"/>
                      <a:r>
                        <a:rPr lang="en-US" sz="1400" b="1" dirty="0">
                          <a:effectLst/>
                          <a:latin typeface="Calibri" panose="020F0502020204030204" pitchFamily="34" charset="0"/>
                        </a:rPr>
                        <a:t>#  of Countries</a:t>
                      </a:r>
                    </a:p>
                  </a:txBody>
                  <a:tcPr marL="6129" marR="6129" marT="4086" marB="4086" anchor="b">
                    <a:lnL w="7620" cap="flat" cmpd="sng" algn="ctr">
                      <a:solidFill>
                        <a:srgbClr val="CCCCCC"/>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effectLst/>
                          <a:latin typeface="Calibri" panose="020F0502020204030204" pitchFamily="34" charset="0"/>
                        </a:rPr>
                        <a:t>Population in Millions </a:t>
                      </a:r>
                    </a:p>
                  </a:txBody>
                  <a:tcPr marL="6129" marR="6129" marT="4086" marB="4086" anchor="b">
                    <a:lnL w="12700" cap="flat" cmpd="sng" algn="ctr">
                      <a:solidFill>
                        <a:schemeClr val="bg1">
                          <a:lumMod val="85000"/>
                        </a:schemeClr>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solidFill>
                            <a:srgbClr val="000000"/>
                          </a:solidFill>
                          <a:effectLst/>
                          <a:latin typeface="Calibri" panose="020F0502020204030204" pitchFamily="34" charset="0"/>
                        </a:rPr>
                        <a:t>% of Total African Population</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74671"/>
                  </a:ext>
                </a:extLst>
              </a:tr>
              <a:tr h="591648">
                <a:tc>
                  <a:txBody>
                    <a:bodyPr/>
                    <a:lstStyle/>
                    <a:p>
                      <a:pPr algn="ctr" rtl="0" fontAlgn="b"/>
                      <a:r>
                        <a:rPr lang="en-US" sz="1200" b="0" dirty="0">
                          <a:effectLst/>
                          <a:latin typeface="Calibri" panose="020F0502020204030204" pitchFamily="34" charset="0"/>
                        </a:rPr>
                        <a:t>22</a:t>
                      </a:r>
                    </a:p>
                  </a:txBody>
                  <a:tcPr marL="6129" marR="6129" marT="4086" marB="4086" anchor="b">
                    <a:lnL w="15240" cap="flat" cmpd="sng" algn="ctr">
                      <a:solidFill>
                        <a:srgbClr val="E02E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0834E0"/>
                      </a:solidFill>
                      <a:prstDash val="solid"/>
                      <a:round/>
                      <a:headEnd type="none" w="med" len="med"/>
                      <a:tailEnd type="none" w="med" len="med"/>
                    </a:lnB>
                    <a:solidFill>
                      <a:schemeClr val="accent5">
                        <a:lumMod val="40000"/>
                        <a:lumOff val="60000"/>
                      </a:schemeClr>
                    </a:solidFill>
                  </a:tcPr>
                </a:tc>
                <a:tc>
                  <a:txBody>
                    <a:bodyPr/>
                    <a:lstStyle/>
                    <a:p>
                      <a:pPr algn="ctr" rtl="0" fontAlgn="b"/>
                      <a:r>
                        <a:rPr lang="en-US" sz="1400" b="0" dirty="0">
                          <a:effectLst/>
                          <a:latin typeface="Calibri" panose="020F0502020204030204" pitchFamily="34" charset="0"/>
                        </a:rPr>
                        <a:t>527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40.0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0981661"/>
                  </a:ext>
                </a:extLst>
              </a:tr>
              <a:tr h="514591">
                <a:tc>
                  <a:txBody>
                    <a:bodyPr/>
                    <a:lstStyle/>
                    <a:p>
                      <a:pPr algn="ctr" rtl="0" fontAlgn="b"/>
                      <a:r>
                        <a:rPr lang="en-US" sz="1200" b="0" dirty="0">
                          <a:effectLst/>
                          <a:latin typeface="Calibri" panose="020F0502020204030204" pitchFamily="34" charset="0"/>
                        </a:rPr>
                        <a:t>7</a:t>
                      </a:r>
                    </a:p>
                  </a:txBody>
                  <a:tcPr marL="6129" marR="6129" marT="4086" marB="4086" anchor="b">
                    <a:lnL w="15240" cap="flat" cmpd="sng" algn="ctr">
                      <a:solidFill>
                        <a:srgbClr val="083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834E0"/>
                      </a:solidFill>
                      <a:prstDash val="solid"/>
                      <a:round/>
                      <a:headEnd type="none" w="med" len="med"/>
                      <a:tailEnd type="none" w="med" len="med"/>
                    </a:lnT>
                    <a:lnB w="7620" cap="flat" cmpd="sng" algn="ctr">
                      <a:solidFill>
                        <a:srgbClr val="7839E0"/>
                      </a:solidFill>
                      <a:prstDash val="solid"/>
                      <a:round/>
                      <a:headEnd type="none" w="med" len="med"/>
                      <a:tailEnd type="none" w="med" len="med"/>
                    </a:lnB>
                    <a:solidFill>
                      <a:schemeClr val="accent2"/>
                    </a:solidFill>
                  </a:tcPr>
                </a:tc>
                <a:tc>
                  <a:txBody>
                    <a:bodyPr/>
                    <a:lstStyle/>
                    <a:p>
                      <a:pPr algn="ctr" rtl="0" fontAlgn="b"/>
                      <a:r>
                        <a:rPr lang="en-US" sz="1400" b="0" dirty="0">
                          <a:effectLst/>
                          <a:latin typeface="Calibri" panose="020F0502020204030204" pitchFamily="34" charset="0"/>
                        </a:rPr>
                        <a:t>243</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18.9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183592"/>
                  </a:ext>
                </a:extLst>
              </a:tr>
              <a:tr h="980291">
                <a:tc>
                  <a:txBody>
                    <a:bodyPr/>
                    <a:lstStyle/>
                    <a:p>
                      <a:pPr algn="ctr" rtl="0" fontAlgn="b"/>
                      <a:r>
                        <a:rPr lang="en-US" sz="1200" b="0" dirty="0">
                          <a:solidFill>
                            <a:schemeClr val="bg1"/>
                          </a:solidFill>
                          <a:effectLst/>
                          <a:latin typeface="Calibri" panose="020F0502020204030204" pitchFamily="34" charset="0"/>
                        </a:rPr>
                        <a:t>12</a:t>
                      </a:r>
                    </a:p>
                  </a:txBody>
                  <a:tcPr marL="6129" marR="6129" marT="4086" marB="4086" anchor="b">
                    <a:lnL w="15240" cap="flat" cmpd="sng" algn="ctr">
                      <a:solidFill>
                        <a:srgbClr val="7839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7839E0"/>
                      </a:solidFill>
                      <a:prstDash val="solid"/>
                      <a:round/>
                      <a:headEnd type="none" w="med" len="med"/>
                      <a:tailEnd type="none" w="med" len="med"/>
                    </a:lnT>
                    <a:lnB w="7620" cap="flat" cmpd="sng" algn="ctr">
                      <a:solidFill>
                        <a:srgbClr val="A03EE0"/>
                      </a:solidFill>
                      <a:prstDash val="solid"/>
                      <a:round/>
                      <a:headEnd type="none" w="med" len="med"/>
                      <a:tailEnd type="none" w="med" len="med"/>
                    </a:lnB>
                    <a:solidFill>
                      <a:srgbClr val="7030A0"/>
                    </a:solidFill>
                  </a:tcPr>
                </a:tc>
                <a:tc>
                  <a:txBody>
                    <a:bodyPr/>
                    <a:lstStyle/>
                    <a:p>
                      <a:pPr algn="ctr" rtl="0" fontAlgn="b"/>
                      <a:r>
                        <a:rPr lang="en-US" sz="1400" b="0" dirty="0">
                          <a:effectLst/>
                          <a:latin typeface="Calibri" panose="020F0502020204030204" pitchFamily="34" charset="0"/>
                        </a:rPr>
                        <a:t>201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15.6</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3466609"/>
                  </a:ext>
                </a:extLst>
              </a:tr>
              <a:tr h="483055">
                <a:tc>
                  <a:txBody>
                    <a:bodyPr/>
                    <a:lstStyle/>
                    <a:p>
                      <a:pPr algn="ctr" rtl="0" fontAlgn="b"/>
                      <a:r>
                        <a:rPr lang="en-US" sz="1200" b="0" dirty="0">
                          <a:effectLst/>
                          <a:latin typeface="Calibri" panose="020F0502020204030204" pitchFamily="34" charset="0"/>
                        </a:rPr>
                        <a:t>6</a:t>
                      </a:r>
                    </a:p>
                  </a:txBody>
                  <a:tcPr marL="6129" marR="6129" marT="4086" marB="4086" anchor="b">
                    <a:lnL w="15240" cap="flat" cmpd="sng" algn="ctr">
                      <a:solidFill>
                        <a:srgbClr val="A03E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A03EE0"/>
                      </a:solidFill>
                      <a:prstDash val="solid"/>
                      <a:round/>
                      <a:headEnd type="none" w="med" len="med"/>
                      <a:tailEnd type="none" w="med" len="med"/>
                    </a:lnT>
                    <a:lnB w="7620" cap="flat" cmpd="sng" algn="ctr">
                      <a:solidFill>
                        <a:srgbClr val="1044E0"/>
                      </a:solidFill>
                      <a:prstDash val="solid"/>
                      <a:round/>
                      <a:headEnd type="none" w="med" len="med"/>
                      <a:tailEnd type="none" w="med" len="med"/>
                    </a:lnB>
                    <a:solidFill>
                      <a:srgbClr val="FFCCFF"/>
                    </a:solidFill>
                  </a:tcPr>
                </a:tc>
                <a:tc>
                  <a:txBody>
                    <a:bodyPr/>
                    <a:lstStyle/>
                    <a:p>
                      <a:pPr algn="ctr" rtl="0" fontAlgn="b"/>
                      <a:r>
                        <a:rPr lang="en-US" sz="1400" b="0" dirty="0">
                          <a:effectLst/>
                          <a:latin typeface="Calibri" panose="020F0502020204030204" pitchFamily="34" charset="0"/>
                        </a:rPr>
                        <a:t>191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14.9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5436272"/>
                  </a:ext>
                </a:extLst>
              </a:tr>
              <a:tr h="685189">
                <a:tc>
                  <a:txBody>
                    <a:bodyPr/>
                    <a:lstStyle/>
                    <a:p>
                      <a:pPr algn="ctr" rtl="0" fontAlgn="b"/>
                      <a:r>
                        <a:rPr lang="en-US" sz="1200" b="0" dirty="0">
                          <a:effectLst/>
                          <a:latin typeface="Calibri" panose="020F0502020204030204" pitchFamily="34" charset="0"/>
                        </a:rPr>
                        <a:t>2</a:t>
                      </a:r>
                    </a:p>
                  </a:txBody>
                  <a:tcPr marL="6129" marR="6129" marT="4086" marB="4086" anchor="b">
                    <a:lnL w="15240" cap="flat" cmpd="sng" algn="ctr">
                      <a:solidFill>
                        <a:srgbClr val="104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1044E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0" dirty="0">
                          <a:effectLst/>
                          <a:latin typeface="Calibri" panose="020F0502020204030204" pitchFamily="34" charset="0"/>
                        </a:rPr>
                        <a:t>11.3</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3184963"/>
                  </a:ext>
                </a:extLst>
              </a:tr>
              <a:tr h="514591">
                <a:tc>
                  <a:txBody>
                    <a:bodyPr/>
                    <a:lstStyle/>
                    <a:p>
                      <a:pPr algn="ctr" rtl="0" fontAlgn="b"/>
                      <a:r>
                        <a:rPr lang="en-US" sz="1200" b="0" dirty="0">
                          <a:effectLst/>
                          <a:latin typeface="Calibri" panose="020F0502020204030204" pitchFamily="34" charset="0"/>
                        </a:rPr>
                        <a:t>6</a:t>
                      </a:r>
                    </a:p>
                  </a:txBody>
                  <a:tcPr marL="6129" marR="6129" marT="4086" marB="4086" anchor="b">
                    <a:lnL w="15240" cap="flat" cmpd="sng" algn="ctr">
                      <a:solidFill>
                        <a:srgbClr val="3048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3048E0"/>
                      </a:solidFill>
                      <a:prstDash val="solid"/>
                      <a:round/>
                      <a:headEnd type="none" w="med" len="med"/>
                      <a:tailEnd type="none" w="med" len="med"/>
                    </a:lnB>
                    <a:solidFill>
                      <a:srgbClr val="CCCCCC"/>
                    </a:solidFill>
                  </a:tcPr>
                </a:tc>
                <a:tc>
                  <a:txBody>
                    <a:bodyPr/>
                    <a:lstStyle/>
                    <a:p>
                      <a:pPr algn="ctr" rtl="0" fontAlgn="b"/>
                      <a:r>
                        <a:rPr lang="en-US" sz="1400" b="0" dirty="0">
                          <a:effectLst/>
                          <a:latin typeface="Calibri" panose="020F0502020204030204" pitchFamily="34" charset="0"/>
                        </a:rPr>
                        <a:t>55.1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884AE0"/>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4.3</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719674"/>
                  </a:ext>
                </a:extLst>
              </a:tr>
            </a:tbl>
          </a:graphicData>
        </a:graphic>
      </p:graphicFrame>
      <p:grpSp>
        <p:nvGrpSpPr>
          <p:cNvPr id="6" name="Group 65"/>
          <p:cNvGrpSpPr>
            <a:grpSpLocks/>
          </p:cNvGrpSpPr>
          <p:nvPr/>
        </p:nvGrpSpPr>
        <p:grpSpPr bwMode="auto">
          <a:xfrm>
            <a:off x="4944511" y="1889173"/>
            <a:ext cx="3983037" cy="4343400"/>
            <a:chOff x="2163114" y="1590714"/>
            <a:chExt cx="4162283" cy="4572000"/>
          </a:xfrm>
        </p:grpSpPr>
        <p:sp>
          <p:nvSpPr>
            <p:cNvPr id="7"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8"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9"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0"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11"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12"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3"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14"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5"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16"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17"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8"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9"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0"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1"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22"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3"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4"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5"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6"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7"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28"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29"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0"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noFill/>
              </a:endParaRPr>
            </a:p>
          </p:txBody>
        </p:sp>
        <p:sp>
          <p:nvSpPr>
            <p:cNvPr id="31"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2"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3"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34"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35"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accent2"/>
            </a:solidFill>
            <a:ln w="6350">
              <a:solidFill>
                <a:srgbClr val="CECECE"/>
              </a:solidFill>
              <a:round/>
              <a:headEnd/>
              <a:tailEnd/>
            </a:ln>
          </p:spPr>
          <p:txBody>
            <a:bodyPr>
              <a:prstTxWarp prst="textNoShape">
                <a:avLst/>
              </a:prstTxWarp>
            </a:bodyPr>
            <a:lstStyle/>
            <a:p>
              <a:endParaRPr lang="en-US" sz="1600"/>
            </a:p>
          </p:txBody>
        </p:sp>
        <p:sp>
          <p:nvSpPr>
            <p:cNvPr id="36"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7"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8"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9"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0"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1"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2"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3"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4"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5"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46"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7"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8"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solidFill>
              <a:schemeClr val="bg1"/>
            </a:solidFill>
            <a:ln w="6350">
              <a:solidFill>
                <a:srgbClr val="CECECE"/>
              </a:solidFill>
              <a:round/>
              <a:headEnd/>
              <a:tailEnd/>
            </a:ln>
          </p:spPr>
          <p:txBody>
            <a:bodyPr>
              <a:prstTxWarp prst="textNoShape">
                <a:avLst/>
              </a:prstTxWarp>
            </a:bodyPr>
            <a:lstStyle/>
            <a:p>
              <a:endParaRPr lang="en-US" sz="1600"/>
            </a:p>
          </p:txBody>
        </p:sp>
        <p:sp>
          <p:nvSpPr>
            <p:cNvPr id="49"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50"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1"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52"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bg1"/>
            </a:solidFill>
            <a:ln w="6350">
              <a:solidFill>
                <a:srgbClr val="CECECE"/>
              </a:solidFill>
              <a:round/>
              <a:headEnd/>
              <a:tailEnd/>
            </a:ln>
          </p:spPr>
          <p:txBody>
            <a:bodyPr>
              <a:prstTxWarp prst="textNoShape">
                <a:avLst/>
              </a:prstTxWarp>
            </a:bodyPr>
            <a:lstStyle/>
            <a:p>
              <a:endParaRPr lang="en-US" sz="1600"/>
            </a:p>
          </p:txBody>
        </p:sp>
        <p:sp>
          <p:nvSpPr>
            <p:cNvPr id="53"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4"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accent5">
                <a:lumMod val="40000"/>
                <a:lumOff val="60000"/>
              </a:schemeClr>
            </a:solidFill>
            <a:ln w="6350">
              <a:solidFill>
                <a:srgbClr val="CECECE"/>
              </a:solidFill>
              <a:round/>
              <a:headEnd/>
              <a:tailEnd/>
            </a:ln>
          </p:spPr>
          <p:txBody>
            <a:bodyPr>
              <a:prstTxWarp prst="textNoShape">
                <a:avLst/>
              </a:prstTxWarp>
            </a:bodyPr>
            <a:lstStyle/>
            <a:p>
              <a:endParaRPr lang="en-US" sz="1600"/>
            </a:p>
          </p:txBody>
        </p:sp>
        <p:sp>
          <p:nvSpPr>
            <p:cNvPr id="55"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sp>
          <p:nvSpPr>
            <p:cNvPr id="56"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grpSp>
    </p:spTree>
    <p:extLst>
      <p:ext uri="{BB962C8B-B14F-4D97-AF65-F5344CB8AC3E}">
        <p14:creationId xmlns:p14="http://schemas.microsoft.com/office/powerpoint/2010/main" val="93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205774" y="620328"/>
            <a:ext cx="5265877" cy="95105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1C4587"/>
                </a:solidFill>
              </a:rPr>
              <a:t>Maize Flour Summary</a:t>
            </a:r>
            <a:endParaRPr sz="3600" dirty="0">
              <a:solidFill>
                <a:srgbClr val="1C4587"/>
              </a:solidFill>
            </a:endParaRPr>
          </a:p>
        </p:txBody>
      </p:sp>
      <p:graphicFrame>
        <p:nvGraphicFramePr>
          <p:cNvPr id="4" name="Google Shape;169;p17">
            <a:extLst>
              <a:ext uri="{FF2B5EF4-FFF2-40B4-BE49-F238E27FC236}">
                <a16:creationId xmlns:a16="http://schemas.microsoft.com/office/drawing/2014/main" id="{C9C3BF4F-C996-44E6-B6F0-D323F1860928}"/>
              </a:ext>
            </a:extLst>
          </p:cNvPr>
          <p:cNvGraphicFramePr/>
          <p:nvPr>
            <p:extLst>
              <p:ext uri="{D42A27DB-BD31-4B8C-83A1-F6EECF244321}">
                <p14:modId xmlns:p14="http://schemas.microsoft.com/office/powerpoint/2010/main" val="946526039"/>
              </p:ext>
            </p:extLst>
          </p:nvPr>
        </p:nvGraphicFramePr>
        <p:xfrm>
          <a:off x="104930" y="1628759"/>
          <a:ext cx="8905566" cy="4955864"/>
        </p:xfrm>
        <a:graphic>
          <a:graphicData uri="http://schemas.openxmlformats.org/drawingml/2006/table">
            <a:tbl>
              <a:tblPr>
                <a:noFill/>
                <a:tableStyleId>{6ABB14A4-BA0B-47DE-B738-B99469DF8FAF}</a:tableStyleId>
              </a:tblPr>
              <a:tblGrid>
                <a:gridCol w="1394085">
                  <a:extLst>
                    <a:ext uri="{9D8B030D-6E8A-4147-A177-3AD203B41FA5}">
                      <a16:colId xmlns:a16="http://schemas.microsoft.com/office/drawing/2014/main" val="20000"/>
                    </a:ext>
                  </a:extLst>
                </a:gridCol>
                <a:gridCol w="1064302">
                  <a:extLst>
                    <a:ext uri="{9D8B030D-6E8A-4147-A177-3AD203B41FA5}">
                      <a16:colId xmlns:a16="http://schemas.microsoft.com/office/drawing/2014/main" val="676839129"/>
                    </a:ext>
                  </a:extLst>
                </a:gridCol>
                <a:gridCol w="1169233">
                  <a:extLst>
                    <a:ext uri="{9D8B030D-6E8A-4147-A177-3AD203B41FA5}">
                      <a16:colId xmlns:a16="http://schemas.microsoft.com/office/drawing/2014/main" val="20002"/>
                    </a:ext>
                  </a:extLst>
                </a:gridCol>
                <a:gridCol w="1347450">
                  <a:extLst>
                    <a:ext uri="{9D8B030D-6E8A-4147-A177-3AD203B41FA5}">
                      <a16:colId xmlns:a16="http://schemas.microsoft.com/office/drawing/2014/main" val="20003"/>
                    </a:ext>
                  </a:extLst>
                </a:gridCol>
                <a:gridCol w="1035986">
                  <a:extLst>
                    <a:ext uri="{9D8B030D-6E8A-4147-A177-3AD203B41FA5}">
                      <a16:colId xmlns:a16="http://schemas.microsoft.com/office/drawing/2014/main" val="20004"/>
                    </a:ext>
                  </a:extLst>
                </a:gridCol>
                <a:gridCol w="2894510">
                  <a:extLst>
                    <a:ext uri="{9D8B030D-6E8A-4147-A177-3AD203B41FA5}">
                      <a16:colId xmlns:a16="http://schemas.microsoft.com/office/drawing/2014/main" val="1742339831"/>
                    </a:ext>
                  </a:extLst>
                </a:gridCol>
              </a:tblGrid>
              <a:tr h="593014">
                <a:tc>
                  <a:txBody>
                    <a:bodyPr/>
                    <a:lstStyle/>
                    <a:p>
                      <a:pPr marL="0" lvl="0" indent="0" algn="ctr" rtl="0">
                        <a:spcBef>
                          <a:spcPts val="0"/>
                        </a:spcBef>
                        <a:spcAft>
                          <a:spcPts val="0"/>
                        </a:spcAft>
                        <a:buNone/>
                      </a:pPr>
                      <a:r>
                        <a:rPr lang="en-US" sz="1800" b="1" dirty="0">
                          <a:solidFill>
                            <a:srgbClr val="00ABEA"/>
                          </a:solidFill>
                          <a:latin typeface="Calibri" charset="0"/>
                          <a:ea typeface="Calibri" charset="0"/>
                          <a:cs typeface="Calibri" charset="0"/>
                          <a:sym typeface="Calibri"/>
                        </a:rPr>
                        <a:t>Monitor &amp; Support </a:t>
                      </a:r>
                      <a:endParaRPr sz="1800" b="1" dirty="0">
                        <a:solidFill>
                          <a:srgbClr val="00ABEA"/>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00B050"/>
                          </a:solidFill>
                          <a:latin typeface="Calibri" charset="0"/>
                          <a:ea typeface="Calibri" charset="0"/>
                          <a:cs typeface="Calibri" charset="0"/>
                          <a:sym typeface="Calibri"/>
                        </a:rPr>
                        <a:t>Priority</a:t>
                      </a:r>
                      <a:r>
                        <a:rPr lang="en-US" sz="1800" b="1" baseline="0" dirty="0">
                          <a:solidFill>
                            <a:srgbClr val="00B050"/>
                          </a:solidFill>
                          <a:latin typeface="Calibri" charset="0"/>
                          <a:ea typeface="Calibri" charset="0"/>
                          <a:cs typeface="Calibri" charset="0"/>
                          <a:sym typeface="Calibri"/>
                        </a:rPr>
                        <a:t> 1</a:t>
                      </a:r>
                      <a:endParaRPr lang="en-US" sz="1800" b="1" dirty="0">
                        <a:solidFill>
                          <a:srgbClr val="00B050"/>
                        </a:solidFill>
                        <a:latin typeface="Calibri" charset="0"/>
                        <a:ea typeface="Calibri" charset="0"/>
                        <a:cs typeface="Calibri" charset="0"/>
                        <a:sym typeface="Calibri"/>
                      </a:endParaRPr>
                    </a:p>
                    <a:p>
                      <a:pPr marL="0" lvl="0" indent="0" algn="ctr" rtl="0">
                        <a:spcBef>
                          <a:spcPts val="0"/>
                        </a:spcBef>
                        <a:spcAft>
                          <a:spcPts val="0"/>
                        </a:spcAft>
                        <a:buNone/>
                      </a:pPr>
                      <a:endParaRPr sz="1800" b="1" dirty="0">
                        <a:solidFill>
                          <a:srgbClr val="00B05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7030A0"/>
                          </a:solidFill>
                          <a:latin typeface="Calibri" charset="0"/>
                          <a:ea typeface="Calibri" charset="0"/>
                          <a:cs typeface="Calibri" charset="0"/>
                          <a:sym typeface="Calibri"/>
                        </a:rPr>
                        <a:t>Priority 2</a:t>
                      </a:r>
                    </a:p>
                    <a:p>
                      <a:pPr marL="0" lvl="0" indent="0" algn="ctr" rtl="0">
                        <a:spcBef>
                          <a:spcPts val="0"/>
                        </a:spcBef>
                        <a:spcAft>
                          <a:spcPts val="0"/>
                        </a:spcAft>
                        <a:buNone/>
                      </a:pPr>
                      <a:endParaRPr sz="1800" b="1" dirty="0">
                        <a:solidFill>
                          <a:srgbClr val="FF0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99FF"/>
                          </a:solidFill>
                          <a:latin typeface="Calibri" charset="0"/>
                          <a:ea typeface="Calibri" charset="0"/>
                          <a:cs typeface="Calibri" charset="0"/>
                          <a:sym typeface="Calibri"/>
                        </a:rPr>
                        <a:t>Priority 3</a:t>
                      </a:r>
                    </a:p>
                    <a:p>
                      <a:pPr marL="0" lvl="0" indent="0" algn="ctr" rtl="0">
                        <a:spcBef>
                          <a:spcPts val="0"/>
                        </a:spcBef>
                        <a:spcAft>
                          <a:spcPts val="0"/>
                        </a:spcAft>
                        <a:buNone/>
                      </a:pPr>
                      <a:endParaRPr sz="1800" b="1" dirty="0">
                        <a:solidFill>
                          <a:srgbClr val="FF0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C000"/>
                          </a:solidFill>
                          <a:latin typeface="Calibri" charset="0"/>
                          <a:ea typeface="Calibri" charset="0"/>
                          <a:cs typeface="Calibri" charset="0"/>
                          <a:sym typeface="Calibri"/>
                        </a:rPr>
                        <a:t>Priority 4</a:t>
                      </a:r>
                      <a:endParaRPr sz="1800" b="1" dirty="0">
                        <a:solidFill>
                          <a:srgbClr val="FFC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chemeClr val="tx1"/>
                          </a:solidFill>
                          <a:latin typeface="Calibri" charset="0"/>
                          <a:ea typeface="Calibri" charset="0"/>
                          <a:cs typeface="Calibri" charset="0"/>
                          <a:sym typeface="Calibri"/>
                        </a:rPr>
                        <a:t>Gray</a:t>
                      </a:r>
                    </a:p>
                    <a:p>
                      <a:pPr marL="0" lvl="0" indent="0" algn="ctr" rtl="0">
                        <a:spcBef>
                          <a:spcPts val="0"/>
                        </a:spcBef>
                        <a:spcAft>
                          <a:spcPts val="0"/>
                        </a:spcAft>
                        <a:buNone/>
                      </a:pPr>
                      <a:endParaRPr sz="1800" b="1" dirty="0">
                        <a:solidFill>
                          <a:schemeClr val="tx1"/>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224374">
                <a:tc>
                  <a:txBody>
                    <a:bodyPr/>
                    <a:lstStyle/>
                    <a:p>
                      <a:pPr marL="0" marR="0" lvl="0" indent="0" algn="l" defTabSz="914400" rtl="0" eaLnBrk="1" fontAlgn="auto" latinLnBrk="0" hangingPunct="1">
                        <a:lnSpc>
                          <a:spcPct val="90000"/>
                        </a:lnSpc>
                        <a:spcBef>
                          <a:spcPts val="1000"/>
                        </a:spcBef>
                        <a:spcAft>
                          <a:spcPts val="0"/>
                        </a:spcAft>
                        <a:buClr>
                          <a:schemeClr val="dk1"/>
                        </a:buClr>
                        <a:buSzPts val="1100"/>
                        <a:buFont typeface="Arial"/>
                        <a:buNone/>
                        <a:tabLst/>
                        <a:defRPr/>
                      </a:pPr>
                      <a:r>
                        <a:rPr lang="en-US" sz="1600" dirty="0">
                          <a:latin typeface="Calibri" charset="0"/>
                          <a:ea typeface="Calibri" charset="0"/>
                          <a:cs typeface="Calibri" charset="0"/>
                          <a:sym typeface="Calibri"/>
                        </a:rPr>
                        <a:t>Cote d’Ivoire,</a:t>
                      </a:r>
                      <a:r>
                        <a:rPr lang="en-US" sz="1600" b="0" dirty="0">
                          <a:solidFill>
                            <a:schemeClr val="tx1"/>
                          </a:solidFill>
                          <a:latin typeface="Calibri" charset="0"/>
                          <a:ea typeface="Calibri" charset="0"/>
                          <a:cs typeface="Calibri" charset="0"/>
                        </a:rPr>
                        <a:t> </a:t>
                      </a:r>
                      <a:r>
                        <a:rPr lang="en-US" sz="1600" dirty="0">
                          <a:latin typeface="Calibri" charset="0"/>
                          <a:ea typeface="Calibri" charset="0"/>
                          <a:cs typeface="Calibri" charset="0"/>
                          <a:sym typeface="Calibri"/>
                        </a:rPr>
                        <a:t>Lesotho, Nigeria, South Africa</a:t>
                      </a: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latin typeface="Calibri" charset="0"/>
                          <a:ea typeface="Calibri" charset="0"/>
                          <a:cs typeface="Calibri" charset="0"/>
                          <a:sym typeface="Calibri"/>
                        </a:rPr>
                        <a:t>Kenya</a:t>
                      </a: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solidFill>
                      <a:schemeClr val="bg1">
                        <a:lumMod val="95000"/>
                      </a:schemeClr>
                    </a:solidFill>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latin typeface="Calibri" charset="0"/>
                          <a:ea typeface="Calibri" charset="0"/>
                          <a:cs typeface="Calibri" charset="0"/>
                          <a:sym typeface="Calibri"/>
                        </a:rPr>
                        <a:t>Namibia, Tanzania, Uganda, Zimbabwe</a:t>
                      </a: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charset="0"/>
                          <a:ea typeface="Calibri" charset="0"/>
                          <a:cs typeface="Calibri" charset="0"/>
                          <a:sym typeface="Calibri"/>
                        </a:rPr>
                        <a:t>Benin, Burkina Faso, Botswana, Cameroon, Cape Verde, Eswatini, Gabon, Mozambique, Rwanda, Togo</a:t>
                      </a:r>
                    </a:p>
                  </a:txBody>
                  <a:tcPr marL="91425" marR="91425" marT="91425" marB="91425">
                    <a:lnL w="9525" cap="flat" cmpd="sng">
                      <a:solidFill>
                        <a:srgbClr val="EFEFE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solidFill>
                            <a:schemeClr val="tx1"/>
                          </a:solidFill>
                          <a:latin typeface="Calibri" charset="0"/>
                          <a:ea typeface="Calibri" charset="0"/>
                          <a:cs typeface="Calibri" charset="0"/>
                          <a:sym typeface="Calibri"/>
                        </a:rPr>
                        <a:t>Burundi</a:t>
                      </a:r>
                      <a:endParaRPr sz="1600" dirty="0">
                        <a:solidFill>
                          <a:schemeClr val="tx1"/>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b="0" dirty="0">
                          <a:solidFill>
                            <a:schemeClr val="tx1"/>
                          </a:solidFill>
                          <a:latin typeface="Calibri" charset="0"/>
                          <a:ea typeface="Calibri" charset="0"/>
                          <a:cs typeface="Calibri" charset="0"/>
                        </a:rPr>
                        <a:t>Algeria, Angola, Central African Republic, Chad, Comoros, Congo, Djibouti, DRC, Egypt Equatorial Guinea, Eritrea, Ethiopia, Gambia, Ghana, Guinea, Guinea-Bissau, Liberia, Libya, Madagascar, Mali, Malawi,</a:t>
                      </a:r>
                      <a:r>
                        <a:rPr lang="en-US" sz="1600" b="0" baseline="0" dirty="0">
                          <a:solidFill>
                            <a:schemeClr val="tx1"/>
                          </a:solidFill>
                          <a:latin typeface="Calibri" charset="0"/>
                          <a:ea typeface="Calibri" charset="0"/>
                          <a:cs typeface="Calibri" charset="0"/>
                        </a:rPr>
                        <a:t> </a:t>
                      </a:r>
                      <a:r>
                        <a:rPr lang="en-US" sz="1600" b="0" dirty="0">
                          <a:solidFill>
                            <a:schemeClr val="tx1"/>
                          </a:solidFill>
                          <a:latin typeface="Calibri" charset="0"/>
                          <a:ea typeface="Calibri" charset="0"/>
                          <a:cs typeface="Calibri" charset="0"/>
                        </a:rPr>
                        <a:t>Mauritania, Mauritius, Morocco, Niger, Sao Tome &amp; Principe, Senegal, Seychelles, Sierra Leone, Somalia, South Sudan, Sudan, Tunisia</a:t>
                      </a: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7484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6"/>
          <p:cNvSpPr txBox="1">
            <a:spLocks noGrp="1"/>
          </p:cNvSpPr>
          <p:nvPr>
            <p:ph type="title"/>
          </p:nvPr>
        </p:nvSpPr>
        <p:spPr>
          <a:xfrm>
            <a:off x="368710" y="399079"/>
            <a:ext cx="8290011" cy="154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1C4587"/>
                </a:solidFill>
              </a:rPr>
              <a:t>Strategic Priorities: </a:t>
            </a:r>
            <a:r>
              <a:rPr lang="en-US" sz="3600" dirty="0">
                <a:solidFill>
                  <a:srgbClr val="BF9000"/>
                </a:solidFill>
              </a:rPr>
              <a:t>Maize Flour</a:t>
            </a:r>
            <a:endParaRPr sz="3600" dirty="0">
              <a:solidFill>
                <a:srgbClr val="1C4587"/>
              </a:solidFill>
            </a:endParaRPr>
          </a:p>
        </p:txBody>
      </p:sp>
      <p:grpSp>
        <p:nvGrpSpPr>
          <p:cNvPr id="5" name="Group 65"/>
          <p:cNvGrpSpPr>
            <a:grpSpLocks/>
          </p:cNvGrpSpPr>
          <p:nvPr/>
        </p:nvGrpSpPr>
        <p:grpSpPr bwMode="auto">
          <a:xfrm>
            <a:off x="4918311" y="1853879"/>
            <a:ext cx="3983037" cy="4343400"/>
            <a:chOff x="2163114" y="1590714"/>
            <a:chExt cx="4162283" cy="4572000"/>
          </a:xfrm>
          <a:noFill/>
        </p:grpSpPr>
        <p:sp>
          <p:nvSpPr>
            <p:cNvPr id="6"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7"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8"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9"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0"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1"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2"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3"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4"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5"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16"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7"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8"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19"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0"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1"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2"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3"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4"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25"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6"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00B0F0"/>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27"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28"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29"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noFill/>
              </a:endParaRPr>
            </a:p>
          </p:txBody>
        </p:sp>
        <p:sp>
          <p:nvSpPr>
            <p:cNvPr id="30"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1"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32"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33"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34"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35"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6"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37"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38"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39"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0"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1"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42"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43"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4"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45"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6"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7"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8"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49"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00B0F0"/>
            </a:solidFill>
            <a:ln w="6350">
              <a:solidFill>
                <a:srgbClr val="CECECE"/>
              </a:solidFill>
              <a:round/>
              <a:headEnd/>
              <a:tailEnd/>
            </a:ln>
          </p:spPr>
          <p:txBody>
            <a:bodyPr>
              <a:prstTxWarp prst="textNoShape">
                <a:avLst/>
              </a:prstTxWarp>
            </a:bodyPr>
            <a:lstStyle/>
            <a:p>
              <a:endParaRPr lang="en-US" sz="1600"/>
            </a:p>
          </p:txBody>
        </p:sp>
        <p:sp>
          <p:nvSpPr>
            <p:cNvPr id="50"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51"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2"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3"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bg1">
                <a:lumMod val="85000"/>
              </a:schemeClr>
            </a:solidFill>
            <a:ln w="6350">
              <a:solidFill>
                <a:srgbClr val="CECECE"/>
              </a:solidFill>
              <a:round/>
              <a:headEnd/>
              <a:tailEnd/>
            </a:ln>
          </p:spPr>
          <p:txBody>
            <a:bodyPr>
              <a:prstTxWarp prst="textNoShape">
                <a:avLst/>
              </a:prstTxWarp>
            </a:bodyPr>
            <a:lstStyle/>
            <a:p>
              <a:endParaRPr lang="en-US" sz="1600"/>
            </a:p>
          </p:txBody>
        </p:sp>
        <p:sp>
          <p:nvSpPr>
            <p:cNvPr id="54"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sp>
          <p:nvSpPr>
            <p:cNvPr id="55"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solidFill>
              <a:srgbClr val="FFCCFF"/>
            </a:solidFill>
            <a:ln w="6350">
              <a:solidFill>
                <a:srgbClr val="CECECE"/>
              </a:solidFill>
              <a:round/>
              <a:headEnd/>
              <a:tailEnd/>
            </a:ln>
          </p:spPr>
          <p:txBody>
            <a:bodyPr wrap="none" anchor="ctr">
              <a:prstTxWarp prst="textNoShape">
                <a:avLst/>
              </a:prstTxWarp>
            </a:bodyPr>
            <a:lstStyle/>
            <a:p>
              <a:endParaRPr lang="en-US" sz="1600"/>
            </a:p>
          </p:txBody>
        </p:sp>
      </p:grpSp>
      <p:graphicFrame>
        <p:nvGraphicFramePr>
          <p:cNvPr id="56" name="Table 55">
            <a:extLst>
              <a:ext uri="{FF2B5EF4-FFF2-40B4-BE49-F238E27FC236}">
                <a16:creationId xmlns:a16="http://schemas.microsoft.com/office/drawing/2014/main" id="{037D516C-76B8-40F6-B58B-B439202FF6F8}"/>
              </a:ext>
            </a:extLst>
          </p:cNvPr>
          <p:cNvGraphicFramePr>
            <a:graphicFrameLocks noGrp="1"/>
          </p:cNvGraphicFramePr>
          <p:nvPr>
            <p:extLst>
              <p:ext uri="{D42A27DB-BD31-4B8C-83A1-F6EECF244321}">
                <p14:modId xmlns:p14="http://schemas.microsoft.com/office/powerpoint/2010/main" val="4001423948"/>
              </p:ext>
            </p:extLst>
          </p:nvPr>
        </p:nvGraphicFramePr>
        <p:xfrm>
          <a:off x="274169" y="1766283"/>
          <a:ext cx="4258076" cy="4319530"/>
        </p:xfrm>
        <a:graphic>
          <a:graphicData uri="http://schemas.openxmlformats.org/drawingml/2006/table">
            <a:tbl>
              <a:tblPr/>
              <a:tblGrid>
                <a:gridCol w="1056847">
                  <a:extLst>
                    <a:ext uri="{9D8B030D-6E8A-4147-A177-3AD203B41FA5}">
                      <a16:colId xmlns:a16="http://schemas.microsoft.com/office/drawing/2014/main" val="1363068779"/>
                    </a:ext>
                  </a:extLst>
                </a:gridCol>
                <a:gridCol w="1516891">
                  <a:extLst>
                    <a:ext uri="{9D8B030D-6E8A-4147-A177-3AD203B41FA5}">
                      <a16:colId xmlns:a16="http://schemas.microsoft.com/office/drawing/2014/main" val="1444978269"/>
                    </a:ext>
                  </a:extLst>
                </a:gridCol>
                <a:gridCol w="1684338">
                  <a:extLst>
                    <a:ext uri="{9D8B030D-6E8A-4147-A177-3AD203B41FA5}">
                      <a16:colId xmlns:a16="http://schemas.microsoft.com/office/drawing/2014/main" val="538664400"/>
                    </a:ext>
                  </a:extLst>
                </a:gridCol>
              </a:tblGrid>
              <a:tr h="550165">
                <a:tc>
                  <a:txBody>
                    <a:bodyPr/>
                    <a:lstStyle/>
                    <a:p>
                      <a:pPr algn="ctr" rtl="0" fontAlgn="b"/>
                      <a:r>
                        <a:rPr lang="en-US" sz="1400" b="1" dirty="0">
                          <a:effectLst/>
                          <a:latin typeface="Calibri" panose="020F0502020204030204" pitchFamily="34" charset="0"/>
                        </a:rPr>
                        <a:t>#  of Countries</a:t>
                      </a:r>
                    </a:p>
                  </a:txBody>
                  <a:tcPr marL="6129" marR="6129" marT="4086" marB="4086" anchor="b">
                    <a:lnL w="7620" cap="flat" cmpd="sng" algn="ctr">
                      <a:solidFill>
                        <a:srgbClr val="CCCCCC"/>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effectLst/>
                          <a:latin typeface="Calibri" panose="020F0502020204030204" pitchFamily="34" charset="0"/>
                        </a:rPr>
                        <a:t>Population in Millions </a:t>
                      </a:r>
                    </a:p>
                  </a:txBody>
                  <a:tcPr marL="6129" marR="6129" marT="4086" marB="4086" anchor="b">
                    <a:lnL w="12700" cap="flat" cmpd="sng" algn="ctr">
                      <a:solidFill>
                        <a:schemeClr val="bg1">
                          <a:lumMod val="85000"/>
                        </a:schemeClr>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solidFill>
                            <a:srgbClr val="000000"/>
                          </a:solidFill>
                          <a:effectLst/>
                          <a:latin typeface="Calibri" panose="020F0502020204030204" pitchFamily="34" charset="0"/>
                        </a:rPr>
                        <a:t>% of Total African Population</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74671"/>
                  </a:ext>
                </a:extLst>
              </a:tr>
              <a:tr h="591648">
                <a:tc>
                  <a:txBody>
                    <a:bodyPr/>
                    <a:lstStyle/>
                    <a:p>
                      <a:pPr algn="ctr" rtl="0" fontAlgn="b"/>
                      <a:r>
                        <a:rPr lang="en-US" sz="1200" b="0" dirty="0">
                          <a:effectLst/>
                          <a:latin typeface="Calibri" panose="020F0502020204030204" pitchFamily="34" charset="0"/>
                        </a:rPr>
                        <a:t>4</a:t>
                      </a:r>
                    </a:p>
                  </a:txBody>
                  <a:tcPr marL="6129" marR="6129" marT="4086" marB="4086" anchor="b">
                    <a:lnL w="15240" cap="flat" cmpd="sng" algn="ctr">
                      <a:solidFill>
                        <a:srgbClr val="E02E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0834E0"/>
                      </a:solidFill>
                      <a:prstDash val="solid"/>
                      <a:round/>
                      <a:headEnd type="none" w="med" len="med"/>
                      <a:tailEnd type="none" w="med" len="med"/>
                    </a:lnB>
                    <a:solidFill>
                      <a:schemeClr val="accent5">
                        <a:lumMod val="40000"/>
                        <a:lumOff val="60000"/>
                      </a:schemeClr>
                    </a:solidFill>
                  </a:tcPr>
                </a:tc>
                <a:tc>
                  <a:txBody>
                    <a:bodyPr/>
                    <a:lstStyle/>
                    <a:p>
                      <a:pPr algn="ctr" rtl="0" fontAlgn="b"/>
                      <a:r>
                        <a:rPr lang="en-US" sz="1400" b="0" dirty="0">
                          <a:effectLst/>
                          <a:latin typeface="Calibri" panose="020F0502020204030204" pitchFamily="34" charset="0"/>
                        </a:rPr>
                        <a:t>260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20.2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0981661"/>
                  </a:ext>
                </a:extLst>
              </a:tr>
              <a:tr h="514591">
                <a:tc>
                  <a:txBody>
                    <a:bodyPr/>
                    <a:lstStyle/>
                    <a:p>
                      <a:pPr algn="ctr" rtl="0" fontAlgn="b"/>
                      <a:r>
                        <a:rPr lang="en-US" sz="1200" b="0" dirty="0">
                          <a:effectLst/>
                          <a:latin typeface="Calibri" panose="020F0502020204030204" pitchFamily="34" charset="0"/>
                        </a:rPr>
                        <a:t>1</a:t>
                      </a:r>
                    </a:p>
                  </a:txBody>
                  <a:tcPr marL="6129" marR="6129" marT="4086" marB="4086" anchor="b">
                    <a:lnL w="15240" cap="flat" cmpd="sng" algn="ctr">
                      <a:solidFill>
                        <a:srgbClr val="083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834E0"/>
                      </a:solidFill>
                      <a:prstDash val="solid"/>
                      <a:round/>
                      <a:headEnd type="none" w="med" len="med"/>
                      <a:tailEnd type="none" w="med" len="med"/>
                    </a:lnT>
                    <a:lnB w="7620" cap="flat" cmpd="sng" algn="ctr">
                      <a:solidFill>
                        <a:srgbClr val="7839E0"/>
                      </a:solidFill>
                      <a:prstDash val="solid"/>
                      <a:round/>
                      <a:headEnd type="none" w="med" len="med"/>
                      <a:tailEnd type="none" w="med" len="med"/>
                    </a:lnB>
                    <a:solidFill>
                      <a:schemeClr val="accent2"/>
                    </a:solidFill>
                  </a:tcPr>
                </a:tc>
                <a:tc>
                  <a:txBody>
                    <a:bodyPr/>
                    <a:lstStyle/>
                    <a:p>
                      <a:pPr algn="ctr" rtl="0" fontAlgn="b"/>
                      <a:r>
                        <a:rPr lang="en-US" sz="1400" b="0">
                          <a:effectLst/>
                          <a:latin typeface="Calibri" panose="020F0502020204030204" pitchFamily="34" charset="0"/>
                        </a:rPr>
                        <a:t>50</a:t>
                      </a:r>
                      <a:endParaRPr lang="en-US" sz="1400" b="0" dirty="0">
                        <a:effectLst/>
                        <a:latin typeface="Calibri" panose="020F0502020204030204" pitchFamily="34" charset="0"/>
                      </a:endParaRP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0.04</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183592"/>
                  </a:ext>
                </a:extLst>
              </a:tr>
              <a:tr h="980291">
                <a:tc>
                  <a:txBody>
                    <a:bodyPr/>
                    <a:lstStyle/>
                    <a:p>
                      <a:pPr algn="ctr" rtl="0" fontAlgn="b"/>
                      <a:r>
                        <a:rPr lang="en-US" sz="1200" b="0" dirty="0">
                          <a:solidFill>
                            <a:schemeClr val="bg1"/>
                          </a:solidFill>
                          <a:effectLst/>
                          <a:latin typeface="Calibri" panose="020F0502020204030204" pitchFamily="34" charset="0"/>
                        </a:rPr>
                        <a:t>4</a:t>
                      </a:r>
                    </a:p>
                  </a:txBody>
                  <a:tcPr marL="6129" marR="6129" marT="4086" marB="4086" anchor="b">
                    <a:lnL w="15240" cap="flat" cmpd="sng" algn="ctr">
                      <a:solidFill>
                        <a:srgbClr val="7839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7839E0"/>
                      </a:solidFill>
                      <a:prstDash val="solid"/>
                      <a:round/>
                      <a:headEnd type="none" w="med" len="med"/>
                      <a:tailEnd type="none" w="med" len="med"/>
                    </a:lnT>
                    <a:lnB w="7620" cap="flat" cmpd="sng" algn="ctr">
                      <a:solidFill>
                        <a:srgbClr val="A03EE0"/>
                      </a:solidFill>
                      <a:prstDash val="solid"/>
                      <a:round/>
                      <a:headEnd type="none" w="med" len="med"/>
                      <a:tailEnd type="none" w="med" len="med"/>
                    </a:lnB>
                    <a:solidFill>
                      <a:srgbClr val="7030A0"/>
                    </a:solidFill>
                  </a:tcPr>
                </a:tc>
                <a:tc>
                  <a:txBody>
                    <a:bodyPr/>
                    <a:lstStyle/>
                    <a:p>
                      <a:pPr algn="ctr" rtl="0" fontAlgn="b"/>
                      <a:r>
                        <a:rPr lang="en-US" sz="1400" b="0" dirty="0">
                          <a:effectLst/>
                          <a:latin typeface="Calibri" panose="020F0502020204030204" pitchFamily="34" charset="0"/>
                        </a:rPr>
                        <a:t>119.2</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0.09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3466609"/>
                  </a:ext>
                </a:extLst>
              </a:tr>
              <a:tr h="483055">
                <a:tc>
                  <a:txBody>
                    <a:bodyPr/>
                    <a:lstStyle/>
                    <a:p>
                      <a:pPr algn="ctr" rtl="0" fontAlgn="b"/>
                      <a:r>
                        <a:rPr lang="en-US" sz="1200" b="0" dirty="0">
                          <a:effectLst/>
                          <a:latin typeface="Calibri" panose="020F0502020204030204" pitchFamily="34" charset="0"/>
                        </a:rPr>
                        <a:t>10</a:t>
                      </a:r>
                    </a:p>
                  </a:txBody>
                  <a:tcPr marL="6129" marR="6129" marT="4086" marB="4086" anchor="b">
                    <a:lnL w="15240" cap="flat" cmpd="sng" algn="ctr">
                      <a:solidFill>
                        <a:srgbClr val="A03E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A03EE0"/>
                      </a:solidFill>
                      <a:prstDash val="solid"/>
                      <a:round/>
                      <a:headEnd type="none" w="med" len="med"/>
                      <a:tailEnd type="none" w="med" len="med"/>
                    </a:lnT>
                    <a:lnB w="7620" cap="flat" cmpd="sng" algn="ctr">
                      <a:solidFill>
                        <a:srgbClr val="1044E0"/>
                      </a:solidFill>
                      <a:prstDash val="solid"/>
                      <a:round/>
                      <a:headEnd type="none" w="med" len="med"/>
                      <a:tailEnd type="none" w="med" len="med"/>
                    </a:lnB>
                    <a:solidFill>
                      <a:srgbClr val="FFCCFF"/>
                    </a:solidFill>
                  </a:tcPr>
                </a:tc>
                <a:tc>
                  <a:txBody>
                    <a:bodyPr/>
                    <a:lstStyle/>
                    <a:p>
                      <a:pPr algn="ctr" rtl="0" fontAlgn="b"/>
                      <a:r>
                        <a:rPr lang="en-US" sz="1400" b="0" dirty="0">
                          <a:effectLst/>
                          <a:latin typeface="Calibri" panose="020F0502020204030204" pitchFamily="34" charset="0"/>
                        </a:rPr>
                        <a:t>109.7</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0.08</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5436272"/>
                  </a:ext>
                </a:extLst>
              </a:tr>
              <a:tr h="685189">
                <a:tc>
                  <a:txBody>
                    <a:bodyPr/>
                    <a:lstStyle/>
                    <a:p>
                      <a:pPr algn="ctr" rtl="0" fontAlgn="b"/>
                      <a:r>
                        <a:rPr lang="en-US" sz="1200" b="0" dirty="0">
                          <a:effectLst/>
                          <a:latin typeface="Calibri" panose="020F0502020204030204" pitchFamily="34" charset="0"/>
                        </a:rPr>
                        <a:t>1</a:t>
                      </a:r>
                    </a:p>
                  </a:txBody>
                  <a:tcPr marL="6129" marR="6129" marT="4086" marB="4086" anchor="b">
                    <a:lnL w="15240" cap="flat" cmpd="sng" algn="ctr">
                      <a:solidFill>
                        <a:srgbClr val="104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1044E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0" dirty="0">
                          <a:effectLst/>
                          <a:latin typeface="Calibri" panose="020F0502020204030204" pitchFamily="34" charset="0"/>
                        </a:rPr>
                        <a:t>10.5</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0.01</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3184963"/>
                  </a:ext>
                </a:extLst>
              </a:tr>
              <a:tr h="514591">
                <a:tc>
                  <a:txBody>
                    <a:bodyPr/>
                    <a:lstStyle/>
                    <a:p>
                      <a:pPr algn="ctr" rtl="0" fontAlgn="b"/>
                      <a:r>
                        <a:rPr lang="en-US" sz="1200" b="0" dirty="0">
                          <a:effectLst/>
                          <a:latin typeface="Calibri" panose="020F0502020204030204" pitchFamily="34" charset="0"/>
                        </a:rPr>
                        <a:t>34</a:t>
                      </a:r>
                    </a:p>
                  </a:txBody>
                  <a:tcPr marL="6129" marR="6129" marT="4086" marB="4086" anchor="b">
                    <a:lnL w="15240" cap="flat" cmpd="sng" algn="ctr">
                      <a:solidFill>
                        <a:srgbClr val="3048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3048E0"/>
                      </a:solidFill>
                      <a:prstDash val="solid"/>
                      <a:round/>
                      <a:headEnd type="none" w="med" len="med"/>
                      <a:tailEnd type="none" w="med" len="med"/>
                    </a:lnB>
                    <a:solidFill>
                      <a:srgbClr val="CCCCCC"/>
                    </a:solidFill>
                  </a:tcPr>
                </a:tc>
                <a:tc>
                  <a:txBody>
                    <a:bodyPr/>
                    <a:lstStyle/>
                    <a:p>
                      <a:pPr algn="ctr" rtl="0" fontAlgn="b"/>
                      <a:r>
                        <a:rPr lang="en-US" sz="1400" b="0" dirty="0">
                          <a:effectLst/>
                          <a:latin typeface="Calibri" panose="020F0502020204030204" pitchFamily="34" charset="0"/>
                        </a:rPr>
                        <a:t>809</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884AE0"/>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63.0</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71967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205775" y="501795"/>
            <a:ext cx="4292700" cy="95105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1C4587"/>
                </a:solidFill>
              </a:rPr>
              <a:t>Rice Summary</a:t>
            </a:r>
            <a:endParaRPr sz="3600" dirty="0">
              <a:solidFill>
                <a:srgbClr val="1C4587"/>
              </a:solidFill>
            </a:endParaRPr>
          </a:p>
        </p:txBody>
      </p:sp>
      <p:graphicFrame>
        <p:nvGraphicFramePr>
          <p:cNvPr id="4" name="Google Shape;169;p17">
            <a:extLst>
              <a:ext uri="{FF2B5EF4-FFF2-40B4-BE49-F238E27FC236}">
                <a16:creationId xmlns:a16="http://schemas.microsoft.com/office/drawing/2014/main" id="{0BD2941B-5F85-448E-B399-FBC448931379}"/>
              </a:ext>
            </a:extLst>
          </p:cNvPr>
          <p:cNvGraphicFramePr/>
          <p:nvPr>
            <p:extLst>
              <p:ext uri="{D42A27DB-BD31-4B8C-83A1-F6EECF244321}">
                <p14:modId xmlns:p14="http://schemas.microsoft.com/office/powerpoint/2010/main" val="4254205225"/>
              </p:ext>
            </p:extLst>
          </p:nvPr>
        </p:nvGraphicFramePr>
        <p:xfrm>
          <a:off x="104930" y="1432545"/>
          <a:ext cx="8905566" cy="4955864"/>
        </p:xfrm>
        <a:graphic>
          <a:graphicData uri="http://schemas.openxmlformats.org/drawingml/2006/table">
            <a:tbl>
              <a:tblPr>
                <a:noFill/>
                <a:tableStyleId>{6ABB14A4-BA0B-47DE-B738-B99469DF8FAF}</a:tableStyleId>
              </a:tblPr>
              <a:tblGrid>
                <a:gridCol w="1199214">
                  <a:extLst>
                    <a:ext uri="{9D8B030D-6E8A-4147-A177-3AD203B41FA5}">
                      <a16:colId xmlns:a16="http://schemas.microsoft.com/office/drawing/2014/main" val="20000"/>
                    </a:ext>
                  </a:extLst>
                </a:gridCol>
                <a:gridCol w="1088536">
                  <a:extLst>
                    <a:ext uri="{9D8B030D-6E8A-4147-A177-3AD203B41FA5}">
                      <a16:colId xmlns:a16="http://schemas.microsoft.com/office/drawing/2014/main" val="676839129"/>
                    </a:ext>
                  </a:extLst>
                </a:gridCol>
                <a:gridCol w="1339870">
                  <a:extLst>
                    <a:ext uri="{9D8B030D-6E8A-4147-A177-3AD203B41FA5}">
                      <a16:colId xmlns:a16="http://schemas.microsoft.com/office/drawing/2014/main" val="20002"/>
                    </a:ext>
                  </a:extLst>
                </a:gridCol>
                <a:gridCol w="1259175">
                  <a:extLst>
                    <a:ext uri="{9D8B030D-6E8A-4147-A177-3AD203B41FA5}">
                      <a16:colId xmlns:a16="http://schemas.microsoft.com/office/drawing/2014/main" val="20003"/>
                    </a:ext>
                  </a:extLst>
                </a:gridCol>
                <a:gridCol w="1349114">
                  <a:extLst>
                    <a:ext uri="{9D8B030D-6E8A-4147-A177-3AD203B41FA5}">
                      <a16:colId xmlns:a16="http://schemas.microsoft.com/office/drawing/2014/main" val="20004"/>
                    </a:ext>
                  </a:extLst>
                </a:gridCol>
                <a:gridCol w="2669657">
                  <a:extLst>
                    <a:ext uri="{9D8B030D-6E8A-4147-A177-3AD203B41FA5}">
                      <a16:colId xmlns:a16="http://schemas.microsoft.com/office/drawing/2014/main" val="1742339831"/>
                    </a:ext>
                  </a:extLst>
                </a:gridCol>
              </a:tblGrid>
              <a:tr h="593014">
                <a:tc>
                  <a:txBody>
                    <a:bodyPr/>
                    <a:lstStyle/>
                    <a:p>
                      <a:pPr marL="0" lvl="0" indent="0" algn="ctr" rtl="0">
                        <a:spcBef>
                          <a:spcPts val="0"/>
                        </a:spcBef>
                        <a:spcAft>
                          <a:spcPts val="0"/>
                        </a:spcAft>
                        <a:buNone/>
                      </a:pPr>
                      <a:r>
                        <a:rPr lang="en-US" sz="1800" b="1" dirty="0">
                          <a:solidFill>
                            <a:srgbClr val="00ABEA"/>
                          </a:solidFill>
                          <a:latin typeface="Calibri" charset="0"/>
                          <a:ea typeface="Calibri" charset="0"/>
                          <a:cs typeface="Calibri" charset="0"/>
                          <a:sym typeface="Calibri"/>
                        </a:rPr>
                        <a:t>Monitor &amp; Support </a:t>
                      </a:r>
                      <a:endParaRPr sz="1800" b="1" dirty="0">
                        <a:solidFill>
                          <a:srgbClr val="00ABEA"/>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00B050"/>
                          </a:solidFill>
                          <a:latin typeface="Calibri" charset="0"/>
                          <a:ea typeface="Calibri" charset="0"/>
                          <a:cs typeface="Calibri" charset="0"/>
                          <a:sym typeface="Calibri"/>
                        </a:rPr>
                        <a:t>Priority</a:t>
                      </a:r>
                      <a:r>
                        <a:rPr lang="en-US" sz="1800" b="1" baseline="0" dirty="0">
                          <a:solidFill>
                            <a:srgbClr val="00B050"/>
                          </a:solidFill>
                          <a:latin typeface="Calibri" charset="0"/>
                          <a:ea typeface="Calibri" charset="0"/>
                          <a:cs typeface="Calibri" charset="0"/>
                          <a:sym typeface="Calibri"/>
                        </a:rPr>
                        <a:t> 1</a:t>
                      </a:r>
                      <a:endParaRPr lang="en-US" sz="1800" b="1" dirty="0">
                        <a:solidFill>
                          <a:srgbClr val="00B05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7030A0"/>
                          </a:solidFill>
                          <a:latin typeface="Calibri" charset="0"/>
                          <a:ea typeface="Calibri" charset="0"/>
                          <a:cs typeface="Calibri" charset="0"/>
                          <a:sym typeface="Calibri"/>
                        </a:rPr>
                        <a:t>Priority 2</a:t>
                      </a: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B w="9525" cap="flat" cmpd="sng" algn="ctr">
                      <a:solidFill>
                        <a:srgbClr val="EFEFEF">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99FF"/>
                          </a:solidFill>
                          <a:latin typeface="Calibri" charset="0"/>
                          <a:ea typeface="Calibri" charset="0"/>
                          <a:cs typeface="Calibri" charset="0"/>
                          <a:sym typeface="Calibri"/>
                        </a:rPr>
                        <a:t>Priority 3</a:t>
                      </a: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rgbClr val="FFC000"/>
                          </a:solidFill>
                          <a:latin typeface="Calibri" charset="0"/>
                          <a:ea typeface="Calibri" charset="0"/>
                          <a:cs typeface="Calibri" charset="0"/>
                          <a:sym typeface="Calibri"/>
                        </a:rPr>
                        <a:t>Priority 4</a:t>
                      </a:r>
                      <a:endParaRPr sz="1800" b="1" dirty="0">
                        <a:solidFill>
                          <a:srgbClr val="FFC000"/>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800" b="1" dirty="0">
                          <a:solidFill>
                            <a:schemeClr val="tx1"/>
                          </a:solidFill>
                          <a:latin typeface="Calibri" charset="0"/>
                          <a:ea typeface="Calibri" charset="0"/>
                          <a:cs typeface="Calibri" charset="0"/>
                          <a:sym typeface="Calibri"/>
                        </a:rPr>
                        <a:t>Gray</a:t>
                      </a:r>
                    </a:p>
                    <a:p>
                      <a:pPr marL="0" lvl="0" indent="0" algn="ctr" rtl="0">
                        <a:spcBef>
                          <a:spcPts val="0"/>
                        </a:spcBef>
                        <a:spcAft>
                          <a:spcPts val="0"/>
                        </a:spcAft>
                        <a:buNone/>
                      </a:pPr>
                      <a:endParaRPr sz="1800" b="1" dirty="0">
                        <a:solidFill>
                          <a:schemeClr val="tx1"/>
                        </a:solidFill>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224374">
                <a:tc>
                  <a:txBody>
                    <a:bodyPr/>
                    <a:lstStyle/>
                    <a:p>
                      <a:pPr marL="0" lvl="0" indent="0" algn="l" rtl="0">
                        <a:lnSpc>
                          <a:spcPct val="90000"/>
                        </a:lnSpc>
                        <a:spcBef>
                          <a:spcPts val="1000"/>
                        </a:spcBef>
                        <a:spcAft>
                          <a:spcPts val="0"/>
                        </a:spcAft>
                        <a:buClr>
                          <a:schemeClr val="dk1"/>
                        </a:buClr>
                        <a:buSzPts val="1100"/>
                        <a:buFont typeface="Arial"/>
                        <a:buNone/>
                      </a:pPr>
                      <a:r>
                        <a:rPr lang="en-US" sz="1600" dirty="0">
                          <a:latin typeface="Calibri" charset="0"/>
                          <a:ea typeface="Calibri" charset="0"/>
                          <a:cs typeface="Calibri" charset="0"/>
                          <a:sym typeface="Calibri"/>
                        </a:rPr>
                        <a:t>N/A</a:t>
                      </a: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latin typeface="Calibri" charset="0"/>
                          <a:ea typeface="Calibri" charset="0"/>
                          <a:cs typeface="Calibri" charset="0"/>
                          <a:sym typeface="Calibri"/>
                        </a:rPr>
                        <a:t>Benin, Cabo Verde, Comoros, Cote d’Ivoire Djibouti, Gabon, Gambia, Ghana, Guinea-Bissau, Liberia, Nigeria, Senegal </a:t>
                      </a: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solidFill>
                      <a:schemeClr val="bg1">
                        <a:lumMod val="95000"/>
                      </a:schemeClr>
                    </a:solidFill>
                  </a:tcPr>
                </a:tc>
                <a:tc>
                  <a:txBody>
                    <a:bodyPr/>
                    <a:lstStyle/>
                    <a:p>
                      <a:pPr marL="0" lvl="0" indent="0" algn="l" rtl="0">
                        <a:lnSpc>
                          <a:spcPct val="90000"/>
                        </a:lnSpc>
                        <a:spcBef>
                          <a:spcPts val="1000"/>
                        </a:spcBef>
                        <a:spcAft>
                          <a:spcPts val="0"/>
                        </a:spcAft>
                        <a:buClr>
                          <a:schemeClr val="dk1"/>
                        </a:buClr>
                        <a:buSzPts val="1100"/>
                        <a:buFont typeface="Arial"/>
                        <a:buNone/>
                      </a:pPr>
                      <a:endParaRPr sz="1600" dirty="0">
                        <a:latin typeface="Calibri" charset="0"/>
                        <a:ea typeface="Calibri" charset="0"/>
                        <a:cs typeface="Calibri" charset="0"/>
                        <a:sym typeface="Calibri"/>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lgn="ctr">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charset="0"/>
                          <a:ea typeface="Calibri" charset="0"/>
                          <a:cs typeface="Calibri" charset="0"/>
                          <a:sym typeface="Calibri"/>
                        </a:rPr>
                        <a:t>Egypt,  Mauritania, Mauritius, Madagascar</a:t>
                      </a:r>
                    </a:p>
                  </a:txBody>
                  <a:tcPr marL="91425" marR="91425" marT="91425" marB="91425">
                    <a:lnL w="9525" cap="flat" cmpd="sng">
                      <a:solidFill>
                        <a:srgbClr val="EFEFE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l" rtl="0">
                        <a:lnSpc>
                          <a:spcPct val="90000"/>
                        </a:lnSpc>
                        <a:spcBef>
                          <a:spcPts val="1000"/>
                        </a:spcBef>
                        <a:spcAft>
                          <a:spcPts val="0"/>
                        </a:spcAft>
                        <a:buClr>
                          <a:schemeClr val="dk1"/>
                        </a:buClr>
                        <a:buSzPts val="1100"/>
                        <a:buFont typeface="Arial"/>
                        <a:buNone/>
                      </a:pPr>
                      <a:r>
                        <a:rPr lang="en-US" sz="1600" dirty="0">
                          <a:solidFill>
                            <a:schemeClr val="tx1"/>
                          </a:solidFill>
                          <a:latin typeface="Calibri" charset="0"/>
                          <a:ea typeface="Calibri" charset="0"/>
                          <a:cs typeface="Calibri" charset="0"/>
                          <a:sym typeface="Calibri"/>
                        </a:rPr>
                        <a:t>Guinea, Mali, Sierra Leone </a:t>
                      </a:r>
                      <a:endParaRPr sz="1600" dirty="0">
                        <a:solidFill>
                          <a:schemeClr val="tx1"/>
                        </a:solidFill>
                        <a:latin typeface="Calibri" charset="0"/>
                        <a:ea typeface="Calibri" charset="0"/>
                        <a:cs typeface="Calibri" charset="0"/>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b="0" dirty="0">
                          <a:solidFill>
                            <a:schemeClr val="tx1"/>
                          </a:solidFill>
                          <a:latin typeface="Calibri" charset="0"/>
                          <a:ea typeface="Calibri" charset="0"/>
                          <a:cs typeface="Calibri" charset="0"/>
                        </a:rPr>
                        <a:t>Algeria, Angola, Botswana, Burkina Faso, Burundi, Central African Republic, Chad, Congo Rep., DRC, Equatorial Guinea, Eritrea, Eswatini, Ethiopia, Kenya, Lesotho, Libya, Malawi, Morocco,  Mozambique, Namibia, Niger,  Rwanda, Seychelles, Somalia, South Africa, South Sudan, Sudan, Tanzania, Togo, Tunisia, Uganda, Zambia, Zimbabwe</a:t>
                      </a: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6221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431072" y="862871"/>
            <a:ext cx="8255726" cy="49760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1C4587"/>
                </a:solidFill>
              </a:rPr>
              <a:t>Strategic Priorities: </a:t>
            </a:r>
            <a:r>
              <a:rPr lang="en-US" sz="3600" dirty="0">
                <a:solidFill>
                  <a:srgbClr val="BF9000"/>
                </a:solidFill>
              </a:rPr>
              <a:t>Rice</a:t>
            </a:r>
            <a:endParaRPr sz="3600" dirty="0">
              <a:solidFill>
                <a:srgbClr val="1C4587"/>
              </a:solidFill>
            </a:endParaRPr>
          </a:p>
        </p:txBody>
      </p:sp>
      <p:grpSp>
        <p:nvGrpSpPr>
          <p:cNvPr id="5" name="Group 65"/>
          <p:cNvGrpSpPr>
            <a:grpSpLocks/>
          </p:cNvGrpSpPr>
          <p:nvPr/>
        </p:nvGrpSpPr>
        <p:grpSpPr bwMode="auto">
          <a:xfrm>
            <a:off x="5050527" y="1915676"/>
            <a:ext cx="3983037" cy="4343400"/>
            <a:chOff x="2163114" y="1590714"/>
            <a:chExt cx="4162283" cy="4572000"/>
          </a:xfrm>
          <a:solidFill>
            <a:schemeClr val="bg1">
              <a:lumMod val="85000"/>
            </a:schemeClr>
          </a:solidFill>
        </p:grpSpPr>
        <p:sp>
          <p:nvSpPr>
            <p:cNvPr id="6" name="Freeform 136"/>
            <p:cNvSpPr>
              <a:spLocks/>
            </p:cNvSpPr>
            <p:nvPr/>
          </p:nvSpPr>
          <p:spPr bwMode="auto">
            <a:xfrm>
              <a:off x="4709497" y="1965970"/>
              <a:ext cx="658613" cy="658613"/>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7" name="Freeform 137"/>
            <p:cNvSpPr>
              <a:spLocks/>
            </p:cNvSpPr>
            <p:nvPr/>
          </p:nvSpPr>
          <p:spPr bwMode="auto">
            <a:xfrm>
              <a:off x="3779014" y="1874071"/>
              <a:ext cx="953458" cy="850070"/>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8" name="Freeform 138"/>
            <p:cNvSpPr>
              <a:spLocks/>
            </p:cNvSpPr>
            <p:nvPr/>
          </p:nvSpPr>
          <p:spPr bwMode="auto">
            <a:xfrm>
              <a:off x="3664140" y="1590714"/>
              <a:ext cx="248895" cy="467156"/>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9" name="Freeform 139"/>
            <p:cNvSpPr>
              <a:spLocks/>
            </p:cNvSpPr>
            <p:nvPr/>
          </p:nvSpPr>
          <p:spPr bwMode="auto">
            <a:xfrm>
              <a:off x="2676220" y="1613689"/>
              <a:ext cx="1267448" cy="118703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0" name="Freeform 140"/>
            <p:cNvSpPr>
              <a:spLocks/>
            </p:cNvSpPr>
            <p:nvPr/>
          </p:nvSpPr>
          <p:spPr bwMode="auto">
            <a:xfrm>
              <a:off x="2415838" y="1690272"/>
              <a:ext cx="719880" cy="551397"/>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1" name="Freeform 141"/>
            <p:cNvSpPr>
              <a:spLocks/>
            </p:cNvSpPr>
            <p:nvPr/>
          </p:nvSpPr>
          <p:spPr bwMode="auto">
            <a:xfrm>
              <a:off x="2170772" y="2241669"/>
              <a:ext cx="505447" cy="405889"/>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2" name="Freeform 142"/>
            <p:cNvSpPr>
              <a:spLocks/>
            </p:cNvSpPr>
            <p:nvPr/>
          </p:nvSpPr>
          <p:spPr bwMode="auto">
            <a:xfrm>
              <a:off x="2201405" y="3183639"/>
              <a:ext cx="183799" cy="107216"/>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13" name="Freeform 143"/>
            <p:cNvSpPr>
              <a:spLocks/>
            </p:cNvSpPr>
            <p:nvPr/>
          </p:nvSpPr>
          <p:spPr bwMode="auto">
            <a:xfrm>
              <a:off x="2408179" y="3352121"/>
              <a:ext cx="168482" cy="183799"/>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4" name="Freeform 144"/>
            <p:cNvSpPr>
              <a:spLocks/>
            </p:cNvSpPr>
            <p:nvPr/>
          </p:nvSpPr>
          <p:spPr bwMode="auto">
            <a:xfrm>
              <a:off x="2170772" y="2241669"/>
              <a:ext cx="758171" cy="819437"/>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15" name="Freeform 145"/>
            <p:cNvSpPr>
              <a:spLocks/>
            </p:cNvSpPr>
            <p:nvPr/>
          </p:nvSpPr>
          <p:spPr bwMode="auto">
            <a:xfrm>
              <a:off x="2285647" y="3183639"/>
              <a:ext cx="444181" cy="336965"/>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rgbClr val="FFCCFF"/>
            </a:solidFill>
            <a:ln w="6350">
              <a:solidFill>
                <a:srgbClr val="CECECE"/>
              </a:solidFill>
              <a:round/>
              <a:headEnd/>
              <a:tailEnd/>
            </a:ln>
          </p:spPr>
          <p:txBody>
            <a:bodyPr>
              <a:prstTxWarp prst="textNoShape">
                <a:avLst/>
              </a:prstTxWarp>
            </a:bodyPr>
            <a:lstStyle/>
            <a:p>
              <a:endParaRPr lang="en-US" sz="1600" dirty="0">
                <a:solidFill>
                  <a:srgbClr val="000090"/>
                </a:solidFill>
              </a:endParaRPr>
            </a:p>
          </p:txBody>
        </p:sp>
        <p:sp>
          <p:nvSpPr>
            <p:cNvPr id="16" name="Freeform 146"/>
            <p:cNvSpPr>
              <a:spLocks/>
            </p:cNvSpPr>
            <p:nvPr/>
          </p:nvSpPr>
          <p:spPr bwMode="auto">
            <a:xfrm>
              <a:off x="2500079" y="3444021"/>
              <a:ext cx="252724" cy="252724"/>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17" name="Freeform 147"/>
            <p:cNvSpPr>
              <a:spLocks/>
            </p:cNvSpPr>
            <p:nvPr/>
          </p:nvSpPr>
          <p:spPr bwMode="auto">
            <a:xfrm>
              <a:off x="4020250" y="2517367"/>
              <a:ext cx="643297" cy="987920"/>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8" name="Freeform 148"/>
            <p:cNvSpPr>
              <a:spLocks/>
            </p:cNvSpPr>
            <p:nvPr/>
          </p:nvSpPr>
          <p:spPr bwMode="auto">
            <a:xfrm>
              <a:off x="3212300" y="2502051"/>
              <a:ext cx="961116" cy="742854"/>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19" name="Freeform 149"/>
            <p:cNvSpPr>
              <a:spLocks/>
            </p:cNvSpPr>
            <p:nvPr/>
          </p:nvSpPr>
          <p:spPr bwMode="auto">
            <a:xfrm>
              <a:off x="4096833" y="3298513"/>
              <a:ext cx="773488" cy="490131"/>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0" name="Freeform 150"/>
            <p:cNvSpPr>
              <a:spLocks/>
            </p:cNvSpPr>
            <p:nvPr/>
          </p:nvSpPr>
          <p:spPr bwMode="auto">
            <a:xfrm>
              <a:off x="4541014" y="2548000"/>
              <a:ext cx="1010895" cy="1179377"/>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4"/>
                <a:gd name="T118" fmla="*/ 0 h 308"/>
                <a:gd name="T119" fmla="*/ 264 w 26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1" name="Freeform 151"/>
            <p:cNvSpPr>
              <a:spLocks/>
            </p:cNvSpPr>
            <p:nvPr/>
          </p:nvSpPr>
          <p:spPr bwMode="auto">
            <a:xfrm>
              <a:off x="5421718" y="2877307"/>
              <a:ext cx="382915" cy="329307"/>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2" name="Freeform 152"/>
            <p:cNvSpPr>
              <a:spLocks/>
            </p:cNvSpPr>
            <p:nvPr/>
          </p:nvSpPr>
          <p:spPr bwMode="auto">
            <a:xfrm>
              <a:off x="5751025" y="3168322"/>
              <a:ext cx="84241" cy="130191"/>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23" name="Freeform 153"/>
            <p:cNvSpPr>
              <a:spLocks/>
            </p:cNvSpPr>
            <p:nvPr/>
          </p:nvSpPr>
          <p:spPr bwMode="auto">
            <a:xfrm>
              <a:off x="5689759" y="3237247"/>
              <a:ext cx="635638" cy="827095"/>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4" name="Freeform 154"/>
            <p:cNvSpPr>
              <a:spLocks/>
            </p:cNvSpPr>
            <p:nvPr/>
          </p:nvSpPr>
          <p:spPr bwMode="auto">
            <a:xfrm>
              <a:off x="5207286" y="3068764"/>
              <a:ext cx="896020" cy="681588"/>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5" name="Freeform 155"/>
            <p:cNvSpPr>
              <a:spLocks/>
            </p:cNvSpPr>
            <p:nvPr/>
          </p:nvSpPr>
          <p:spPr bwMode="auto">
            <a:xfrm>
              <a:off x="3733064" y="3168322"/>
              <a:ext cx="455669" cy="681588"/>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FFC000"/>
            </a:solidFill>
            <a:ln w="6350">
              <a:solidFill>
                <a:srgbClr val="CECECE"/>
              </a:solidFill>
              <a:round/>
              <a:headEnd/>
              <a:tailEnd/>
            </a:ln>
          </p:spPr>
          <p:txBody>
            <a:bodyPr>
              <a:prstTxWarp prst="textNoShape">
                <a:avLst/>
              </a:prstTxWarp>
            </a:bodyPr>
            <a:lstStyle/>
            <a:p>
              <a:endParaRPr lang="en-US" sz="1600"/>
            </a:p>
          </p:txBody>
        </p:sp>
        <p:sp>
          <p:nvSpPr>
            <p:cNvPr id="26" name="Freeform 156"/>
            <p:cNvSpPr>
              <a:spLocks/>
            </p:cNvSpPr>
            <p:nvPr/>
          </p:nvSpPr>
          <p:spPr bwMode="auto">
            <a:xfrm>
              <a:off x="3373125" y="3114714"/>
              <a:ext cx="716051" cy="574372"/>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7030A0"/>
            </a:solidFill>
            <a:ln w="6350">
              <a:solidFill>
                <a:srgbClr val="CECECE"/>
              </a:solidFill>
              <a:round/>
              <a:headEnd/>
              <a:tailEnd/>
            </a:ln>
          </p:spPr>
          <p:txBody>
            <a:bodyPr>
              <a:prstTxWarp prst="textNoShape">
                <a:avLst/>
              </a:prstTxWarp>
            </a:bodyPr>
            <a:lstStyle/>
            <a:p>
              <a:endParaRPr lang="en-US" sz="1600">
                <a:solidFill>
                  <a:srgbClr val="7F7F7F"/>
                </a:solidFill>
              </a:endParaRPr>
            </a:p>
          </p:txBody>
        </p:sp>
        <p:sp>
          <p:nvSpPr>
            <p:cNvPr id="27" name="Freeform 157"/>
            <p:cNvSpPr>
              <a:spLocks/>
            </p:cNvSpPr>
            <p:nvPr/>
          </p:nvSpPr>
          <p:spPr bwMode="auto">
            <a:xfrm>
              <a:off x="3250592" y="3206613"/>
              <a:ext cx="206774" cy="367598"/>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28" name="Freeform 158"/>
            <p:cNvSpPr>
              <a:spLocks/>
            </p:cNvSpPr>
            <p:nvPr/>
          </p:nvSpPr>
          <p:spPr bwMode="auto">
            <a:xfrm>
              <a:off x="3181667" y="3283196"/>
              <a:ext cx="114874" cy="306332"/>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29" name="Freeform 159"/>
            <p:cNvSpPr>
              <a:spLocks/>
            </p:cNvSpPr>
            <p:nvPr/>
          </p:nvSpPr>
          <p:spPr bwMode="auto">
            <a:xfrm>
              <a:off x="2469446" y="2425468"/>
              <a:ext cx="987920" cy="903678"/>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noFill/>
              </a:endParaRPr>
            </a:p>
          </p:txBody>
        </p:sp>
        <p:sp>
          <p:nvSpPr>
            <p:cNvPr id="30" name="Freeform 160"/>
            <p:cNvSpPr>
              <a:spLocks/>
            </p:cNvSpPr>
            <p:nvPr/>
          </p:nvSpPr>
          <p:spPr bwMode="auto">
            <a:xfrm>
              <a:off x="2867677" y="3045789"/>
              <a:ext cx="459498" cy="329307"/>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1" name="Freeform 161"/>
            <p:cNvSpPr>
              <a:spLocks/>
            </p:cNvSpPr>
            <p:nvPr/>
          </p:nvSpPr>
          <p:spPr bwMode="auto">
            <a:xfrm>
              <a:off x="3013185" y="3283196"/>
              <a:ext cx="229749" cy="382915"/>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32" name="Freeform 162"/>
            <p:cNvSpPr>
              <a:spLocks/>
            </p:cNvSpPr>
            <p:nvPr/>
          </p:nvSpPr>
          <p:spPr bwMode="auto">
            <a:xfrm>
              <a:off x="2691536" y="3321488"/>
              <a:ext cx="359940" cy="375256"/>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33" name="Freeform 163"/>
            <p:cNvSpPr>
              <a:spLocks/>
            </p:cNvSpPr>
            <p:nvPr/>
          </p:nvSpPr>
          <p:spPr bwMode="auto">
            <a:xfrm>
              <a:off x="3786672" y="3819277"/>
              <a:ext cx="111045" cy="91899"/>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4" name="Freeform 165"/>
            <p:cNvSpPr>
              <a:spLocks/>
            </p:cNvSpPr>
            <p:nvPr/>
          </p:nvSpPr>
          <p:spPr bwMode="auto">
            <a:xfrm>
              <a:off x="4219366" y="5327960"/>
              <a:ext cx="995578" cy="834754"/>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2147483647 w 260"/>
                <a:gd name="T97" fmla="*/ 2147483647 h 218"/>
                <a:gd name="T98" fmla="*/ 0 w 260"/>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18"/>
                <a:gd name="T152" fmla="*/ 260 w 260"/>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5" name="Freeform 166"/>
            <p:cNvSpPr>
              <a:spLocks/>
            </p:cNvSpPr>
            <p:nvPr/>
          </p:nvSpPr>
          <p:spPr bwMode="auto">
            <a:xfrm>
              <a:off x="4747788" y="4929729"/>
              <a:ext cx="459498" cy="405889"/>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6" name="Freeform 167"/>
            <p:cNvSpPr>
              <a:spLocks/>
            </p:cNvSpPr>
            <p:nvPr/>
          </p:nvSpPr>
          <p:spPr bwMode="auto">
            <a:xfrm>
              <a:off x="4426140" y="5067578"/>
              <a:ext cx="551397" cy="55905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7" name="Freeform 168"/>
            <p:cNvSpPr>
              <a:spLocks/>
            </p:cNvSpPr>
            <p:nvPr/>
          </p:nvSpPr>
          <p:spPr bwMode="auto">
            <a:xfrm>
              <a:off x="3943667" y="5029287"/>
              <a:ext cx="543739" cy="735196"/>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8" name="Freeform 169"/>
            <p:cNvSpPr>
              <a:spLocks/>
            </p:cNvSpPr>
            <p:nvPr/>
          </p:nvSpPr>
          <p:spPr bwMode="auto">
            <a:xfrm>
              <a:off x="5061778" y="4600423"/>
              <a:ext cx="620322" cy="1033869"/>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39" name="Freeform 170"/>
            <p:cNvSpPr>
              <a:spLocks/>
            </p:cNvSpPr>
            <p:nvPr/>
          </p:nvSpPr>
          <p:spPr bwMode="auto">
            <a:xfrm>
              <a:off x="5199628" y="4546815"/>
              <a:ext cx="191457" cy="459497"/>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0" name="Freeform 171"/>
            <p:cNvSpPr>
              <a:spLocks/>
            </p:cNvSpPr>
            <p:nvPr/>
          </p:nvSpPr>
          <p:spPr bwMode="auto">
            <a:xfrm>
              <a:off x="4548673" y="4470232"/>
              <a:ext cx="704563" cy="597347"/>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1" name="Freeform 172"/>
            <p:cNvSpPr>
              <a:spLocks/>
            </p:cNvSpPr>
            <p:nvPr/>
          </p:nvSpPr>
          <p:spPr bwMode="auto">
            <a:xfrm>
              <a:off x="5000512" y="4026051"/>
              <a:ext cx="666272" cy="65095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2" name="Freeform 173"/>
            <p:cNvSpPr>
              <a:spLocks/>
            </p:cNvSpPr>
            <p:nvPr/>
          </p:nvSpPr>
          <p:spPr bwMode="auto">
            <a:xfrm>
              <a:off x="4992854" y="4102634"/>
              <a:ext cx="84241" cy="137849"/>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3" name="Freeform 174"/>
            <p:cNvSpPr>
              <a:spLocks/>
            </p:cNvSpPr>
            <p:nvPr/>
          </p:nvSpPr>
          <p:spPr bwMode="auto">
            <a:xfrm>
              <a:off x="4969879" y="4026051"/>
              <a:ext cx="114874" cy="122533"/>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4" name="Freeform 175"/>
            <p:cNvSpPr>
              <a:spLocks/>
            </p:cNvSpPr>
            <p:nvPr/>
          </p:nvSpPr>
          <p:spPr bwMode="auto">
            <a:xfrm>
              <a:off x="5007817" y="3711614"/>
              <a:ext cx="330189" cy="322263"/>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5" name="Freeform 176"/>
            <p:cNvSpPr>
              <a:spLocks/>
            </p:cNvSpPr>
            <p:nvPr/>
          </p:nvSpPr>
          <p:spPr bwMode="auto">
            <a:xfrm>
              <a:off x="3943667" y="4317066"/>
              <a:ext cx="804121" cy="781146"/>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6" name="Freeform 177"/>
            <p:cNvSpPr>
              <a:spLocks/>
            </p:cNvSpPr>
            <p:nvPr/>
          </p:nvSpPr>
          <p:spPr bwMode="auto">
            <a:xfrm>
              <a:off x="3966642" y="3635478"/>
              <a:ext cx="1141086" cy="1148744"/>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7" name="Freeform 178"/>
            <p:cNvSpPr>
              <a:spLocks/>
            </p:cNvSpPr>
            <p:nvPr/>
          </p:nvSpPr>
          <p:spPr bwMode="auto">
            <a:xfrm>
              <a:off x="3943667" y="4232825"/>
              <a:ext cx="45950" cy="76583"/>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8" name="Freeform 179"/>
            <p:cNvSpPr>
              <a:spLocks/>
            </p:cNvSpPr>
            <p:nvPr/>
          </p:nvSpPr>
          <p:spPr bwMode="auto">
            <a:xfrm>
              <a:off x="3886230" y="3742694"/>
              <a:ext cx="448010" cy="505447"/>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49" name="Freeform 180"/>
            <p:cNvSpPr>
              <a:spLocks/>
            </p:cNvSpPr>
            <p:nvPr/>
          </p:nvSpPr>
          <p:spPr bwMode="auto">
            <a:xfrm>
              <a:off x="5268552" y="3681428"/>
              <a:ext cx="482473" cy="566714"/>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0" name="Freeform 181"/>
            <p:cNvSpPr>
              <a:spLocks/>
            </p:cNvSpPr>
            <p:nvPr/>
          </p:nvSpPr>
          <p:spPr bwMode="auto">
            <a:xfrm>
              <a:off x="3748381" y="3819277"/>
              <a:ext cx="340794" cy="367598"/>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FFCCFF"/>
            </a:solidFill>
            <a:ln w="6350">
              <a:solidFill>
                <a:srgbClr val="CECECE"/>
              </a:solidFill>
              <a:round/>
              <a:headEnd/>
              <a:tailEnd/>
            </a:ln>
          </p:spPr>
          <p:txBody>
            <a:bodyPr>
              <a:prstTxWarp prst="textNoShape">
                <a:avLst/>
              </a:prstTxWarp>
            </a:bodyPr>
            <a:lstStyle/>
            <a:p>
              <a:endParaRPr lang="en-US" sz="1600"/>
            </a:p>
          </p:txBody>
        </p:sp>
        <p:sp>
          <p:nvSpPr>
            <p:cNvPr id="51" name="Freeform 182"/>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a:solidFill>
                <a:srgbClr val="CECECE"/>
              </a:solidFill>
              <a:round/>
              <a:headEnd/>
              <a:tailEnd/>
            </a:ln>
          </p:spPr>
          <p:txBody>
            <a:bodyPr>
              <a:prstTxWarp prst="textNoShape">
                <a:avLst/>
              </a:prstTxWarp>
            </a:bodyPr>
            <a:lstStyle/>
            <a:p>
              <a:endParaRPr lang="en-US" sz="1600"/>
            </a:p>
          </p:txBody>
        </p:sp>
        <p:sp>
          <p:nvSpPr>
            <p:cNvPr id="52" name="Freeform 183"/>
            <p:cNvSpPr>
              <a:spLocks/>
            </p:cNvSpPr>
            <p:nvPr/>
          </p:nvSpPr>
          <p:spPr bwMode="auto">
            <a:xfrm>
              <a:off x="2178431" y="3122372"/>
              <a:ext cx="191457" cy="459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7030A0"/>
            </a:solidFill>
            <a:ln w="6350">
              <a:solidFill>
                <a:srgbClr val="CECECE"/>
              </a:solidFill>
              <a:round/>
              <a:headEnd/>
              <a:tailEnd/>
            </a:ln>
          </p:spPr>
          <p:txBody>
            <a:bodyPr>
              <a:prstTxWarp prst="textNoShape">
                <a:avLst/>
              </a:prstTxWarp>
            </a:bodyPr>
            <a:lstStyle/>
            <a:p>
              <a:endParaRPr lang="en-US" sz="1600"/>
            </a:p>
          </p:txBody>
        </p:sp>
        <p:sp>
          <p:nvSpPr>
            <p:cNvPr id="53" name="Freeform 184"/>
            <p:cNvSpPr>
              <a:spLocks/>
            </p:cNvSpPr>
            <p:nvPr/>
          </p:nvSpPr>
          <p:spPr bwMode="auto">
            <a:xfrm>
              <a:off x="2163114" y="2938573"/>
              <a:ext cx="352282" cy="268040"/>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00B050"/>
            </a:solidFill>
            <a:ln w="6350">
              <a:solidFill>
                <a:srgbClr val="CECECE"/>
              </a:solidFill>
              <a:round/>
              <a:headEnd/>
              <a:tailEnd/>
            </a:ln>
          </p:spPr>
          <p:txBody>
            <a:bodyPr>
              <a:prstTxWarp prst="textNoShape">
                <a:avLst/>
              </a:prstTxWarp>
            </a:bodyPr>
            <a:lstStyle/>
            <a:p>
              <a:endParaRPr lang="en-US" sz="1600"/>
            </a:p>
          </p:txBody>
        </p:sp>
        <p:sp>
          <p:nvSpPr>
            <p:cNvPr id="54" name="Freeform 185"/>
            <p:cNvSpPr>
              <a:spLocks/>
            </p:cNvSpPr>
            <p:nvPr/>
          </p:nvSpPr>
          <p:spPr bwMode="auto">
            <a:xfrm>
              <a:off x="5050291" y="5546222"/>
              <a:ext cx="145508" cy="137849"/>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2147483647 h 36"/>
                <a:gd name="T10" fmla="*/ 2147483647 w 38"/>
                <a:gd name="T11" fmla="*/ 0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28" y="0"/>
                  </a:moveTo>
                  <a:lnTo>
                    <a:pt x="0" y="10"/>
                  </a:lnTo>
                  <a:lnTo>
                    <a:pt x="8" y="36"/>
                  </a:lnTo>
                  <a:lnTo>
                    <a:pt x="38" y="26"/>
                  </a:lnTo>
                  <a:lnTo>
                    <a:pt x="26" y="18"/>
                  </a:lnTo>
                  <a:lnTo>
                    <a:pt x="28" y="0"/>
                  </a:lnTo>
                  <a:close/>
                </a:path>
              </a:pathLst>
            </a:custGeom>
            <a:grpFill/>
            <a:ln w="6350">
              <a:solidFill>
                <a:srgbClr val="CECECE"/>
              </a:solidFill>
              <a:round/>
              <a:headEnd/>
              <a:tailEnd/>
            </a:ln>
          </p:spPr>
          <p:txBody>
            <a:bodyPr wrap="none" anchor="ctr">
              <a:prstTxWarp prst="textNoShape">
                <a:avLst/>
              </a:prstTxWarp>
            </a:bodyPr>
            <a:lstStyle/>
            <a:p>
              <a:endParaRPr lang="en-US" sz="1600"/>
            </a:p>
          </p:txBody>
        </p:sp>
        <p:sp>
          <p:nvSpPr>
            <p:cNvPr id="55" name="Freeform 186"/>
            <p:cNvSpPr>
              <a:spLocks/>
            </p:cNvSpPr>
            <p:nvPr/>
          </p:nvSpPr>
          <p:spPr bwMode="auto">
            <a:xfrm>
              <a:off x="4851175" y="5684071"/>
              <a:ext cx="122533" cy="168482"/>
            </a:xfrm>
            <a:custGeom>
              <a:avLst/>
              <a:gdLst>
                <a:gd name="T0" fmla="*/ 2147483647 w 32"/>
                <a:gd name="T1" fmla="*/ 2147483647 h 44"/>
                <a:gd name="T2" fmla="*/ 2147483647 w 32"/>
                <a:gd name="T3" fmla="*/ 0 h 44"/>
                <a:gd name="T4" fmla="*/ 0 w 32"/>
                <a:gd name="T5" fmla="*/ 2147483647 h 44"/>
                <a:gd name="T6" fmla="*/ 2147483647 w 32"/>
                <a:gd name="T7" fmla="*/ 2147483647 h 44"/>
                <a:gd name="T8" fmla="*/ 2147483647 w 32"/>
                <a:gd name="T9" fmla="*/ 2147483647 h 44"/>
                <a:gd name="T10" fmla="*/ 2147483647 w 32"/>
                <a:gd name="T11" fmla="*/ 2147483647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32" y="28"/>
                  </a:moveTo>
                  <a:lnTo>
                    <a:pt x="16" y="0"/>
                  </a:lnTo>
                  <a:lnTo>
                    <a:pt x="0" y="22"/>
                  </a:lnTo>
                  <a:lnTo>
                    <a:pt x="10" y="44"/>
                  </a:lnTo>
                  <a:lnTo>
                    <a:pt x="18" y="32"/>
                  </a:lnTo>
                  <a:lnTo>
                    <a:pt x="32" y="28"/>
                  </a:lnTo>
                  <a:close/>
                </a:path>
              </a:pathLst>
            </a:custGeom>
            <a:grpFill/>
            <a:ln w="6350">
              <a:solidFill>
                <a:srgbClr val="CECECE"/>
              </a:solidFill>
              <a:round/>
              <a:headEnd/>
              <a:tailEnd/>
            </a:ln>
          </p:spPr>
          <p:txBody>
            <a:bodyPr wrap="none" anchor="ctr">
              <a:prstTxWarp prst="textNoShape">
                <a:avLst/>
              </a:prstTxWarp>
            </a:bodyPr>
            <a:lstStyle/>
            <a:p>
              <a:endParaRPr lang="en-US" sz="1600"/>
            </a:p>
          </p:txBody>
        </p:sp>
      </p:grpSp>
      <p:graphicFrame>
        <p:nvGraphicFramePr>
          <p:cNvPr id="56" name="Table 55">
            <a:extLst>
              <a:ext uri="{FF2B5EF4-FFF2-40B4-BE49-F238E27FC236}">
                <a16:creationId xmlns:a16="http://schemas.microsoft.com/office/drawing/2014/main" id="{037D516C-76B8-40F6-B58B-B439202FF6F8}"/>
              </a:ext>
            </a:extLst>
          </p:cNvPr>
          <p:cNvGraphicFramePr>
            <a:graphicFrameLocks noGrp="1"/>
          </p:cNvGraphicFramePr>
          <p:nvPr>
            <p:extLst>
              <p:ext uri="{D42A27DB-BD31-4B8C-83A1-F6EECF244321}">
                <p14:modId xmlns:p14="http://schemas.microsoft.com/office/powerpoint/2010/main" val="3178052347"/>
              </p:ext>
            </p:extLst>
          </p:nvPr>
        </p:nvGraphicFramePr>
        <p:xfrm>
          <a:off x="380185" y="1845795"/>
          <a:ext cx="4258076" cy="4319530"/>
        </p:xfrm>
        <a:graphic>
          <a:graphicData uri="http://schemas.openxmlformats.org/drawingml/2006/table">
            <a:tbl>
              <a:tblPr/>
              <a:tblGrid>
                <a:gridCol w="1056847">
                  <a:extLst>
                    <a:ext uri="{9D8B030D-6E8A-4147-A177-3AD203B41FA5}">
                      <a16:colId xmlns:a16="http://schemas.microsoft.com/office/drawing/2014/main" val="1363068779"/>
                    </a:ext>
                  </a:extLst>
                </a:gridCol>
                <a:gridCol w="1516891">
                  <a:extLst>
                    <a:ext uri="{9D8B030D-6E8A-4147-A177-3AD203B41FA5}">
                      <a16:colId xmlns:a16="http://schemas.microsoft.com/office/drawing/2014/main" val="1444978269"/>
                    </a:ext>
                  </a:extLst>
                </a:gridCol>
                <a:gridCol w="1684338">
                  <a:extLst>
                    <a:ext uri="{9D8B030D-6E8A-4147-A177-3AD203B41FA5}">
                      <a16:colId xmlns:a16="http://schemas.microsoft.com/office/drawing/2014/main" val="538664400"/>
                    </a:ext>
                  </a:extLst>
                </a:gridCol>
              </a:tblGrid>
              <a:tr h="550165">
                <a:tc>
                  <a:txBody>
                    <a:bodyPr/>
                    <a:lstStyle/>
                    <a:p>
                      <a:pPr algn="ctr" rtl="0" fontAlgn="b"/>
                      <a:r>
                        <a:rPr lang="en-US" sz="1400" b="1" dirty="0">
                          <a:effectLst/>
                          <a:latin typeface="Calibri" panose="020F0502020204030204" pitchFamily="34" charset="0"/>
                        </a:rPr>
                        <a:t>#  of Countries</a:t>
                      </a:r>
                    </a:p>
                  </a:txBody>
                  <a:tcPr marL="6129" marR="6129" marT="4086" marB="4086" anchor="b">
                    <a:lnL w="7620" cap="flat" cmpd="sng" algn="ctr">
                      <a:solidFill>
                        <a:srgbClr val="CCCCCC"/>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effectLst/>
                          <a:latin typeface="Calibri" panose="020F0502020204030204" pitchFamily="34" charset="0"/>
                        </a:rPr>
                        <a:t>Population in Millions </a:t>
                      </a:r>
                    </a:p>
                  </a:txBody>
                  <a:tcPr marL="6129" marR="6129" marT="4086" marB="4086" anchor="b">
                    <a:lnL w="12700" cap="flat" cmpd="sng" algn="ctr">
                      <a:solidFill>
                        <a:schemeClr val="bg1">
                          <a:lumMod val="85000"/>
                        </a:schemeClr>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US" sz="1400" b="1" dirty="0">
                          <a:solidFill>
                            <a:srgbClr val="000000"/>
                          </a:solidFill>
                          <a:effectLst/>
                          <a:latin typeface="Calibri" panose="020F0502020204030204" pitchFamily="34" charset="0"/>
                        </a:rPr>
                        <a:t>% of Total African Population</a:t>
                      </a:r>
                    </a:p>
                  </a:txBody>
                  <a:tcPr marL="6129" marR="6129" marT="4086" marB="408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74671"/>
                  </a:ext>
                </a:extLst>
              </a:tr>
              <a:tr h="591648">
                <a:tc>
                  <a:txBody>
                    <a:bodyPr/>
                    <a:lstStyle/>
                    <a:p>
                      <a:pPr algn="ctr" rtl="0" fontAlgn="b"/>
                      <a:r>
                        <a:rPr lang="en-US" sz="1200" b="0" dirty="0">
                          <a:effectLst/>
                          <a:latin typeface="Calibri" panose="020F0502020204030204" pitchFamily="34" charset="0"/>
                        </a:rPr>
                        <a:t>0</a:t>
                      </a:r>
                    </a:p>
                  </a:txBody>
                  <a:tcPr marL="6129" marR="6129" marT="4086" marB="4086" anchor="b">
                    <a:lnL w="15240" cap="flat" cmpd="sng" algn="ctr">
                      <a:solidFill>
                        <a:srgbClr val="E02E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0834E0"/>
                      </a:solidFill>
                      <a:prstDash val="solid"/>
                      <a:round/>
                      <a:headEnd type="none" w="med" len="med"/>
                      <a:tailEnd type="none" w="med" len="med"/>
                    </a:lnB>
                    <a:solidFill>
                      <a:schemeClr val="accent5">
                        <a:lumMod val="40000"/>
                        <a:lumOff val="60000"/>
                      </a:schemeClr>
                    </a:solidFill>
                  </a:tcPr>
                </a:tc>
                <a:tc>
                  <a:txBody>
                    <a:bodyPr/>
                    <a:lstStyle/>
                    <a:p>
                      <a:pPr algn="ctr" rtl="0" fontAlgn="b"/>
                      <a:r>
                        <a:rPr lang="en-US" sz="1400" b="0" dirty="0">
                          <a:effectLst/>
                          <a:latin typeface="Calibri" panose="020F0502020204030204" pitchFamily="34" charset="0"/>
                        </a:rPr>
                        <a:t>0</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0981661"/>
                  </a:ext>
                </a:extLst>
              </a:tr>
              <a:tr h="514591">
                <a:tc>
                  <a:txBody>
                    <a:bodyPr/>
                    <a:lstStyle/>
                    <a:p>
                      <a:pPr algn="ctr" rtl="0" fontAlgn="b"/>
                      <a:r>
                        <a:rPr lang="en-US" sz="1200" b="0" dirty="0">
                          <a:effectLst/>
                          <a:latin typeface="Calibri" panose="020F0502020204030204" pitchFamily="34" charset="0"/>
                        </a:rPr>
                        <a:t>12</a:t>
                      </a:r>
                    </a:p>
                  </a:txBody>
                  <a:tcPr marL="6129" marR="6129" marT="4086" marB="4086" anchor="b">
                    <a:lnL w="15240" cap="flat" cmpd="sng" algn="ctr">
                      <a:solidFill>
                        <a:srgbClr val="083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834E0"/>
                      </a:solidFill>
                      <a:prstDash val="solid"/>
                      <a:round/>
                      <a:headEnd type="none" w="med" len="med"/>
                      <a:tailEnd type="none" w="med" len="med"/>
                    </a:lnT>
                    <a:lnB w="7620" cap="flat" cmpd="sng" algn="ctr">
                      <a:solidFill>
                        <a:srgbClr val="7839E0"/>
                      </a:solidFill>
                      <a:prstDash val="solid"/>
                      <a:round/>
                      <a:headEnd type="none" w="med" len="med"/>
                      <a:tailEnd type="none" w="med" len="med"/>
                    </a:lnB>
                    <a:solidFill>
                      <a:schemeClr val="accent2"/>
                    </a:solidFill>
                  </a:tcPr>
                </a:tc>
                <a:tc>
                  <a:txBody>
                    <a:bodyPr/>
                    <a:lstStyle/>
                    <a:p>
                      <a:pPr algn="ctr" rtl="0" fontAlgn="b"/>
                      <a:r>
                        <a:rPr lang="en-US" sz="1400" b="0" dirty="0">
                          <a:effectLst/>
                          <a:latin typeface="Calibri" panose="020F0502020204030204" pitchFamily="34" charset="0"/>
                        </a:rPr>
                        <a:t>284</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22</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183592"/>
                  </a:ext>
                </a:extLst>
              </a:tr>
              <a:tr h="980291">
                <a:tc>
                  <a:txBody>
                    <a:bodyPr/>
                    <a:lstStyle/>
                    <a:p>
                      <a:pPr algn="ctr" rtl="0" fontAlgn="b"/>
                      <a:r>
                        <a:rPr lang="en-US" sz="1200" b="0" dirty="0">
                          <a:solidFill>
                            <a:schemeClr val="bg1"/>
                          </a:solidFill>
                          <a:effectLst/>
                          <a:latin typeface="Calibri" panose="020F0502020204030204" pitchFamily="34" charset="0"/>
                        </a:rPr>
                        <a:t>0</a:t>
                      </a:r>
                    </a:p>
                  </a:txBody>
                  <a:tcPr marL="6129" marR="6129" marT="4086" marB="4086" anchor="b">
                    <a:lnL w="15240" cap="flat" cmpd="sng" algn="ctr">
                      <a:solidFill>
                        <a:srgbClr val="7839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7839E0"/>
                      </a:solidFill>
                      <a:prstDash val="solid"/>
                      <a:round/>
                      <a:headEnd type="none" w="med" len="med"/>
                      <a:tailEnd type="none" w="med" len="med"/>
                    </a:lnT>
                    <a:lnB w="7620" cap="flat" cmpd="sng" algn="ctr">
                      <a:solidFill>
                        <a:srgbClr val="A03EE0"/>
                      </a:solidFill>
                      <a:prstDash val="solid"/>
                      <a:round/>
                      <a:headEnd type="none" w="med" len="med"/>
                      <a:tailEnd type="none" w="med" len="med"/>
                    </a:lnB>
                    <a:solidFill>
                      <a:srgbClr val="7030A0"/>
                    </a:solidFill>
                  </a:tcPr>
                </a:tc>
                <a:tc>
                  <a:txBody>
                    <a:bodyPr/>
                    <a:lstStyle/>
                    <a:p>
                      <a:pPr algn="ctr" rtl="0" fontAlgn="b"/>
                      <a:r>
                        <a:rPr lang="en-US" sz="1400" b="0" dirty="0">
                          <a:effectLst/>
                          <a:latin typeface="Calibri" panose="020F0502020204030204" pitchFamily="34" charset="0"/>
                        </a:rPr>
                        <a:t>0</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0</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3466609"/>
                  </a:ext>
                </a:extLst>
              </a:tr>
              <a:tr h="483055">
                <a:tc>
                  <a:txBody>
                    <a:bodyPr/>
                    <a:lstStyle/>
                    <a:p>
                      <a:pPr algn="ctr" rtl="0" fontAlgn="b"/>
                      <a:r>
                        <a:rPr lang="en-US" sz="1200" b="0" dirty="0">
                          <a:effectLst/>
                          <a:latin typeface="Calibri" panose="020F0502020204030204" pitchFamily="34" charset="0"/>
                        </a:rPr>
                        <a:t>4</a:t>
                      </a:r>
                    </a:p>
                  </a:txBody>
                  <a:tcPr marL="6129" marR="6129" marT="4086" marB="4086" anchor="b">
                    <a:lnL w="15240" cap="flat" cmpd="sng" algn="ctr">
                      <a:solidFill>
                        <a:srgbClr val="A03E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A03EE0"/>
                      </a:solidFill>
                      <a:prstDash val="solid"/>
                      <a:round/>
                      <a:headEnd type="none" w="med" len="med"/>
                      <a:tailEnd type="none" w="med" len="med"/>
                    </a:lnT>
                    <a:lnB w="7620" cap="flat" cmpd="sng" algn="ctr">
                      <a:solidFill>
                        <a:srgbClr val="1044E0"/>
                      </a:solidFill>
                      <a:prstDash val="solid"/>
                      <a:round/>
                      <a:headEnd type="none" w="med" len="med"/>
                      <a:tailEnd type="none" w="med" len="med"/>
                    </a:lnB>
                    <a:solidFill>
                      <a:srgbClr val="FFCCFF"/>
                    </a:solidFill>
                  </a:tcPr>
                </a:tc>
                <a:tc>
                  <a:txBody>
                    <a:bodyPr/>
                    <a:lstStyle/>
                    <a:p>
                      <a:pPr algn="ctr" rtl="0" fontAlgn="b"/>
                      <a:r>
                        <a:rPr lang="en-US" sz="1400" b="0" dirty="0">
                          <a:effectLst/>
                          <a:latin typeface="Calibri" panose="020F0502020204030204" pitchFamily="34" charset="0"/>
                        </a:rPr>
                        <a:t>128.8</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10</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5436272"/>
                  </a:ext>
                </a:extLst>
              </a:tr>
              <a:tr h="685189">
                <a:tc>
                  <a:txBody>
                    <a:bodyPr/>
                    <a:lstStyle/>
                    <a:p>
                      <a:pPr algn="ctr" rtl="0" fontAlgn="b"/>
                      <a:r>
                        <a:rPr lang="en-US" sz="1200" b="0" dirty="0">
                          <a:effectLst/>
                          <a:latin typeface="Calibri" panose="020F0502020204030204" pitchFamily="34" charset="0"/>
                        </a:rPr>
                        <a:t>3</a:t>
                      </a:r>
                    </a:p>
                  </a:txBody>
                  <a:tcPr marL="6129" marR="6129" marT="4086" marB="4086" anchor="b">
                    <a:lnL w="15240" cap="flat" cmpd="sng" algn="ctr">
                      <a:solidFill>
                        <a:srgbClr val="1044E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1044E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0" dirty="0">
                          <a:effectLst/>
                          <a:latin typeface="Calibri" panose="020F0502020204030204" pitchFamily="34" charset="0"/>
                        </a:rPr>
                        <a:t>38.8</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3</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3184963"/>
                  </a:ext>
                </a:extLst>
              </a:tr>
              <a:tr h="514591">
                <a:tc>
                  <a:txBody>
                    <a:bodyPr/>
                    <a:lstStyle/>
                    <a:p>
                      <a:pPr algn="ctr" rtl="0" fontAlgn="b"/>
                      <a:r>
                        <a:rPr lang="en-US" sz="1200" b="0" dirty="0">
                          <a:effectLst/>
                          <a:latin typeface="Calibri" panose="020F0502020204030204" pitchFamily="34" charset="0"/>
                        </a:rPr>
                        <a:t>33</a:t>
                      </a:r>
                    </a:p>
                  </a:txBody>
                  <a:tcPr marL="6129" marR="6129" marT="4086" marB="4086" anchor="b">
                    <a:lnL w="15240" cap="flat" cmpd="sng" algn="ctr">
                      <a:solidFill>
                        <a:srgbClr val="3048E0"/>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3048E0"/>
                      </a:solidFill>
                      <a:prstDash val="solid"/>
                      <a:round/>
                      <a:headEnd type="none" w="med" len="med"/>
                      <a:tailEnd type="none" w="med" len="med"/>
                    </a:lnB>
                    <a:solidFill>
                      <a:srgbClr val="CCCCCC"/>
                    </a:solidFill>
                  </a:tcPr>
                </a:tc>
                <a:tc>
                  <a:txBody>
                    <a:bodyPr/>
                    <a:lstStyle/>
                    <a:p>
                      <a:pPr algn="ctr" rtl="0" fontAlgn="b"/>
                      <a:r>
                        <a:rPr lang="en-US" sz="1400" b="0" dirty="0">
                          <a:effectLst/>
                          <a:latin typeface="Calibri" panose="020F0502020204030204" pitchFamily="34" charset="0"/>
                        </a:rPr>
                        <a:t>809</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 cap="flat" cmpd="sng" algn="ctr">
                      <a:solidFill>
                        <a:srgbClr val="884AE0"/>
                      </a:solidFill>
                      <a:prstDash val="solid"/>
                      <a:round/>
                      <a:headEnd type="none" w="med" len="med"/>
                      <a:tailEnd type="none" w="med" len="med"/>
                    </a:lnB>
                  </a:tcPr>
                </a:tc>
                <a:tc>
                  <a:txBody>
                    <a:bodyPr/>
                    <a:lstStyle/>
                    <a:p>
                      <a:pPr algn="ctr" rtl="0" fontAlgn="b"/>
                      <a:r>
                        <a:rPr lang="en-US" sz="1400" b="0" dirty="0">
                          <a:effectLst/>
                          <a:latin typeface="Calibri" panose="020F0502020204030204" pitchFamily="34" charset="0"/>
                        </a:rPr>
                        <a:t>63</a:t>
                      </a:r>
                    </a:p>
                  </a:txBody>
                  <a:tcPr marL="6951" marR="6951" marT="4634" marB="46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71967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0"/>
          <p:cNvSpPr txBox="1">
            <a:spLocks noGrp="1"/>
          </p:cNvSpPr>
          <p:nvPr>
            <p:ph type="title"/>
          </p:nvPr>
        </p:nvSpPr>
        <p:spPr>
          <a:xfrm>
            <a:off x="638289" y="684022"/>
            <a:ext cx="7886700" cy="1325700"/>
          </a:xfrm>
          <a:prstGeom prst="rect">
            <a:avLst/>
          </a:prstGeom>
        </p:spPr>
        <p:txBody>
          <a:bodyPr spcFirstLastPara="1" wrap="square" lIns="91425" tIns="45700" rIns="91425" bIns="45700" anchor="ctr" anchorCtr="0">
            <a:noAutofit/>
          </a:bodyPr>
          <a:lstStyle/>
          <a:p>
            <a:pPr lvl="0"/>
            <a:r>
              <a:rPr lang="en-US" sz="3600" dirty="0">
                <a:solidFill>
                  <a:srgbClr val="1C4587"/>
                </a:solidFill>
              </a:rPr>
              <a:t>Proposed Approach:</a:t>
            </a:r>
            <a:br>
              <a:rPr lang="en-US" sz="3600" dirty="0">
                <a:solidFill>
                  <a:srgbClr val="1C4587"/>
                </a:solidFill>
              </a:rPr>
            </a:br>
            <a:r>
              <a:rPr lang="en-US" sz="3200" b="0" i="1" dirty="0">
                <a:solidFill>
                  <a:srgbClr val="34B3E2"/>
                </a:solidFill>
              </a:rPr>
              <a:t> Monitor &amp; Support</a:t>
            </a:r>
            <a:endParaRPr sz="3200" b="0" i="1" dirty="0">
              <a:solidFill>
                <a:schemeClr val="accent4">
                  <a:lumMod val="75000"/>
                </a:schemeClr>
              </a:solidFill>
            </a:endParaRPr>
          </a:p>
        </p:txBody>
      </p:sp>
      <p:sp>
        <p:nvSpPr>
          <p:cNvPr id="512" name="Google Shape;512;p60"/>
          <p:cNvSpPr txBox="1">
            <a:spLocks noGrp="1"/>
          </p:cNvSpPr>
          <p:nvPr>
            <p:ph type="body" idx="1"/>
          </p:nvPr>
        </p:nvSpPr>
        <p:spPr>
          <a:xfrm>
            <a:off x="628650" y="1814472"/>
            <a:ext cx="7886700" cy="4122900"/>
          </a:xfrm>
          <a:prstGeom prst="rect">
            <a:avLst/>
          </a:prstGeom>
        </p:spPr>
        <p:txBody>
          <a:bodyPr spcFirstLastPara="1" wrap="square" lIns="91425" tIns="45700" rIns="91425" bIns="45700" anchor="t" anchorCtr="0">
            <a:noAutofit/>
          </a:bodyPr>
          <a:lstStyle/>
          <a:p>
            <a:pPr>
              <a:lnSpc>
                <a:spcPct val="120000"/>
              </a:lnSpc>
              <a:buClr>
                <a:srgbClr val="C31A20"/>
              </a:buClr>
              <a:buFont typeface="Arial" panose="020B0604020202020204" pitchFamily="34" charset="0"/>
              <a:buChar char="•"/>
            </a:pPr>
            <a:r>
              <a:rPr lang="en-US" altLang="en-US" sz="2200" dirty="0"/>
              <a:t>Ensure compliance and quality data for fortification can be effectively collected by government and industry</a:t>
            </a:r>
          </a:p>
          <a:p>
            <a:pPr>
              <a:lnSpc>
                <a:spcPct val="120000"/>
              </a:lnSpc>
              <a:buClr>
                <a:srgbClr val="C31A20"/>
              </a:buClr>
              <a:buFont typeface="Arial" panose="020B0604020202020204" pitchFamily="34" charset="0"/>
              <a:buChar char="•"/>
            </a:pPr>
            <a:r>
              <a:rPr lang="en-US" altLang="en-US" sz="2200" dirty="0"/>
              <a:t>Ensure standards are in line with WHO recommendations</a:t>
            </a:r>
          </a:p>
          <a:p>
            <a:pPr>
              <a:lnSpc>
                <a:spcPct val="120000"/>
              </a:lnSpc>
              <a:buClr>
                <a:srgbClr val="C31A20"/>
              </a:buClr>
              <a:buFont typeface="Arial" panose="020B0604020202020204" pitchFamily="34" charset="0"/>
              <a:buChar char="•"/>
            </a:pPr>
            <a:r>
              <a:rPr lang="en-US" altLang="en-US" sz="2200" dirty="0"/>
              <a:t>Understand the breakdown of urban vs. rural reach (blue countries in West Africa)</a:t>
            </a:r>
          </a:p>
          <a:p>
            <a:pPr>
              <a:lnSpc>
                <a:spcPct val="120000"/>
              </a:lnSpc>
              <a:buClr>
                <a:srgbClr val="C31A20"/>
              </a:buClr>
              <a:buFont typeface="Arial" panose="020B0604020202020204" pitchFamily="34" charset="0"/>
              <a:buChar char="•"/>
            </a:pPr>
            <a:r>
              <a:rPr lang="en-US" altLang="en-US" sz="2200" dirty="0"/>
              <a:t>Understand inherence challenges around compliance in specific countries and offer creative, practical, and sustainable solutions</a:t>
            </a:r>
          </a:p>
          <a:p>
            <a:pPr>
              <a:lnSpc>
                <a:spcPct val="120000"/>
              </a:lnSpc>
              <a:buClr>
                <a:srgbClr val="C31A20"/>
              </a:buClr>
              <a:buFont typeface="Arial" panose="020B0604020202020204" pitchFamily="34" charset="0"/>
              <a:buChar char="•"/>
            </a:pPr>
            <a:r>
              <a:rPr lang="en-US" altLang="en-US" sz="2200" dirty="0"/>
              <a:t>Provide monitoring and surveillance support as needed</a:t>
            </a:r>
          </a:p>
          <a:p>
            <a:pPr>
              <a:lnSpc>
                <a:spcPct val="120000"/>
              </a:lnSpc>
              <a:buClr>
                <a:srgbClr val="C31A20"/>
              </a:buClr>
              <a:buFont typeface="Arial" panose="020B0604020202020204" pitchFamily="34" charset="0"/>
              <a:buChar char="•"/>
            </a:pPr>
            <a:r>
              <a:rPr lang="en-US" altLang="en-US" sz="2200" dirty="0">
                <a:solidFill>
                  <a:schemeClr val="tx1"/>
                </a:solidFill>
              </a:rPr>
              <a:t>Regional workshop opportunity to address monitoring challenges</a:t>
            </a:r>
          </a:p>
          <a:p>
            <a:pPr>
              <a:lnSpc>
                <a:spcPct val="120000"/>
              </a:lnSpc>
              <a:buClr>
                <a:srgbClr val="C31A20"/>
              </a:buClr>
              <a:buFont typeface="Arial" panose="020B0604020202020204" pitchFamily="34" charset="0"/>
              <a:buChar char="•"/>
            </a:pPr>
            <a:endParaRPr lang="en-US" altLang="en-US" sz="2200" dirty="0"/>
          </a:p>
          <a:p>
            <a:pPr marL="0" lvl="0" indent="0" algn="l" rtl="0">
              <a:spcBef>
                <a:spcPts val="1000"/>
              </a:spcBef>
              <a:spcAft>
                <a:spcPts val="0"/>
              </a:spcAft>
              <a:buNone/>
            </a:pPr>
            <a:endParaRPr b="1" dirty="0">
              <a:solidFill>
                <a:srgbClr val="BF9000"/>
              </a:solidFill>
            </a:endParaRPr>
          </a:p>
        </p:txBody>
      </p:sp>
    </p:spTree>
    <p:extLst>
      <p:ext uri="{BB962C8B-B14F-4D97-AF65-F5344CB8AC3E}">
        <p14:creationId xmlns:p14="http://schemas.microsoft.com/office/powerpoint/2010/main" val="9043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385070" y="436665"/>
            <a:ext cx="7886700" cy="1325700"/>
          </a:xfrm>
          <a:prstGeom prst="rect">
            <a:avLst/>
          </a:prstGeom>
        </p:spPr>
        <p:txBody>
          <a:bodyPr spcFirstLastPara="1" wrap="square" lIns="91425" tIns="45700" rIns="91425" bIns="45700" anchor="ctr" anchorCtr="0">
            <a:noAutofit/>
          </a:bodyPr>
          <a:lstStyle/>
          <a:p>
            <a:pPr lvl="0"/>
            <a:r>
              <a:rPr lang="en-US" sz="3600" dirty="0">
                <a:solidFill>
                  <a:schemeClr val="tx1"/>
                </a:solidFill>
              </a:rPr>
              <a:t>Process/Timeline</a:t>
            </a:r>
            <a:endParaRPr sz="3600" dirty="0">
              <a:solidFill>
                <a:schemeClr val="tx1"/>
              </a:solidFill>
            </a:endParaRPr>
          </a:p>
        </p:txBody>
      </p:sp>
      <p:graphicFrame>
        <p:nvGraphicFramePr>
          <p:cNvPr id="10" name="Diagram 9">
            <a:extLst>
              <a:ext uri="{FF2B5EF4-FFF2-40B4-BE49-F238E27FC236}">
                <a16:creationId xmlns:a16="http://schemas.microsoft.com/office/drawing/2014/main" id="{E10B9E96-F60F-42B2-A5BC-60E0D5EA70C3}"/>
              </a:ext>
            </a:extLst>
          </p:cNvPr>
          <p:cNvGraphicFramePr/>
          <p:nvPr>
            <p:extLst>
              <p:ext uri="{D42A27DB-BD31-4B8C-83A1-F6EECF244321}">
                <p14:modId xmlns:p14="http://schemas.microsoft.com/office/powerpoint/2010/main" val="3665031590"/>
              </p:ext>
            </p:extLst>
          </p:nvPr>
        </p:nvGraphicFramePr>
        <p:xfrm>
          <a:off x="1442356" y="1510748"/>
          <a:ext cx="6917871" cy="503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83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0"/>
          <p:cNvSpPr txBox="1">
            <a:spLocks noGrp="1"/>
          </p:cNvSpPr>
          <p:nvPr>
            <p:ph type="title"/>
          </p:nvPr>
        </p:nvSpPr>
        <p:spPr>
          <a:xfrm>
            <a:off x="638289" y="684022"/>
            <a:ext cx="7886700" cy="1325700"/>
          </a:xfrm>
          <a:prstGeom prst="rect">
            <a:avLst/>
          </a:prstGeom>
        </p:spPr>
        <p:txBody>
          <a:bodyPr spcFirstLastPara="1" wrap="square" lIns="91425" tIns="45700" rIns="91425" bIns="45700" anchor="ctr" anchorCtr="0">
            <a:noAutofit/>
          </a:bodyPr>
          <a:lstStyle/>
          <a:p>
            <a:pPr lvl="0"/>
            <a:r>
              <a:rPr lang="en-US" sz="3600" dirty="0">
                <a:solidFill>
                  <a:srgbClr val="1C4587"/>
                </a:solidFill>
              </a:rPr>
              <a:t>Proposed Approach:</a:t>
            </a:r>
            <a:br>
              <a:rPr lang="en-US" dirty="0">
                <a:solidFill>
                  <a:srgbClr val="1C4587"/>
                </a:solidFill>
              </a:rPr>
            </a:br>
            <a:r>
              <a:rPr lang="en-US" sz="3200" b="0" i="1" dirty="0">
                <a:solidFill>
                  <a:schemeClr val="accent2">
                    <a:lumMod val="75000"/>
                  </a:schemeClr>
                </a:solidFill>
              </a:rPr>
              <a:t>Priority 1</a:t>
            </a:r>
            <a:endParaRPr sz="3200" b="0" i="1" dirty="0">
              <a:solidFill>
                <a:schemeClr val="accent4">
                  <a:lumMod val="75000"/>
                </a:schemeClr>
              </a:solidFill>
            </a:endParaRPr>
          </a:p>
        </p:txBody>
      </p:sp>
      <p:sp>
        <p:nvSpPr>
          <p:cNvPr id="512" name="Google Shape;512;p60"/>
          <p:cNvSpPr txBox="1">
            <a:spLocks noGrp="1"/>
          </p:cNvSpPr>
          <p:nvPr>
            <p:ph type="body" idx="1"/>
          </p:nvPr>
        </p:nvSpPr>
        <p:spPr>
          <a:xfrm>
            <a:off x="628650" y="1957350"/>
            <a:ext cx="7886700" cy="4122900"/>
          </a:xfrm>
          <a:prstGeom prst="rect">
            <a:avLst/>
          </a:prstGeom>
        </p:spPr>
        <p:txBody>
          <a:bodyPr spcFirstLastPara="1" wrap="square" lIns="91425" tIns="45700" rIns="91425" bIns="45700" anchor="t" anchorCtr="0">
            <a:noAutofit/>
          </a:bodyPr>
          <a:lstStyle/>
          <a:p>
            <a:pPr>
              <a:lnSpc>
                <a:spcPct val="120000"/>
              </a:lnSpc>
              <a:buClr>
                <a:srgbClr val="C31A20"/>
              </a:buClr>
              <a:buFont typeface="Arial" panose="020B0604020202020204" pitchFamily="34" charset="0"/>
              <a:buChar char="•"/>
            </a:pPr>
            <a:r>
              <a:rPr lang="en-US" altLang="en-US" sz="2200" dirty="0"/>
              <a:t>Support to develop national legislation or revise existing standards to be in line with WHO Recommendations</a:t>
            </a:r>
          </a:p>
          <a:p>
            <a:pPr>
              <a:lnSpc>
                <a:spcPct val="120000"/>
              </a:lnSpc>
              <a:buClr>
                <a:srgbClr val="C31A20"/>
              </a:buClr>
              <a:buFont typeface="Arial" panose="020B0604020202020204" pitchFamily="34" charset="0"/>
              <a:buChar char="•"/>
            </a:pPr>
            <a:r>
              <a:rPr lang="en-US" altLang="en-US" sz="2200" dirty="0">
                <a:solidFill>
                  <a:schemeClr val="tx1"/>
                </a:solidFill>
              </a:rPr>
              <a:t>Focus on monitoring progress of these countries and support in-country efforts as needed/requested and justified</a:t>
            </a:r>
          </a:p>
          <a:p>
            <a:pPr>
              <a:lnSpc>
                <a:spcPct val="120000"/>
              </a:lnSpc>
              <a:buClr>
                <a:srgbClr val="C31A20"/>
              </a:buClr>
              <a:buFont typeface="Arial" panose="020B0604020202020204" pitchFamily="34" charset="0"/>
              <a:buChar char="•"/>
            </a:pPr>
            <a:endParaRPr lang="en-US" altLang="en-US" sz="2200" dirty="0"/>
          </a:p>
          <a:p>
            <a:pPr marL="0" lvl="0" indent="0" algn="l" rtl="0">
              <a:spcBef>
                <a:spcPts val="1000"/>
              </a:spcBef>
              <a:spcAft>
                <a:spcPts val="0"/>
              </a:spcAft>
              <a:buNone/>
            </a:pPr>
            <a:endParaRPr b="1" dirty="0">
              <a:solidFill>
                <a:srgbClr val="BF9000"/>
              </a:solidFill>
            </a:endParaRPr>
          </a:p>
        </p:txBody>
      </p:sp>
    </p:spTree>
    <p:extLst>
      <p:ext uri="{BB962C8B-B14F-4D97-AF65-F5344CB8AC3E}">
        <p14:creationId xmlns:p14="http://schemas.microsoft.com/office/powerpoint/2010/main" val="4131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0"/>
          <p:cNvSpPr txBox="1">
            <a:spLocks noGrp="1"/>
          </p:cNvSpPr>
          <p:nvPr>
            <p:ph type="title"/>
          </p:nvPr>
        </p:nvSpPr>
        <p:spPr>
          <a:xfrm>
            <a:off x="638289" y="684022"/>
            <a:ext cx="7886700" cy="1325700"/>
          </a:xfrm>
          <a:prstGeom prst="rect">
            <a:avLst/>
          </a:prstGeom>
        </p:spPr>
        <p:txBody>
          <a:bodyPr spcFirstLastPara="1" wrap="square" lIns="91425" tIns="45700" rIns="91425" bIns="45700" anchor="ctr" anchorCtr="0">
            <a:noAutofit/>
          </a:bodyPr>
          <a:lstStyle/>
          <a:p>
            <a:pPr lvl="0"/>
            <a:r>
              <a:rPr lang="en-US" sz="3600" dirty="0">
                <a:solidFill>
                  <a:srgbClr val="1C4587"/>
                </a:solidFill>
              </a:rPr>
              <a:t>Proposed Approach:</a:t>
            </a:r>
            <a:br>
              <a:rPr lang="en-US" dirty="0">
                <a:solidFill>
                  <a:srgbClr val="1C4587"/>
                </a:solidFill>
              </a:rPr>
            </a:br>
            <a:r>
              <a:rPr lang="en-US" sz="3200" b="0" i="1" dirty="0">
                <a:solidFill>
                  <a:schemeClr val="accent3">
                    <a:lumMod val="60000"/>
                    <a:lumOff val="40000"/>
                  </a:schemeClr>
                </a:solidFill>
              </a:rPr>
              <a:t>Priority 2</a:t>
            </a:r>
            <a:r>
              <a:rPr lang="en-US" sz="3200" b="0" i="1" dirty="0">
                <a:solidFill>
                  <a:schemeClr val="accent4">
                    <a:lumMod val="75000"/>
                  </a:schemeClr>
                </a:solidFill>
              </a:rPr>
              <a:t> and </a:t>
            </a:r>
            <a:r>
              <a:rPr lang="en-US" sz="3200" b="0" i="1" dirty="0">
                <a:solidFill>
                  <a:srgbClr val="EE16D4"/>
                </a:solidFill>
              </a:rPr>
              <a:t>Priority 3</a:t>
            </a:r>
            <a:endParaRPr sz="3200" b="0" i="1" dirty="0">
              <a:solidFill>
                <a:schemeClr val="accent4">
                  <a:lumMod val="75000"/>
                </a:schemeClr>
              </a:solidFill>
            </a:endParaRPr>
          </a:p>
        </p:txBody>
      </p:sp>
      <p:sp>
        <p:nvSpPr>
          <p:cNvPr id="512" name="Google Shape;512;p60"/>
          <p:cNvSpPr txBox="1">
            <a:spLocks noGrp="1"/>
          </p:cNvSpPr>
          <p:nvPr>
            <p:ph type="body" idx="1"/>
          </p:nvPr>
        </p:nvSpPr>
        <p:spPr>
          <a:xfrm>
            <a:off x="628650" y="1898358"/>
            <a:ext cx="8146640" cy="4122900"/>
          </a:xfrm>
          <a:prstGeom prst="rect">
            <a:avLst/>
          </a:prstGeom>
        </p:spPr>
        <p:txBody>
          <a:bodyPr spcFirstLastPara="1" wrap="square" lIns="91425" tIns="45700" rIns="91425" bIns="45700" anchor="t" anchorCtr="0">
            <a:noAutofit/>
          </a:bodyPr>
          <a:lstStyle/>
          <a:p>
            <a:pPr>
              <a:lnSpc>
                <a:spcPct val="120000"/>
              </a:lnSpc>
              <a:buClr>
                <a:srgbClr val="C31A20"/>
              </a:buClr>
              <a:buFont typeface="Arial" panose="020B0604020202020204" pitchFamily="34" charset="0"/>
              <a:buChar char="•"/>
            </a:pPr>
            <a:r>
              <a:rPr lang="en-US" altLang="en-US" sz="2200" dirty="0"/>
              <a:t>Focus on understanding key challenge areas around design and implementation</a:t>
            </a:r>
          </a:p>
          <a:p>
            <a:pPr lvl="1">
              <a:lnSpc>
                <a:spcPct val="120000"/>
              </a:lnSpc>
              <a:buClr>
                <a:srgbClr val="C31A20"/>
              </a:buClr>
              <a:buFont typeface=".AppleSystemUIFont" charset="-120"/>
              <a:buChar char="-"/>
            </a:pPr>
            <a:r>
              <a:rPr lang="en-US" altLang="en-US" sz="1800" dirty="0"/>
              <a:t>Staple food coverage and consumption, appropriate target vehicles, standards development, drafting and adoption of legislation, industry engagement and trainings, monitoring frameworks </a:t>
            </a:r>
          </a:p>
          <a:p>
            <a:pPr>
              <a:lnSpc>
                <a:spcPct val="120000"/>
              </a:lnSpc>
              <a:buClr>
                <a:srgbClr val="C31A20"/>
              </a:buClr>
              <a:buFont typeface="Arial" panose="020B0604020202020204" pitchFamily="34" charset="0"/>
              <a:buChar char="•"/>
            </a:pPr>
            <a:r>
              <a:rPr lang="en-US" altLang="en-US" sz="2200" dirty="0"/>
              <a:t>Strengthen relationships with government, key in-country partners, and regional bodies </a:t>
            </a:r>
          </a:p>
          <a:p>
            <a:pPr>
              <a:lnSpc>
                <a:spcPct val="120000"/>
              </a:lnSpc>
              <a:buClr>
                <a:srgbClr val="C31A20"/>
              </a:buClr>
              <a:buFont typeface="Arial" panose="020B0604020202020204" pitchFamily="34" charset="0"/>
              <a:buChar char="•"/>
            </a:pPr>
            <a:r>
              <a:rPr lang="en-US" altLang="en-US" sz="2200" dirty="0">
                <a:solidFill>
                  <a:schemeClr val="tx1"/>
                </a:solidFill>
              </a:rPr>
              <a:t>Coordinate technical support; evaluate progress and effectiveness   </a:t>
            </a:r>
          </a:p>
          <a:p>
            <a:pPr marL="114300" indent="0">
              <a:lnSpc>
                <a:spcPct val="120000"/>
              </a:lnSpc>
              <a:buClr>
                <a:srgbClr val="C31A20"/>
              </a:buClr>
              <a:buNone/>
            </a:pPr>
            <a:endParaRPr lang="en-US" altLang="en-US" sz="2200" dirty="0">
              <a:solidFill>
                <a:schemeClr val="tx1"/>
              </a:solidFill>
            </a:endParaRPr>
          </a:p>
          <a:p>
            <a:pPr>
              <a:lnSpc>
                <a:spcPct val="120000"/>
              </a:lnSpc>
              <a:buClr>
                <a:srgbClr val="C31A20"/>
              </a:buClr>
              <a:buFont typeface="Arial" panose="020B0604020202020204" pitchFamily="34" charset="0"/>
              <a:buChar char="•"/>
            </a:pPr>
            <a:endParaRPr lang="en-US" altLang="en-US" sz="2200" dirty="0"/>
          </a:p>
          <a:p>
            <a:pPr marL="0" lvl="0" indent="0" algn="l" rtl="0">
              <a:spcBef>
                <a:spcPts val="1000"/>
              </a:spcBef>
              <a:spcAft>
                <a:spcPts val="0"/>
              </a:spcAft>
              <a:buNone/>
            </a:pPr>
            <a:endParaRPr b="1" dirty="0">
              <a:solidFill>
                <a:srgbClr val="BF9000"/>
              </a:solidFill>
            </a:endParaRPr>
          </a:p>
        </p:txBody>
      </p:sp>
    </p:spTree>
    <p:extLst>
      <p:ext uri="{BB962C8B-B14F-4D97-AF65-F5344CB8AC3E}">
        <p14:creationId xmlns:p14="http://schemas.microsoft.com/office/powerpoint/2010/main" val="23328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0"/>
          <p:cNvSpPr txBox="1">
            <a:spLocks noGrp="1"/>
          </p:cNvSpPr>
          <p:nvPr>
            <p:ph type="title"/>
          </p:nvPr>
        </p:nvSpPr>
        <p:spPr>
          <a:xfrm>
            <a:off x="628650" y="631650"/>
            <a:ext cx="7886700" cy="1325700"/>
          </a:xfrm>
          <a:prstGeom prst="rect">
            <a:avLst/>
          </a:prstGeom>
        </p:spPr>
        <p:txBody>
          <a:bodyPr spcFirstLastPara="1" wrap="square" lIns="91425" tIns="45700" rIns="91425" bIns="45700" anchor="ctr" anchorCtr="0">
            <a:noAutofit/>
          </a:bodyPr>
          <a:lstStyle/>
          <a:p>
            <a:pPr lvl="0"/>
            <a:r>
              <a:rPr lang="en-US" sz="3600" dirty="0">
                <a:solidFill>
                  <a:srgbClr val="1C4587"/>
                </a:solidFill>
              </a:rPr>
              <a:t>Proposed Approach:</a:t>
            </a:r>
            <a:br>
              <a:rPr lang="en-US" dirty="0">
                <a:solidFill>
                  <a:srgbClr val="1C4587"/>
                </a:solidFill>
              </a:rPr>
            </a:br>
            <a:r>
              <a:rPr lang="en-US" sz="3200" b="0" i="1" dirty="0">
                <a:solidFill>
                  <a:srgbClr val="FFC000"/>
                </a:solidFill>
              </a:rPr>
              <a:t>Priority 4</a:t>
            </a:r>
            <a:endParaRPr sz="3200" b="0" i="1" dirty="0">
              <a:solidFill>
                <a:schemeClr val="accent4">
                  <a:lumMod val="75000"/>
                </a:schemeClr>
              </a:solidFill>
            </a:endParaRPr>
          </a:p>
        </p:txBody>
      </p:sp>
      <p:sp>
        <p:nvSpPr>
          <p:cNvPr id="512" name="Google Shape;512;p60"/>
          <p:cNvSpPr txBox="1">
            <a:spLocks noGrp="1"/>
          </p:cNvSpPr>
          <p:nvPr>
            <p:ph type="body" idx="1"/>
          </p:nvPr>
        </p:nvSpPr>
        <p:spPr>
          <a:xfrm>
            <a:off x="518291" y="1802120"/>
            <a:ext cx="7886700" cy="4122900"/>
          </a:xfrm>
          <a:prstGeom prst="rect">
            <a:avLst/>
          </a:prstGeom>
        </p:spPr>
        <p:txBody>
          <a:bodyPr spcFirstLastPara="1" wrap="square" lIns="91425" tIns="45700" rIns="91425" bIns="45700" anchor="t" anchorCtr="0">
            <a:noAutofit/>
          </a:bodyPr>
          <a:lstStyle/>
          <a:p>
            <a:pPr>
              <a:lnSpc>
                <a:spcPct val="120000"/>
              </a:lnSpc>
              <a:buClr>
                <a:srgbClr val="C31A20"/>
              </a:buClr>
              <a:buFont typeface="Arial" panose="020B0604020202020204" pitchFamily="34" charset="0"/>
              <a:buChar char="•"/>
            </a:pPr>
            <a:r>
              <a:rPr lang="en-US" altLang="en-US" sz="2200" dirty="0"/>
              <a:t>Monitor country-specific situation</a:t>
            </a:r>
          </a:p>
          <a:p>
            <a:pPr lvl="1">
              <a:lnSpc>
                <a:spcPct val="120000"/>
              </a:lnSpc>
              <a:buClr>
                <a:srgbClr val="C31A20"/>
              </a:buClr>
              <a:buFont typeface=".AppleSystemUIFont" charset="-120"/>
              <a:buChar char="-"/>
            </a:pPr>
            <a:r>
              <a:rPr lang="en-US" altLang="en-US" sz="1800" dirty="0"/>
              <a:t>Changing political environment </a:t>
            </a:r>
          </a:p>
          <a:p>
            <a:pPr lvl="1">
              <a:lnSpc>
                <a:spcPct val="120000"/>
              </a:lnSpc>
              <a:buClr>
                <a:srgbClr val="C31A20"/>
              </a:buClr>
              <a:buFont typeface=".AppleSystemUIFont" charset="-120"/>
              <a:buChar char="-"/>
            </a:pPr>
            <a:r>
              <a:rPr lang="en-US" altLang="en-US" sz="1800" dirty="0"/>
              <a:t>Change in consumption patterns </a:t>
            </a:r>
          </a:p>
          <a:p>
            <a:pPr>
              <a:lnSpc>
                <a:spcPct val="120000"/>
              </a:lnSpc>
              <a:buClr>
                <a:srgbClr val="C31A20"/>
              </a:buClr>
              <a:buFont typeface="Arial" panose="020B0604020202020204" pitchFamily="34" charset="0"/>
              <a:buChar char="•"/>
            </a:pPr>
            <a:r>
              <a:rPr lang="en-US" altLang="en-US" sz="2200" dirty="0"/>
              <a:t>Support meetings where a clear objective is identified to build in-country support for fortification </a:t>
            </a:r>
          </a:p>
          <a:p>
            <a:pPr>
              <a:lnSpc>
                <a:spcPct val="120000"/>
              </a:lnSpc>
              <a:buClr>
                <a:srgbClr val="C31A20"/>
              </a:buClr>
              <a:buFont typeface="Arial" panose="020B0604020202020204" pitchFamily="34" charset="0"/>
              <a:buChar char="•"/>
            </a:pPr>
            <a:r>
              <a:rPr lang="en-US" altLang="en-US" sz="2200" dirty="0"/>
              <a:t>Support broad advocacy efforts with identified leaders/partners/champions in-country and across the region</a:t>
            </a:r>
          </a:p>
        </p:txBody>
      </p:sp>
    </p:spTree>
    <p:extLst>
      <p:ext uri="{BB962C8B-B14F-4D97-AF65-F5344CB8AC3E}">
        <p14:creationId xmlns:p14="http://schemas.microsoft.com/office/powerpoint/2010/main" val="42035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0"/>
          <p:cNvSpPr/>
          <p:nvPr/>
        </p:nvSpPr>
        <p:spPr>
          <a:xfrm>
            <a:off x="241173" y="320040"/>
            <a:ext cx="8661654"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51" name="Google Shape;651;p70"/>
          <p:cNvCxnSpPr/>
          <p:nvPr/>
        </p:nvCxnSpPr>
        <p:spPr>
          <a:xfrm>
            <a:off x="3490722"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652" name="Google Shape;652;p70"/>
          <p:cNvSpPr txBox="1">
            <a:spLocks noGrp="1"/>
          </p:cNvSpPr>
          <p:nvPr>
            <p:ph type="title"/>
          </p:nvPr>
        </p:nvSpPr>
        <p:spPr>
          <a:xfrm>
            <a:off x="628650" y="963877"/>
            <a:ext cx="2620771" cy="493024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3700"/>
              <a:buFont typeface="Calibri"/>
              <a:buNone/>
            </a:pPr>
            <a:r>
              <a:rPr lang="en-US" sz="3700" dirty="0">
                <a:solidFill>
                  <a:srgbClr val="1C4587"/>
                </a:solidFill>
              </a:rPr>
              <a:t>FFI</a:t>
            </a:r>
            <a:endParaRPr sz="3700" dirty="0">
              <a:solidFill>
                <a:srgbClr val="1C4587"/>
              </a:solidFill>
            </a:endParaRPr>
          </a:p>
          <a:p>
            <a:pPr marL="0" lvl="0" indent="0" algn="r" rtl="0">
              <a:lnSpc>
                <a:spcPct val="90000"/>
              </a:lnSpc>
              <a:spcBef>
                <a:spcPts val="0"/>
              </a:spcBef>
              <a:spcAft>
                <a:spcPts val="0"/>
              </a:spcAft>
              <a:buClr>
                <a:schemeClr val="accent1"/>
              </a:buClr>
              <a:buSzPts val="3700"/>
              <a:buFont typeface="Calibri"/>
              <a:buNone/>
            </a:pPr>
            <a:r>
              <a:rPr lang="en-US" sz="3700" dirty="0">
                <a:solidFill>
                  <a:srgbClr val="1C4587"/>
                </a:solidFill>
              </a:rPr>
              <a:t>Africa Strategy</a:t>
            </a:r>
            <a:endParaRPr dirty="0">
              <a:solidFill>
                <a:srgbClr val="1C4587"/>
              </a:solidFill>
            </a:endParaRPr>
          </a:p>
        </p:txBody>
      </p:sp>
      <p:sp>
        <p:nvSpPr>
          <p:cNvPr id="653" name="Google Shape;653;p70"/>
          <p:cNvSpPr txBox="1">
            <a:spLocks noGrp="1"/>
          </p:cNvSpPr>
          <p:nvPr>
            <p:ph type="body" idx="1"/>
          </p:nvPr>
        </p:nvSpPr>
        <p:spPr>
          <a:xfrm>
            <a:off x="3732023" y="963877"/>
            <a:ext cx="4783327" cy="4930246"/>
          </a:xfrm>
          <a:prstGeom prst="rect">
            <a:avLst/>
          </a:prstGeom>
          <a:noFill/>
          <a:ln>
            <a:noFill/>
          </a:ln>
        </p:spPr>
        <p:txBody>
          <a:bodyPr spcFirstLastPara="1" wrap="square" lIns="91425" tIns="45700" rIns="91425" bIns="45700" anchor="ctr" anchorCtr="0">
            <a:noAutofit/>
          </a:bodyPr>
          <a:lstStyle/>
          <a:p>
            <a:pPr marL="228600" lvl="0" indent="0" algn="ctr" rtl="0">
              <a:lnSpc>
                <a:spcPct val="90000"/>
              </a:lnSpc>
              <a:spcBef>
                <a:spcPts val="1000"/>
              </a:spcBef>
              <a:spcAft>
                <a:spcPts val="0"/>
              </a:spcAft>
              <a:buNone/>
            </a:pPr>
            <a:r>
              <a:rPr lang="en-US" sz="3600" dirty="0"/>
              <a:t>Thank you!</a:t>
            </a:r>
          </a:p>
        </p:txBody>
      </p:sp>
    </p:spTree>
    <p:extLst>
      <p:ext uri="{BB962C8B-B14F-4D97-AF65-F5344CB8AC3E}">
        <p14:creationId xmlns:p14="http://schemas.microsoft.com/office/powerpoint/2010/main" val="416930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2"/>
          <p:cNvSpPr txBox="1">
            <a:spLocks noGrp="1"/>
          </p:cNvSpPr>
          <p:nvPr>
            <p:ph type="title"/>
          </p:nvPr>
        </p:nvSpPr>
        <p:spPr>
          <a:xfrm>
            <a:off x="623888" y="1709739"/>
            <a:ext cx="78867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ANNEX</a:t>
            </a:r>
            <a:endParaRPr dirty="0">
              <a:solidFill>
                <a:srgbClr val="073763"/>
              </a:solidFill>
            </a:endParaRPr>
          </a:p>
        </p:txBody>
      </p:sp>
      <p:sp>
        <p:nvSpPr>
          <p:cNvPr id="583" name="Google Shape;583;p62"/>
          <p:cNvSpPr txBox="1">
            <a:spLocks noGrp="1"/>
          </p:cNvSpPr>
          <p:nvPr>
            <p:ph type="body" idx="1"/>
          </p:nvPr>
        </p:nvSpPr>
        <p:spPr>
          <a:xfrm>
            <a:off x="623888" y="4589464"/>
            <a:ext cx="78867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800" b="1" dirty="0">
                <a:solidFill>
                  <a:srgbClr val="BF9000"/>
                </a:solidFill>
              </a:rPr>
              <a:t>African Context</a:t>
            </a:r>
            <a:endParaRPr sz="4800" b="1" dirty="0">
              <a:solidFill>
                <a:srgbClr val="BF9000"/>
              </a:solidFill>
            </a:endParaRPr>
          </a:p>
        </p:txBody>
      </p:sp>
    </p:spTree>
    <p:extLst>
      <p:ext uri="{BB962C8B-B14F-4D97-AF65-F5344CB8AC3E}">
        <p14:creationId xmlns:p14="http://schemas.microsoft.com/office/powerpoint/2010/main" val="1037472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6"/>
          <p:cNvSpPr txBox="1">
            <a:spLocks noGrp="1"/>
          </p:cNvSpPr>
          <p:nvPr>
            <p:ph type="title"/>
          </p:nvPr>
        </p:nvSpPr>
        <p:spPr>
          <a:xfrm>
            <a:off x="125776" y="732575"/>
            <a:ext cx="3132900" cy="160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dirty="0">
                <a:solidFill>
                  <a:srgbClr val="BF9000"/>
                </a:solidFill>
              </a:rPr>
              <a:t>Agriculture Value (% of GDP)</a:t>
            </a:r>
            <a:endParaRPr dirty="0">
              <a:solidFill>
                <a:srgbClr val="BF9000"/>
              </a:solidFill>
            </a:endParaRPr>
          </a:p>
        </p:txBody>
      </p:sp>
      <p:sp>
        <p:nvSpPr>
          <p:cNvPr id="615" name="Google Shape;615;p66"/>
          <p:cNvSpPr txBox="1">
            <a:spLocks noGrp="1"/>
          </p:cNvSpPr>
          <p:nvPr>
            <p:ph type="body" idx="1"/>
          </p:nvPr>
        </p:nvSpPr>
        <p:spPr>
          <a:xfrm>
            <a:off x="3887391" y="987426"/>
            <a:ext cx="4629300" cy="4873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616" name="Google Shape;616;p66"/>
          <p:cNvPicPr preferRelativeResize="0"/>
          <p:nvPr/>
        </p:nvPicPr>
        <p:blipFill>
          <a:blip r:embed="rId3">
            <a:alphaModFix/>
          </a:blip>
          <a:stretch>
            <a:fillRect/>
          </a:stretch>
        </p:blipFill>
        <p:spPr>
          <a:xfrm>
            <a:off x="3258524" y="825050"/>
            <a:ext cx="5717200" cy="5528124"/>
          </a:xfrm>
          <a:prstGeom prst="rect">
            <a:avLst/>
          </a:prstGeom>
          <a:noFill/>
          <a:ln>
            <a:noFill/>
          </a:ln>
        </p:spPr>
      </p:pic>
      <p:pic>
        <p:nvPicPr>
          <p:cNvPr id="617" name="Google Shape;617;p66"/>
          <p:cNvPicPr preferRelativeResize="0"/>
          <p:nvPr/>
        </p:nvPicPr>
        <p:blipFill>
          <a:blip r:embed="rId4">
            <a:alphaModFix/>
          </a:blip>
          <a:stretch>
            <a:fillRect/>
          </a:stretch>
        </p:blipFill>
        <p:spPr>
          <a:xfrm>
            <a:off x="391500" y="4800588"/>
            <a:ext cx="2867025" cy="1552575"/>
          </a:xfrm>
          <a:prstGeom prst="rect">
            <a:avLst/>
          </a:prstGeom>
          <a:noFill/>
          <a:ln>
            <a:noFill/>
          </a:ln>
        </p:spPr>
      </p:pic>
      <p:sp>
        <p:nvSpPr>
          <p:cNvPr id="618" name="Google Shape;618;p66"/>
          <p:cNvSpPr txBox="1"/>
          <p:nvPr/>
        </p:nvSpPr>
        <p:spPr>
          <a:xfrm>
            <a:off x="6802600" y="6499550"/>
            <a:ext cx="2294400" cy="317700"/>
          </a:xfrm>
          <a:prstGeom prst="rect">
            <a:avLst/>
          </a:prstGeom>
          <a:noFill/>
          <a:ln>
            <a:noFill/>
          </a:ln>
        </p:spPr>
        <p:txBody>
          <a:bodyPr spcFirstLastPara="1" wrap="square" lIns="91425" tIns="45700" rIns="91425" bIns="45700" anchor="t" anchorCtr="0">
            <a:noAutofit/>
          </a:bodyPr>
          <a:lstStyle/>
          <a:p>
            <a:pPr marL="273050" marR="0" lvl="1" indent="0" algn="r" rtl="0">
              <a:spcBef>
                <a:spcPts val="0"/>
              </a:spcBef>
              <a:spcAft>
                <a:spcPts val="0"/>
              </a:spcAft>
              <a:buClr>
                <a:srgbClr val="CC6633"/>
              </a:buClr>
              <a:buSzPts val="1200"/>
              <a:buFont typeface="Arial"/>
              <a:buNone/>
            </a:pPr>
            <a:r>
              <a:rPr lang="en-US" sz="1200" dirty="0">
                <a:solidFill>
                  <a:srgbClr val="3F3F3F"/>
                </a:solidFill>
                <a:latin typeface="Calibri"/>
                <a:ea typeface="Calibri"/>
                <a:cs typeface="Calibri"/>
                <a:sym typeface="Calibri"/>
              </a:rPr>
              <a:t>World Bank Indicator</a:t>
            </a:r>
            <a:r>
              <a:rPr lang="en-US" sz="1200" b="0" i="0" u="none" strike="noStrike" cap="none" dirty="0">
                <a:solidFill>
                  <a:srgbClr val="3F3F3F"/>
                </a:solidFill>
                <a:latin typeface="Calibri"/>
                <a:ea typeface="Calibri"/>
                <a:cs typeface="Calibri"/>
                <a:sym typeface="Calibri"/>
              </a:rPr>
              <a:t>, 20</a:t>
            </a:r>
            <a:r>
              <a:rPr lang="en-US" sz="1200" dirty="0">
                <a:solidFill>
                  <a:srgbClr val="3F3F3F"/>
                </a:solidFill>
                <a:latin typeface="Calibri"/>
                <a:ea typeface="Calibri"/>
                <a:cs typeface="Calibri"/>
                <a:sym typeface="Calibri"/>
              </a:rPr>
              <a:t>16</a:t>
            </a:r>
            <a:r>
              <a:rPr lang="en-US" sz="1200" b="0" i="0" u="none" strike="noStrike" cap="none" dirty="0">
                <a:solidFill>
                  <a:srgbClr val="3F3F3F"/>
                </a:solidFill>
                <a:latin typeface="Calibri"/>
                <a:ea typeface="Calibri"/>
                <a:cs typeface="Calibri"/>
                <a:sym typeface="Calibri"/>
              </a:rPr>
              <a:t> </a:t>
            </a:r>
            <a:endParaRPr dirty="0"/>
          </a:p>
          <a:p>
            <a:pPr marL="273050" marR="0" lvl="1" indent="0" algn="r" rtl="0">
              <a:spcBef>
                <a:spcPts val="0"/>
              </a:spcBef>
              <a:spcAft>
                <a:spcPts val="0"/>
              </a:spcAft>
              <a:buClr>
                <a:srgbClr val="CC6633"/>
              </a:buClr>
              <a:buSzPts val="1200"/>
              <a:buFont typeface="Arial"/>
              <a:buNone/>
            </a:pPr>
            <a:endParaRPr/>
          </a:p>
        </p:txBody>
      </p:sp>
    </p:spTree>
    <p:extLst>
      <p:ext uri="{BB962C8B-B14F-4D97-AF65-F5344CB8AC3E}">
        <p14:creationId xmlns:p14="http://schemas.microsoft.com/office/powerpoint/2010/main" val="1787758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7"/>
          <p:cNvSpPr txBox="1">
            <a:spLocks noGrp="1"/>
          </p:cNvSpPr>
          <p:nvPr>
            <p:ph type="title"/>
          </p:nvPr>
        </p:nvSpPr>
        <p:spPr>
          <a:xfrm>
            <a:off x="103441" y="1438125"/>
            <a:ext cx="2949300" cy="160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dirty="0">
                <a:solidFill>
                  <a:srgbClr val="BF9000"/>
                </a:solidFill>
              </a:rPr>
              <a:t>Population Density</a:t>
            </a:r>
            <a:endParaRPr dirty="0">
              <a:solidFill>
                <a:srgbClr val="BF9000"/>
              </a:solidFill>
            </a:endParaRPr>
          </a:p>
        </p:txBody>
      </p:sp>
      <p:sp>
        <p:nvSpPr>
          <p:cNvPr id="625" name="Google Shape;625;p67"/>
          <p:cNvSpPr txBox="1">
            <a:spLocks noGrp="1"/>
          </p:cNvSpPr>
          <p:nvPr>
            <p:ph type="body" idx="1"/>
          </p:nvPr>
        </p:nvSpPr>
        <p:spPr>
          <a:xfrm>
            <a:off x="3658791" y="606426"/>
            <a:ext cx="4629300" cy="4873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626" name="Google Shape;626;p67"/>
          <p:cNvPicPr preferRelativeResize="0"/>
          <p:nvPr/>
        </p:nvPicPr>
        <p:blipFill>
          <a:blip r:embed="rId3">
            <a:alphaModFix/>
          </a:blip>
          <a:stretch>
            <a:fillRect/>
          </a:stretch>
        </p:blipFill>
        <p:spPr>
          <a:xfrm>
            <a:off x="3146219" y="66900"/>
            <a:ext cx="5654455" cy="5794376"/>
          </a:xfrm>
          <a:prstGeom prst="rect">
            <a:avLst/>
          </a:prstGeom>
          <a:noFill/>
          <a:ln>
            <a:noFill/>
          </a:ln>
        </p:spPr>
      </p:pic>
      <p:pic>
        <p:nvPicPr>
          <p:cNvPr id="627" name="Google Shape;627;p67"/>
          <p:cNvPicPr preferRelativeResize="0"/>
          <p:nvPr/>
        </p:nvPicPr>
        <p:blipFill>
          <a:blip r:embed="rId4">
            <a:alphaModFix/>
          </a:blip>
          <a:stretch>
            <a:fillRect/>
          </a:stretch>
        </p:blipFill>
        <p:spPr>
          <a:xfrm>
            <a:off x="634200" y="3244025"/>
            <a:ext cx="2716350" cy="2500276"/>
          </a:xfrm>
          <a:prstGeom prst="rect">
            <a:avLst/>
          </a:prstGeom>
          <a:noFill/>
          <a:ln>
            <a:noFill/>
          </a:ln>
        </p:spPr>
      </p:pic>
      <p:pic>
        <p:nvPicPr>
          <p:cNvPr id="628" name="Google Shape;628;p67"/>
          <p:cNvPicPr preferRelativeResize="0"/>
          <p:nvPr/>
        </p:nvPicPr>
        <p:blipFill>
          <a:blip r:embed="rId5">
            <a:alphaModFix/>
          </a:blip>
          <a:stretch>
            <a:fillRect/>
          </a:stretch>
        </p:blipFill>
        <p:spPr>
          <a:xfrm>
            <a:off x="634200" y="5734475"/>
            <a:ext cx="8166477" cy="628200"/>
          </a:xfrm>
          <a:prstGeom prst="rect">
            <a:avLst/>
          </a:prstGeom>
          <a:noFill/>
          <a:ln>
            <a:noFill/>
          </a:ln>
        </p:spPr>
      </p:pic>
    </p:spTree>
    <p:extLst>
      <p:ext uri="{BB962C8B-B14F-4D97-AF65-F5344CB8AC3E}">
        <p14:creationId xmlns:p14="http://schemas.microsoft.com/office/powerpoint/2010/main" val="1229137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4"/>
          <p:cNvSpPr txBox="1">
            <a:spLocks noGrp="1"/>
          </p:cNvSpPr>
          <p:nvPr>
            <p:ph type="title"/>
          </p:nvPr>
        </p:nvSpPr>
        <p:spPr>
          <a:xfrm>
            <a:off x="203725" y="852950"/>
            <a:ext cx="2949300" cy="201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sz="3000" dirty="0">
                <a:solidFill>
                  <a:srgbClr val="BF9000"/>
                </a:solidFill>
              </a:rPr>
              <a:t>Frequency of violent civil conflict</a:t>
            </a:r>
            <a:endParaRPr sz="3000" dirty="0">
              <a:solidFill>
                <a:srgbClr val="BF9000"/>
              </a:solidFill>
            </a:endParaRPr>
          </a:p>
        </p:txBody>
      </p:sp>
      <p:pic>
        <p:nvPicPr>
          <p:cNvPr id="599" name="Google Shape;599;p64"/>
          <p:cNvPicPr preferRelativeResize="0"/>
          <p:nvPr/>
        </p:nvPicPr>
        <p:blipFill rotWithShape="1">
          <a:blip r:embed="rId3">
            <a:alphaModFix/>
          </a:blip>
          <a:srcRect t="10651" r="49313" b="20934"/>
          <a:stretch/>
        </p:blipFill>
        <p:spPr>
          <a:xfrm>
            <a:off x="3357725" y="940675"/>
            <a:ext cx="4596949" cy="5178457"/>
          </a:xfrm>
          <a:prstGeom prst="rect">
            <a:avLst/>
          </a:prstGeom>
          <a:noFill/>
          <a:ln>
            <a:noFill/>
          </a:ln>
        </p:spPr>
      </p:pic>
      <p:sp>
        <p:nvSpPr>
          <p:cNvPr id="600" name="Google Shape;600;p64"/>
          <p:cNvSpPr txBox="1"/>
          <p:nvPr/>
        </p:nvSpPr>
        <p:spPr>
          <a:xfrm>
            <a:off x="5234900" y="6499550"/>
            <a:ext cx="3862200" cy="317700"/>
          </a:xfrm>
          <a:prstGeom prst="rect">
            <a:avLst/>
          </a:prstGeom>
          <a:noFill/>
          <a:ln>
            <a:noFill/>
          </a:ln>
        </p:spPr>
        <p:txBody>
          <a:bodyPr spcFirstLastPara="1" wrap="square" lIns="91425" tIns="45700" rIns="91425" bIns="45700" anchor="t" anchorCtr="0">
            <a:noAutofit/>
          </a:bodyPr>
          <a:lstStyle/>
          <a:p>
            <a:pPr marL="273050" marR="0" lvl="1" indent="0" algn="r" rtl="0">
              <a:spcBef>
                <a:spcPts val="0"/>
              </a:spcBef>
              <a:spcAft>
                <a:spcPts val="0"/>
              </a:spcAft>
              <a:buClr>
                <a:srgbClr val="CC6633"/>
              </a:buClr>
              <a:buSzPts val="1200"/>
              <a:buFont typeface="Arial"/>
              <a:buNone/>
            </a:pPr>
            <a:r>
              <a:rPr lang="en-US" sz="1200" dirty="0">
                <a:solidFill>
                  <a:srgbClr val="3F3F3F"/>
                </a:solidFill>
                <a:latin typeface="Calibri"/>
                <a:ea typeface="Calibri"/>
                <a:cs typeface="Calibri"/>
                <a:sym typeface="Calibri"/>
              </a:rPr>
              <a:t>IFPRI Global Food Policy Report 2014-2015</a:t>
            </a:r>
            <a:endParaRPr sz="1200" dirty="0">
              <a:solidFill>
                <a:srgbClr val="3F3F3F"/>
              </a:solidFill>
              <a:latin typeface="Calibri"/>
              <a:ea typeface="Calibri"/>
              <a:cs typeface="Calibri"/>
              <a:sym typeface="Calibri"/>
            </a:endParaRPr>
          </a:p>
          <a:p>
            <a:pPr marL="273050" marR="0" lvl="1" indent="0" algn="r" rtl="0">
              <a:spcBef>
                <a:spcPts val="0"/>
              </a:spcBef>
              <a:spcAft>
                <a:spcPts val="0"/>
              </a:spcAft>
              <a:buClr>
                <a:srgbClr val="CC6633"/>
              </a:buClr>
              <a:buSzPts val="1200"/>
              <a:buFont typeface="Arial"/>
              <a:buNone/>
            </a:pPr>
            <a:endParaRPr sz="1200">
              <a:solidFill>
                <a:srgbClr val="3F3F3F"/>
              </a:solidFill>
              <a:latin typeface="Calibri"/>
              <a:ea typeface="Calibri"/>
              <a:cs typeface="Calibri"/>
              <a:sym typeface="Calibri"/>
            </a:endParaRPr>
          </a:p>
          <a:p>
            <a:pPr marL="273050" marR="0" lvl="1" indent="0" algn="r" rtl="0">
              <a:spcBef>
                <a:spcPts val="0"/>
              </a:spcBef>
              <a:spcAft>
                <a:spcPts val="0"/>
              </a:spcAft>
              <a:buClr>
                <a:srgbClr val="CC6633"/>
              </a:buClr>
              <a:buSzPts val="1200"/>
              <a:buFont typeface="Arial"/>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5"/>
          <p:cNvSpPr txBox="1">
            <a:spLocks noGrp="1"/>
          </p:cNvSpPr>
          <p:nvPr>
            <p:ph type="title"/>
          </p:nvPr>
        </p:nvSpPr>
        <p:spPr>
          <a:xfrm>
            <a:off x="218350" y="377950"/>
            <a:ext cx="2949300" cy="126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dirty="0">
                <a:solidFill>
                  <a:srgbClr val="BF9000"/>
                </a:solidFill>
              </a:rPr>
              <a:t>Hunger</a:t>
            </a:r>
            <a:endParaRPr dirty="0">
              <a:solidFill>
                <a:srgbClr val="BF9000"/>
              </a:solidFill>
            </a:endParaRPr>
          </a:p>
        </p:txBody>
      </p:sp>
      <p:pic>
        <p:nvPicPr>
          <p:cNvPr id="607" name="Google Shape;607;p65"/>
          <p:cNvPicPr preferRelativeResize="0"/>
          <p:nvPr/>
        </p:nvPicPr>
        <p:blipFill>
          <a:blip r:embed="rId3">
            <a:alphaModFix/>
          </a:blip>
          <a:stretch>
            <a:fillRect/>
          </a:stretch>
        </p:blipFill>
        <p:spPr>
          <a:xfrm>
            <a:off x="0" y="0"/>
            <a:ext cx="9143998" cy="6465475"/>
          </a:xfrm>
          <a:prstGeom prst="rect">
            <a:avLst/>
          </a:prstGeom>
          <a:noFill/>
          <a:ln>
            <a:noFill/>
          </a:ln>
        </p:spPr>
      </p:pic>
      <p:sp>
        <p:nvSpPr>
          <p:cNvPr id="608" name="Google Shape;608;p65"/>
          <p:cNvSpPr txBox="1"/>
          <p:nvPr/>
        </p:nvSpPr>
        <p:spPr>
          <a:xfrm>
            <a:off x="2113000" y="6560325"/>
            <a:ext cx="6961200" cy="297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FAO, IFAD, UNICEF, WFP, and WHO. 2018. The State of Food Security and Nutrition in the World 2018.</a:t>
            </a:r>
            <a:endParaRPr sz="1200" dirty="0">
              <a:solidFill>
                <a:schemeClr val="dk1"/>
              </a:solidFill>
              <a:latin typeface="Calibri"/>
              <a:ea typeface="Calibri"/>
              <a:cs typeface="Calibri"/>
              <a:sym typeface="Calibri"/>
            </a:endParaRPr>
          </a:p>
          <a:p>
            <a:pPr marL="0" lvl="0" indent="0" algn="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8"/>
          <p:cNvSpPr txBox="1">
            <a:spLocks noGrp="1"/>
          </p:cNvSpPr>
          <p:nvPr>
            <p:ph type="title"/>
          </p:nvPr>
        </p:nvSpPr>
        <p:spPr>
          <a:xfrm>
            <a:off x="546350" y="1540525"/>
            <a:ext cx="2949300" cy="825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dirty="0">
                <a:solidFill>
                  <a:srgbClr val="BF9000"/>
                </a:solidFill>
              </a:rPr>
              <a:t>Refugee Crises</a:t>
            </a:r>
            <a:endParaRPr dirty="0">
              <a:solidFill>
                <a:srgbClr val="BF9000"/>
              </a:solidFill>
            </a:endParaRPr>
          </a:p>
        </p:txBody>
      </p:sp>
      <p:pic>
        <p:nvPicPr>
          <p:cNvPr id="635" name="Google Shape;635;p68"/>
          <p:cNvPicPr preferRelativeResize="0"/>
          <p:nvPr/>
        </p:nvPicPr>
        <p:blipFill rotWithShape="1">
          <a:blip r:embed="rId3">
            <a:alphaModFix/>
          </a:blip>
          <a:srcRect r="8003"/>
          <a:stretch/>
        </p:blipFill>
        <p:spPr>
          <a:xfrm>
            <a:off x="88825" y="2819875"/>
            <a:ext cx="3864350" cy="3527275"/>
          </a:xfrm>
          <a:prstGeom prst="rect">
            <a:avLst/>
          </a:prstGeom>
          <a:noFill/>
          <a:ln>
            <a:noFill/>
          </a:ln>
        </p:spPr>
      </p:pic>
      <p:pic>
        <p:nvPicPr>
          <p:cNvPr id="636" name="Google Shape;636;p68"/>
          <p:cNvPicPr preferRelativeResize="0"/>
          <p:nvPr/>
        </p:nvPicPr>
        <p:blipFill>
          <a:blip r:embed="rId4">
            <a:alphaModFix/>
          </a:blip>
          <a:stretch>
            <a:fillRect/>
          </a:stretch>
        </p:blipFill>
        <p:spPr>
          <a:xfrm>
            <a:off x="4042875" y="73125"/>
            <a:ext cx="5101125" cy="6784874"/>
          </a:xfrm>
          <a:prstGeom prst="rect">
            <a:avLst/>
          </a:prstGeom>
          <a:noFill/>
          <a:ln>
            <a:noFill/>
          </a:ln>
        </p:spPr>
      </p:pic>
      <p:sp>
        <p:nvSpPr>
          <p:cNvPr id="637" name="Google Shape;637;p68"/>
          <p:cNvSpPr txBox="1"/>
          <p:nvPr/>
        </p:nvSpPr>
        <p:spPr>
          <a:xfrm>
            <a:off x="6802600" y="6499550"/>
            <a:ext cx="2294400" cy="317700"/>
          </a:xfrm>
          <a:prstGeom prst="rect">
            <a:avLst/>
          </a:prstGeom>
          <a:noFill/>
          <a:ln>
            <a:noFill/>
          </a:ln>
        </p:spPr>
        <p:txBody>
          <a:bodyPr spcFirstLastPara="1" wrap="square" lIns="91425" tIns="45700" rIns="91425" bIns="45700" anchor="t" anchorCtr="0">
            <a:noAutofit/>
          </a:bodyPr>
          <a:lstStyle/>
          <a:p>
            <a:pPr marL="273050" marR="0" lvl="1" indent="0" algn="r" rtl="0">
              <a:spcBef>
                <a:spcPts val="0"/>
              </a:spcBef>
              <a:spcAft>
                <a:spcPts val="0"/>
              </a:spcAft>
              <a:buClr>
                <a:srgbClr val="CC6633"/>
              </a:buClr>
              <a:buSzPts val="1200"/>
              <a:buFont typeface="Arial"/>
              <a:buNone/>
            </a:pPr>
            <a:r>
              <a:rPr lang="en-US" sz="1200" dirty="0">
                <a:solidFill>
                  <a:srgbClr val="3F3F3F"/>
                </a:solidFill>
                <a:latin typeface="Calibri"/>
                <a:ea typeface="Calibri"/>
                <a:cs typeface="Calibri"/>
                <a:sym typeface="Calibri"/>
              </a:rPr>
              <a:t>UNHCR Global Report</a:t>
            </a:r>
            <a:r>
              <a:rPr lang="en-US" sz="1200" b="0" i="0" u="none" strike="noStrike" cap="none" dirty="0">
                <a:solidFill>
                  <a:srgbClr val="3F3F3F"/>
                </a:solidFill>
                <a:latin typeface="Calibri"/>
                <a:ea typeface="Calibri"/>
                <a:cs typeface="Calibri"/>
                <a:sym typeface="Calibri"/>
              </a:rPr>
              <a:t>, 20</a:t>
            </a:r>
            <a:r>
              <a:rPr lang="en-US" sz="1200" dirty="0">
                <a:solidFill>
                  <a:srgbClr val="3F3F3F"/>
                </a:solidFill>
                <a:latin typeface="Calibri"/>
                <a:ea typeface="Calibri"/>
                <a:cs typeface="Calibri"/>
                <a:sym typeface="Calibri"/>
              </a:rPr>
              <a:t>17</a:t>
            </a:r>
            <a:r>
              <a:rPr lang="en-US" sz="1200" b="0" i="0" u="none" strike="noStrike" cap="none" dirty="0">
                <a:solidFill>
                  <a:srgbClr val="3F3F3F"/>
                </a:solidFill>
                <a:latin typeface="Calibri"/>
                <a:ea typeface="Calibri"/>
                <a:cs typeface="Calibri"/>
                <a:sym typeface="Calibri"/>
              </a:rPr>
              <a:t> </a:t>
            </a:r>
            <a:endParaRPr dirty="0"/>
          </a:p>
          <a:p>
            <a:pPr marL="273050" marR="0" lvl="1" indent="0" algn="r" rtl="0">
              <a:spcBef>
                <a:spcPts val="0"/>
              </a:spcBef>
              <a:spcAft>
                <a:spcPts val="0"/>
              </a:spcAft>
              <a:buClr>
                <a:srgbClr val="CC6633"/>
              </a:buClr>
              <a:buSzPts val="12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Presentation Outline</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975567"/>
            <a:ext cx="7886700" cy="4506084"/>
          </a:xfrm>
        </p:spPr>
        <p:txBody>
          <a:bodyPr>
            <a:normAutofit fontScale="92500" lnSpcReduction="10000"/>
          </a:bodyPr>
          <a:lstStyle/>
          <a:p>
            <a:r>
              <a:rPr lang="en-US" dirty="0"/>
              <a:t>Process / Timeline</a:t>
            </a:r>
          </a:p>
          <a:p>
            <a:r>
              <a:rPr lang="en-US" b="1" dirty="0"/>
              <a:t>Methodology</a:t>
            </a:r>
          </a:p>
          <a:p>
            <a:r>
              <a:rPr lang="en-US" dirty="0"/>
              <a:t>Partner Mapping Snapshot</a:t>
            </a:r>
          </a:p>
          <a:p>
            <a:r>
              <a:rPr lang="en-US" dirty="0"/>
              <a:t>Data to Inform Country Rankings</a:t>
            </a:r>
          </a:p>
          <a:p>
            <a:pPr marL="1028700" lvl="1" indent="-457200">
              <a:buFont typeface="+mj-lt"/>
              <a:buAutoNum type="arabicPeriod"/>
            </a:pPr>
            <a:r>
              <a:rPr lang="en-US" dirty="0"/>
              <a:t>Country Profile Snapshot</a:t>
            </a:r>
          </a:p>
          <a:p>
            <a:pPr marL="1028700" lvl="1" indent="-457200">
              <a:buFont typeface="+mj-lt"/>
              <a:buAutoNum type="arabicPeriod"/>
            </a:pPr>
            <a:r>
              <a:rPr lang="en-US" dirty="0"/>
              <a:t>Grain Availability </a:t>
            </a:r>
          </a:p>
          <a:p>
            <a:pPr marL="1028700" lvl="1" indent="-457200">
              <a:buFont typeface="+mj-lt"/>
              <a:buAutoNum type="arabicPeriod"/>
            </a:pPr>
            <a:r>
              <a:rPr lang="en-US" dirty="0"/>
              <a:t>Fortification Status</a:t>
            </a:r>
          </a:p>
          <a:p>
            <a:pPr marL="1028700" lvl="1" indent="-457200">
              <a:buFont typeface="+mj-lt"/>
              <a:buAutoNum type="arabicPeriod"/>
            </a:pPr>
            <a:r>
              <a:rPr lang="en-US" dirty="0"/>
              <a:t>Updated FFI Color Codes </a:t>
            </a:r>
          </a:p>
          <a:p>
            <a:pPr marL="1028700" lvl="1" indent="-457200">
              <a:buFont typeface="+mj-lt"/>
              <a:buAutoNum type="arabicPeriod"/>
            </a:pPr>
            <a:r>
              <a:rPr lang="en-US" dirty="0"/>
              <a:t>Priority Matrix Results </a:t>
            </a:r>
          </a:p>
          <a:p>
            <a:r>
              <a:rPr lang="en-US" dirty="0"/>
              <a:t>Proposed Strategic Priorities </a:t>
            </a:r>
          </a:p>
          <a:p>
            <a:r>
              <a:rPr lang="en-US" dirty="0"/>
              <a:t>Annex: Africa Context</a:t>
            </a:r>
          </a:p>
          <a:p>
            <a:endParaRPr lang="en-US" dirty="0"/>
          </a:p>
        </p:txBody>
      </p:sp>
    </p:spTree>
    <p:extLst>
      <p:ext uri="{BB962C8B-B14F-4D97-AF65-F5344CB8AC3E}">
        <p14:creationId xmlns:p14="http://schemas.microsoft.com/office/powerpoint/2010/main" val="1490688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3097350" y="897125"/>
            <a:ext cx="2949300" cy="825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rgbClr val="073763"/>
                </a:solidFill>
              </a:rPr>
              <a:t>AFRICA Context:</a:t>
            </a:r>
            <a:endParaRPr dirty="0">
              <a:solidFill>
                <a:srgbClr val="073763"/>
              </a:solidFill>
            </a:endParaRPr>
          </a:p>
          <a:p>
            <a:pPr marL="0" lvl="0" indent="0" algn="l" rtl="0">
              <a:spcBef>
                <a:spcPts val="0"/>
              </a:spcBef>
              <a:spcAft>
                <a:spcPts val="0"/>
              </a:spcAft>
              <a:buNone/>
            </a:pPr>
            <a:r>
              <a:rPr lang="en-US" dirty="0">
                <a:solidFill>
                  <a:srgbClr val="BF9000"/>
                </a:solidFill>
              </a:rPr>
              <a:t>Refugee Crises</a:t>
            </a:r>
            <a:endParaRPr dirty="0">
              <a:solidFill>
                <a:srgbClr val="BF9000"/>
              </a:solidFill>
            </a:endParaRPr>
          </a:p>
        </p:txBody>
      </p:sp>
      <p:pic>
        <p:nvPicPr>
          <p:cNvPr id="644" name="Google Shape;644;p69"/>
          <p:cNvPicPr preferRelativeResize="0"/>
          <p:nvPr/>
        </p:nvPicPr>
        <p:blipFill>
          <a:blip r:embed="rId3">
            <a:alphaModFix/>
          </a:blip>
          <a:stretch>
            <a:fillRect/>
          </a:stretch>
        </p:blipFill>
        <p:spPr>
          <a:xfrm>
            <a:off x="2034548" y="1722424"/>
            <a:ext cx="5074902" cy="4961350"/>
          </a:xfrm>
          <a:prstGeom prst="rect">
            <a:avLst/>
          </a:prstGeom>
          <a:noFill/>
          <a:ln>
            <a:noFill/>
          </a:ln>
        </p:spPr>
      </p:pic>
      <p:sp>
        <p:nvSpPr>
          <p:cNvPr id="645" name="Google Shape;645;p69"/>
          <p:cNvSpPr txBox="1"/>
          <p:nvPr/>
        </p:nvSpPr>
        <p:spPr>
          <a:xfrm>
            <a:off x="6802600" y="6499550"/>
            <a:ext cx="2294400" cy="317700"/>
          </a:xfrm>
          <a:prstGeom prst="rect">
            <a:avLst/>
          </a:prstGeom>
          <a:noFill/>
          <a:ln>
            <a:noFill/>
          </a:ln>
        </p:spPr>
        <p:txBody>
          <a:bodyPr spcFirstLastPara="1" wrap="square" lIns="91425" tIns="45700" rIns="91425" bIns="45700" anchor="t" anchorCtr="0">
            <a:noAutofit/>
          </a:bodyPr>
          <a:lstStyle/>
          <a:p>
            <a:pPr marL="273050" marR="0" lvl="1" indent="0" algn="r" rtl="0">
              <a:spcBef>
                <a:spcPts val="0"/>
              </a:spcBef>
              <a:spcAft>
                <a:spcPts val="0"/>
              </a:spcAft>
              <a:buClr>
                <a:srgbClr val="CC6633"/>
              </a:buClr>
              <a:buSzPts val="1200"/>
              <a:buFont typeface="Arial"/>
              <a:buNone/>
            </a:pPr>
            <a:r>
              <a:rPr lang="en-US" sz="1200" dirty="0">
                <a:solidFill>
                  <a:srgbClr val="3F3F3F"/>
                </a:solidFill>
                <a:latin typeface="Calibri"/>
                <a:ea typeface="Calibri"/>
                <a:cs typeface="Calibri"/>
                <a:sym typeface="Calibri"/>
              </a:rPr>
              <a:t>UNHCR Global Report</a:t>
            </a:r>
            <a:r>
              <a:rPr lang="en-US" sz="1200" b="0" i="0" u="none" strike="noStrike" cap="none" dirty="0">
                <a:solidFill>
                  <a:srgbClr val="3F3F3F"/>
                </a:solidFill>
                <a:latin typeface="Calibri"/>
                <a:ea typeface="Calibri"/>
                <a:cs typeface="Calibri"/>
                <a:sym typeface="Calibri"/>
              </a:rPr>
              <a:t>, 20</a:t>
            </a:r>
            <a:r>
              <a:rPr lang="en-US" sz="1200" dirty="0">
                <a:solidFill>
                  <a:srgbClr val="3F3F3F"/>
                </a:solidFill>
                <a:latin typeface="Calibri"/>
                <a:ea typeface="Calibri"/>
                <a:cs typeface="Calibri"/>
                <a:sym typeface="Calibri"/>
              </a:rPr>
              <a:t>17</a:t>
            </a:r>
            <a:r>
              <a:rPr lang="en-US" sz="1200" b="0" i="0" u="none" strike="noStrike" cap="none" dirty="0">
                <a:solidFill>
                  <a:srgbClr val="3F3F3F"/>
                </a:solidFill>
                <a:latin typeface="Calibri"/>
                <a:ea typeface="Calibri"/>
                <a:cs typeface="Calibri"/>
                <a:sym typeface="Calibri"/>
              </a:rPr>
              <a:t> </a:t>
            </a:r>
            <a:endParaRPr dirty="0"/>
          </a:p>
          <a:p>
            <a:pPr marL="273050" marR="0" lvl="1" indent="0" algn="r" rtl="0">
              <a:spcBef>
                <a:spcPts val="0"/>
              </a:spcBef>
              <a:spcAft>
                <a:spcPts val="0"/>
              </a:spcAft>
              <a:buClr>
                <a:srgbClr val="CC6633"/>
              </a:buClr>
              <a:buSzPts val="1200"/>
              <a:buFont typeface="Arial"/>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 name="Rectangle 2">
            <a:extLst>
              <a:ext uri="{FF2B5EF4-FFF2-40B4-BE49-F238E27FC236}">
                <a16:creationId xmlns:a16="http://schemas.microsoft.com/office/drawing/2014/main" id="{A5C122B2-E547-4582-87BB-F2FA611A0137}"/>
              </a:ext>
            </a:extLst>
          </p:cNvPr>
          <p:cNvSpPr/>
          <p:nvPr/>
        </p:nvSpPr>
        <p:spPr>
          <a:xfrm>
            <a:off x="-163773" y="-95534"/>
            <a:ext cx="9444251" cy="695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Google Shape;387;p45"/>
          <p:cNvSpPr txBox="1">
            <a:spLocks noGrp="1"/>
          </p:cNvSpPr>
          <p:nvPr>
            <p:ph type="title"/>
          </p:nvPr>
        </p:nvSpPr>
        <p:spPr>
          <a:xfrm>
            <a:off x="-29485" y="2111230"/>
            <a:ext cx="3374700" cy="88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Wheat </a:t>
            </a:r>
            <a:r>
              <a:rPr lang="en-US" sz="3000" dirty="0">
                <a:solidFill>
                  <a:srgbClr val="1C4587"/>
                </a:solidFill>
              </a:rPr>
              <a:t>Score</a:t>
            </a:r>
            <a:endParaRPr sz="3000" dirty="0">
              <a:solidFill>
                <a:srgbClr val="1C4587"/>
              </a:solidFill>
            </a:endParaRPr>
          </a:p>
        </p:txBody>
      </p:sp>
      <p:pic>
        <p:nvPicPr>
          <p:cNvPr id="389" name="Google Shape;389;p45"/>
          <p:cNvPicPr preferRelativeResize="0"/>
          <p:nvPr/>
        </p:nvPicPr>
        <p:blipFill>
          <a:blip r:embed="rId3">
            <a:alphaModFix/>
          </a:blip>
          <a:stretch>
            <a:fillRect/>
          </a:stretch>
        </p:blipFill>
        <p:spPr>
          <a:xfrm>
            <a:off x="363890" y="4718850"/>
            <a:ext cx="2981325" cy="1781175"/>
          </a:xfrm>
          <a:prstGeom prst="rect">
            <a:avLst/>
          </a:prstGeom>
          <a:noFill/>
          <a:ln>
            <a:noFill/>
          </a:ln>
        </p:spPr>
      </p:pic>
      <p:graphicFrame>
        <p:nvGraphicFramePr>
          <p:cNvPr id="2" name="Table 1">
            <a:extLst>
              <a:ext uri="{FF2B5EF4-FFF2-40B4-BE49-F238E27FC236}">
                <a16:creationId xmlns:a16="http://schemas.microsoft.com/office/drawing/2014/main" id="{1983A6C3-D4A6-4013-A5F5-37D65FB4D6C2}"/>
              </a:ext>
            </a:extLst>
          </p:cNvPr>
          <p:cNvGraphicFramePr>
            <a:graphicFrameLocks noGrp="1"/>
          </p:cNvGraphicFramePr>
          <p:nvPr>
            <p:extLst>
              <p:ext uri="{D42A27DB-BD31-4B8C-83A1-F6EECF244321}">
                <p14:modId xmlns:p14="http://schemas.microsoft.com/office/powerpoint/2010/main" val="3987752871"/>
              </p:ext>
            </p:extLst>
          </p:nvPr>
        </p:nvGraphicFramePr>
        <p:xfrm>
          <a:off x="3393530" y="434275"/>
          <a:ext cx="5724484" cy="5735450"/>
        </p:xfrm>
        <a:graphic>
          <a:graphicData uri="http://schemas.openxmlformats.org/drawingml/2006/table">
            <a:tbl>
              <a:tblPr/>
              <a:tblGrid>
                <a:gridCol w="1389974">
                  <a:extLst>
                    <a:ext uri="{9D8B030D-6E8A-4147-A177-3AD203B41FA5}">
                      <a16:colId xmlns:a16="http://schemas.microsoft.com/office/drawing/2014/main" val="2442595685"/>
                    </a:ext>
                  </a:extLst>
                </a:gridCol>
                <a:gridCol w="1513128">
                  <a:extLst>
                    <a:ext uri="{9D8B030D-6E8A-4147-A177-3AD203B41FA5}">
                      <a16:colId xmlns:a16="http://schemas.microsoft.com/office/drawing/2014/main" val="1204693338"/>
                    </a:ext>
                  </a:extLst>
                </a:gridCol>
                <a:gridCol w="1386868">
                  <a:extLst>
                    <a:ext uri="{9D8B030D-6E8A-4147-A177-3AD203B41FA5}">
                      <a16:colId xmlns:a16="http://schemas.microsoft.com/office/drawing/2014/main" val="1622353885"/>
                    </a:ext>
                  </a:extLst>
                </a:gridCol>
                <a:gridCol w="1434514">
                  <a:extLst>
                    <a:ext uri="{9D8B030D-6E8A-4147-A177-3AD203B41FA5}">
                      <a16:colId xmlns:a16="http://schemas.microsoft.com/office/drawing/2014/main" val="924180390"/>
                    </a:ext>
                  </a:extLst>
                </a:gridCol>
              </a:tblGrid>
              <a:tr h="407238">
                <a:tc>
                  <a:txBody>
                    <a:bodyPr/>
                    <a:lstStyle/>
                    <a:p>
                      <a:pPr algn="l" rtl="0" fontAlgn="b"/>
                      <a:endParaRPr lang="en-US" sz="1600" dirty="0">
                        <a:effectLst/>
                      </a:endParaRPr>
                    </a:p>
                  </a:txBody>
                  <a:tcPr marL="10988" marR="10988" marT="7325" marB="7325"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1" dirty="0">
                          <a:solidFill>
                            <a:schemeClr val="tx1"/>
                          </a:solidFill>
                          <a:effectLst/>
                          <a:latin typeface="Calibri" panose="020F0502020204030204" pitchFamily="34" charset="0"/>
                        </a:rPr>
                        <a:t>Final Score </a:t>
                      </a:r>
                      <a:r>
                        <a:rPr lang="en-US" sz="1600" b="0" dirty="0">
                          <a:solidFill>
                            <a:schemeClr val="tx1"/>
                          </a:solidFill>
                          <a:effectLst/>
                          <a:latin typeface="Calibri" panose="020F0502020204030204" pitchFamily="34" charset="0"/>
                        </a:rPr>
                        <a:t>Health + Implementation</a:t>
                      </a:r>
                    </a:p>
                  </a:txBody>
                  <a:tcPr marL="10988" marR="10988" marT="7325" marB="7325"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600" b="1" dirty="0">
                        <a:solidFill>
                          <a:schemeClr val="tx1"/>
                        </a:solidFill>
                        <a:effectLst/>
                        <a:latin typeface="Calibri" panose="020F0502020204030204" pitchFamily="34" charset="0"/>
                      </a:endParaRPr>
                    </a:p>
                  </a:txBody>
                  <a:tcPr marL="10988" marR="10988" marT="7325" marB="7325"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600" b="1" dirty="0">
                          <a:solidFill>
                            <a:schemeClr val="tx1"/>
                          </a:solidFill>
                          <a:effectLst/>
                          <a:latin typeface="Calibri" panose="020F0502020204030204" pitchFamily="34" charset="0"/>
                        </a:rPr>
                        <a:t>Final Score </a:t>
                      </a:r>
                      <a:r>
                        <a:rPr lang="en-US" sz="1600" b="0" dirty="0">
                          <a:solidFill>
                            <a:schemeClr val="tx1"/>
                          </a:solidFill>
                          <a:effectLst/>
                          <a:latin typeface="Calibri" panose="020F0502020204030204" pitchFamily="34" charset="0"/>
                        </a:rPr>
                        <a:t>Health + Implementation</a:t>
                      </a:r>
                    </a:p>
                  </a:txBody>
                  <a:tcPr marL="10988" marR="10988" marT="7325" marB="7325"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635819"/>
                  </a:ext>
                </a:extLst>
              </a:tr>
              <a:tr h="205268">
                <a:tc>
                  <a:txBody>
                    <a:bodyPr/>
                    <a:lstStyle/>
                    <a:p>
                      <a:pPr algn="ctr" rtl="0" fontAlgn="b"/>
                      <a:r>
                        <a:rPr lang="en-US" sz="1600" b="1" dirty="0">
                          <a:solidFill>
                            <a:srgbClr val="000000"/>
                          </a:solidFill>
                          <a:effectLst/>
                          <a:latin typeface="Calibri" panose="020F0502020204030204" pitchFamily="34" charset="0"/>
                        </a:rPr>
                        <a:t>Burundi</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a:rPr>
                        <a:t>3.85</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b="1" dirty="0">
                          <a:solidFill>
                            <a:srgbClr val="000000"/>
                          </a:solidFill>
                          <a:effectLst/>
                          <a:latin typeface="Calibri" panose="020F0502020204030204" pitchFamily="34" charset="0"/>
                        </a:rPr>
                        <a:t>Zimbabwe</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6.33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355406302"/>
                  </a:ext>
                </a:extLst>
              </a:tr>
              <a:tr h="205268">
                <a:tc>
                  <a:txBody>
                    <a:bodyPr/>
                    <a:lstStyle/>
                    <a:p>
                      <a:pPr algn="ctr" rtl="0" fontAlgn="b"/>
                      <a:r>
                        <a:rPr lang="en-US" sz="1600" b="1" dirty="0">
                          <a:solidFill>
                            <a:srgbClr val="000000"/>
                          </a:solidFill>
                          <a:effectLst/>
                          <a:latin typeface="Calibri" panose="020F0502020204030204" pitchFamily="34" charset="0"/>
                        </a:rPr>
                        <a:t>Seychelles</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4.08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b="1" dirty="0">
                          <a:solidFill>
                            <a:srgbClr val="000000"/>
                          </a:solidFill>
                          <a:effectLst/>
                          <a:latin typeface="Calibri" panose="020F0502020204030204" pitchFamily="34" charset="0"/>
                        </a:rPr>
                        <a:t>Sudan</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6.43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471383720"/>
                  </a:ext>
                </a:extLst>
              </a:tr>
              <a:tr h="205268">
                <a:tc>
                  <a:txBody>
                    <a:bodyPr/>
                    <a:lstStyle/>
                    <a:p>
                      <a:pPr algn="ctr" rtl="0" fontAlgn="b"/>
                      <a:r>
                        <a:rPr lang="en-US" sz="1600" b="1" dirty="0">
                          <a:solidFill>
                            <a:srgbClr val="000000"/>
                          </a:solidFill>
                          <a:effectLst/>
                          <a:latin typeface="Calibri" panose="020F0502020204030204" pitchFamily="34" charset="0"/>
                        </a:rPr>
                        <a:t>Comoros</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4.73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b="1" dirty="0">
                          <a:solidFill>
                            <a:srgbClr val="000000"/>
                          </a:solidFill>
                          <a:effectLst/>
                          <a:latin typeface="Calibri" panose="020F0502020204030204" pitchFamily="34" charset="0"/>
                        </a:rPr>
                        <a:t>Liberia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6.50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334350096"/>
                  </a:ext>
                </a:extLst>
              </a:tr>
              <a:tr h="205268">
                <a:tc>
                  <a:txBody>
                    <a:bodyPr/>
                    <a:lstStyle/>
                    <a:p>
                      <a:pPr algn="ctr" rtl="0" fontAlgn="b"/>
                      <a:r>
                        <a:rPr lang="en-US" sz="1600" b="1" dirty="0">
                          <a:solidFill>
                            <a:srgbClr val="000000"/>
                          </a:solidFill>
                          <a:effectLst/>
                          <a:latin typeface="Calibri" panose="020F0502020204030204" pitchFamily="34" charset="0"/>
                        </a:rPr>
                        <a:t>Ethiopia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5.18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b="1" dirty="0">
                          <a:solidFill>
                            <a:srgbClr val="000000"/>
                          </a:solidFill>
                          <a:effectLst/>
                          <a:latin typeface="Calibri" panose="020F0502020204030204" pitchFamily="34" charset="0"/>
                        </a:rPr>
                        <a:t>Congo Rep.</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6.60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653271104"/>
                  </a:ext>
                </a:extLst>
              </a:tr>
              <a:tr h="205268">
                <a:tc>
                  <a:txBody>
                    <a:bodyPr/>
                    <a:lstStyle/>
                    <a:p>
                      <a:pPr algn="ctr" rtl="0" fontAlgn="b"/>
                      <a:r>
                        <a:rPr lang="en-US" sz="1600" b="1" dirty="0">
                          <a:solidFill>
                            <a:srgbClr val="000000"/>
                          </a:solidFill>
                          <a:effectLst/>
                          <a:latin typeface="Calibri"/>
                        </a:rPr>
                        <a:t>Rwanda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5.33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Sao Tome and Principe</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6.60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776282500"/>
                  </a:ext>
                </a:extLst>
              </a:tr>
              <a:tr h="205268">
                <a:tc>
                  <a:txBody>
                    <a:bodyPr/>
                    <a:lstStyle/>
                    <a:p>
                      <a:pPr algn="ctr" rtl="0" fontAlgn="b"/>
                      <a:r>
                        <a:rPr lang="en-US" sz="1600" b="1" dirty="0">
                          <a:solidFill>
                            <a:srgbClr val="000000"/>
                          </a:solidFill>
                          <a:effectLst/>
                          <a:latin typeface="Calibri"/>
                        </a:rPr>
                        <a:t>Lesotho</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5.38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Zambia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6.70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45023564"/>
                  </a:ext>
                </a:extLst>
              </a:tr>
              <a:tr h="205268">
                <a:tc>
                  <a:txBody>
                    <a:bodyPr/>
                    <a:lstStyle/>
                    <a:p>
                      <a:pPr algn="ctr" rtl="0" fontAlgn="b"/>
                      <a:r>
                        <a:rPr lang="en-US" sz="1600" b="1" dirty="0">
                          <a:solidFill>
                            <a:srgbClr val="000000"/>
                          </a:solidFill>
                          <a:effectLst/>
                          <a:latin typeface="Calibri"/>
                        </a:rPr>
                        <a:t>Mauritius</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5.53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Namibia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6.83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211455161"/>
                  </a:ext>
                </a:extLst>
              </a:tr>
              <a:tr h="205268">
                <a:tc>
                  <a:txBody>
                    <a:bodyPr/>
                    <a:lstStyle/>
                    <a:p>
                      <a:pPr algn="ctr" rtl="0" fontAlgn="b"/>
                      <a:r>
                        <a:rPr lang="en-US" sz="1600" b="1" dirty="0">
                          <a:solidFill>
                            <a:srgbClr val="000000"/>
                          </a:solidFill>
                          <a:effectLst/>
                          <a:latin typeface="Calibri"/>
                        </a:rPr>
                        <a:t>Eritrea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5.58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Sierra Leone</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6.85</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796874832"/>
                  </a:ext>
                </a:extLst>
              </a:tr>
              <a:tr h="205268">
                <a:tc>
                  <a:txBody>
                    <a:bodyPr/>
                    <a:lstStyle/>
                    <a:p>
                      <a:pPr algn="ctr" rtl="0" fontAlgn="b"/>
                      <a:r>
                        <a:rPr lang="en-US" sz="1600" b="1" dirty="0">
                          <a:solidFill>
                            <a:srgbClr val="000000"/>
                          </a:solidFill>
                          <a:effectLst/>
                          <a:latin typeface="Calibri"/>
                        </a:rPr>
                        <a:t>Eswatini</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5.68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Angola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6.85</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681444396"/>
                  </a:ext>
                </a:extLst>
              </a:tr>
              <a:tr h="205268">
                <a:tc>
                  <a:txBody>
                    <a:bodyPr/>
                    <a:lstStyle/>
                    <a:p>
                      <a:pPr algn="ctr" rtl="0" fontAlgn="b"/>
                      <a:r>
                        <a:rPr lang="en-US" sz="1600" b="1" dirty="0">
                          <a:solidFill>
                            <a:srgbClr val="000000"/>
                          </a:solidFill>
                          <a:effectLst/>
                          <a:latin typeface="Calibri"/>
                        </a:rPr>
                        <a:t>Libya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a:rPr>
                        <a:t>5.70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Botswana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6.98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205773283"/>
                  </a:ext>
                </a:extLst>
              </a:tr>
              <a:tr h="351631">
                <a:tc>
                  <a:txBody>
                    <a:bodyPr/>
                    <a:lstStyle/>
                    <a:p>
                      <a:pPr algn="ctr" rtl="0" fontAlgn="b"/>
                      <a:r>
                        <a:rPr lang="en-US" sz="1600" b="1" dirty="0">
                          <a:solidFill>
                            <a:srgbClr val="000000"/>
                          </a:solidFill>
                          <a:effectLst/>
                          <a:latin typeface="Calibri" panose="020F0502020204030204" pitchFamily="34" charset="0"/>
                        </a:rPr>
                        <a:t>Equatorial Guinea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a:rPr>
                        <a:t>5.90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Gabon</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6.98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987589723"/>
                  </a:ext>
                </a:extLst>
              </a:tr>
              <a:tr h="205268">
                <a:tc>
                  <a:txBody>
                    <a:bodyPr/>
                    <a:lstStyle/>
                    <a:p>
                      <a:pPr algn="ctr" rtl="0" fontAlgn="b"/>
                      <a:r>
                        <a:rPr lang="en-US" sz="1600" b="1" dirty="0">
                          <a:solidFill>
                            <a:srgbClr val="000000"/>
                          </a:solidFill>
                          <a:effectLst/>
                          <a:latin typeface="Calibri"/>
                        </a:rPr>
                        <a:t>Madagascar</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a:rPr>
                        <a:t>6.08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Tunisia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7.03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022902104"/>
                  </a:ext>
                </a:extLst>
              </a:tr>
              <a:tr h="205268">
                <a:tc>
                  <a:txBody>
                    <a:bodyPr/>
                    <a:lstStyle/>
                    <a:p>
                      <a:pPr algn="ctr" rtl="0" fontAlgn="b"/>
                      <a:r>
                        <a:rPr lang="en-US" sz="1600" b="1" dirty="0">
                          <a:solidFill>
                            <a:srgbClr val="000000"/>
                          </a:solidFill>
                          <a:effectLst/>
                          <a:latin typeface="Calibri"/>
                        </a:rPr>
                        <a:t>DRC</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6.08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Egypt</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7.50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033712633"/>
                  </a:ext>
                </a:extLst>
              </a:tr>
              <a:tr h="205268">
                <a:tc>
                  <a:txBody>
                    <a:bodyPr/>
                    <a:lstStyle/>
                    <a:p>
                      <a:pPr algn="ctr" rtl="0" fontAlgn="b"/>
                      <a:r>
                        <a:rPr lang="en-US" sz="1600" b="1" dirty="0">
                          <a:solidFill>
                            <a:srgbClr val="000000"/>
                          </a:solidFill>
                          <a:effectLst/>
                          <a:latin typeface="Calibri"/>
                        </a:rPr>
                        <a:t>Somalia</a:t>
                      </a:r>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6.10</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1600" b="1" dirty="0">
                          <a:solidFill>
                            <a:srgbClr val="000000"/>
                          </a:solidFill>
                          <a:effectLst/>
                          <a:latin typeface="Calibri" panose="020F0502020204030204" pitchFamily="34" charset="0"/>
                        </a:rPr>
                        <a:t>Algeria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8.05</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34B3E2"/>
                    </a:solidFill>
                  </a:tcPr>
                </a:tc>
                <a:extLst>
                  <a:ext uri="{0D108BD9-81ED-4DB2-BD59-A6C34878D82A}">
                    <a16:rowId xmlns:a16="http://schemas.microsoft.com/office/drawing/2014/main" val="2271209317"/>
                  </a:ext>
                </a:extLst>
              </a:tr>
              <a:tr h="205268">
                <a:tc>
                  <a:txBody>
                    <a:bodyPr/>
                    <a:lstStyle/>
                    <a:p>
                      <a:endParaRPr lang="en-US" sz="2800" b="1" dirty="0"/>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tx2"/>
                    </a:solidFill>
                  </a:tcPr>
                </a:tc>
                <a:tc>
                  <a:txBody>
                    <a:bodyPr/>
                    <a:lstStyle/>
                    <a:p>
                      <a:endParaRPr lang="en-US" sz="2800" b="1" dirty="0"/>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tx2"/>
                    </a:solidFill>
                  </a:tcPr>
                </a:tc>
                <a:tc>
                  <a:txBody>
                    <a:bodyPr/>
                    <a:lstStyle/>
                    <a:p>
                      <a:pPr algn="ctr" rtl="0" fontAlgn="b"/>
                      <a:r>
                        <a:rPr lang="en-US" sz="1600" b="1" dirty="0">
                          <a:solidFill>
                            <a:srgbClr val="000000"/>
                          </a:solidFill>
                          <a:effectLst/>
                          <a:latin typeface="Calibri" panose="020F0502020204030204" pitchFamily="34" charset="0"/>
                        </a:rPr>
                        <a:t>Morocco</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8.08</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3941729296"/>
                  </a:ext>
                </a:extLst>
              </a:tr>
              <a:tr h="205268">
                <a:tc>
                  <a:txBody>
                    <a:bodyPr/>
                    <a:lstStyle/>
                    <a:p>
                      <a:endParaRPr lang="en-US" sz="2800" b="1" dirty="0"/>
                    </a:p>
                  </a:txBody>
                  <a:tcPr marL="10988" marR="10988" marT="7325" marB="7325"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tx2"/>
                    </a:solidFill>
                  </a:tcPr>
                </a:tc>
                <a:tc>
                  <a:txBody>
                    <a:bodyPr/>
                    <a:lstStyle/>
                    <a:p>
                      <a:endParaRPr lang="en-US" sz="2800" b="1" dirty="0"/>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tx2"/>
                    </a:solidFill>
                  </a:tcPr>
                </a:tc>
                <a:tc>
                  <a:txBody>
                    <a:bodyPr/>
                    <a:lstStyle/>
                    <a:p>
                      <a:pPr algn="ctr" rtl="0" fontAlgn="b"/>
                      <a:r>
                        <a:rPr lang="en-US" sz="1600" b="1" dirty="0">
                          <a:solidFill>
                            <a:srgbClr val="000000"/>
                          </a:solidFill>
                          <a:effectLst/>
                          <a:latin typeface="Calibri" panose="020F0502020204030204" pitchFamily="34" charset="0"/>
                        </a:rPr>
                        <a:t>South Africa</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600" b="1" dirty="0">
                          <a:effectLst/>
                          <a:latin typeface="Calibri" panose="020F0502020204030204" pitchFamily="34" charset="0"/>
                        </a:rPr>
                        <a:t>8.13</a:t>
                      </a:r>
                    </a:p>
                  </a:txBody>
                  <a:tcPr marL="10988" marR="10988" marT="7325" marB="732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2913800094"/>
                  </a:ext>
                </a:extLst>
              </a:tr>
            </a:tbl>
          </a:graphicData>
        </a:graphic>
      </p:graphicFrame>
    </p:spTree>
    <p:extLst>
      <p:ext uri="{BB962C8B-B14F-4D97-AF65-F5344CB8AC3E}">
        <p14:creationId xmlns:p14="http://schemas.microsoft.com/office/powerpoint/2010/main" val="489708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 name="Rectangle 2">
            <a:extLst>
              <a:ext uri="{FF2B5EF4-FFF2-40B4-BE49-F238E27FC236}">
                <a16:creationId xmlns:a16="http://schemas.microsoft.com/office/drawing/2014/main" id="{15380909-F609-4824-AFAC-A663E00755BD}"/>
              </a:ext>
            </a:extLst>
          </p:cNvPr>
          <p:cNvSpPr/>
          <p:nvPr/>
        </p:nvSpPr>
        <p:spPr>
          <a:xfrm>
            <a:off x="-88900" y="0"/>
            <a:ext cx="9321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Google Shape;396;p46"/>
          <p:cNvSpPr txBox="1">
            <a:spLocks noGrp="1"/>
          </p:cNvSpPr>
          <p:nvPr>
            <p:ph type="title"/>
          </p:nvPr>
        </p:nvSpPr>
        <p:spPr>
          <a:xfrm>
            <a:off x="224475" y="2009587"/>
            <a:ext cx="3168000" cy="94565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Maize </a:t>
            </a:r>
            <a:r>
              <a:rPr lang="en-US" sz="3000" dirty="0">
                <a:solidFill>
                  <a:srgbClr val="1C4587"/>
                </a:solidFill>
              </a:rPr>
              <a:t>Score </a:t>
            </a:r>
            <a:endParaRPr sz="3000" dirty="0">
              <a:solidFill>
                <a:srgbClr val="1C4587"/>
              </a:solidFill>
            </a:endParaRPr>
          </a:p>
        </p:txBody>
      </p:sp>
      <p:pic>
        <p:nvPicPr>
          <p:cNvPr id="398" name="Google Shape;398;p46"/>
          <p:cNvPicPr preferRelativeResize="0"/>
          <p:nvPr/>
        </p:nvPicPr>
        <p:blipFill>
          <a:blip r:embed="rId3">
            <a:alphaModFix/>
          </a:blip>
          <a:stretch>
            <a:fillRect/>
          </a:stretch>
        </p:blipFill>
        <p:spPr>
          <a:xfrm>
            <a:off x="411150" y="4175510"/>
            <a:ext cx="2981325" cy="1781175"/>
          </a:xfrm>
          <a:prstGeom prst="rect">
            <a:avLst/>
          </a:prstGeom>
          <a:noFill/>
          <a:ln>
            <a:noFill/>
          </a:ln>
        </p:spPr>
      </p:pic>
      <p:graphicFrame>
        <p:nvGraphicFramePr>
          <p:cNvPr id="2" name="Table 1">
            <a:extLst>
              <a:ext uri="{FF2B5EF4-FFF2-40B4-BE49-F238E27FC236}">
                <a16:creationId xmlns:a16="http://schemas.microsoft.com/office/drawing/2014/main" id="{5B7FC1B5-D05A-4A92-930C-D54321B4FFAA}"/>
              </a:ext>
            </a:extLst>
          </p:cNvPr>
          <p:cNvGraphicFramePr>
            <a:graphicFrameLocks noGrp="1"/>
          </p:cNvGraphicFramePr>
          <p:nvPr>
            <p:extLst>
              <p:ext uri="{D42A27DB-BD31-4B8C-83A1-F6EECF244321}">
                <p14:modId xmlns:p14="http://schemas.microsoft.com/office/powerpoint/2010/main" val="3382261927"/>
              </p:ext>
            </p:extLst>
          </p:nvPr>
        </p:nvGraphicFramePr>
        <p:xfrm>
          <a:off x="3892525" y="300041"/>
          <a:ext cx="4689492" cy="6257917"/>
        </p:xfrm>
        <a:graphic>
          <a:graphicData uri="http://schemas.openxmlformats.org/drawingml/2006/table">
            <a:tbl>
              <a:tblPr/>
              <a:tblGrid>
                <a:gridCol w="2183936">
                  <a:extLst>
                    <a:ext uri="{9D8B030D-6E8A-4147-A177-3AD203B41FA5}">
                      <a16:colId xmlns:a16="http://schemas.microsoft.com/office/drawing/2014/main" val="854554553"/>
                    </a:ext>
                  </a:extLst>
                </a:gridCol>
                <a:gridCol w="2505556">
                  <a:extLst>
                    <a:ext uri="{9D8B030D-6E8A-4147-A177-3AD203B41FA5}">
                      <a16:colId xmlns:a16="http://schemas.microsoft.com/office/drawing/2014/main" val="2415544967"/>
                    </a:ext>
                  </a:extLst>
                </a:gridCol>
              </a:tblGrid>
              <a:tr h="611355">
                <a:tc>
                  <a:txBody>
                    <a:bodyPr/>
                    <a:lstStyle/>
                    <a:p>
                      <a:pPr rtl="0" fontAlgn="b"/>
                      <a:endParaRPr lang="en-US" sz="1400" dirty="0">
                        <a:effectLst/>
                      </a:endParaRPr>
                    </a:p>
                  </a:txBody>
                  <a:tcPr marL="16909" marR="16909" marT="11273" marB="11273"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dirty="0">
                          <a:solidFill>
                            <a:srgbClr val="000000"/>
                          </a:solidFill>
                          <a:effectLst/>
                          <a:latin typeface="Calibri" panose="020F0502020204030204" pitchFamily="34" charset="0"/>
                        </a:rPr>
                        <a:t>Final Score (Health + Implementation)</a:t>
                      </a:r>
                    </a:p>
                  </a:txBody>
                  <a:tcPr marL="16909" marR="16909" marT="11273" marB="11273"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614218"/>
                  </a:ext>
                </a:extLst>
              </a:tr>
              <a:tr h="222311">
                <a:tc>
                  <a:txBody>
                    <a:bodyPr/>
                    <a:lstStyle/>
                    <a:p>
                      <a:pPr algn="ctr" rtl="0" fontAlgn="b"/>
                      <a:r>
                        <a:rPr lang="en-US" sz="1800" b="1" dirty="0">
                          <a:solidFill>
                            <a:srgbClr val="000000"/>
                          </a:solidFill>
                          <a:effectLst/>
                          <a:latin typeface="Calibri" panose="020F0502020204030204" pitchFamily="34" charset="0"/>
                        </a:rPr>
                        <a:t>Burundi</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2.78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4101790060"/>
                  </a:ext>
                </a:extLst>
              </a:tr>
              <a:tr h="222311">
                <a:tc>
                  <a:txBody>
                    <a:bodyPr/>
                    <a:lstStyle/>
                    <a:p>
                      <a:pPr algn="ctr" rtl="0" fontAlgn="b"/>
                      <a:r>
                        <a:rPr lang="en-US" sz="1800" b="1" dirty="0">
                          <a:solidFill>
                            <a:srgbClr val="000000"/>
                          </a:solidFill>
                          <a:effectLst/>
                          <a:latin typeface="Calibri" panose="020F0502020204030204" pitchFamily="34" charset="0"/>
                        </a:rPr>
                        <a:t>Malawi</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a:rPr>
                        <a:t>4.30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678950040"/>
                  </a:ext>
                </a:extLst>
              </a:tr>
              <a:tr h="222311">
                <a:tc>
                  <a:txBody>
                    <a:bodyPr/>
                    <a:lstStyle/>
                    <a:p>
                      <a:pPr algn="ctr" rtl="0" fontAlgn="b"/>
                      <a:r>
                        <a:rPr lang="en-US" sz="1800" b="1" dirty="0">
                          <a:solidFill>
                            <a:srgbClr val="000000"/>
                          </a:solidFill>
                          <a:effectLst/>
                          <a:latin typeface="Calibri" panose="020F0502020204030204" pitchFamily="34" charset="0"/>
                        </a:rPr>
                        <a:t>Rwanda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a:rPr>
                        <a:t>4.70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5790801"/>
                  </a:ext>
                </a:extLst>
              </a:tr>
              <a:tr h="222311">
                <a:tc>
                  <a:txBody>
                    <a:bodyPr/>
                    <a:lstStyle/>
                    <a:p>
                      <a:pPr algn="ctr" rtl="0" fontAlgn="b"/>
                      <a:r>
                        <a:rPr lang="en-US" sz="1800" b="1" dirty="0">
                          <a:solidFill>
                            <a:srgbClr val="000000"/>
                          </a:solidFill>
                          <a:effectLst/>
                          <a:latin typeface="Calibri" panose="020F0502020204030204" pitchFamily="34" charset="0"/>
                        </a:rPr>
                        <a:t>Eswatini</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4.83</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249761789"/>
                  </a:ext>
                </a:extLst>
              </a:tr>
              <a:tr h="222311">
                <a:tc>
                  <a:txBody>
                    <a:bodyPr/>
                    <a:lstStyle/>
                    <a:p>
                      <a:pPr algn="ctr" rtl="0" fontAlgn="b"/>
                      <a:r>
                        <a:rPr lang="en-US" sz="1800" b="1" dirty="0">
                          <a:solidFill>
                            <a:srgbClr val="000000"/>
                          </a:solidFill>
                          <a:effectLst/>
                          <a:latin typeface="Calibri" panose="020F0502020204030204" pitchFamily="34" charset="0"/>
                        </a:rPr>
                        <a:t>Lesotho</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4.98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24473075"/>
                  </a:ext>
                </a:extLst>
              </a:tr>
              <a:tr h="222311">
                <a:tc>
                  <a:txBody>
                    <a:bodyPr/>
                    <a:lstStyle/>
                    <a:p>
                      <a:pPr algn="ctr" rtl="0" fontAlgn="b"/>
                      <a:r>
                        <a:rPr lang="en-US" sz="1800" b="1" dirty="0">
                          <a:solidFill>
                            <a:srgbClr val="000000"/>
                          </a:solidFill>
                          <a:effectLst/>
                          <a:latin typeface="Calibri" panose="020F0502020204030204" pitchFamily="34" charset="0"/>
                        </a:rPr>
                        <a:t>Botswana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5.08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17208331"/>
                  </a:ext>
                </a:extLst>
              </a:tr>
              <a:tr h="222311">
                <a:tc>
                  <a:txBody>
                    <a:bodyPr/>
                    <a:lstStyle/>
                    <a:p>
                      <a:pPr algn="ctr" rtl="0" fontAlgn="b"/>
                      <a:r>
                        <a:rPr lang="en-US" sz="1800" b="1" dirty="0">
                          <a:solidFill>
                            <a:srgbClr val="000000"/>
                          </a:solidFill>
                          <a:effectLst/>
                          <a:latin typeface="Calibri" panose="020F0502020204030204" pitchFamily="34" charset="0"/>
                        </a:rPr>
                        <a:t>Togo</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5.13</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94402999"/>
                  </a:ext>
                </a:extLst>
              </a:tr>
              <a:tr h="222311">
                <a:tc>
                  <a:txBody>
                    <a:bodyPr/>
                    <a:lstStyle/>
                    <a:p>
                      <a:pPr algn="ctr" rtl="0" fontAlgn="b"/>
                      <a:r>
                        <a:rPr lang="en-US" sz="1800" b="1" dirty="0">
                          <a:solidFill>
                            <a:srgbClr val="000000"/>
                          </a:solidFill>
                          <a:effectLst/>
                          <a:latin typeface="Calibri" panose="020F0502020204030204" pitchFamily="34" charset="0"/>
                        </a:rPr>
                        <a:t>Uganda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5.28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023268346"/>
                  </a:ext>
                </a:extLst>
              </a:tr>
              <a:tr h="416834">
                <a:tc>
                  <a:txBody>
                    <a:bodyPr/>
                    <a:lstStyle/>
                    <a:p>
                      <a:pPr algn="ctr" rtl="0" fontAlgn="b"/>
                      <a:r>
                        <a:rPr lang="en-US" sz="1800" b="1" dirty="0">
                          <a:solidFill>
                            <a:srgbClr val="000000"/>
                          </a:solidFill>
                          <a:effectLst/>
                          <a:latin typeface="Calibri" panose="020F0502020204030204" pitchFamily="34" charset="0"/>
                        </a:rPr>
                        <a:t>Cameroon</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5.35</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885572870"/>
                  </a:ext>
                </a:extLst>
              </a:tr>
              <a:tr h="416834">
                <a:tc>
                  <a:txBody>
                    <a:bodyPr/>
                    <a:lstStyle/>
                    <a:p>
                      <a:pPr algn="ctr" rtl="0" fontAlgn="b"/>
                      <a:r>
                        <a:rPr lang="en-US" sz="1800" b="1" dirty="0">
                          <a:solidFill>
                            <a:srgbClr val="000000"/>
                          </a:solidFill>
                          <a:effectLst/>
                          <a:latin typeface="Calibri"/>
                        </a:rPr>
                        <a:t>Cabo Verde</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5.43</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84215478"/>
                  </a:ext>
                </a:extLst>
              </a:tr>
              <a:tr h="222311">
                <a:tc>
                  <a:txBody>
                    <a:bodyPr/>
                    <a:lstStyle/>
                    <a:p>
                      <a:pPr algn="ctr" rtl="0" fontAlgn="b"/>
                      <a:r>
                        <a:rPr lang="en-US" sz="1800" b="1" dirty="0">
                          <a:solidFill>
                            <a:srgbClr val="000000"/>
                          </a:solidFill>
                          <a:effectLst/>
                          <a:latin typeface="Calibri"/>
                        </a:rPr>
                        <a:t>Benin</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5.75</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217462590"/>
                  </a:ext>
                </a:extLst>
              </a:tr>
              <a:tr h="416834">
                <a:tc>
                  <a:txBody>
                    <a:bodyPr/>
                    <a:lstStyle/>
                    <a:p>
                      <a:pPr algn="ctr" rtl="0" fontAlgn="b"/>
                      <a:r>
                        <a:rPr lang="en-US" sz="1800" b="1" dirty="0">
                          <a:solidFill>
                            <a:srgbClr val="000000"/>
                          </a:solidFill>
                          <a:effectLst/>
                          <a:latin typeface="Calibri" panose="020F0502020204030204" pitchFamily="34" charset="0"/>
                        </a:rPr>
                        <a:t>Burkina Faso</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5.80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2346778708"/>
                  </a:ext>
                </a:extLst>
              </a:tr>
              <a:tr h="222311">
                <a:tc>
                  <a:txBody>
                    <a:bodyPr/>
                    <a:lstStyle/>
                    <a:p>
                      <a:pPr algn="ctr" rtl="0" fontAlgn="b"/>
                      <a:r>
                        <a:rPr lang="en-US" sz="1800" b="1" dirty="0">
                          <a:solidFill>
                            <a:srgbClr val="000000"/>
                          </a:solidFill>
                          <a:effectLst/>
                          <a:latin typeface="Calibri" panose="020F0502020204030204" pitchFamily="34" charset="0"/>
                        </a:rPr>
                        <a:t>Tanzania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5.88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693336174"/>
                  </a:ext>
                </a:extLst>
              </a:tr>
              <a:tr h="416834">
                <a:tc>
                  <a:txBody>
                    <a:bodyPr/>
                    <a:lstStyle/>
                    <a:p>
                      <a:pPr algn="ctr" rtl="0" fontAlgn="b"/>
                      <a:r>
                        <a:rPr lang="en-US" sz="1800" b="1" dirty="0">
                          <a:solidFill>
                            <a:srgbClr val="000000"/>
                          </a:solidFill>
                          <a:effectLst/>
                          <a:latin typeface="Calibri" panose="020F0502020204030204" pitchFamily="34" charset="0"/>
                        </a:rPr>
                        <a:t>Zimbabwe</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6.10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461938733"/>
                  </a:ext>
                </a:extLst>
              </a:tr>
              <a:tr h="222311">
                <a:tc>
                  <a:txBody>
                    <a:bodyPr/>
                    <a:lstStyle/>
                    <a:p>
                      <a:pPr algn="ctr" rtl="0" fontAlgn="b"/>
                      <a:r>
                        <a:rPr lang="en-US" sz="1800" b="1" dirty="0">
                          <a:solidFill>
                            <a:srgbClr val="000000"/>
                          </a:solidFill>
                          <a:effectLst/>
                          <a:latin typeface="Calibri" panose="020F0502020204030204" pitchFamily="34" charset="0"/>
                        </a:rPr>
                        <a:t>Zambia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6.50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422254115"/>
                  </a:ext>
                </a:extLst>
              </a:tr>
              <a:tr h="222311">
                <a:tc>
                  <a:txBody>
                    <a:bodyPr/>
                    <a:lstStyle/>
                    <a:p>
                      <a:pPr algn="ctr" rtl="0" fontAlgn="b"/>
                      <a:r>
                        <a:rPr lang="en-US" sz="1800" b="1" dirty="0">
                          <a:solidFill>
                            <a:srgbClr val="000000"/>
                          </a:solidFill>
                          <a:effectLst/>
                          <a:latin typeface="Calibri" panose="020F0502020204030204" pitchFamily="34" charset="0"/>
                        </a:rPr>
                        <a:t>Namibia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7.20</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3398611595"/>
                  </a:ext>
                </a:extLst>
              </a:tr>
              <a:tr h="416834">
                <a:tc>
                  <a:txBody>
                    <a:bodyPr/>
                    <a:lstStyle/>
                    <a:p>
                      <a:pPr algn="ctr" rtl="0" fontAlgn="b"/>
                      <a:r>
                        <a:rPr lang="en-US" sz="1800" b="1" dirty="0">
                          <a:solidFill>
                            <a:srgbClr val="000000"/>
                          </a:solidFill>
                          <a:effectLst/>
                          <a:latin typeface="Calibri" panose="020F0502020204030204" pitchFamily="34" charset="0"/>
                        </a:rPr>
                        <a:t>South Africa</a:t>
                      </a:r>
                    </a:p>
                  </a:txBody>
                  <a:tcPr marL="16909" marR="16909" marT="11273" marB="11273"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E7E6E6"/>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7.98</a:t>
                      </a:r>
                    </a:p>
                  </a:txBody>
                  <a:tcPr marL="16909" marR="16909" marT="11273" marB="112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108891207"/>
                  </a:ext>
                </a:extLst>
              </a:tr>
            </a:tbl>
          </a:graphicData>
        </a:graphic>
      </p:graphicFrame>
    </p:spTree>
    <p:extLst>
      <p:ext uri="{BB962C8B-B14F-4D97-AF65-F5344CB8AC3E}">
        <p14:creationId xmlns:p14="http://schemas.microsoft.com/office/powerpoint/2010/main" val="185711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3" name="Rectangle 2">
            <a:extLst>
              <a:ext uri="{FF2B5EF4-FFF2-40B4-BE49-F238E27FC236}">
                <a16:creationId xmlns:a16="http://schemas.microsoft.com/office/drawing/2014/main" id="{DE9C46FD-FB45-4416-8646-1745045D8A16}"/>
              </a:ext>
            </a:extLst>
          </p:cNvPr>
          <p:cNvSpPr/>
          <p:nvPr/>
        </p:nvSpPr>
        <p:spPr>
          <a:xfrm>
            <a:off x="-101600" y="-127000"/>
            <a:ext cx="9398000" cy="698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Google Shape;405;p47"/>
          <p:cNvSpPr txBox="1">
            <a:spLocks noGrp="1"/>
          </p:cNvSpPr>
          <p:nvPr>
            <p:ph type="title"/>
          </p:nvPr>
        </p:nvSpPr>
        <p:spPr>
          <a:xfrm>
            <a:off x="344889" y="1095184"/>
            <a:ext cx="3168000" cy="168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sz="3000" dirty="0">
              <a:solidFill>
                <a:srgbClr val="BF9000"/>
              </a:solidFill>
            </a:endParaRPr>
          </a:p>
          <a:p>
            <a:pPr marL="0" lvl="0" indent="0" algn="l" rtl="0">
              <a:spcBef>
                <a:spcPts val="0"/>
              </a:spcBef>
              <a:spcAft>
                <a:spcPts val="0"/>
              </a:spcAft>
              <a:buNone/>
            </a:pPr>
            <a:r>
              <a:rPr lang="en-US" sz="3000" dirty="0">
                <a:solidFill>
                  <a:srgbClr val="1C4587"/>
                </a:solidFill>
              </a:rPr>
              <a:t>Final </a:t>
            </a:r>
            <a:r>
              <a:rPr lang="en-US" sz="3000" dirty="0">
                <a:solidFill>
                  <a:srgbClr val="BF9000"/>
                </a:solidFill>
              </a:rPr>
              <a:t>Rice </a:t>
            </a:r>
            <a:r>
              <a:rPr lang="en-US" sz="3000" dirty="0">
                <a:solidFill>
                  <a:srgbClr val="1C4587"/>
                </a:solidFill>
              </a:rPr>
              <a:t>Score</a:t>
            </a:r>
            <a:endParaRPr sz="3000" dirty="0">
              <a:solidFill>
                <a:srgbClr val="1C4587"/>
              </a:solidFill>
            </a:endParaRPr>
          </a:p>
        </p:txBody>
      </p:sp>
      <p:pic>
        <p:nvPicPr>
          <p:cNvPr id="407" name="Google Shape;407;p47"/>
          <p:cNvPicPr preferRelativeResize="0"/>
          <p:nvPr/>
        </p:nvPicPr>
        <p:blipFill>
          <a:blip r:embed="rId3">
            <a:alphaModFix/>
          </a:blip>
          <a:stretch>
            <a:fillRect/>
          </a:stretch>
        </p:blipFill>
        <p:spPr>
          <a:xfrm>
            <a:off x="245168" y="4400800"/>
            <a:ext cx="2981325" cy="1781175"/>
          </a:xfrm>
          <a:prstGeom prst="rect">
            <a:avLst/>
          </a:prstGeom>
          <a:noFill/>
          <a:ln>
            <a:noFill/>
          </a:ln>
        </p:spPr>
      </p:pic>
      <p:graphicFrame>
        <p:nvGraphicFramePr>
          <p:cNvPr id="2" name="Table 1">
            <a:extLst>
              <a:ext uri="{FF2B5EF4-FFF2-40B4-BE49-F238E27FC236}">
                <a16:creationId xmlns:a16="http://schemas.microsoft.com/office/drawing/2014/main" id="{70BE95EF-C697-47EF-A788-A9E802A47C8B}"/>
              </a:ext>
            </a:extLst>
          </p:cNvPr>
          <p:cNvGraphicFramePr>
            <a:graphicFrameLocks noGrp="1"/>
          </p:cNvGraphicFramePr>
          <p:nvPr>
            <p:extLst>
              <p:ext uri="{D42A27DB-BD31-4B8C-83A1-F6EECF244321}">
                <p14:modId xmlns:p14="http://schemas.microsoft.com/office/powerpoint/2010/main" val="3478408016"/>
              </p:ext>
            </p:extLst>
          </p:nvPr>
        </p:nvGraphicFramePr>
        <p:xfrm>
          <a:off x="3622592" y="-129754"/>
          <a:ext cx="5023062" cy="6952808"/>
        </p:xfrm>
        <a:graphic>
          <a:graphicData uri="http://schemas.openxmlformats.org/drawingml/2006/table">
            <a:tbl>
              <a:tblPr/>
              <a:tblGrid>
                <a:gridCol w="1853529">
                  <a:extLst>
                    <a:ext uri="{9D8B030D-6E8A-4147-A177-3AD203B41FA5}">
                      <a16:colId xmlns:a16="http://schemas.microsoft.com/office/drawing/2014/main" val="1945508199"/>
                    </a:ext>
                  </a:extLst>
                </a:gridCol>
                <a:gridCol w="3169533">
                  <a:extLst>
                    <a:ext uri="{9D8B030D-6E8A-4147-A177-3AD203B41FA5}">
                      <a16:colId xmlns:a16="http://schemas.microsoft.com/office/drawing/2014/main" val="1925811224"/>
                    </a:ext>
                  </a:extLst>
                </a:gridCol>
              </a:tblGrid>
              <a:tr h="645878">
                <a:tc>
                  <a:txBody>
                    <a:bodyPr/>
                    <a:lstStyle/>
                    <a:p>
                      <a:pPr rtl="0" fontAlgn="b"/>
                      <a:endParaRPr lang="en-US" sz="1600" b="1" dirty="0">
                        <a:effectLst/>
                      </a:endParaRPr>
                    </a:p>
                  </a:txBody>
                  <a:tcPr marL="13320" marR="13320" marT="8880" marB="8880"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600" b="1" dirty="0">
                          <a:solidFill>
                            <a:srgbClr val="000000"/>
                          </a:solidFill>
                          <a:effectLst/>
                          <a:latin typeface="Calibri" panose="020F0502020204030204" pitchFamily="34" charset="0"/>
                        </a:rPr>
                        <a:t>Final Score (Health + Implementation)</a:t>
                      </a:r>
                    </a:p>
                  </a:txBody>
                  <a:tcPr marL="13320" marR="13320" marT="8880" marB="8880" anchor="b">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254213"/>
                  </a:ext>
                </a:extLst>
              </a:tr>
              <a:tr h="178174">
                <a:tc>
                  <a:txBody>
                    <a:bodyPr/>
                    <a:lstStyle/>
                    <a:p>
                      <a:pPr algn="ctr" rtl="0" fontAlgn="b"/>
                      <a:r>
                        <a:rPr lang="en-US" sz="1600" b="1" dirty="0">
                          <a:solidFill>
                            <a:srgbClr val="000000"/>
                          </a:solidFill>
                          <a:effectLst/>
                          <a:latin typeface="Calibri" panose="020F0502020204030204" pitchFamily="34" charset="0"/>
                        </a:rPr>
                        <a:t>Comoros</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a:rPr>
                        <a:t>2.25</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944100846"/>
                  </a:ext>
                </a:extLst>
              </a:tr>
              <a:tr h="178174">
                <a:tc>
                  <a:txBody>
                    <a:bodyPr/>
                    <a:lstStyle/>
                    <a:p>
                      <a:pPr algn="ctr" rtl="0" fontAlgn="b"/>
                      <a:r>
                        <a:rPr lang="en-US" sz="1600" b="1" dirty="0">
                          <a:solidFill>
                            <a:srgbClr val="000000"/>
                          </a:solidFill>
                          <a:effectLst/>
                          <a:latin typeface="Calibri" panose="020F0502020204030204" pitchFamily="34" charset="0"/>
                        </a:rPr>
                        <a:t>Mauritius</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3.75</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80956677"/>
                  </a:ext>
                </a:extLst>
              </a:tr>
              <a:tr h="489976">
                <a:tc>
                  <a:txBody>
                    <a:bodyPr/>
                    <a:lstStyle/>
                    <a:p>
                      <a:pPr algn="ctr" rtl="0" fontAlgn="b"/>
                      <a:r>
                        <a:rPr lang="en-US" sz="1600" b="1" dirty="0">
                          <a:solidFill>
                            <a:srgbClr val="000000"/>
                          </a:solidFill>
                          <a:effectLst/>
                          <a:latin typeface="Calibri"/>
                        </a:rPr>
                        <a:t>Sao Tome and Principe</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3.88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4029074423"/>
                  </a:ext>
                </a:extLst>
              </a:tr>
              <a:tr h="334075">
                <a:tc>
                  <a:txBody>
                    <a:bodyPr/>
                    <a:lstStyle/>
                    <a:p>
                      <a:pPr algn="ctr" rtl="0" fontAlgn="b"/>
                      <a:r>
                        <a:rPr lang="en-US" sz="1600" b="1" dirty="0">
                          <a:solidFill>
                            <a:srgbClr val="000000"/>
                          </a:solidFill>
                          <a:effectLst/>
                          <a:latin typeface="Calibri"/>
                        </a:rPr>
                        <a:t>Guinea-Bissau</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4.20</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524689065"/>
                  </a:ext>
                </a:extLst>
              </a:tr>
              <a:tr h="334075">
                <a:tc>
                  <a:txBody>
                    <a:bodyPr/>
                    <a:lstStyle/>
                    <a:p>
                      <a:pPr algn="ctr" rtl="0" fontAlgn="b"/>
                      <a:r>
                        <a:rPr lang="en-US" sz="1600" b="1" dirty="0">
                          <a:solidFill>
                            <a:srgbClr val="000000"/>
                          </a:solidFill>
                          <a:effectLst/>
                          <a:latin typeface="Calibri"/>
                        </a:rPr>
                        <a:t>Mauritania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4.50</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790467746"/>
                  </a:ext>
                </a:extLst>
              </a:tr>
              <a:tr h="334075">
                <a:tc>
                  <a:txBody>
                    <a:bodyPr/>
                    <a:lstStyle/>
                    <a:p>
                      <a:pPr algn="ctr" rtl="0" fontAlgn="b"/>
                      <a:r>
                        <a:rPr lang="en-US" sz="1600" b="1" dirty="0">
                          <a:solidFill>
                            <a:srgbClr val="000000"/>
                          </a:solidFill>
                          <a:effectLst/>
                          <a:latin typeface="Calibri"/>
                        </a:rPr>
                        <a:t>Madagascar</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4.88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267887457"/>
                  </a:ext>
                </a:extLst>
              </a:tr>
              <a:tr h="178174">
                <a:tc>
                  <a:txBody>
                    <a:bodyPr/>
                    <a:lstStyle/>
                    <a:p>
                      <a:pPr algn="ctr" rtl="0" fontAlgn="b"/>
                      <a:r>
                        <a:rPr lang="en-US" sz="1600" b="1" dirty="0">
                          <a:solidFill>
                            <a:srgbClr val="000000"/>
                          </a:solidFill>
                          <a:effectLst/>
                          <a:latin typeface="Calibri"/>
                        </a:rPr>
                        <a:t>Gabon</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4.88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810998233"/>
                  </a:ext>
                </a:extLst>
              </a:tr>
              <a:tr h="178174">
                <a:tc>
                  <a:txBody>
                    <a:bodyPr/>
                    <a:lstStyle/>
                    <a:p>
                      <a:pPr algn="ctr" rtl="0" fontAlgn="b"/>
                      <a:r>
                        <a:rPr lang="en-US" sz="1600" b="1" dirty="0">
                          <a:solidFill>
                            <a:srgbClr val="000000"/>
                          </a:solidFill>
                          <a:effectLst/>
                          <a:latin typeface="Calibri"/>
                        </a:rPr>
                        <a:t>Egypt</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4.90</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3584774"/>
                  </a:ext>
                </a:extLst>
              </a:tr>
              <a:tr h="178174">
                <a:tc>
                  <a:txBody>
                    <a:bodyPr/>
                    <a:lstStyle/>
                    <a:p>
                      <a:pPr algn="ctr" rtl="0" fontAlgn="b"/>
                      <a:r>
                        <a:rPr lang="en-US" sz="1600" b="1" dirty="0">
                          <a:solidFill>
                            <a:srgbClr val="000000"/>
                          </a:solidFill>
                          <a:effectLst/>
                          <a:latin typeface="Calibri"/>
                        </a:rPr>
                        <a:t>Guinea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4.93</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901321499"/>
                  </a:ext>
                </a:extLst>
              </a:tr>
              <a:tr h="178174">
                <a:tc>
                  <a:txBody>
                    <a:bodyPr/>
                    <a:lstStyle/>
                    <a:p>
                      <a:pPr algn="ctr" rtl="0" fontAlgn="b"/>
                      <a:r>
                        <a:rPr lang="en-US" sz="1600" b="1" dirty="0">
                          <a:solidFill>
                            <a:srgbClr val="000000"/>
                          </a:solidFill>
                          <a:effectLst/>
                          <a:latin typeface="Calibri"/>
                        </a:rPr>
                        <a:t>Nigeria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5.03</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408616782"/>
                  </a:ext>
                </a:extLst>
              </a:tr>
              <a:tr h="334075">
                <a:tc>
                  <a:txBody>
                    <a:bodyPr/>
                    <a:lstStyle/>
                    <a:p>
                      <a:pPr algn="ctr" rtl="0" fontAlgn="b"/>
                      <a:r>
                        <a:rPr lang="en-US" sz="1600" b="1" dirty="0">
                          <a:solidFill>
                            <a:srgbClr val="000000"/>
                          </a:solidFill>
                          <a:effectLst/>
                          <a:latin typeface="Calibri"/>
                        </a:rPr>
                        <a:t>Sierra Leone</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5.08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361119039"/>
                  </a:ext>
                </a:extLst>
              </a:tr>
              <a:tr h="334075">
                <a:tc>
                  <a:txBody>
                    <a:bodyPr/>
                    <a:lstStyle/>
                    <a:p>
                      <a:pPr algn="ctr" rtl="0" fontAlgn="b"/>
                      <a:r>
                        <a:rPr lang="en-US" sz="1600" b="1" dirty="0">
                          <a:solidFill>
                            <a:srgbClr val="000000"/>
                          </a:solidFill>
                          <a:effectLst/>
                          <a:latin typeface="Calibri"/>
                        </a:rPr>
                        <a:t>Cabo Verde</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5.15</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1448227312"/>
                  </a:ext>
                </a:extLst>
              </a:tr>
              <a:tr h="178174">
                <a:tc>
                  <a:txBody>
                    <a:bodyPr/>
                    <a:lstStyle/>
                    <a:p>
                      <a:pPr algn="ctr" rtl="0" fontAlgn="b"/>
                      <a:r>
                        <a:rPr lang="en-US" sz="1600" b="1" dirty="0">
                          <a:solidFill>
                            <a:srgbClr val="000000"/>
                          </a:solidFill>
                          <a:effectLst/>
                          <a:latin typeface="Calibri"/>
                        </a:rPr>
                        <a:t>Gambia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5.30</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056891627"/>
                  </a:ext>
                </a:extLst>
              </a:tr>
              <a:tr h="178174">
                <a:tc>
                  <a:txBody>
                    <a:bodyPr/>
                    <a:lstStyle/>
                    <a:p>
                      <a:pPr algn="ctr" rtl="0" fontAlgn="b"/>
                      <a:r>
                        <a:rPr lang="en-US" sz="1600" b="1" dirty="0">
                          <a:solidFill>
                            <a:srgbClr val="000000"/>
                          </a:solidFill>
                          <a:effectLst/>
                          <a:latin typeface="Calibri"/>
                        </a:rPr>
                        <a:t>Mali</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5.35</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4035114867"/>
                  </a:ext>
                </a:extLst>
              </a:tr>
              <a:tr h="178174">
                <a:tc>
                  <a:txBody>
                    <a:bodyPr/>
                    <a:lstStyle/>
                    <a:p>
                      <a:pPr algn="ctr" rtl="0" fontAlgn="b"/>
                      <a:r>
                        <a:rPr lang="en-US" sz="1600" b="1" dirty="0">
                          <a:solidFill>
                            <a:srgbClr val="000000"/>
                          </a:solidFill>
                          <a:effectLst/>
                          <a:latin typeface="Calibri"/>
                        </a:rPr>
                        <a:t>Djibouti</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5.38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18604568"/>
                  </a:ext>
                </a:extLst>
              </a:tr>
              <a:tr h="178174">
                <a:tc>
                  <a:txBody>
                    <a:bodyPr/>
                    <a:lstStyle/>
                    <a:p>
                      <a:pPr algn="ctr" rtl="0" fontAlgn="b"/>
                      <a:r>
                        <a:rPr lang="en-US" sz="1600" b="1" dirty="0">
                          <a:solidFill>
                            <a:srgbClr val="000000"/>
                          </a:solidFill>
                          <a:effectLst/>
                          <a:latin typeface="Calibri"/>
                        </a:rPr>
                        <a:t>Liberia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5.50</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534548675"/>
                  </a:ext>
                </a:extLst>
              </a:tr>
              <a:tr h="178174">
                <a:tc>
                  <a:txBody>
                    <a:bodyPr/>
                    <a:lstStyle/>
                    <a:p>
                      <a:pPr algn="ctr" rtl="0" fontAlgn="b"/>
                      <a:r>
                        <a:rPr lang="en-US" sz="1600" b="1" dirty="0">
                          <a:solidFill>
                            <a:srgbClr val="000000"/>
                          </a:solidFill>
                          <a:effectLst/>
                          <a:latin typeface="Calibri"/>
                        </a:rPr>
                        <a:t>Benin</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5.53</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2987534746"/>
                  </a:ext>
                </a:extLst>
              </a:tr>
              <a:tr h="334075">
                <a:tc>
                  <a:txBody>
                    <a:bodyPr/>
                    <a:lstStyle/>
                    <a:p>
                      <a:pPr algn="ctr" rtl="0" fontAlgn="b"/>
                      <a:r>
                        <a:rPr lang="en-US" sz="1600" b="1" dirty="0">
                          <a:solidFill>
                            <a:srgbClr val="000000"/>
                          </a:solidFill>
                          <a:effectLst/>
                          <a:latin typeface="Calibri"/>
                        </a:rPr>
                        <a:t>Cote d'Ivoire</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5.85</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FB714"/>
                    </a:solidFill>
                  </a:tcPr>
                </a:tc>
                <a:extLst>
                  <a:ext uri="{0D108BD9-81ED-4DB2-BD59-A6C34878D82A}">
                    <a16:rowId xmlns:a16="http://schemas.microsoft.com/office/drawing/2014/main" val="3931612457"/>
                  </a:ext>
                </a:extLst>
              </a:tr>
              <a:tr h="178174">
                <a:tc>
                  <a:txBody>
                    <a:bodyPr/>
                    <a:lstStyle/>
                    <a:p>
                      <a:pPr algn="ctr" rtl="0" fontAlgn="b"/>
                      <a:r>
                        <a:rPr lang="en-US" sz="1600" b="1" dirty="0">
                          <a:solidFill>
                            <a:srgbClr val="000000"/>
                          </a:solidFill>
                          <a:effectLst/>
                          <a:latin typeface="Calibri"/>
                        </a:rPr>
                        <a:t>Senegal</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6.38</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1170404310"/>
                  </a:ext>
                </a:extLst>
              </a:tr>
              <a:tr h="178174">
                <a:tc>
                  <a:txBody>
                    <a:bodyPr/>
                    <a:lstStyle/>
                    <a:p>
                      <a:pPr algn="ctr" rtl="0" fontAlgn="b"/>
                      <a:r>
                        <a:rPr lang="en-US" sz="1600" b="1" dirty="0">
                          <a:solidFill>
                            <a:srgbClr val="000000"/>
                          </a:solidFill>
                          <a:effectLst/>
                          <a:latin typeface="Calibri"/>
                        </a:rPr>
                        <a:t>Ghana</a:t>
                      </a:r>
                    </a:p>
                  </a:txBody>
                  <a:tcPr marL="13320" marR="13320" marT="8880" marB="8880" anchor="b">
                    <a:lnL w="7620" cap="flat" cmpd="sng" algn="ctr">
                      <a:solidFill>
                        <a:srgbClr val="E7E6E6"/>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E7E6E6"/>
                      </a:solidFill>
                      <a:prstDash val="solid"/>
                      <a:round/>
                      <a:headEnd type="none" w="med" len="med"/>
                      <a:tailEnd type="none" w="med" len="med"/>
                    </a:lnB>
                    <a:solidFill>
                      <a:srgbClr val="FFF2CC"/>
                    </a:solidFill>
                  </a:tcPr>
                </a:tc>
                <a:tc>
                  <a:txBody>
                    <a:bodyPr/>
                    <a:lstStyle/>
                    <a:p>
                      <a:pPr algn="ctr" rtl="0" fontAlgn="b"/>
                      <a:r>
                        <a:rPr lang="en-US" sz="1800" b="1" dirty="0">
                          <a:effectLst/>
                          <a:latin typeface="Calibri" panose="020F0502020204030204" pitchFamily="34" charset="0"/>
                        </a:rPr>
                        <a:t>6.43</a:t>
                      </a:r>
                    </a:p>
                  </a:txBody>
                  <a:tcPr marL="13320" marR="13320" marT="8880" marB="888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ABEA"/>
                    </a:solidFill>
                  </a:tcPr>
                </a:tc>
                <a:extLst>
                  <a:ext uri="{0D108BD9-81ED-4DB2-BD59-A6C34878D82A}">
                    <a16:rowId xmlns:a16="http://schemas.microsoft.com/office/drawing/2014/main" val="3680062611"/>
                  </a:ext>
                </a:extLst>
              </a:tr>
            </a:tbl>
          </a:graphicData>
        </a:graphic>
      </p:graphicFrame>
    </p:spTree>
    <p:extLst>
      <p:ext uri="{BB962C8B-B14F-4D97-AF65-F5344CB8AC3E}">
        <p14:creationId xmlns:p14="http://schemas.microsoft.com/office/powerpoint/2010/main" val="117794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Methodology and Data Sources</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676400"/>
            <a:ext cx="7886700" cy="4786037"/>
          </a:xfrm>
        </p:spPr>
        <p:txBody>
          <a:bodyPr>
            <a:normAutofit/>
          </a:bodyPr>
          <a:lstStyle/>
          <a:p>
            <a:r>
              <a:rPr lang="en-US" dirty="0"/>
              <a:t>Assessment of 54 African countries via:</a:t>
            </a:r>
          </a:p>
          <a:p>
            <a:pPr lvl="1"/>
            <a:r>
              <a:rPr lang="en-US" dirty="0"/>
              <a:t>Partner interviews</a:t>
            </a:r>
          </a:p>
          <a:p>
            <a:pPr lvl="2">
              <a:buFont typeface=".AppleSystemUIFont" charset="-120"/>
              <a:buChar char="-"/>
            </a:pPr>
            <a:r>
              <a:rPr lang="en-US" dirty="0"/>
              <a:t>FFI </a:t>
            </a:r>
          </a:p>
          <a:p>
            <a:pPr lvl="2">
              <a:buFont typeface=".AppleSystemUIFont" charset="-120"/>
              <a:buChar char="-"/>
            </a:pPr>
            <a:r>
              <a:rPr lang="en-US" dirty="0"/>
              <a:t>International Federation for Spina Bifida and Hydrocephalus (IF)</a:t>
            </a:r>
          </a:p>
          <a:p>
            <a:pPr lvl="2">
              <a:buFont typeface=".AppleSystemUIFont" charset="-120"/>
              <a:buChar char="-"/>
            </a:pPr>
            <a:r>
              <a:rPr lang="en-US" dirty="0"/>
              <a:t>Global Alliance for Improved Nutrition (GAIN)</a:t>
            </a:r>
          </a:p>
          <a:p>
            <a:pPr lvl="2">
              <a:buFont typeface=".AppleSystemUIFont" charset="-120"/>
              <a:buChar char="-"/>
            </a:pPr>
            <a:r>
              <a:rPr lang="en-US" dirty="0"/>
              <a:t>Nutrition International </a:t>
            </a:r>
          </a:p>
          <a:p>
            <a:pPr lvl="2">
              <a:buFont typeface=".AppleSystemUIFont" charset="-120"/>
              <a:buChar char="-"/>
            </a:pPr>
            <a:r>
              <a:rPr lang="en-US" dirty="0" err="1"/>
              <a:t>Technoserve</a:t>
            </a:r>
            <a:endParaRPr lang="en-US" dirty="0"/>
          </a:p>
          <a:p>
            <a:pPr lvl="2">
              <a:buFont typeface=".AppleSystemUIFont" charset="-120"/>
              <a:buChar char="-"/>
            </a:pPr>
            <a:r>
              <a:rPr lang="en-US" dirty="0"/>
              <a:t>World Food </a:t>
            </a:r>
            <a:r>
              <a:rPr lang="en-US" dirty="0" err="1"/>
              <a:t>Programme</a:t>
            </a:r>
            <a:r>
              <a:rPr lang="en-US" dirty="0"/>
              <a:t> (WFP)</a:t>
            </a:r>
          </a:p>
          <a:p>
            <a:pPr lvl="2">
              <a:buFont typeface=".AppleSystemUIFont" charset="-120"/>
              <a:buChar char="-"/>
            </a:pPr>
            <a:r>
              <a:rPr lang="en-US" dirty="0"/>
              <a:t>Attempted to speak with Hellen Keller International</a:t>
            </a:r>
          </a:p>
          <a:p>
            <a:pPr lvl="1"/>
            <a:r>
              <a:rPr lang="en-US" dirty="0"/>
              <a:t>FFI, Global Fortification Data Exchange (</a:t>
            </a:r>
            <a:r>
              <a:rPr lang="en-US" dirty="0" err="1"/>
              <a:t>GFDx</a:t>
            </a:r>
            <a:r>
              <a:rPr lang="en-US" dirty="0"/>
              <a:t>), World Bank, and Food and Agriculture Organization (FAO) database analyses</a:t>
            </a:r>
          </a:p>
          <a:p>
            <a:endParaRPr lang="en-US" dirty="0"/>
          </a:p>
        </p:txBody>
      </p:sp>
    </p:spTree>
    <p:extLst>
      <p:ext uri="{BB962C8B-B14F-4D97-AF65-F5344CB8AC3E}">
        <p14:creationId xmlns:p14="http://schemas.microsoft.com/office/powerpoint/2010/main" val="43353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solidFill>
                  <a:schemeClr val="tx1"/>
                </a:solidFill>
              </a:rPr>
              <a:t>Allowed us to update information on:</a:t>
            </a: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717603"/>
            <a:ext cx="8240668" cy="4828972"/>
          </a:xfrm>
        </p:spPr>
        <p:txBody>
          <a:bodyPr>
            <a:normAutofit/>
          </a:bodyPr>
          <a:lstStyle/>
          <a:p>
            <a:pPr>
              <a:buFont typeface="Arial" charset="0"/>
              <a:buChar char="•"/>
            </a:pPr>
            <a:r>
              <a:rPr lang="en-US" dirty="0"/>
              <a:t>Partner mapping</a:t>
            </a:r>
          </a:p>
          <a:p>
            <a:pPr>
              <a:buFont typeface="Arial" charset="0"/>
              <a:buChar char="•"/>
            </a:pPr>
            <a:r>
              <a:rPr lang="en-US" dirty="0"/>
              <a:t>Country Profiles:</a:t>
            </a:r>
          </a:p>
          <a:p>
            <a:pPr lvl="2">
              <a:buFont typeface="Arial" charset="0"/>
              <a:buChar char="•"/>
            </a:pPr>
            <a:r>
              <a:rPr lang="en-US" dirty="0"/>
              <a:t>Disease burden</a:t>
            </a:r>
          </a:p>
          <a:p>
            <a:pPr lvl="2">
              <a:buFont typeface="Arial" charset="0"/>
              <a:buChar char="•"/>
            </a:pPr>
            <a:r>
              <a:rPr lang="en-US" dirty="0"/>
              <a:t>Grain availability / consumption</a:t>
            </a:r>
          </a:p>
          <a:p>
            <a:pPr lvl="2">
              <a:buFont typeface="Arial" charset="0"/>
              <a:buChar char="•"/>
            </a:pPr>
            <a:r>
              <a:rPr lang="en-US" dirty="0"/>
              <a:t>Milling structure</a:t>
            </a:r>
          </a:p>
          <a:p>
            <a:pPr lvl="2">
              <a:buFont typeface="Arial" charset="0"/>
              <a:buChar char="•"/>
            </a:pPr>
            <a:r>
              <a:rPr lang="en-US" dirty="0"/>
              <a:t>Production data</a:t>
            </a:r>
          </a:p>
          <a:p>
            <a:pPr lvl="2">
              <a:buFont typeface="Arial" charset="0"/>
              <a:buChar char="•"/>
            </a:pPr>
            <a:r>
              <a:rPr lang="en-US" dirty="0"/>
              <a:t>Monitoring  structures and protocols</a:t>
            </a:r>
          </a:p>
          <a:p>
            <a:pPr lvl="2">
              <a:buFont typeface="Arial" charset="0"/>
              <a:buChar char="•"/>
            </a:pPr>
            <a:r>
              <a:rPr lang="en-US" dirty="0"/>
              <a:t>Coverage</a:t>
            </a:r>
          </a:p>
          <a:p>
            <a:pPr lvl="2">
              <a:buFont typeface="Arial" charset="0"/>
              <a:buChar char="•"/>
            </a:pPr>
            <a:r>
              <a:rPr lang="en-US" dirty="0"/>
              <a:t>Fortification implementation status</a:t>
            </a:r>
          </a:p>
          <a:p>
            <a:pPr lvl="2">
              <a:buFont typeface="Arial" charset="0"/>
              <a:buChar char="•"/>
            </a:pPr>
            <a:r>
              <a:rPr lang="en-US" dirty="0"/>
              <a:t>Quality data</a:t>
            </a:r>
          </a:p>
          <a:p>
            <a:pPr lvl="2">
              <a:buFont typeface="Arial" charset="0"/>
              <a:buChar char="•"/>
            </a:pPr>
            <a:r>
              <a:rPr lang="en-US" dirty="0"/>
              <a:t>Political stability and corruption index</a:t>
            </a:r>
          </a:p>
          <a:p>
            <a:pPr lvl="2">
              <a:buFont typeface="Arial" charset="0"/>
              <a:buChar char="•"/>
            </a:pPr>
            <a:r>
              <a:rPr lang="en-US" dirty="0"/>
              <a:t>Current program challenges</a:t>
            </a:r>
          </a:p>
          <a:p>
            <a:endParaRPr lang="en-US" dirty="0"/>
          </a:p>
        </p:txBody>
      </p:sp>
    </p:spTree>
    <p:extLst>
      <p:ext uri="{BB962C8B-B14F-4D97-AF65-F5344CB8AC3E}">
        <p14:creationId xmlns:p14="http://schemas.microsoft.com/office/powerpoint/2010/main" val="4597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95049-AB4E-4542-80CF-9A5B5520B101}"/>
              </a:ext>
            </a:extLst>
          </p:cNvPr>
          <p:cNvSpPr>
            <a:spLocks noGrp="1"/>
          </p:cNvSpPr>
          <p:nvPr>
            <p:ph type="title"/>
          </p:nvPr>
        </p:nvSpPr>
        <p:spPr/>
        <p:txBody>
          <a:bodyPr/>
          <a:lstStyle/>
          <a:p>
            <a:r>
              <a:rPr lang="en-US" sz="3600" dirty="0"/>
              <a:t>Six priority country tiers were identified by combining information from:</a:t>
            </a:r>
            <a:endParaRPr lang="en-US" sz="3600" dirty="0">
              <a:solidFill>
                <a:schemeClr val="tx1"/>
              </a:solidFill>
            </a:endParaRPr>
          </a:p>
        </p:txBody>
      </p:sp>
      <p:sp>
        <p:nvSpPr>
          <p:cNvPr id="5" name="Content Placeholder 4">
            <a:extLst>
              <a:ext uri="{FF2B5EF4-FFF2-40B4-BE49-F238E27FC236}">
                <a16:creationId xmlns:a16="http://schemas.microsoft.com/office/drawing/2014/main" id="{C23F0DB0-EF3F-45F9-AC98-A98711EAA727}"/>
              </a:ext>
            </a:extLst>
          </p:cNvPr>
          <p:cNvSpPr>
            <a:spLocks noGrp="1"/>
          </p:cNvSpPr>
          <p:nvPr>
            <p:ph idx="1"/>
          </p:nvPr>
        </p:nvSpPr>
        <p:spPr>
          <a:xfrm>
            <a:off x="638289" y="1823619"/>
            <a:ext cx="7886700" cy="4506084"/>
          </a:xfrm>
        </p:spPr>
        <p:txBody>
          <a:bodyPr>
            <a:normAutofit/>
          </a:bodyPr>
          <a:lstStyle/>
          <a:p>
            <a:pPr>
              <a:buFont typeface="Arial" charset="0"/>
              <a:buChar char="•"/>
            </a:pPr>
            <a:endParaRPr lang="en-US" dirty="0"/>
          </a:p>
          <a:p>
            <a:pPr marL="1028700" lvl="1" indent="-457200">
              <a:buFont typeface="+mj-lt"/>
              <a:buAutoNum type="arabicPeriod"/>
            </a:pPr>
            <a:r>
              <a:rPr lang="en-US" dirty="0"/>
              <a:t>Partner interviews</a:t>
            </a:r>
          </a:p>
          <a:p>
            <a:pPr marL="1028700" lvl="1" indent="-457200">
              <a:buFont typeface="+mj-lt"/>
              <a:buAutoNum type="arabicPeriod"/>
            </a:pPr>
            <a:r>
              <a:rPr lang="en-US" dirty="0"/>
              <a:t>Updated country profiles </a:t>
            </a:r>
          </a:p>
          <a:p>
            <a:pPr marL="1028700" lvl="1" indent="-457200">
              <a:buFont typeface="+mj-lt"/>
              <a:buAutoNum type="arabicPeriod"/>
            </a:pPr>
            <a:r>
              <a:rPr lang="en-US" dirty="0"/>
              <a:t>Updated FFI country-specific color codes</a:t>
            </a:r>
          </a:p>
          <a:p>
            <a:pPr marL="1028700" lvl="1" indent="-457200">
              <a:buFont typeface="+mj-lt"/>
              <a:buAutoNum type="arabicPeriod"/>
            </a:pPr>
            <a:r>
              <a:rPr lang="en-US" dirty="0"/>
              <a:t>Results of a priority matrix exercise </a:t>
            </a:r>
          </a:p>
          <a:p>
            <a:pPr marL="114300" lvl="2" indent="0">
              <a:spcBef>
                <a:spcPts val="1000"/>
              </a:spcBef>
              <a:buClr>
                <a:schemeClr val="dk1"/>
              </a:buClr>
              <a:buNone/>
            </a:pPr>
            <a:endParaRPr lang="en-US" dirty="0">
              <a:sym typeface="Wingdings"/>
            </a:endParaRPr>
          </a:p>
          <a:p>
            <a:endParaRPr lang="en-US" dirty="0"/>
          </a:p>
          <a:p>
            <a:endParaRPr lang="en-US" dirty="0"/>
          </a:p>
        </p:txBody>
      </p:sp>
    </p:spTree>
    <p:extLst>
      <p:ext uri="{BB962C8B-B14F-4D97-AF65-F5344CB8AC3E}">
        <p14:creationId xmlns:p14="http://schemas.microsoft.com/office/powerpoint/2010/main" val="204888881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9656</TotalTime>
  <Words>4565</Words>
  <Application>Microsoft Office PowerPoint</Application>
  <PresentationFormat>On-screen Show (4:3)</PresentationFormat>
  <Paragraphs>1302</Paragraphs>
  <Slides>63</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.AppleSystemUIFont</vt:lpstr>
      <vt:lpstr>Arial</vt:lpstr>
      <vt:lpstr>Calibri</vt:lpstr>
      <vt:lpstr>Courier New</vt:lpstr>
      <vt:lpstr>Open Sans</vt:lpstr>
      <vt:lpstr>Times New Roman</vt:lpstr>
      <vt:lpstr>Wingdings</vt:lpstr>
      <vt:lpstr>Office Theme</vt:lpstr>
      <vt:lpstr>Africa Strategy and Cereal Grain Fortification Analysis</vt:lpstr>
      <vt:lpstr>Appreciation</vt:lpstr>
      <vt:lpstr>Presentation Outline</vt:lpstr>
      <vt:lpstr>Process/Timeline</vt:lpstr>
      <vt:lpstr>Process/Timeline</vt:lpstr>
      <vt:lpstr>Presentation Outline</vt:lpstr>
      <vt:lpstr>Methodology and Data Sources</vt:lpstr>
      <vt:lpstr>Allowed us to update information on:</vt:lpstr>
      <vt:lpstr>Six priority country tiers were identified by combining information from:</vt:lpstr>
      <vt:lpstr>Data Limitations</vt:lpstr>
      <vt:lpstr>Presentation Outline</vt:lpstr>
      <vt:lpstr>Partner Mapping Snapshot</vt:lpstr>
      <vt:lpstr>Partner Mapping Snapshot</vt:lpstr>
      <vt:lpstr>Presentation Outline</vt:lpstr>
      <vt:lpstr>1. Detailed Country Profile EXAMPLE: South Africa</vt:lpstr>
      <vt:lpstr>Detailed Country Profile EXAMPLE: South Africa</vt:lpstr>
      <vt:lpstr>Detailed Country Profile EXAMPLE: South Africa</vt:lpstr>
      <vt:lpstr>Detailed Country Profile EXAMPLE: South Africa| Narrative </vt:lpstr>
      <vt:lpstr>Detailed Country Profile EXAMPLE: South Africa| Narrative </vt:lpstr>
      <vt:lpstr>Presentation Outline</vt:lpstr>
      <vt:lpstr>PowerPoint Presentation</vt:lpstr>
      <vt:lpstr>PowerPoint Presentation</vt:lpstr>
      <vt:lpstr>PowerPoint Presentation</vt:lpstr>
      <vt:lpstr>Presentation Outline</vt:lpstr>
      <vt:lpstr>PowerPoint Presentation</vt:lpstr>
      <vt:lpstr>Presentation Outline</vt:lpstr>
      <vt:lpstr>PowerPoint Presentation</vt:lpstr>
      <vt:lpstr>Strategic Priorities: Wheat Flour</vt:lpstr>
      <vt:lpstr>Strategic Priorities: Maize Flour</vt:lpstr>
      <vt:lpstr>Updated FFI Color Codes: Rice </vt:lpstr>
      <vt:lpstr>Wheat Flour Comparison: 2011 vs. 2018</vt:lpstr>
      <vt:lpstr>Presentation Outline</vt:lpstr>
      <vt:lpstr>5. Priority Matrix Development</vt:lpstr>
      <vt:lpstr>Country Priority Ranking</vt:lpstr>
      <vt:lpstr> Final Wheat Matrix </vt:lpstr>
      <vt:lpstr>Final Wheat Fortification Matrix Country Ranking </vt:lpstr>
      <vt:lpstr> Final Maize Matrix </vt:lpstr>
      <vt:lpstr>Final Maize Fortification Matrix Country Ranking </vt:lpstr>
      <vt:lpstr> Final Rice Matrix </vt:lpstr>
      <vt:lpstr>Final Rice Fortification Matrix Country Ranking </vt:lpstr>
      <vt:lpstr>Presentation Outline</vt:lpstr>
      <vt:lpstr>Strategic Priority Categories</vt:lpstr>
      <vt:lpstr>Wheat Flour Summary</vt:lpstr>
      <vt:lpstr>Strategic Priorities: Wheat Flour</vt:lpstr>
      <vt:lpstr>Maize Flour Summary</vt:lpstr>
      <vt:lpstr>Strategic Priorities: Maize Flour</vt:lpstr>
      <vt:lpstr>Rice Summary</vt:lpstr>
      <vt:lpstr>Strategic Priorities: Rice</vt:lpstr>
      <vt:lpstr>Proposed Approach:  Monitor &amp; Support</vt:lpstr>
      <vt:lpstr>Proposed Approach: Priority 1</vt:lpstr>
      <vt:lpstr>Proposed Approach: Priority 2 and Priority 3</vt:lpstr>
      <vt:lpstr>Proposed Approach: Priority 4</vt:lpstr>
      <vt:lpstr>FFI Africa Strategy</vt:lpstr>
      <vt:lpstr>ANNEX</vt:lpstr>
      <vt:lpstr>AFRICA Context: Agriculture Value (% of GDP)</vt:lpstr>
      <vt:lpstr>AFRICA Context: Population Density</vt:lpstr>
      <vt:lpstr>AFRICA Context: Frequency of violent civil conflict</vt:lpstr>
      <vt:lpstr>AFRICA Context: Hunger</vt:lpstr>
      <vt:lpstr>AFRICA Context: Refugee Crises</vt:lpstr>
      <vt:lpstr>AFRICA Context: Refugee Crises</vt:lpstr>
      <vt:lpstr> Final Wheat Score</vt:lpstr>
      <vt:lpstr> Final Maize Score </vt:lpstr>
      <vt:lpstr> Final Rice Score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FFI Africa 2019 Strategy Refresh</dc:title>
  <dc:creator>Nchedo Ezeokoli</dc:creator>
  <cp:lastModifiedBy>Genoway, Jessie</cp:lastModifiedBy>
  <cp:revision>403</cp:revision>
  <cp:lastPrinted>2019-02-15T17:05:52Z</cp:lastPrinted>
  <dcterms:modified xsi:type="dcterms:W3CDTF">2022-05-06T16:19:20Z</dcterms:modified>
</cp:coreProperties>
</file>